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319" r:id="rId2"/>
    <p:sldId id="328" r:id="rId3"/>
    <p:sldId id="324" r:id="rId4"/>
    <p:sldId id="326" r:id="rId5"/>
    <p:sldId id="366" r:id="rId6"/>
    <p:sldId id="327" r:id="rId7"/>
    <p:sldId id="329" r:id="rId8"/>
    <p:sldId id="331" r:id="rId9"/>
    <p:sldId id="330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67" r:id="rId21"/>
    <p:sldId id="343" r:id="rId22"/>
    <p:sldId id="344" r:id="rId23"/>
    <p:sldId id="368" r:id="rId24"/>
    <p:sldId id="369" r:id="rId25"/>
    <p:sldId id="345" r:id="rId26"/>
    <p:sldId id="346" r:id="rId27"/>
    <p:sldId id="347" r:id="rId28"/>
    <p:sldId id="348" r:id="rId29"/>
    <p:sldId id="349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58" r:id="rId39"/>
    <p:sldId id="359" r:id="rId40"/>
    <p:sldId id="360" r:id="rId41"/>
    <p:sldId id="361" r:id="rId42"/>
    <p:sldId id="362" r:id="rId43"/>
    <p:sldId id="363" r:id="rId44"/>
    <p:sldId id="364" r:id="rId45"/>
    <p:sldId id="365" r:id="rId46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6536" autoAdjust="0"/>
  </p:normalViewPr>
  <p:slideViewPr>
    <p:cSldViewPr snapToGrid="0">
      <p:cViewPr varScale="1">
        <p:scale>
          <a:sx n="111" d="100"/>
          <a:sy n="111" d="100"/>
        </p:scale>
        <p:origin x="112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81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-276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F97205B-31F1-4B7F-B09D-9FA3E24F7754}" type="datetimeFigureOut">
              <a:rPr lang="zh-TW" altLang="en-US"/>
              <a:pPr>
                <a:defRPr/>
              </a:pPr>
              <a:t>2022/5/17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D42316D5-C3C2-4E39-8FC6-4AE4E81893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4589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7214788-9CEB-4A03-B5AC-48770AC6576A}" type="datetimeFigureOut">
              <a:rPr lang="zh-TW" altLang="en-US"/>
              <a:pPr>
                <a:defRPr/>
              </a:pPr>
              <a:t>2022/5/17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C2B3CE45-A0A6-4C2F-A244-1AE1D25AB86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5566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zh-TW"/>
              <a:t>8-7-new.php  </a:t>
            </a:r>
            <a:r>
              <a:rPr lang="en-US" altLang="zh-TW">
                <a:sym typeface="Wingdings" pitchFamily="2" charset="2"/>
              </a:rPr>
              <a:t> </a:t>
            </a:r>
            <a:r>
              <a:rPr lang="zh-TW" altLang="en-US">
                <a:sym typeface="Wingdings" pitchFamily="2" charset="2"/>
              </a:rPr>
              <a:t>講</a:t>
            </a:r>
            <a:r>
              <a:rPr lang="en-US" altLang="zh-TW">
                <a:sym typeface="Wingdings" pitchFamily="2" charset="2"/>
              </a:rPr>
              <a:t>line 8 </a:t>
            </a:r>
            <a:r>
              <a:rPr lang="zh-TW" altLang="en-US">
                <a:sym typeface="Wingdings" pitchFamily="2" charset="2"/>
              </a:rPr>
              <a:t>刪除、且</a:t>
            </a:r>
            <a:r>
              <a:rPr lang="en-US" altLang="zh-TW">
                <a:sym typeface="Wingdings" pitchFamily="2" charset="2"/>
              </a:rPr>
              <a:t>$c </a:t>
            </a:r>
            <a:r>
              <a:rPr lang="zh-TW" altLang="en-US">
                <a:sym typeface="Wingdings" pitchFamily="2" charset="2"/>
              </a:rPr>
              <a:t>變成</a:t>
            </a:r>
            <a:r>
              <a:rPr lang="en-US" altLang="zh-TW">
                <a:sym typeface="Wingdings" pitchFamily="2" charset="2"/>
              </a:rPr>
              <a:t>10 </a:t>
            </a:r>
          </a:p>
          <a:p>
            <a:pPr eaLnBrk="1" hangingPunct="1"/>
            <a:endParaRPr lang="zh-TW" altLang="en-US">
              <a:sym typeface="Wingdings" pitchFamily="2" charset="2"/>
            </a:endParaRPr>
          </a:p>
          <a:p>
            <a:pPr eaLnBrk="1" hangingPunct="1"/>
            <a:r>
              <a:rPr lang="zh-TW" altLang="en-US">
                <a:sym typeface="Wingdings" pitchFamily="2" charset="2"/>
              </a:rPr>
              <a:t>                       </a:t>
            </a:r>
            <a:r>
              <a:rPr lang="en-US" altLang="zh-TW">
                <a:sym typeface="Wingdings" pitchFamily="2" charset="2"/>
              </a:rPr>
              <a:t>global </a:t>
            </a:r>
            <a:r>
              <a:rPr lang="zh-TW" altLang="en-US">
                <a:sym typeface="Wingdings" pitchFamily="2" charset="2"/>
              </a:rPr>
              <a:t>不可設值</a:t>
            </a:r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530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C6AF4D9-7B9D-4EE9-92D7-146AF1F46290}" type="slidenum">
              <a:rPr lang="zh-TW" altLang="en-US" smtClean="0"/>
              <a:pPr>
                <a:spcBef>
                  <a:spcPct val="0"/>
                </a:spcBef>
              </a:pPr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橢圓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4" name="標題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22" name="副標題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zh-TW" altLang="en-US"/>
              <a:t>按一下以編輯母片副標題樣式</a:t>
            </a:r>
            <a:endParaRPr lang="en-US"/>
          </a:p>
        </p:txBody>
      </p:sp>
      <p:sp>
        <p:nvSpPr>
          <p:cNvPr id="6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73729C-2A2B-4360-9367-034FBB3A3F4C}" type="datetimeFigureOut">
              <a:rPr lang="zh-TW" altLang="en-US"/>
              <a:pPr>
                <a:defRPr/>
              </a:pPr>
              <a:t>2022/5/17</a:t>
            </a:fld>
            <a:endParaRPr lang="zh-TW" altLang="en-US"/>
          </a:p>
        </p:txBody>
      </p:sp>
      <p:sp>
        <p:nvSpPr>
          <p:cNvPr id="7" name="頁尾版面配置區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7295F-0721-4E47-9C77-2B620DA81C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282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63D4D-4BBC-4A54-BE81-D6C637F179AB}" type="datetimeFigureOut">
              <a:rPr lang="zh-TW" altLang="en-US"/>
              <a:pPr>
                <a:defRPr/>
              </a:pPr>
              <a:t>2022/5/17</a:t>
            </a:fld>
            <a:endParaRPr lang="zh-TW" altLang="en-US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DF650-82BE-4B7F-91D6-236DE0AB434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64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A5901-4C96-4CB2-880E-FD3AA050C198}" type="datetimeFigureOut">
              <a:rPr lang="zh-TW" altLang="en-US"/>
              <a:pPr>
                <a:defRPr/>
              </a:pPr>
              <a:t>2022/5/17</a:t>
            </a:fld>
            <a:endParaRPr lang="zh-TW" altLang="en-US"/>
          </a:p>
        </p:txBody>
      </p:sp>
      <p:sp>
        <p:nvSpPr>
          <p:cNvPr id="5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075C9-D8AD-4C3A-A801-FDD931A20E1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1159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499350" cy="1000132"/>
          </a:xfrm>
        </p:spPr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extLst/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0100" y="1447800"/>
            <a:ext cx="7929618" cy="4981596"/>
          </a:xfrm>
        </p:spPr>
        <p:txBody>
          <a:bodyPr/>
          <a:lstStyle>
            <a:lvl1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ea typeface="標楷體" pitchFamily="65" charset="-120"/>
                <a:cs typeface="Times New Roman" pitchFamily="18" charset="0"/>
              </a:defRPr>
            </a:lvl5pPr>
            <a:extLst/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8D5A03-A7AC-435C-9703-469034A4F408}" type="datetimeFigureOut">
              <a:rPr lang="zh-TW" altLang="en-US"/>
              <a:pPr>
                <a:defRPr/>
              </a:pPr>
              <a:t>2022/5/17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0" y="6381750"/>
            <a:ext cx="457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36ED4-041C-49D5-99FA-9A46072587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65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矩形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6" name="橢圓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橢圓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D1CFEE-8523-43C0-8696-358E7199049D}" type="datetimeFigureOut">
              <a:rPr lang="zh-TW" altLang="en-US"/>
              <a:pPr>
                <a:defRPr/>
              </a:pPr>
              <a:t>2022/5/17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BC840-626D-4ACB-941B-A141AB910B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409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C63CD-AE1A-4093-9AB3-0EACF81B4151}" type="datetimeFigureOut">
              <a:rPr lang="zh-TW" altLang="en-US"/>
              <a:pPr>
                <a:defRPr/>
              </a:pPr>
              <a:t>2022/5/17</a:t>
            </a:fld>
            <a:endParaRPr lang="zh-TW" altLang="en-US"/>
          </a:p>
        </p:txBody>
      </p:sp>
      <p:sp>
        <p:nvSpPr>
          <p:cNvPr id="6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E28B8-3442-4BF9-BF29-89AF4FADDF8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172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A27FD8-3997-4977-8B71-C753AD04E182}" type="datetimeFigureOut">
              <a:rPr lang="zh-TW" altLang="en-US"/>
              <a:pPr>
                <a:defRPr/>
              </a:pPr>
              <a:t>2022/5/17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8526D-76DB-4F11-94DD-901C48AEC05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107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日期版面配置區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7B4E6-EE7D-4B46-9555-20D6A55E0B02}" type="datetimeFigureOut">
              <a:rPr lang="zh-TW" altLang="en-US"/>
              <a:pPr>
                <a:defRPr/>
              </a:pPr>
              <a:t>2022/5/17</a:t>
            </a:fld>
            <a:endParaRPr lang="zh-TW" altLang="en-US"/>
          </a:p>
        </p:txBody>
      </p:sp>
      <p:sp>
        <p:nvSpPr>
          <p:cNvPr id="4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94F37-4F5B-4918-9104-B240A696C81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700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3" name="矩形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4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1DECD25-9E79-4720-9636-E52DED53AF77}" type="datetimeFigureOut">
              <a:rPr lang="zh-TW" altLang="en-US"/>
              <a:pPr>
                <a:defRPr/>
              </a:pPr>
              <a:t>2022/5/17</a:t>
            </a:fld>
            <a:endParaRPr lang="zh-TW" altLang="en-US"/>
          </a:p>
        </p:txBody>
      </p:sp>
      <p:sp>
        <p:nvSpPr>
          <p:cNvPr id="5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913C8-D634-4B25-87EE-B466DA27559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540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F67F36-C44F-4F3E-BCC7-75D6DF23F240}" type="datetimeFigureOut">
              <a:rPr lang="zh-TW" altLang="en-US"/>
              <a:pPr>
                <a:defRPr/>
              </a:pPr>
              <a:t>2022/5/17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CF8F6-B386-49A0-AFF7-BB1E253342A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3135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fontAlgn="auto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kumimoji="0" lang="en-US" sz="3200">
              <a:latin typeface="+mn-lt"/>
              <a:ea typeface="+mn-ea"/>
            </a:endParaRPr>
          </a:p>
        </p:txBody>
      </p:sp>
      <p:sp>
        <p:nvSpPr>
          <p:cNvPr id="6" name="流程圖: 程序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7" name="流程圖: 程序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8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6CB296-CA23-4251-8867-7798FBC4BD97}" type="datetimeFigureOut">
              <a:rPr lang="zh-TW" altLang="en-US"/>
              <a:pPr>
                <a:defRPr/>
              </a:pPr>
              <a:t>2022/5/17</a:t>
            </a:fld>
            <a:endParaRPr lang="zh-TW" altLang="en-US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10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C9AA-0ECA-46D3-895B-8AC964023DF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380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圓形圖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橢圓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1" name="甜甜圈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1033" name="文字版面配置區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4E4FC4E0-A48E-46AE-96D1-8B7C88A4D7E9}" type="datetimeFigureOut">
              <a:rPr lang="zh-TW" altLang="en-US"/>
              <a:pPr>
                <a:defRPr/>
              </a:pPr>
              <a:t>2022/5/17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B5A788"/>
                </a:solidFill>
                <a:latin typeface="Gill Sans MT" pitchFamily="34" charset="0"/>
                <a:ea typeface="微軟正黑體" pitchFamily="34" charset="-120"/>
              </a:defRPr>
            </a:lvl1pPr>
          </a:lstStyle>
          <a:p>
            <a:pPr>
              <a:defRPr/>
            </a:pPr>
            <a:fld id="{FB1FE11B-3E8F-4414-B83A-7FB58F17BF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0" r:id="rId4"/>
    <p:sldLayoutId id="2147483837" r:id="rId5"/>
    <p:sldLayoutId id="2147483831" r:id="rId6"/>
    <p:sldLayoutId id="2147483838" r:id="rId7"/>
    <p:sldLayoutId id="2147483839" r:id="rId8"/>
    <p:sldLayoutId id="2147483840" r:id="rId9"/>
    <p:sldLayoutId id="2147483832" r:id="rId10"/>
    <p:sldLayoutId id="21474838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  <a:ea typeface="微軟正黑體" pitchFamily="34" charset="-12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schools.com/php/php_examples.asp" TargetMode="External"/><Relationship Id="rId2" Type="http://schemas.openxmlformats.org/officeDocument/2006/relationships/hyperlink" Target="http://ycchen.im.ncnu.edu.tw/www2011/lab/plab1.zip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ycchen.im.ncnu.edu.tw/www2011/lab/serv.php?a=3&amp;uid=ycc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28750" y="21431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2">
                    <a:satMod val="130000"/>
                  </a:schemeClr>
                </a:solidFill>
              </a:rPr>
              <a:t>PHP </a:t>
            </a: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變數、常數與運算子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00125" y="1928813"/>
            <a:ext cx="7000875" cy="25003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 變數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 常數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 運算子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220" name="文字方塊 3"/>
          <p:cNvSpPr txBox="1">
            <a:spLocks noChangeArrowheads="1"/>
          </p:cNvSpPr>
          <p:nvPr/>
        </p:nvSpPr>
        <p:spPr bwMode="auto">
          <a:xfrm>
            <a:off x="1547813" y="4429125"/>
            <a:ext cx="56434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dirty="0">
                <a:hlinkClick r:id="rId2"/>
              </a:rPr>
              <a:t>https://ycchen.im.ncnu.edu.tw/www2011/lab/plab1.zip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547664" y="4941168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3"/>
              </a:rPr>
              <a:t>https://www.w3schools.com/php/php_examples.asp</a:t>
            </a:r>
            <a:endParaRPr lang="en-US" altLang="zh-TW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新細明體" charset="-120"/>
              </a:rPr>
              <a:t>傳址設定</a:t>
            </a:r>
            <a:r>
              <a:rPr lang="en-US" altLang="zh-TW" sz="4000" dirty="0">
                <a:solidFill>
                  <a:schemeClr val="tx2">
                    <a:satMod val="130000"/>
                  </a:schemeClr>
                </a:solidFill>
              </a:rPr>
              <a:t>(assign by reference)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5" name="內容版面配置區 2"/>
          <p:cNvSpPr>
            <a:spLocks noGrp="1"/>
          </p:cNvSpPr>
          <p:nvPr>
            <p:ph idx="1"/>
          </p:nvPr>
        </p:nvSpPr>
        <p:spPr>
          <a:xfrm>
            <a:off x="1000125" y="1447800"/>
            <a:ext cx="8143875" cy="54102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新細明體" pitchFamily="18" charset="-120"/>
              </a:rPr>
              <a:t>傳址設定 範例</a:t>
            </a:r>
            <a:endParaRPr lang="zh-TW" altLang="en-US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23850" y="2071688"/>
            <a:ext cx="5029200" cy="4486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1: &lt;html&gt;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2: &lt;title&gt;</a:t>
            </a:r>
            <a:r>
              <a:rPr kumimoji="0" lang="zh-TW" altLang="en-US" dirty="0">
                <a:latin typeface="Times New Roman" pitchFamily="18" charset="0"/>
              </a:rPr>
              <a:t>變數值設定</a:t>
            </a:r>
            <a:r>
              <a:rPr kumimoji="0" lang="en-US" altLang="zh-TW" dirty="0">
                <a:latin typeface="Times New Roman" pitchFamily="18" charset="0"/>
              </a:rPr>
              <a:t>&lt;/title&gt;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3: &lt;body&gt;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4: &lt;?</a:t>
            </a:r>
            <a:r>
              <a:rPr kumimoji="0" lang="en-US" altLang="zh-TW" dirty="0" err="1">
                <a:latin typeface="Times New Roman" pitchFamily="18" charset="0"/>
              </a:rPr>
              <a:t>php</a:t>
            </a:r>
            <a:endParaRPr kumimoji="0" lang="en-US" altLang="zh-TW" dirty="0"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5: $a = 10 ;                    // $a</a:t>
            </a:r>
            <a:r>
              <a:rPr kumimoji="0" lang="zh-TW" altLang="en-US" dirty="0">
                <a:latin typeface="Times New Roman" pitchFamily="18" charset="0"/>
              </a:rPr>
              <a:t>的值為</a:t>
            </a:r>
            <a:r>
              <a:rPr kumimoji="0" lang="en-US" altLang="zh-TW" dirty="0">
                <a:latin typeface="Times New Roman" pitchFamily="18" charset="0"/>
              </a:rPr>
              <a:t>10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6: $b = $a ;         		    // $a</a:t>
            </a:r>
            <a:r>
              <a:rPr kumimoji="0" lang="zh-TW" altLang="en-US" dirty="0">
                <a:latin typeface="Times New Roman" pitchFamily="18" charset="0"/>
              </a:rPr>
              <a:t>的值複製給</a:t>
            </a:r>
            <a:r>
              <a:rPr kumimoji="0" lang="en-US" altLang="zh-TW" dirty="0">
                <a:latin typeface="Times New Roman" pitchFamily="18" charset="0"/>
              </a:rPr>
              <a:t>$b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7: </a:t>
            </a:r>
            <a:r>
              <a:rPr kumimoji="0" lang="en-US" altLang="zh-TW" dirty="0">
                <a:solidFill>
                  <a:srgbClr val="FF0000"/>
                </a:solidFill>
                <a:latin typeface="Times New Roman" pitchFamily="18" charset="0"/>
              </a:rPr>
              <a:t>$c = &amp;$a ;                   </a:t>
            </a:r>
            <a:r>
              <a:rPr kumimoji="0" lang="en-US" altLang="zh-TW" dirty="0">
                <a:latin typeface="Times New Roman" pitchFamily="18" charset="0"/>
              </a:rPr>
              <a:t>// $a</a:t>
            </a:r>
            <a:r>
              <a:rPr kumimoji="0" lang="zh-TW" altLang="en-US" dirty="0">
                <a:latin typeface="Times New Roman" pitchFamily="18" charset="0"/>
              </a:rPr>
              <a:t>的記憶體位置給</a:t>
            </a:r>
            <a:r>
              <a:rPr kumimoji="0" lang="en-US" altLang="zh-TW" dirty="0">
                <a:latin typeface="Times New Roman" pitchFamily="18" charset="0"/>
              </a:rPr>
              <a:t>$c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8: echo "</a:t>
            </a:r>
            <a:r>
              <a:rPr kumimoji="0" lang="zh-TW" altLang="en-US" dirty="0">
                <a:latin typeface="Times New Roman" pitchFamily="18" charset="0"/>
              </a:rPr>
              <a:t>執行計算前 </a:t>
            </a:r>
            <a:r>
              <a:rPr kumimoji="0" lang="en-US" altLang="zh-TW" dirty="0">
                <a:latin typeface="Times New Roman" pitchFamily="18" charset="0"/>
              </a:rPr>
              <a:t>&lt;</a:t>
            </a:r>
            <a:r>
              <a:rPr kumimoji="0" lang="en-US" altLang="zh-TW" dirty="0" err="1">
                <a:latin typeface="Times New Roman" pitchFamily="18" charset="0"/>
              </a:rPr>
              <a:t>br</a:t>
            </a:r>
            <a:r>
              <a:rPr kumimoji="0" lang="en-US" altLang="zh-TW" dirty="0">
                <a:latin typeface="Times New Roman" pitchFamily="18" charset="0"/>
              </a:rPr>
              <a:t>&gt;";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9: echo "A=$a &lt;</a:t>
            </a:r>
            <a:r>
              <a:rPr kumimoji="0" lang="en-US" altLang="zh-TW" dirty="0" err="1">
                <a:latin typeface="Times New Roman" pitchFamily="18" charset="0"/>
              </a:rPr>
              <a:t>br</a:t>
            </a:r>
            <a:r>
              <a:rPr kumimoji="0" lang="en-US" altLang="zh-TW" dirty="0">
                <a:latin typeface="Times New Roman" pitchFamily="18" charset="0"/>
              </a:rPr>
              <a:t>&gt;"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10: echo "B=$b &lt;</a:t>
            </a:r>
            <a:r>
              <a:rPr kumimoji="0" lang="en-US" altLang="zh-TW" dirty="0" err="1">
                <a:latin typeface="Times New Roman" pitchFamily="18" charset="0"/>
              </a:rPr>
              <a:t>br</a:t>
            </a:r>
            <a:r>
              <a:rPr kumimoji="0" lang="en-US" altLang="zh-TW" dirty="0">
                <a:latin typeface="Times New Roman" pitchFamily="18" charset="0"/>
              </a:rPr>
              <a:t>&gt;";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11: echo "C=$c &lt;p&gt;";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12: $b=$b+10 ;                   // $b</a:t>
            </a:r>
            <a:r>
              <a:rPr kumimoji="0" lang="zh-TW" altLang="en-US" dirty="0">
                <a:latin typeface="Times New Roman" pitchFamily="18" charset="0"/>
              </a:rPr>
              <a:t>的值加</a:t>
            </a:r>
            <a:r>
              <a:rPr kumimoji="0" lang="en-US" altLang="zh-TW" dirty="0">
                <a:latin typeface="Times New Roman" pitchFamily="18" charset="0"/>
              </a:rPr>
              <a:t>10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13: $c=$c+20 ;                   // $c</a:t>
            </a:r>
            <a:r>
              <a:rPr kumimoji="0" lang="zh-TW" altLang="en-US" dirty="0">
                <a:latin typeface="Times New Roman" pitchFamily="18" charset="0"/>
              </a:rPr>
              <a:t>的值加</a:t>
            </a:r>
            <a:r>
              <a:rPr kumimoji="0" lang="en-US" altLang="zh-TW" dirty="0">
                <a:latin typeface="Times New Roman" pitchFamily="18" charset="0"/>
              </a:rPr>
              <a:t>20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14: echo "</a:t>
            </a:r>
            <a:r>
              <a:rPr kumimoji="0" lang="zh-TW" altLang="en-US" dirty="0">
                <a:latin typeface="Times New Roman" pitchFamily="18" charset="0"/>
              </a:rPr>
              <a:t>執行計算後</a:t>
            </a:r>
            <a:r>
              <a:rPr kumimoji="0" lang="en-US" altLang="zh-TW" dirty="0">
                <a:latin typeface="Times New Roman" pitchFamily="18" charset="0"/>
              </a:rPr>
              <a:t>:&lt;</a:t>
            </a:r>
            <a:r>
              <a:rPr kumimoji="0" lang="en-US" altLang="zh-TW" dirty="0" err="1">
                <a:latin typeface="Times New Roman" pitchFamily="18" charset="0"/>
              </a:rPr>
              <a:t>br</a:t>
            </a:r>
            <a:r>
              <a:rPr kumimoji="0" lang="en-US" altLang="zh-TW" dirty="0">
                <a:latin typeface="Times New Roman" pitchFamily="18" charset="0"/>
              </a:rPr>
              <a:t>&gt;"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15: echo "A=$a &lt;</a:t>
            </a:r>
            <a:r>
              <a:rPr kumimoji="0" lang="en-US" altLang="zh-TW" dirty="0" err="1">
                <a:latin typeface="Times New Roman" pitchFamily="18" charset="0"/>
              </a:rPr>
              <a:t>br</a:t>
            </a:r>
            <a:r>
              <a:rPr kumimoji="0" lang="en-US" altLang="zh-TW" dirty="0">
                <a:latin typeface="Times New Roman" pitchFamily="18" charset="0"/>
              </a:rPr>
              <a:t>&gt;";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16: echo "B=$b &lt;</a:t>
            </a:r>
            <a:r>
              <a:rPr kumimoji="0" lang="en-US" altLang="zh-TW" dirty="0" err="1">
                <a:latin typeface="Times New Roman" pitchFamily="18" charset="0"/>
              </a:rPr>
              <a:t>br</a:t>
            </a:r>
            <a:r>
              <a:rPr kumimoji="0" lang="en-US" altLang="zh-TW" dirty="0">
                <a:latin typeface="Times New Roman" pitchFamily="18" charset="0"/>
              </a:rPr>
              <a:t>&gt;" ;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29250" y="2071688"/>
            <a:ext cx="3429000" cy="1190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17: echo "C=$c ";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18: ?&gt;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19: &lt;/body&gt;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20: &lt;/html&gt;</a:t>
            </a:r>
          </a:p>
        </p:txBody>
      </p:sp>
      <p:pic>
        <p:nvPicPr>
          <p:cNvPr id="7" name="Picture 6" descr="D:\kevin\phpbook\NewVerson2004\Done\zip\tif_ch5_20\ch08\8-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54"/>
          <a:stretch>
            <a:fillRect/>
          </a:stretch>
        </p:blipFill>
        <p:spPr bwMode="auto">
          <a:xfrm>
            <a:off x="5357813" y="3357563"/>
            <a:ext cx="3429000" cy="32067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新細明體" charset="-120"/>
              </a:rPr>
              <a:t>變數的種類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9" name="內容版面配置區 2"/>
          <p:cNvSpPr>
            <a:spLocks noGrp="1"/>
          </p:cNvSpPr>
          <p:nvPr>
            <p:ph idx="1"/>
          </p:nvPr>
        </p:nvSpPr>
        <p:spPr>
          <a:xfrm>
            <a:off x="1000125" y="1447800"/>
            <a:ext cx="7572375" cy="4981575"/>
          </a:xfrm>
        </p:spPr>
        <p:txBody>
          <a:bodyPr/>
          <a:lstStyle/>
          <a:p>
            <a:pPr eaLnBrk="1" hangingPunct="1"/>
            <a:r>
              <a:rPr lang="zh-TW" altLang="en-US" sz="2800" dirty="0">
                <a:latin typeface="新細明體" pitchFamily="18" charset="-120"/>
              </a:rPr>
              <a:t>程式中因為不同的需求而必須要撰寫自定函數</a:t>
            </a:r>
            <a:r>
              <a:rPr lang="zh-TW" altLang="en-US" sz="2800" dirty="0"/>
              <a:t> </a:t>
            </a:r>
            <a:r>
              <a:rPr lang="en-US" altLang="zh-TW" sz="2800" dirty="0"/>
              <a:t>(function)</a:t>
            </a:r>
            <a:r>
              <a:rPr lang="zh-TW" altLang="en-US" sz="2800" dirty="0">
                <a:latin typeface="新細明體" pitchFamily="18" charset="-120"/>
              </a:rPr>
              <a:t>，會使得程式碼在邏輯上被分割成不同的區域。</a:t>
            </a:r>
            <a:endParaRPr lang="en-US" altLang="zh-TW" sz="2800" dirty="0">
              <a:latin typeface="新細明體" pitchFamily="18" charset="-120"/>
            </a:endParaRPr>
          </a:p>
          <a:p>
            <a:pPr eaLnBrk="1" hangingPunct="1"/>
            <a:r>
              <a:rPr lang="zh-TW" altLang="en-US" sz="2800" dirty="0">
                <a:latin typeface="新細明體" pitchFamily="18" charset="-120"/>
              </a:rPr>
              <a:t>每個區域可使用的變數種類可能不同：</a:t>
            </a:r>
            <a:endParaRPr lang="en-US" altLang="zh-TW" sz="2800" dirty="0">
              <a:latin typeface="新細明體" pitchFamily="18" charset="-120"/>
            </a:endParaRPr>
          </a:p>
          <a:p>
            <a:pPr lvl="1" eaLnBrk="1" hangingPunct="1"/>
            <a:r>
              <a:rPr lang="zh-TW" altLang="en-US" sz="2400" dirty="0">
                <a:latin typeface="新細明體" pitchFamily="18" charset="-120"/>
              </a:rPr>
              <a:t>全域變數可以在整個程式範圍內使用 </a:t>
            </a:r>
            <a:endParaRPr lang="en-US" altLang="zh-TW" sz="2400" dirty="0">
              <a:latin typeface="新細明體" pitchFamily="18" charset="-120"/>
            </a:endParaRPr>
          </a:p>
          <a:p>
            <a:pPr lvl="1" eaLnBrk="1" hangingPunct="1">
              <a:buFont typeface="Verdana" pitchFamily="34" charset="0"/>
              <a:buNone/>
            </a:pPr>
            <a:r>
              <a:rPr lang="en-US" altLang="zh-TW" sz="2400" dirty="0">
                <a:solidFill>
                  <a:srgbClr val="FF0000"/>
                </a:solidFill>
                <a:latin typeface="新細明體" pitchFamily="18" charset="-120"/>
              </a:rPr>
              <a:t>	(</a:t>
            </a:r>
            <a:r>
              <a:rPr lang="zh-TW" altLang="en-US" sz="2400" dirty="0">
                <a:solidFill>
                  <a:srgbClr val="FF0000"/>
                </a:solidFill>
                <a:latin typeface="新細明體" pitchFamily="18" charset="-120"/>
              </a:rPr>
              <a:t>只有主程式的變數有變成全域變數的資格</a:t>
            </a:r>
            <a:r>
              <a:rPr lang="en-US" altLang="zh-TW" sz="2400" dirty="0">
                <a:solidFill>
                  <a:srgbClr val="FF0000"/>
                </a:solidFill>
                <a:latin typeface="新細明體" pitchFamily="18" charset="-120"/>
              </a:rPr>
              <a:t>)</a:t>
            </a:r>
            <a:endParaRPr lang="zh-TW" altLang="en-US" sz="2400" dirty="0">
              <a:solidFill>
                <a:srgbClr val="FF0000"/>
              </a:solidFill>
            </a:endParaRPr>
          </a:p>
          <a:p>
            <a:pPr lvl="1" eaLnBrk="1" hangingPunct="1"/>
            <a:r>
              <a:rPr lang="zh-TW" altLang="en-US" sz="2400" dirty="0">
                <a:latin typeface="新細明體" pitchFamily="18" charset="-120"/>
              </a:rPr>
              <a:t>區域變數只能在函數內自己使用</a:t>
            </a:r>
            <a:r>
              <a:rPr lang="en-US" altLang="zh-TW" sz="2400" dirty="0"/>
              <a:t>, </a:t>
            </a:r>
            <a:r>
              <a:rPr lang="zh-TW" altLang="en-US" sz="2400" dirty="0">
                <a:latin typeface="新細明體" pitchFamily="18" charset="-120"/>
              </a:rPr>
              <a:t>不能被其他函數使用</a:t>
            </a:r>
            <a:endParaRPr lang="en-US" altLang="zh-TW" sz="2400" dirty="0">
              <a:latin typeface="新細明體" pitchFamily="18" charset="-120"/>
            </a:endParaRPr>
          </a:p>
          <a:p>
            <a:pPr lvl="1" eaLnBrk="1" hangingPunct="1">
              <a:buFont typeface="Verdana" pitchFamily="34" charset="0"/>
              <a:buNone/>
            </a:pPr>
            <a:r>
              <a:rPr lang="en-US" altLang="zh-TW" sz="2400" dirty="0">
                <a:latin typeface="新細明體" pitchFamily="18" charset="-120"/>
              </a:rPr>
              <a:t>	</a:t>
            </a:r>
          </a:p>
          <a:p>
            <a:pPr eaLnBrk="1" hangingPunct="1"/>
            <a:r>
              <a:rPr lang="zh-TW" altLang="en-US" sz="2800" dirty="0">
                <a:latin typeface="新細明體" pitchFamily="18" charset="-120"/>
              </a:rPr>
              <a:t>靜態變數</a:t>
            </a:r>
            <a:r>
              <a:rPr lang="zh-TW" altLang="en-US" sz="2800" dirty="0"/>
              <a:t> </a:t>
            </a:r>
            <a:r>
              <a:rPr lang="en-US" altLang="zh-TW" sz="2800" dirty="0"/>
              <a:t>(Static Variables)</a:t>
            </a:r>
            <a:endParaRPr lang="zh-TW" altLang="en-US" sz="2800" dirty="0"/>
          </a:p>
          <a:p>
            <a:pPr eaLnBrk="1" hangingPunct="1"/>
            <a:endParaRPr lang="zh-TW" alt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新細明體" charset="-120"/>
              </a:rPr>
              <a:t>區域變數 </a:t>
            </a:r>
            <a:r>
              <a:rPr lang="en-US" altLang="zh-TW" dirty="0">
                <a:solidFill>
                  <a:schemeClr val="tx2">
                    <a:satMod val="130000"/>
                  </a:schemeClr>
                </a:solidFill>
              </a:rPr>
              <a:t>(Local Variables)</a:t>
            </a: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sp>
        <p:nvSpPr>
          <p:cNvPr id="20483" name="內容版面配置區 2"/>
          <p:cNvSpPr>
            <a:spLocks noGrp="1"/>
          </p:cNvSpPr>
          <p:nvPr>
            <p:ph idx="1"/>
          </p:nvPr>
        </p:nvSpPr>
        <p:spPr>
          <a:xfrm>
            <a:off x="1000125" y="1447800"/>
            <a:ext cx="7929563" cy="5124450"/>
          </a:xfrm>
        </p:spPr>
        <p:txBody>
          <a:bodyPr/>
          <a:lstStyle/>
          <a:p>
            <a:pPr eaLnBrk="1" hangingPunct="1"/>
            <a:r>
              <a:rPr lang="zh-TW" altLang="en-US" dirty="0">
                <a:latin typeface="新細明體" pitchFamily="18" charset="-120"/>
              </a:rPr>
              <a:t>區域變數</a:t>
            </a:r>
            <a:r>
              <a:rPr lang="zh-TW" altLang="en-US" dirty="0"/>
              <a:t> </a:t>
            </a:r>
            <a:endParaRPr lang="en-US" altLang="zh-TW" dirty="0"/>
          </a:p>
          <a:p>
            <a:pPr lvl="1" eaLnBrk="1" hangingPunct="1">
              <a:buFont typeface="Verdana" pitchFamily="34" charset="0"/>
              <a:buNone/>
            </a:pPr>
            <a:r>
              <a:rPr lang="zh-TW" altLang="en-US" dirty="0">
                <a:latin typeface="新細明體" pitchFamily="18" charset="-120"/>
              </a:rPr>
              <a:t>   在函數中定義使用的變數。它的使用範圍只有在函數本身內使用。</a:t>
            </a:r>
            <a:endParaRPr lang="en-US" altLang="zh-TW" dirty="0">
              <a:latin typeface="新細明體" pitchFamily="18" charset="-120"/>
            </a:endParaRPr>
          </a:p>
          <a:p>
            <a:pPr eaLnBrk="1" hangingPunct="1"/>
            <a:endParaRPr lang="zh-TW" altLang="en-US" dirty="0"/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2928938" y="3214688"/>
            <a:ext cx="3962400" cy="3200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flatTx/>
          </a:bodyPr>
          <a:lstStyle/>
          <a:p>
            <a:pPr eaLnBrk="1" hangingPunct="1">
              <a:defRPr/>
            </a:pPr>
            <a:endParaRPr kumimoji="0" lang="zh-TW" altLang="en-US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3081338" y="3519488"/>
            <a:ext cx="365760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kumimoji="0" lang="zh-TW" altLang="en-US" sz="2400">
                <a:latin typeface="Times New Roman" pitchFamily="18" charset="0"/>
              </a:rPr>
              <a:t>函數一</a:t>
            </a:r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3081338" y="4433888"/>
            <a:ext cx="365760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kumimoji="0" lang="zh-TW" altLang="en-US" sz="2400">
                <a:latin typeface="Times New Roman" pitchFamily="18" charset="0"/>
              </a:rPr>
              <a:t>函數二</a:t>
            </a:r>
          </a:p>
        </p:txBody>
      </p:sp>
      <p:sp>
        <p:nvSpPr>
          <p:cNvPr id="20493" name="Text Box 7"/>
          <p:cNvSpPr txBox="1">
            <a:spLocks noChangeArrowheads="1"/>
          </p:cNvSpPr>
          <p:nvPr/>
        </p:nvSpPr>
        <p:spPr bwMode="auto">
          <a:xfrm>
            <a:off x="4376738" y="5729288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2400">
                <a:latin typeface="Times New Roman" pitchFamily="18" charset="0"/>
              </a:rPr>
              <a:t>主程式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內容版面配置區 2"/>
          <p:cNvSpPr>
            <a:spLocks noGrp="1"/>
          </p:cNvSpPr>
          <p:nvPr>
            <p:ph idx="1"/>
          </p:nvPr>
        </p:nvSpPr>
        <p:spPr>
          <a:xfrm>
            <a:off x="1000125" y="1447800"/>
            <a:ext cx="7643813" cy="4410075"/>
          </a:xfrm>
        </p:spPr>
        <p:txBody>
          <a:bodyPr/>
          <a:lstStyle/>
          <a:p>
            <a:pPr eaLnBrk="1" hangingPunct="1"/>
            <a:r>
              <a:rPr lang="zh-TW" altLang="en-US" dirty="0"/>
              <a:t>區域變數 範例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860032" y="188641"/>
            <a:ext cx="3528392" cy="64807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1: &lt;?</a:t>
            </a:r>
            <a:r>
              <a:rPr kumimoji="0" lang="en-US" altLang="zh-TW" sz="1600" dirty="0" err="1">
                <a:latin typeface="Times New Roman" pitchFamily="18" charset="0"/>
              </a:rPr>
              <a:t>php</a:t>
            </a:r>
            <a:endParaRPr kumimoji="0" lang="en-US" altLang="zh-TW" sz="1600" dirty="0"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2:     function </a:t>
            </a:r>
            <a:r>
              <a:rPr kumimoji="0" lang="en-US" altLang="zh-TW" sz="1600" dirty="0" err="1">
                <a:latin typeface="Times New Roman" pitchFamily="18" charset="0"/>
              </a:rPr>
              <a:t>myFunction</a:t>
            </a:r>
            <a:r>
              <a:rPr kumimoji="0" lang="en-US" altLang="zh-TW" sz="1600" dirty="0">
                <a:latin typeface="Times New Roman" pitchFamily="18" charset="0"/>
              </a:rPr>
              <a:t>(){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3:         echo "&lt;&lt; </a:t>
            </a:r>
            <a:r>
              <a:rPr kumimoji="0" lang="zh-TW" altLang="en-US" sz="1600" dirty="0">
                <a:latin typeface="Times New Roman" pitchFamily="18" charset="0"/>
              </a:rPr>
              <a:t>在函數中 </a:t>
            </a:r>
            <a:r>
              <a:rPr kumimoji="0" lang="en-US" altLang="zh-TW" sz="1600" dirty="0">
                <a:latin typeface="Times New Roman" pitchFamily="18" charset="0"/>
              </a:rPr>
              <a:t>&gt;&gt; &lt;</a:t>
            </a:r>
            <a:r>
              <a:rPr kumimoji="0" lang="en-US" altLang="zh-TW" sz="1600" dirty="0" err="1">
                <a:latin typeface="Times New Roman" pitchFamily="18" charset="0"/>
              </a:rPr>
              <a:t>br</a:t>
            </a:r>
            <a:r>
              <a:rPr kumimoji="0" lang="en-US" altLang="zh-TW" sz="1600" dirty="0">
                <a:latin typeface="Times New Roman" pitchFamily="18" charset="0"/>
              </a:rPr>
              <a:t>&gt;"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4:         echo "</a:t>
            </a:r>
            <a:r>
              <a:rPr kumimoji="0" lang="zh-TW" altLang="en-US" sz="1600" dirty="0">
                <a:latin typeface="Times New Roman" pitchFamily="18" charset="0"/>
              </a:rPr>
              <a:t>設定前</a:t>
            </a:r>
            <a:r>
              <a:rPr kumimoji="0" lang="en-US" altLang="zh-TW" sz="1600" dirty="0">
                <a:latin typeface="Times New Roman" pitchFamily="18" charset="0"/>
              </a:rPr>
              <a:t>: &lt;</a:t>
            </a:r>
            <a:r>
              <a:rPr kumimoji="0" lang="en-US" altLang="zh-TW" sz="1600" dirty="0" err="1">
                <a:latin typeface="Times New Roman" pitchFamily="18" charset="0"/>
              </a:rPr>
              <a:t>br</a:t>
            </a:r>
            <a:r>
              <a:rPr kumimoji="0" lang="en-US" altLang="zh-TW" sz="1600" dirty="0">
                <a:latin typeface="Times New Roman" pitchFamily="18" charset="0"/>
              </a:rPr>
              <a:t>&gt;";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5:         echo "A = $a &lt;</a:t>
            </a:r>
            <a:r>
              <a:rPr kumimoji="0" lang="en-US" altLang="zh-TW" sz="1600" dirty="0" err="1">
                <a:latin typeface="Times New Roman" pitchFamily="18" charset="0"/>
              </a:rPr>
              <a:t>br</a:t>
            </a:r>
            <a:r>
              <a:rPr kumimoji="0" lang="en-US" altLang="zh-TW" sz="1600" dirty="0">
                <a:latin typeface="Times New Roman" pitchFamily="18" charset="0"/>
              </a:rPr>
              <a:t>&gt;"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6:         echo "B = $b &lt;p&gt;"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7:         $a=10 ;              // </a:t>
            </a:r>
            <a:r>
              <a:rPr kumimoji="0" lang="zh-TW" altLang="en-US" sz="1600" dirty="0">
                <a:latin typeface="Times New Roman" pitchFamily="18" charset="0"/>
              </a:rPr>
              <a:t>區域變數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8:         $b=20 ;              // </a:t>
            </a:r>
            <a:r>
              <a:rPr kumimoji="0" lang="zh-TW" altLang="en-US" sz="1600" dirty="0">
                <a:latin typeface="Times New Roman" pitchFamily="18" charset="0"/>
              </a:rPr>
              <a:t>區域變數</a:t>
            </a:r>
            <a:endParaRPr kumimoji="0" lang="en-US" altLang="zh-TW" sz="1600" dirty="0"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9:         echo "</a:t>
            </a:r>
            <a:r>
              <a:rPr kumimoji="0" lang="zh-TW" altLang="en-US" sz="1600" dirty="0">
                <a:latin typeface="Times New Roman" pitchFamily="18" charset="0"/>
              </a:rPr>
              <a:t>設定後</a:t>
            </a:r>
            <a:r>
              <a:rPr kumimoji="0" lang="en-US" altLang="zh-TW" sz="1600" dirty="0">
                <a:latin typeface="Times New Roman" pitchFamily="18" charset="0"/>
              </a:rPr>
              <a:t>: &lt;</a:t>
            </a:r>
            <a:r>
              <a:rPr kumimoji="0" lang="en-US" altLang="zh-TW" sz="1600" dirty="0" err="1">
                <a:latin typeface="Times New Roman" pitchFamily="18" charset="0"/>
              </a:rPr>
              <a:t>br</a:t>
            </a:r>
            <a:r>
              <a:rPr kumimoji="0" lang="en-US" altLang="zh-TW" sz="1600" dirty="0">
                <a:latin typeface="Times New Roman" pitchFamily="18" charset="0"/>
              </a:rPr>
              <a:t>&gt;";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10:       echo "A = $a &lt;</a:t>
            </a:r>
            <a:r>
              <a:rPr kumimoji="0" lang="en-US" altLang="zh-TW" sz="1600" dirty="0" err="1">
                <a:latin typeface="Times New Roman" pitchFamily="18" charset="0"/>
              </a:rPr>
              <a:t>br</a:t>
            </a:r>
            <a:r>
              <a:rPr kumimoji="0" lang="en-US" altLang="zh-TW" sz="1600" dirty="0">
                <a:latin typeface="Times New Roman" pitchFamily="18" charset="0"/>
              </a:rPr>
              <a:t>&gt;"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11:       echo "B = $b &lt;p&gt;"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12:   }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13: ?&gt;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14: &lt;html&gt;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15: &lt;title&gt;</a:t>
            </a:r>
            <a:r>
              <a:rPr kumimoji="0" lang="zh-TW" altLang="en-US" sz="1600" dirty="0">
                <a:latin typeface="Times New Roman" pitchFamily="18" charset="0"/>
              </a:rPr>
              <a:t>區域變數</a:t>
            </a:r>
            <a:r>
              <a:rPr kumimoji="0" lang="en-US" altLang="zh-TW" sz="1600" dirty="0">
                <a:latin typeface="Times New Roman" pitchFamily="18" charset="0"/>
              </a:rPr>
              <a:t>&lt;/title&gt;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16: &lt;body&gt;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17: &lt;?</a:t>
            </a:r>
            <a:r>
              <a:rPr kumimoji="0" lang="en-US" altLang="zh-TW" sz="1600" dirty="0" err="1">
                <a:latin typeface="Times New Roman" pitchFamily="18" charset="0"/>
              </a:rPr>
              <a:t>php</a:t>
            </a:r>
            <a:endParaRPr kumimoji="0" lang="en-US" altLang="zh-TW" sz="1600" dirty="0"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18:    $a = 1 ;                      // </a:t>
            </a:r>
            <a:r>
              <a:rPr kumimoji="0" lang="zh-TW" altLang="en-US" sz="1600" dirty="0">
                <a:latin typeface="Times New Roman" pitchFamily="18" charset="0"/>
              </a:rPr>
              <a:t>全域變數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19:    $b = 2 ;                      // </a:t>
            </a:r>
            <a:r>
              <a:rPr kumimoji="0" lang="zh-TW" altLang="en-US" sz="1600" dirty="0">
                <a:latin typeface="Times New Roman" pitchFamily="18" charset="0"/>
              </a:rPr>
              <a:t>全域變數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20:    </a:t>
            </a:r>
            <a:r>
              <a:rPr kumimoji="0" lang="en-US" altLang="zh-TW" sz="1600" dirty="0" err="1">
                <a:latin typeface="Times New Roman" pitchFamily="18" charset="0"/>
              </a:rPr>
              <a:t>myFunction</a:t>
            </a:r>
            <a:r>
              <a:rPr kumimoji="0" lang="en-US" altLang="zh-TW" sz="1600" dirty="0">
                <a:latin typeface="Times New Roman" pitchFamily="18" charset="0"/>
              </a:rPr>
              <a:t>()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21:    echo "&lt;&lt; </a:t>
            </a:r>
            <a:r>
              <a:rPr kumimoji="0" lang="zh-TW" altLang="en-US" sz="1600" dirty="0">
                <a:latin typeface="Times New Roman" pitchFamily="18" charset="0"/>
              </a:rPr>
              <a:t>在函數外 </a:t>
            </a:r>
            <a:r>
              <a:rPr kumimoji="0" lang="en-US" altLang="zh-TW" sz="1600" dirty="0">
                <a:latin typeface="Times New Roman" pitchFamily="18" charset="0"/>
              </a:rPr>
              <a:t>&gt;&gt; &lt;</a:t>
            </a:r>
            <a:r>
              <a:rPr kumimoji="0" lang="en-US" altLang="zh-TW" sz="1600" dirty="0" err="1">
                <a:latin typeface="Times New Roman" pitchFamily="18" charset="0"/>
              </a:rPr>
              <a:t>br</a:t>
            </a:r>
            <a:r>
              <a:rPr kumimoji="0" lang="en-US" altLang="zh-TW" sz="1600" dirty="0">
                <a:latin typeface="Times New Roman" pitchFamily="18" charset="0"/>
              </a:rPr>
              <a:t>&gt; ";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22:    echo "A = $a &lt;</a:t>
            </a:r>
            <a:r>
              <a:rPr kumimoji="0" lang="en-US" altLang="zh-TW" sz="1600" dirty="0" err="1">
                <a:latin typeface="Times New Roman" pitchFamily="18" charset="0"/>
              </a:rPr>
              <a:t>br</a:t>
            </a:r>
            <a:r>
              <a:rPr kumimoji="0" lang="en-US" altLang="zh-TW" sz="1600" dirty="0">
                <a:latin typeface="Times New Roman" pitchFamily="18" charset="0"/>
              </a:rPr>
              <a:t>&gt;"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23:    echo "B = $b &lt;p&gt;"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24: ?&gt;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25: &lt;/body&gt;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26: &lt;/html&gt; </a:t>
            </a:r>
          </a:p>
        </p:txBody>
      </p:sp>
      <p:pic>
        <p:nvPicPr>
          <p:cNvPr id="28675" name="Picture 5" descr="D:\kevin\phpbook\NewVerson2004\Done\zip\tif_ch5_20\ch08\8-7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7" r="66231" b="16970"/>
          <a:stretch/>
        </p:blipFill>
        <p:spPr bwMode="auto">
          <a:xfrm>
            <a:off x="1691680" y="2420888"/>
            <a:ext cx="2016224" cy="29676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1143001" y="285750"/>
            <a:ext cx="335699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新細明體" charset="-120"/>
              </a:rPr>
              <a:t>區域變數</a:t>
            </a: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全域變數 </a:t>
            </a:r>
            <a:r>
              <a:rPr lang="en-US" altLang="zh-TW" dirty="0">
                <a:solidFill>
                  <a:schemeClr val="tx2">
                    <a:satMod val="130000"/>
                  </a:schemeClr>
                </a:solidFill>
              </a:rPr>
              <a:t>(Global Variables)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857250" y="1447800"/>
            <a:ext cx="7786688" cy="4767263"/>
          </a:xfrm>
        </p:spPr>
        <p:txBody>
          <a:bodyPr/>
          <a:lstStyle/>
          <a:p>
            <a:pPr eaLnBrk="1" hangingPunct="1"/>
            <a:r>
              <a:rPr lang="zh-TW" altLang="en-US" sz="2800" dirty="0"/>
              <a:t>在 </a:t>
            </a:r>
            <a:r>
              <a:rPr lang="en-US" altLang="zh-TW" sz="2800" dirty="0"/>
              <a:t>PHP </a:t>
            </a:r>
            <a:r>
              <a:rPr lang="zh-TW" altLang="en-US" sz="2800" dirty="0"/>
              <a:t>中全域變數無法直接在函數中使用，在函數中欲使用全域變數，需以在函數內宣告變數為全域變數 </a:t>
            </a:r>
          </a:p>
          <a:p>
            <a:pPr eaLnBrk="1" hangingPunct="1"/>
            <a:r>
              <a:rPr lang="zh-TW" altLang="en-US" sz="2800" dirty="0"/>
              <a:t>宣告全域變數的方法有兩種：</a:t>
            </a:r>
          </a:p>
          <a:p>
            <a:pPr lvl="1" eaLnBrk="1" hangingPunct="1"/>
            <a:r>
              <a:rPr lang="en-US" altLang="zh-TW" dirty="0"/>
              <a:t>global </a:t>
            </a:r>
            <a:r>
              <a:rPr lang="zh-TW" altLang="en-US" dirty="0"/>
              <a:t>宣告 </a:t>
            </a:r>
          </a:p>
          <a:p>
            <a:pPr lvl="1" eaLnBrk="1" hangingPunct="1"/>
            <a:r>
              <a:rPr lang="en-US" altLang="zh-TW" dirty="0"/>
              <a:t>GLOBALS </a:t>
            </a:r>
            <a:r>
              <a:rPr lang="zh-TW" altLang="en-US" dirty="0"/>
              <a:t>陣列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000" y="285750"/>
            <a:ext cx="74977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新細明體" charset="-120"/>
              </a:rPr>
              <a:t>全域變數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5" name="內容版面配置區 2"/>
          <p:cNvSpPr>
            <a:spLocks noGrp="1"/>
          </p:cNvSpPr>
          <p:nvPr>
            <p:ph idx="1"/>
          </p:nvPr>
        </p:nvSpPr>
        <p:spPr>
          <a:xfrm>
            <a:off x="1000125" y="1447800"/>
            <a:ext cx="8143875" cy="5410200"/>
          </a:xfrm>
        </p:spPr>
        <p:txBody>
          <a:bodyPr/>
          <a:lstStyle/>
          <a:p>
            <a:pPr eaLnBrk="1" hangingPunct="1"/>
            <a:r>
              <a:rPr lang="zh-TW" altLang="en-US"/>
              <a:t>全域變數範例</a:t>
            </a:r>
            <a:r>
              <a:rPr lang="en-US" altLang="zh-TW"/>
              <a:t>-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/>
              <a:t>	global </a:t>
            </a:r>
            <a:r>
              <a:rPr lang="zh-TW" altLang="en-US"/>
              <a:t>宣告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932394" y="714356"/>
            <a:ext cx="4068762" cy="59594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1: &lt;?</a:t>
            </a:r>
            <a:r>
              <a:rPr kumimoji="0" lang="en-US" altLang="zh-TW" sz="1600" dirty="0" err="1">
                <a:latin typeface="Times New Roman" pitchFamily="18" charset="0"/>
              </a:rPr>
              <a:t>php</a:t>
            </a:r>
            <a:endParaRPr kumimoji="0" lang="en-US" altLang="zh-TW" sz="1600" dirty="0"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2:      function SUM(){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3: 	</a:t>
            </a:r>
            <a:r>
              <a:rPr kumimoji="0" lang="en-US" altLang="zh-TW" sz="1600" dirty="0">
                <a:solidFill>
                  <a:srgbClr val="FF0000"/>
                </a:solidFill>
                <a:latin typeface="Times New Roman" pitchFamily="18" charset="0"/>
              </a:rPr>
              <a:t>global $a, $b, $c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4:	$c = $a+$b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5:	echo "</a:t>
            </a:r>
            <a:r>
              <a:rPr kumimoji="0" lang="zh-TW" altLang="en-US" sz="1600" dirty="0">
                <a:latin typeface="Times New Roman" pitchFamily="18" charset="0"/>
              </a:rPr>
              <a:t>在 </a:t>
            </a:r>
            <a:r>
              <a:rPr kumimoji="0" lang="en-US" altLang="zh-TW" sz="1600" dirty="0">
                <a:latin typeface="Times New Roman" pitchFamily="18" charset="0"/>
              </a:rPr>
              <a:t>SUM() </a:t>
            </a:r>
            <a:r>
              <a:rPr kumimoji="0" lang="zh-TW" altLang="en-US" sz="1600" dirty="0">
                <a:latin typeface="Times New Roman" pitchFamily="18" charset="0"/>
              </a:rPr>
              <a:t>中 </a:t>
            </a:r>
            <a:r>
              <a:rPr kumimoji="0" lang="en-US" altLang="zh-TW" sz="1600" dirty="0">
                <a:latin typeface="Times New Roman" pitchFamily="18" charset="0"/>
              </a:rPr>
              <a:t>\$c = $c &lt;p&gt;"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6:      }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7:      function AVG() {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8:	</a:t>
            </a:r>
            <a:r>
              <a:rPr kumimoji="0" lang="en-US" altLang="zh-TW" sz="1600" dirty="0">
                <a:solidFill>
                  <a:srgbClr val="FF0000"/>
                </a:solidFill>
                <a:latin typeface="Times New Roman" pitchFamily="18" charset="0"/>
              </a:rPr>
              <a:t>global $c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9:	$c = $c/2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10:	echo "</a:t>
            </a:r>
            <a:r>
              <a:rPr kumimoji="0" lang="zh-TW" altLang="en-US" sz="1600" dirty="0">
                <a:latin typeface="Times New Roman" pitchFamily="18" charset="0"/>
              </a:rPr>
              <a:t>在 </a:t>
            </a:r>
            <a:r>
              <a:rPr kumimoji="0" lang="en-US" altLang="zh-TW" sz="1600" dirty="0">
                <a:latin typeface="Times New Roman" pitchFamily="18" charset="0"/>
              </a:rPr>
              <a:t>AVG() </a:t>
            </a:r>
            <a:r>
              <a:rPr kumimoji="0" lang="zh-TW" altLang="en-US" sz="1600" dirty="0">
                <a:latin typeface="Times New Roman" pitchFamily="18" charset="0"/>
              </a:rPr>
              <a:t>中 </a:t>
            </a:r>
            <a:r>
              <a:rPr kumimoji="0" lang="en-US" altLang="zh-TW" sz="1600" dirty="0">
                <a:latin typeface="Times New Roman" pitchFamily="18" charset="0"/>
              </a:rPr>
              <a:t>\$c = $c";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11:    }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12: ?&gt;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13: &lt;html&gt;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14: &lt;title&gt;</a:t>
            </a:r>
            <a:r>
              <a:rPr kumimoji="0" lang="zh-TW" altLang="en-US" sz="1600" dirty="0">
                <a:latin typeface="Times New Roman" pitchFamily="18" charset="0"/>
              </a:rPr>
              <a:t>全域變數</a:t>
            </a:r>
            <a:r>
              <a:rPr kumimoji="0" lang="en-US" altLang="zh-TW" sz="1600" dirty="0">
                <a:latin typeface="Times New Roman" pitchFamily="18" charset="0"/>
              </a:rPr>
              <a:t>&lt;/title&gt;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15: &lt;body&gt;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16: &lt;?</a:t>
            </a:r>
            <a:r>
              <a:rPr kumimoji="0" lang="en-US" altLang="zh-TW" sz="1600" dirty="0" err="1">
                <a:latin typeface="Times New Roman" pitchFamily="18" charset="0"/>
              </a:rPr>
              <a:t>php</a:t>
            </a:r>
            <a:endParaRPr kumimoji="0" lang="en-US" altLang="zh-TW" sz="1600" dirty="0"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17: 	$a=1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18:	$b=2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19:	$c=0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20:	SUM()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21:	AVG()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22: ?&gt;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23:&lt;/body&gt;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24: &lt;/html&gt; </a:t>
            </a:r>
          </a:p>
        </p:txBody>
      </p:sp>
      <p:pic>
        <p:nvPicPr>
          <p:cNvPr id="23559" name="Picture 6" descr="D:\kevin\phpbook\NewVerson2004\Done\zip\tif_ch5_20\ch08\8-9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4267200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115616" y="5373216"/>
            <a:ext cx="3240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TW" altLang="en-US" dirty="0">
                <a:solidFill>
                  <a:srgbClr val="FF0000"/>
                </a:solidFill>
              </a:rPr>
              <a:t>若</a:t>
            </a:r>
            <a:r>
              <a:rPr lang="en-US" altLang="zh-TW" dirty="0">
                <a:solidFill>
                  <a:srgbClr val="FF0000"/>
                </a:solidFill>
              </a:rPr>
              <a:t>line 8 </a:t>
            </a:r>
            <a:r>
              <a:rPr lang="zh-TW" altLang="en-US" dirty="0">
                <a:solidFill>
                  <a:srgbClr val="FF0000"/>
                </a:solidFill>
              </a:rPr>
              <a:t>刪除會得何結果</a:t>
            </a:r>
            <a:r>
              <a:rPr lang="en-US" altLang="zh-TW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新細明體" charset="-120"/>
              </a:rPr>
              <a:t>全域變數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4579" name="內容版面配置區 2"/>
          <p:cNvSpPr>
            <a:spLocks noGrp="1"/>
          </p:cNvSpPr>
          <p:nvPr>
            <p:ph idx="1"/>
          </p:nvPr>
        </p:nvSpPr>
        <p:spPr>
          <a:xfrm>
            <a:off x="965200" y="1447800"/>
            <a:ext cx="8143875" cy="5410200"/>
          </a:xfrm>
        </p:spPr>
        <p:txBody>
          <a:bodyPr/>
          <a:lstStyle/>
          <a:p>
            <a:pPr eaLnBrk="1" hangingPunct="1"/>
            <a:r>
              <a:rPr lang="zh-TW" altLang="en-US"/>
              <a:t>全域變數範例</a:t>
            </a:r>
            <a:r>
              <a:rPr lang="en-US" altLang="zh-TW"/>
              <a:t>- GLOBALS </a:t>
            </a:r>
            <a:r>
              <a:rPr lang="zh-TW" altLang="en-US"/>
              <a:t>陣列</a:t>
            </a:r>
            <a:r>
              <a:rPr lang="en-US" altLang="zh-TW"/>
              <a:t> </a:t>
            </a:r>
          </a:p>
          <a:p>
            <a:pPr eaLnBrk="1" hangingPunct="1"/>
            <a:endParaRPr lang="zh-TW" altLang="en-US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31813" y="2281238"/>
            <a:ext cx="5654675" cy="4248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1: &lt;?</a:t>
            </a:r>
            <a:r>
              <a:rPr kumimoji="0" lang="en-US" altLang="zh-TW" sz="1600" dirty="0" err="1">
                <a:latin typeface="Times New Roman" pitchFamily="18" charset="0"/>
              </a:rPr>
              <a:t>php</a:t>
            </a:r>
            <a:endParaRPr kumimoji="0" lang="en-US" altLang="zh-TW" sz="1600" dirty="0"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2:   function </a:t>
            </a:r>
            <a:r>
              <a:rPr kumimoji="0" lang="en-US" altLang="zh-TW" sz="1600" dirty="0" err="1">
                <a:latin typeface="Times New Roman" pitchFamily="18" charset="0"/>
              </a:rPr>
              <a:t>MyFunction</a:t>
            </a:r>
            <a:r>
              <a:rPr kumimoji="0" lang="en-US" altLang="zh-TW" sz="1600" dirty="0">
                <a:latin typeface="Times New Roman" pitchFamily="18" charset="0"/>
              </a:rPr>
              <a:t>() {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3:        </a:t>
            </a:r>
            <a:r>
              <a:rPr kumimoji="0" lang="en-US" altLang="zh-TW" sz="1600" dirty="0">
                <a:solidFill>
                  <a:srgbClr val="FF0000"/>
                </a:solidFill>
                <a:latin typeface="Times New Roman" pitchFamily="18" charset="0"/>
              </a:rPr>
              <a:t>$GLOBALS["c"]=$GLOBALS["a"]+$GLOBALS["b"]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4:   }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5: ?&gt;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6: &lt;html&gt;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7: &lt;title&gt;GLOBALS</a:t>
            </a:r>
            <a:r>
              <a:rPr kumimoji="0" lang="zh-TW" altLang="en-US" sz="1600" dirty="0">
                <a:latin typeface="Times New Roman" pitchFamily="18" charset="0"/>
              </a:rPr>
              <a:t>陣列</a:t>
            </a:r>
            <a:r>
              <a:rPr kumimoji="0" lang="en-US" altLang="zh-TW" sz="1600" dirty="0">
                <a:latin typeface="Times New Roman" pitchFamily="18" charset="0"/>
              </a:rPr>
              <a:t>&lt;/title&gt;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8: &lt;body&gt;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9: &lt;?</a:t>
            </a:r>
            <a:r>
              <a:rPr kumimoji="0" lang="en-US" altLang="zh-TW" sz="1600" dirty="0" err="1">
                <a:latin typeface="Times New Roman" pitchFamily="18" charset="0"/>
              </a:rPr>
              <a:t>php</a:t>
            </a:r>
            <a:endParaRPr kumimoji="0" lang="en-US" altLang="zh-TW" sz="1600" dirty="0"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10: 	$a=1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11:	$b=2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12:	$c=0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13:	</a:t>
            </a:r>
            <a:r>
              <a:rPr kumimoji="0" lang="en-US" altLang="zh-TW" sz="1600" dirty="0" err="1">
                <a:latin typeface="Times New Roman" pitchFamily="18" charset="0"/>
              </a:rPr>
              <a:t>MyFunction</a:t>
            </a:r>
            <a:r>
              <a:rPr kumimoji="0" lang="en-US" altLang="zh-TW" sz="1600" dirty="0">
                <a:latin typeface="Times New Roman" pitchFamily="18" charset="0"/>
              </a:rPr>
              <a:t>()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14:	echo "\$a=$a , \$b=$b , \$c=$c"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15: ?&gt;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16: &lt;/body&gt;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17: &lt;/html&gt; 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 rotWithShape="1">
          <a:blip r:embed="rId2"/>
          <a:srcRect b="33140"/>
          <a:stretch/>
        </p:blipFill>
        <p:spPr bwMode="auto">
          <a:xfrm>
            <a:off x="3924300" y="3284538"/>
            <a:ext cx="5203825" cy="20161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靜態變數 </a:t>
            </a:r>
            <a:r>
              <a:rPr lang="en-US" altLang="zh-TW" dirty="0">
                <a:solidFill>
                  <a:schemeClr val="tx2">
                    <a:satMod val="130000"/>
                  </a:schemeClr>
                </a:solidFill>
              </a:rPr>
              <a:t>(Static Variables)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3" name="內容版面配置區 2"/>
          <p:cNvSpPr>
            <a:spLocks noGrp="1"/>
          </p:cNvSpPr>
          <p:nvPr>
            <p:ph idx="1"/>
          </p:nvPr>
        </p:nvSpPr>
        <p:spPr>
          <a:xfrm>
            <a:off x="1000125" y="1285875"/>
            <a:ext cx="7858125" cy="4714875"/>
          </a:xfrm>
        </p:spPr>
        <p:txBody>
          <a:bodyPr/>
          <a:lstStyle/>
          <a:p>
            <a:pPr eaLnBrk="1" hangingPunct="1"/>
            <a:r>
              <a:rPr lang="zh-TW" altLang="en-US" sz="2800">
                <a:latin typeface="新細明體" pitchFamily="18" charset="-120"/>
              </a:rPr>
              <a:t>在函數中使用</a:t>
            </a:r>
            <a:r>
              <a:rPr lang="en-US" altLang="zh-TW" sz="2800">
                <a:latin typeface="新細明體" pitchFamily="18" charset="-120"/>
              </a:rPr>
              <a:t>, </a:t>
            </a:r>
            <a:r>
              <a:rPr lang="zh-TW" altLang="en-US" sz="2800">
                <a:latin typeface="新細明體" pitchFamily="18" charset="-120"/>
              </a:rPr>
              <a:t>它的目的就是讓區域變數的值不會因為函數結束而消失。</a:t>
            </a:r>
            <a:endParaRPr lang="en-US" altLang="zh-TW" sz="2800">
              <a:latin typeface="新細明體" pitchFamily="18" charset="-120"/>
            </a:endParaRPr>
          </a:p>
          <a:p>
            <a:pPr eaLnBrk="1" hangingPunct="1"/>
            <a:endParaRPr lang="en-US" altLang="zh-TW" sz="2800">
              <a:latin typeface="新細明體" pitchFamily="18" charset="-120"/>
            </a:endParaRPr>
          </a:p>
          <a:p>
            <a:pPr eaLnBrk="1" hangingPunct="1"/>
            <a:r>
              <a:rPr lang="zh-TW" altLang="en-US" sz="2800">
                <a:latin typeface="新細明體" pitchFamily="18" charset="-120"/>
              </a:rPr>
              <a:t>區域變數的生命週期</a:t>
            </a:r>
            <a:r>
              <a:rPr lang="en-US" altLang="zh-TW" sz="2800">
                <a:latin typeface="新細明體" pitchFamily="18" charset="-120"/>
              </a:rPr>
              <a:t>: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800">
                <a:latin typeface="新細明體" pitchFamily="18" charset="-120"/>
              </a:rPr>
              <a:t>	</a:t>
            </a:r>
            <a:r>
              <a:rPr lang="zh-TW" altLang="en-US" sz="2800">
                <a:latin typeface="新細明體" pitchFamily="18" charset="-120"/>
              </a:rPr>
              <a:t>從函數開始時產生</a:t>
            </a:r>
            <a:r>
              <a:rPr lang="en-US" altLang="zh-TW" sz="2800"/>
              <a:t>, </a:t>
            </a:r>
            <a:r>
              <a:rPr lang="zh-TW" altLang="en-US" sz="2800">
                <a:latin typeface="新細明體" pitchFamily="18" charset="-120"/>
              </a:rPr>
              <a:t>當函數結束時立即消滅。</a:t>
            </a:r>
            <a:endParaRPr lang="en-US" altLang="zh-TW" sz="2800">
              <a:latin typeface="新細明體" pitchFamily="18" charset="-12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800">
                <a:latin typeface="新細明體" pitchFamily="18" charset="-120"/>
              </a:rPr>
              <a:t>   </a:t>
            </a:r>
            <a:r>
              <a:rPr lang="zh-TW" altLang="en-US" sz="2800">
                <a:latin typeface="新細明體" pitchFamily="18" charset="-120"/>
              </a:rPr>
              <a:t>若要保存區域變數的值</a:t>
            </a:r>
            <a:r>
              <a:rPr lang="en-US" altLang="zh-TW" sz="2800"/>
              <a:t>, </a:t>
            </a:r>
            <a:r>
              <a:rPr lang="zh-TW" altLang="en-US" sz="2800">
                <a:latin typeface="新細明體" pitchFamily="18" charset="-120"/>
              </a:rPr>
              <a:t>使用靜態變數</a:t>
            </a:r>
            <a:r>
              <a:rPr lang="en-US" altLang="zh-TW" sz="2800"/>
              <a:t>(Static)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zh-TW" sz="2800"/>
          </a:p>
          <a:p>
            <a:pPr eaLnBrk="1" hangingPunct="1"/>
            <a:r>
              <a:rPr lang="zh-TW" altLang="en-US" sz="2800">
                <a:solidFill>
                  <a:srgbClr val="FF0000"/>
                </a:solidFill>
              </a:rPr>
              <a:t>各函數間的</a:t>
            </a:r>
            <a:r>
              <a:rPr lang="en-US" altLang="zh-TW" sz="2800">
                <a:solidFill>
                  <a:srgbClr val="FF0000"/>
                </a:solidFill>
              </a:rPr>
              <a:t>static </a:t>
            </a:r>
            <a:r>
              <a:rPr lang="zh-TW" altLang="en-US" sz="2800">
                <a:solidFill>
                  <a:srgbClr val="FF0000"/>
                </a:solidFill>
              </a:rPr>
              <a:t>變數是彼此無關連的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0100" y="0"/>
            <a:ext cx="8143900" cy="5410200"/>
          </a:xfrm>
          <a:ln>
            <a:miter lim="800000"/>
            <a:headEnd/>
            <a:tailEnd/>
          </a:ln>
          <a:extLst/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zh-TW" altLang="en-US" dirty="0"/>
              <a:t>靜態變數範例</a:t>
            </a:r>
            <a:endParaRPr lang="en-US" altLang="zh-TW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altLang="zh-TW" dirty="0"/>
          </a:p>
          <a:p>
            <a:pPr lvl="8">
              <a:defRPr/>
            </a:pPr>
            <a:r>
              <a:rPr lang="en-US" altLang="zh-TW" dirty="0"/>
              <a:t>           </a:t>
            </a:r>
            <a:endParaRPr lang="zh-TW" alt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205413" y="793762"/>
            <a:ext cx="3171825" cy="4278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1: &lt;?</a:t>
            </a:r>
            <a:r>
              <a:rPr kumimoji="0" lang="en-US" altLang="zh-TW" sz="1600" dirty="0" err="1">
                <a:latin typeface="Times New Roman" pitchFamily="18" charset="0"/>
              </a:rPr>
              <a:t>php</a:t>
            </a:r>
            <a:endParaRPr kumimoji="0" lang="en-US" altLang="zh-TW" sz="1600" dirty="0"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2:       function </a:t>
            </a:r>
            <a:r>
              <a:rPr kumimoji="0" lang="en-US" altLang="zh-TW" sz="1600" dirty="0" err="1">
                <a:latin typeface="Times New Roman" pitchFamily="18" charset="0"/>
              </a:rPr>
              <a:t>addone</a:t>
            </a:r>
            <a:r>
              <a:rPr kumimoji="0" lang="en-US" altLang="zh-TW" sz="1600" dirty="0">
                <a:latin typeface="Times New Roman" pitchFamily="18" charset="0"/>
              </a:rPr>
              <a:t>() {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3:</a:t>
            </a:r>
            <a:r>
              <a:rPr kumimoji="0" lang="en-US" altLang="zh-TW" dirty="0">
                <a:latin typeface="Times New Roman" pitchFamily="18" charset="0"/>
              </a:rPr>
              <a:t>	</a:t>
            </a:r>
            <a:r>
              <a:rPr kumimoji="0" lang="en-US" altLang="zh-TW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static $I=0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4:	$I=$I+1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5:	echo "\$I = $I&lt;</a:t>
            </a:r>
            <a:r>
              <a:rPr kumimoji="0" lang="en-US" altLang="zh-TW" sz="1600" dirty="0" err="1">
                <a:latin typeface="Times New Roman" pitchFamily="18" charset="0"/>
              </a:rPr>
              <a:t>br</a:t>
            </a:r>
            <a:r>
              <a:rPr kumimoji="0" lang="en-US" altLang="zh-TW" sz="1600" dirty="0">
                <a:latin typeface="Times New Roman" pitchFamily="18" charset="0"/>
              </a:rPr>
              <a:t>&gt;"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6:       }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7: ?&gt;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8: &lt;html&gt;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9: &lt;title&gt;</a:t>
            </a:r>
            <a:r>
              <a:rPr kumimoji="0" lang="zh-TW" altLang="en-US" sz="1600" dirty="0">
                <a:latin typeface="Times New Roman" pitchFamily="18" charset="0"/>
              </a:rPr>
              <a:t>區段變數生命週期</a:t>
            </a:r>
            <a:r>
              <a:rPr kumimoji="0" lang="en-US" altLang="zh-TW" sz="1600" dirty="0">
                <a:latin typeface="Times New Roman" pitchFamily="18" charset="0"/>
              </a:rPr>
              <a:t>&lt;/title&gt;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10: &lt;body&gt;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11: &lt;?</a:t>
            </a:r>
            <a:r>
              <a:rPr kumimoji="0" lang="en-US" altLang="zh-TW" sz="1600" dirty="0" err="1">
                <a:latin typeface="Times New Roman" pitchFamily="18" charset="0"/>
              </a:rPr>
              <a:t>php</a:t>
            </a:r>
            <a:r>
              <a:rPr kumimoji="0" lang="en-US" altLang="zh-TW" sz="1600" dirty="0">
                <a:latin typeface="Times New Roman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12: 	</a:t>
            </a:r>
            <a:r>
              <a:rPr kumimoji="0" lang="en-US" altLang="zh-TW" sz="1600" dirty="0" err="1">
                <a:latin typeface="Times New Roman" pitchFamily="18" charset="0"/>
              </a:rPr>
              <a:t>addone</a:t>
            </a:r>
            <a:r>
              <a:rPr kumimoji="0" lang="en-US" altLang="zh-TW" sz="1600" dirty="0">
                <a:latin typeface="Times New Roman" pitchFamily="18" charset="0"/>
              </a:rPr>
              <a:t>()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13:	</a:t>
            </a:r>
            <a:r>
              <a:rPr kumimoji="0" lang="en-US" altLang="zh-TW" sz="1600" dirty="0" err="1">
                <a:latin typeface="Times New Roman" pitchFamily="18" charset="0"/>
              </a:rPr>
              <a:t>addone</a:t>
            </a:r>
            <a:r>
              <a:rPr kumimoji="0" lang="en-US" altLang="zh-TW" sz="1600" dirty="0">
                <a:latin typeface="Times New Roman" pitchFamily="18" charset="0"/>
              </a:rPr>
              <a:t>()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14: 	</a:t>
            </a:r>
            <a:r>
              <a:rPr kumimoji="0" lang="en-US" altLang="zh-TW" sz="1600" dirty="0" err="1">
                <a:latin typeface="Times New Roman" pitchFamily="18" charset="0"/>
              </a:rPr>
              <a:t>addone</a:t>
            </a:r>
            <a:r>
              <a:rPr kumimoji="0" lang="en-US" altLang="zh-TW" sz="1600" dirty="0">
                <a:latin typeface="Times New Roman" pitchFamily="18" charset="0"/>
              </a:rPr>
              <a:t>()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15: ?&gt;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16: &lt;/body&gt;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17: &lt;/html&gt;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85813" y="785813"/>
            <a:ext cx="3171825" cy="4248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1: &lt;?</a:t>
            </a:r>
            <a:r>
              <a:rPr kumimoji="0" lang="en-US" altLang="zh-TW" sz="1600" dirty="0" err="1">
                <a:latin typeface="Times New Roman" pitchFamily="18" charset="0"/>
              </a:rPr>
              <a:t>php</a:t>
            </a:r>
            <a:endParaRPr kumimoji="0" lang="en-US" altLang="zh-TW" sz="1600" dirty="0"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2:       function </a:t>
            </a:r>
            <a:r>
              <a:rPr kumimoji="0" lang="en-US" altLang="zh-TW" sz="1600" dirty="0" err="1">
                <a:latin typeface="Times New Roman" pitchFamily="18" charset="0"/>
              </a:rPr>
              <a:t>addone</a:t>
            </a:r>
            <a:r>
              <a:rPr kumimoji="0" lang="en-US" altLang="zh-TW" sz="1600" dirty="0">
                <a:latin typeface="Times New Roman" pitchFamily="18" charset="0"/>
              </a:rPr>
              <a:t>() {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3:	$I=0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4:	$I=$I+1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5:	echo "\$I = $I&lt;</a:t>
            </a:r>
            <a:r>
              <a:rPr kumimoji="0" lang="en-US" altLang="zh-TW" sz="1600" dirty="0" err="1">
                <a:latin typeface="Times New Roman" pitchFamily="18" charset="0"/>
              </a:rPr>
              <a:t>br</a:t>
            </a:r>
            <a:r>
              <a:rPr kumimoji="0" lang="en-US" altLang="zh-TW" sz="1600" dirty="0">
                <a:latin typeface="Times New Roman" pitchFamily="18" charset="0"/>
              </a:rPr>
              <a:t>&gt;"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6:      }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7: ?&gt;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8: &lt;html&gt;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9: &lt;title&gt;</a:t>
            </a:r>
            <a:r>
              <a:rPr kumimoji="0" lang="zh-TW" altLang="en-US" sz="1600" dirty="0">
                <a:latin typeface="Times New Roman" pitchFamily="18" charset="0"/>
              </a:rPr>
              <a:t>區段變數生命週期</a:t>
            </a:r>
            <a:r>
              <a:rPr kumimoji="0" lang="en-US" altLang="zh-TW" sz="1600" dirty="0">
                <a:latin typeface="Times New Roman" pitchFamily="18" charset="0"/>
              </a:rPr>
              <a:t>&lt;/title&gt;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10: &lt;body&gt;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11: &lt;?</a:t>
            </a:r>
            <a:r>
              <a:rPr kumimoji="0" lang="en-US" altLang="zh-TW" sz="1600" dirty="0" err="1">
                <a:latin typeface="Times New Roman" pitchFamily="18" charset="0"/>
              </a:rPr>
              <a:t>php</a:t>
            </a:r>
            <a:r>
              <a:rPr kumimoji="0" lang="en-US" altLang="zh-TW" sz="1600" dirty="0">
                <a:latin typeface="Times New Roman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12: 	</a:t>
            </a:r>
            <a:r>
              <a:rPr kumimoji="0" lang="en-US" altLang="zh-TW" sz="1600" dirty="0" err="1">
                <a:latin typeface="Times New Roman" pitchFamily="18" charset="0"/>
              </a:rPr>
              <a:t>addone</a:t>
            </a:r>
            <a:r>
              <a:rPr kumimoji="0" lang="en-US" altLang="zh-TW" sz="1600" dirty="0">
                <a:latin typeface="Times New Roman" pitchFamily="18" charset="0"/>
              </a:rPr>
              <a:t>()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13: 	</a:t>
            </a:r>
            <a:r>
              <a:rPr kumimoji="0" lang="en-US" altLang="zh-TW" sz="1600" dirty="0" err="1">
                <a:latin typeface="Times New Roman" pitchFamily="18" charset="0"/>
              </a:rPr>
              <a:t>addone</a:t>
            </a:r>
            <a:r>
              <a:rPr kumimoji="0" lang="en-US" altLang="zh-TW" sz="1600" dirty="0">
                <a:latin typeface="Times New Roman" pitchFamily="18" charset="0"/>
              </a:rPr>
              <a:t>()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14:	</a:t>
            </a:r>
            <a:r>
              <a:rPr kumimoji="0" lang="en-US" altLang="zh-TW" sz="1600" dirty="0" err="1">
                <a:latin typeface="Times New Roman" pitchFamily="18" charset="0"/>
              </a:rPr>
              <a:t>addone</a:t>
            </a:r>
            <a:r>
              <a:rPr kumimoji="0" lang="en-US" altLang="zh-TW" sz="1600" dirty="0">
                <a:latin typeface="Times New Roman" pitchFamily="18" charset="0"/>
              </a:rPr>
              <a:t>()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15: ?&gt;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16: &lt;/body&gt;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</a:rPr>
              <a:t>17: &lt;/html&gt; </a:t>
            </a:r>
          </a:p>
        </p:txBody>
      </p:sp>
      <p:pic>
        <p:nvPicPr>
          <p:cNvPr id="8" name="Picture 7" descr="D:\kevin\phpbook\NewVerson2004\Done\zip\tif_ch5_20\ch08\8-1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28" r="53012" b="25002"/>
          <a:stretch>
            <a:fillRect/>
          </a:stretch>
        </p:blipFill>
        <p:spPr bwMode="auto">
          <a:xfrm>
            <a:off x="801688" y="5219700"/>
            <a:ext cx="3124200" cy="157956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D:\kevin\phpbook\NewVerson2004\Done\zip\tif_ch5_20\ch08\8-13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53" r="52847" b="21324"/>
          <a:stretch>
            <a:fillRect/>
          </a:stretch>
        </p:blipFill>
        <p:spPr bwMode="auto">
          <a:xfrm>
            <a:off x="5145088" y="5181600"/>
            <a:ext cx="3124200" cy="16764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動態變數 </a:t>
            </a:r>
            <a:r>
              <a:rPr lang="en-US" altLang="zh-TW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不教授，僅供參考</a:t>
            </a:r>
            <a:r>
              <a:rPr lang="en-US" altLang="zh-TW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)</a:t>
            </a:r>
            <a:r>
              <a:rPr lang="zh-TW" alt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新細明體" pitchFamily="18" charset="-120"/>
              </a:rPr>
              <a:t> </a:t>
            </a:r>
            <a:endParaRPr lang="en-US" altLang="zh-TW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1" name="內容版面配置區 2"/>
          <p:cNvSpPr>
            <a:spLocks noGrp="1"/>
          </p:cNvSpPr>
          <p:nvPr>
            <p:ph idx="1"/>
          </p:nvPr>
        </p:nvSpPr>
        <p:spPr>
          <a:xfrm>
            <a:off x="857250" y="1447800"/>
            <a:ext cx="7715250" cy="4838700"/>
          </a:xfrm>
        </p:spPr>
        <p:txBody>
          <a:bodyPr/>
          <a:lstStyle/>
          <a:p>
            <a:pPr eaLnBrk="1" hangingPunct="1"/>
            <a:r>
              <a:rPr lang="zh-TW" altLang="en-US" sz="2800">
                <a:latin typeface="新細明體" pitchFamily="18" charset="-120"/>
              </a:rPr>
              <a:t>一般來說</a:t>
            </a:r>
            <a:r>
              <a:rPr lang="en-US" altLang="zh-TW" sz="2800"/>
              <a:t>, </a:t>
            </a:r>
            <a:r>
              <a:rPr lang="zh-TW" altLang="en-US" sz="2800">
                <a:latin typeface="新細明體" pitchFamily="18" charset="-120"/>
              </a:rPr>
              <a:t>宣告變數時都是使用固定的名稱。例如</a:t>
            </a:r>
            <a:r>
              <a:rPr lang="zh-TW" altLang="en-US" sz="2800"/>
              <a:t> </a:t>
            </a:r>
            <a:r>
              <a:rPr lang="en-US" altLang="zh-TW" sz="2800"/>
              <a:t>$name </a:t>
            </a:r>
            <a:r>
              <a:rPr lang="zh-TW" altLang="en-US" sz="2800">
                <a:latin typeface="新細明體" pitchFamily="18" charset="-120"/>
              </a:rPr>
              <a:t>是一個代表姓名的變數</a:t>
            </a:r>
            <a:r>
              <a:rPr lang="zh-TW" altLang="en-US" sz="2800"/>
              <a:t> </a:t>
            </a:r>
            <a:endParaRPr lang="en-US" altLang="zh-TW" sz="2800"/>
          </a:p>
          <a:p>
            <a:pPr eaLnBrk="1" hangingPunct="1">
              <a:buFont typeface="Wingdings 2" pitchFamily="18" charset="2"/>
              <a:buNone/>
            </a:pPr>
            <a:endParaRPr lang="zh-TW" altLang="en-US" sz="2800"/>
          </a:p>
          <a:p>
            <a:pPr eaLnBrk="1" hangingPunct="1"/>
            <a:r>
              <a:rPr lang="zh-TW" altLang="en-US" sz="2800">
                <a:latin typeface="新細明體" pitchFamily="18" charset="-120"/>
              </a:rPr>
              <a:t>動態變數的方式可以讓變數的內容變成一個新的變數</a:t>
            </a:r>
            <a:r>
              <a:rPr lang="zh-TW" altLang="en-US" sz="2800"/>
              <a:t>，</a:t>
            </a:r>
            <a:r>
              <a:rPr lang="zh-TW" altLang="en-US" sz="2800">
                <a:latin typeface="新細明體" pitchFamily="18" charset="-120"/>
              </a:rPr>
              <a:t>在變數前面再加上一個</a:t>
            </a:r>
            <a:r>
              <a:rPr lang="zh-TW" altLang="en-US" sz="2800"/>
              <a:t> “</a:t>
            </a:r>
            <a:r>
              <a:rPr lang="en-US" altLang="zh-TW" sz="2800"/>
              <a:t>$” </a:t>
            </a:r>
            <a:r>
              <a:rPr lang="zh-TW" altLang="en-US" sz="2800">
                <a:latin typeface="新細明體" pitchFamily="18" charset="-120"/>
              </a:rPr>
              <a:t>即可</a:t>
            </a:r>
            <a:r>
              <a:rPr lang="zh-TW" altLang="en-US" sz="2800"/>
              <a:t>成為動態變數。</a:t>
            </a:r>
            <a:r>
              <a:rPr lang="en-US" altLang="zh-TW" sz="2800">
                <a:solidFill>
                  <a:srgbClr val="FF0000"/>
                </a:solidFill>
              </a:rPr>
              <a:t>(</a:t>
            </a:r>
            <a:r>
              <a:rPr lang="zh-TW" altLang="en-US" sz="2800">
                <a:solidFill>
                  <a:srgbClr val="FF0000"/>
                </a:solidFill>
              </a:rPr>
              <a:t>需注意動態變數陣列</a:t>
            </a:r>
            <a:r>
              <a:rPr lang="en-US" altLang="zh-TW" sz="2800">
                <a:solidFill>
                  <a:srgbClr val="FF0000"/>
                </a:solidFill>
              </a:rPr>
              <a:t>) </a:t>
            </a:r>
          </a:p>
          <a:p>
            <a:pPr eaLnBrk="1" hangingPunct="1"/>
            <a:endParaRPr lang="en-US" altLang="zh-TW" sz="2800"/>
          </a:p>
          <a:p>
            <a:pPr eaLnBrk="1" hangingPunct="1"/>
            <a:r>
              <a:rPr lang="zh-TW" altLang="en-US" sz="2800"/>
              <a:t>例</a:t>
            </a:r>
            <a:r>
              <a:rPr lang="en-US" altLang="zh-TW" sz="2800"/>
              <a:t>: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800"/>
              <a:t>  $name=”John”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800"/>
              <a:t>  $$name=”Lee” ; </a:t>
            </a:r>
            <a:r>
              <a:rPr lang="en-US" altLang="zh-TW" sz="2800">
                <a:sym typeface="Wingdings" pitchFamily="2" charset="2"/>
              </a:rPr>
              <a:t></a:t>
            </a:r>
            <a:r>
              <a:rPr lang="en-US" altLang="zh-TW" sz="2800"/>
              <a:t>($) ($name)</a:t>
            </a:r>
            <a:r>
              <a:rPr lang="en-US" altLang="zh-TW" sz="2800">
                <a:sym typeface="Wingdings" pitchFamily="2" charset="2"/>
              </a:rPr>
              <a:t></a:t>
            </a:r>
            <a:r>
              <a:rPr lang="en-US" altLang="zh-TW" sz="2800"/>
              <a:t>$John=”Lee”</a:t>
            </a:r>
          </a:p>
          <a:p>
            <a:pPr eaLnBrk="1" hangingPunct="1"/>
            <a:endParaRPr lang="zh-TW" altLang="en-US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>
                <a:solidFill>
                  <a:schemeClr val="tx2">
                    <a:satMod val="130000"/>
                  </a:schemeClr>
                </a:solidFill>
              </a:rPr>
              <a:t>PHP 5 </a:t>
            </a: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變數設定與常用指令</a:t>
            </a:r>
          </a:p>
        </p:txBody>
      </p:sp>
      <p:sp>
        <p:nvSpPr>
          <p:cNvPr id="10243" name="內容版面配置區 2"/>
          <p:cNvSpPr>
            <a:spLocks noGrp="1"/>
          </p:cNvSpPr>
          <p:nvPr>
            <p:ph idx="1"/>
          </p:nvPr>
        </p:nvSpPr>
        <p:spPr>
          <a:xfrm>
            <a:off x="1000125" y="1214438"/>
            <a:ext cx="7786688" cy="4786312"/>
          </a:xfrm>
        </p:spPr>
        <p:txBody>
          <a:bodyPr/>
          <a:lstStyle/>
          <a:p>
            <a:pPr eaLnBrk="1" hangingPunct="1"/>
            <a:r>
              <a:rPr lang="zh-TW" altLang="en-US"/>
              <a:t>變數</a:t>
            </a:r>
          </a:p>
        </p:txBody>
      </p:sp>
      <p:sp>
        <p:nvSpPr>
          <p:cNvPr id="4" name="矩形 3"/>
          <p:cNvSpPr/>
          <p:nvPr/>
        </p:nvSpPr>
        <p:spPr>
          <a:xfrm>
            <a:off x="1357313" y="1928813"/>
            <a:ext cx="5429250" cy="39544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kumimoji="0"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變數命名</a:t>
            </a: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kumimoji="0"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設定初始值</a:t>
            </a: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kumimoji="0"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傳值設定</a:t>
            </a:r>
            <a:r>
              <a:rPr kumimoji="0"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(assign by copy)</a:t>
            </a: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kumimoji="0"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傳址設定</a:t>
            </a:r>
            <a:r>
              <a:rPr kumimoji="0" lang="en-US" altLang="zh-TW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(assign by reference)</a:t>
            </a: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kumimoji="0"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變數的種類</a:t>
            </a: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kumimoji="0"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區域變數 </a:t>
            </a: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kumimoji="0"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全域變數 </a:t>
            </a:r>
          </a:p>
          <a:p>
            <a:pPr marL="365760" indent="-283464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/>
            </a:pPr>
            <a:r>
              <a:rPr kumimoji="0" lang="zh-TW" altLang="en-US" sz="2400" dirty="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靜態變數</a:t>
            </a:r>
            <a:endParaRPr kumimoji="0" lang="en-US" altLang="zh-TW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sz="2400" dirty="0">
              <a:latin typeface="Times New Roman" pitchFamily="18" charset="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0245" name="Rectangle 4"/>
          <p:cNvSpPr txBox="1">
            <a:spLocks noChangeArrowheads="1"/>
          </p:cNvSpPr>
          <p:nvPr/>
        </p:nvSpPr>
        <p:spPr bwMode="auto">
          <a:xfrm>
            <a:off x="5572125" y="1928813"/>
            <a:ext cx="321468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kumimoji="0" lang="zh-TW" altLang="en-US" sz="2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動態變數 </a:t>
            </a:r>
          </a:p>
          <a:p>
            <a:pPr eaLnBrk="1" hangingPunct="1">
              <a:buFont typeface="Arial" charset="0"/>
              <a:buChar char="•"/>
            </a:pPr>
            <a:r>
              <a:rPr kumimoji="0" lang="zh-TW" altLang="en-US" sz="2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預設變數</a:t>
            </a:r>
          </a:p>
          <a:p>
            <a:pPr eaLnBrk="1" hangingPunct="1">
              <a:buFont typeface="Arial" charset="0"/>
              <a:buChar char="•"/>
            </a:pPr>
            <a:r>
              <a:rPr kumimoji="0" lang="zh-TW" altLang="en-US" sz="2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變數的型態轉換</a:t>
            </a:r>
          </a:p>
          <a:p>
            <a:pPr eaLnBrk="1" hangingPunct="1">
              <a:buFont typeface="Arial" charset="0"/>
              <a:buChar char="•"/>
            </a:pPr>
            <a:r>
              <a:rPr kumimoji="0" lang="zh-TW" altLang="en-US" sz="2400"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讀取外部變數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500034" y="142852"/>
            <a:ext cx="3079750" cy="3662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dirty="0">
                <a:latin typeface="Times New Roman" pitchFamily="18" charset="0"/>
              </a:rPr>
              <a:t>1:&lt;html&gt;</a:t>
            </a:r>
          </a:p>
          <a:p>
            <a:pPr eaLnBrk="1" hangingPunct="1">
              <a:defRPr/>
            </a:pPr>
            <a:r>
              <a:rPr lang="en-US" altLang="zh-TW" dirty="0">
                <a:latin typeface="Times New Roman" pitchFamily="18" charset="0"/>
              </a:rPr>
              <a:t>2: &lt;title&gt;</a:t>
            </a:r>
            <a:r>
              <a:rPr lang="zh-TW" altLang="en-US" dirty="0">
                <a:latin typeface="Times New Roman" pitchFamily="18" charset="0"/>
              </a:rPr>
              <a:t>動態變數寫法</a:t>
            </a:r>
            <a:r>
              <a:rPr lang="en-US" altLang="zh-TW" dirty="0">
                <a:latin typeface="Times New Roman" pitchFamily="18" charset="0"/>
              </a:rPr>
              <a:t>&lt;/title&gt;</a:t>
            </a:r>
          </a:p>
          <a:p>
            <a:pPr eaLnBrk="1" hangingPunct="1">
              <a:defRPr/>
            </a:pPr>
            <a:r>
              <a:rPr lang="en-US" altLang="zh-TW" dirty="0">
                <a:latin typeface="Times New Roman" pitchFamily="18" charset="0"/>
              </a:rPr>
              <a:t>3: &lt;body&gt;</a:t>
            </a:r>
          </a:p>
          <a:p>
            <a:pPr eaLnBrk="1" hangingPunct="1">
              <a:defRPr/>
            </a:pPr>
            <a:r>
              <a:rPr lang="en-US" altLang="zh-TW" dirty="0">
                <a:latin typeface="Times New Roman" pitchFamily="18" charset="0"/>
              </a:rPr>
              <a:t>4: &lt;?</a:t>
            </a:r>
            <a:r>
              <a:rPr lang="en-US" altLang="zh-TW" dirty="0" err="1">
                <a:latin typeface="Times New Roman" pitchFamily="18" charset="0"/>
              </a:rPr>
              <a:t>php</a:t>
            </a:r>
            <a:r>
              <a:rPr lang="en-US" altLang="zh-TW" dirty="0">
                <a:latin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en-US" altLang="zh-TW" dirty="0">
                <a:latin typeface="Times New Roman" pitchFamily="18" charset="0"/>
              </a:rPr>
              <a:t>5:  $name="John" ;</a:t>
            </a:r>
          </a:p>
          <a:p>
            <a:pPr eaLnBrk="1" hangingPunct="1">
              <a:defRPr/>
            </a:pPr>
            <a:r>
              <a:rPr lang="en-US" altLang="zh-TW" dirty="0">
                <a:latin typeface="Times New Roman" pitchFamily="18" charset="0"/>
              </a:rPr>
              <a:t>6:  $$name="Lee" ;</a:t>
            </a:r>
          </a:p>
          <a:p>
            <a:pPr eaLnBrk="1" hangingPunct="1">
              <a:defRPr/>
            </a:pPr>
            <a:r>
              <a:rPr lang="en-US" altLang="zh-TW" dirty="0">
                <a:latin typeface="Times New Roman" pitchFamily="18" charset="0"/>
              </a:rPr>
              <a:t>7:  echo "1. $$name &lt;</a:t>
            </a:r>
            <a:r>
              <a:rPr lang="en-US" altLang="zh-TW" dirty="0" err="1">
                <a:latin typeface="Times New Roman" pitchFamily="18" charset="0"/>
              </a:rPr>
              <a:t>br</a:t>
            </a:r>
            <a:r>
              <a:rPr lang="en-US" altLang="zh-TW" dirty="0">
                <a:latin typeface="Times New Roman" pitchFamily="18" charset="0"/>
              </a:rPr>
              <a:t>&gt;" ;</a:t>
            </a:r>
          </a:p>
          <a:p>
            <a:pPr eaLnBrk="1" hangingPunct="1">
              <a:defRPr/>
            </a:pPr>
            <a:r>
              <a:rPr lang="en-US" altLang="zh-TW" dirty="0">
                <a:latin typeface="Times New Roman" pitchFamily="18" charset="0"/>
              </a:rPr>
              <a:t>8:  echo "2. ${$name} &lt;</a:t>
            </a:r>
            <a:r>
              <a:rPr lang="en-US" altLang="zh-TW" dirty="0" err="1">
                <a:latin typeface="Times New Roman" pitchFamily="18" charset="0"/>
              </a:rPr>
              <a:t>br</a:t>
            </a:r>
            <a:r>
              <a:rPr lang="en-US" altLang="zh-TW" dirty="0">
                <a:latin typeface="Times New Roman" pitchFamily="18" charset="0"/>
              </a:rPr>
              <a:t>&gt;" ;</a:t>
            </a:r>
          </a:p>
          <a:p>
            <a:pPr eaLnBrk="1" hangingPunct="1">
              <a:defRPr/>
            </a:pPr>
            <a:r>
              <a:rPr lang="en-US" altLang="zh-TW" dirty="0">
                <a:latin typeface="Times New Roman" pitchFamily="18" charset="0"/>
              </a:rPr>
              <a:t>9:  echo "3. ".$$name."&lt;</a:t>
            </a:r>
            <a:r>
              <a:rPr lang="en-US" altLang="zh-TW" dirty="0" err="1">
                <a:latin typeface="Times New Roman" pitchFamily="18" charset="0"/>
              </a:rPr>
              <a:t>br</a:t>
            </a:r>
            <a:r>
              <a:rPr lang="en-US" altLang="zh-TW" dirty="0">
                <a:latin typeface="Times New Roman" pitchFamily="18" charset="0"/>
              </a:rPr>
              <a:t>&gt;" ;</a:t>
            </a:r>
          </a:p>
          <a:p>
            <a:pPr eaLnBrk="1" hangingPunct="1">
              <a:defRPr/>
            </a:pPr>
            <a:r>
              <a:rPr lang="en-US" altLang="zh-TW" dirty="0">
                <a:latin typeface="Times New Roman" pitchFamily="18" charset="0"/>
              </a:rPr>
              <a:t>10: echo "4. ".${$name} ;</a:t>
            </a:r>
          </a:p>
          <a:p>
            <a:pPr eaLnBrk="1" hangingPunct="1">
              <a:defRPr/>
            </a:pPr>
            <a:r>
              <a:rPr lang="en-US" altLang="zh-TW" dirty="0">
                <a:latin typeface="Times New Roman" pitchFamily="18" charset="0"/>
              </a:rPr>
              <a:t>11: ?&gt;</a:t>
            </a:r>
          </a:p>
          <a:p>
            <a:pPr eaLnBrk="1" hangingPunct="1">
              <a:defRPr/>
            </a:pPr>
            <a:r>
              <a:rPr lang="en-US" altLang="zh-TW" dirty="0">
                <a:latin typeface="Times New Roman" pitchFamily="18" charset="0"/>
              </a:rPr>
              <a:t>12: &lt;/body&gt;</a:t>
            </a:r>
          </a:p>
          <a:p>
            <a:pPr eaLnBrk="1" hangingPunct="1">
              <a:defRPr/>
            </a:pPr>
            <a:r>
              <a:rPr lang="en-US" altLang="zh-TW" dirty="0">
                <a:latin typeface="Times New Roman" pitchFamily="18" charset="0"/>
              </a:rPr>
              <a:t>13: &lt;/html&gt; </a:t>
            </a:r>
          </a:p>
        </p:txBody>
      </p:sp>
      <p:pic>
        <p:nvPicPr>
          <p:cNvPr id="67589" name="Picture 5" descr="8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3929063"/>
            <a:ext cx="4572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142875"/>
            <a:ext cx="40386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9213" y="4076700"/>
            <a:ext cx="2133600" cy="24923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403648" y="4869160"/>
            <a:ext cx="2376264" cy="1296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新細明體" charset="-120"/>
              </a:rPr>
              <a:t>預設變數</a:t>
            </a: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sp>
        <p:nvSpPr>
          <p:cNvPr id="29699" name="內容版面配置區 2"/>
          <p:cNvSpPr>
            <a:spLocks noGrp="1"/>
          </p:cNvSpPr>
          <p:nvPr>
            <p:ph idx="1"/>
          </p:nvPr>
        </p:nvSpPr>
        <p:spPr>
          <a:xfrm>
            <a:off x="998538" y="1143001"/>
            <a:ext cx="7715250" cy="343812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dirty="0"/>
              <a:t>php.ini</a:t>
            </a:r>
            <a:r>
              <a:rPr lang="zh-TW" altLang="en-US" sz="2800" dirty="0">
                <a:latin typeface="新細明體" panose="02020500000000000000" pitchFamily="18" charset="-120"/>
              </a:rPr>
              <a:t>中一個參數</a:t>
            </a:r>
            <a:r>
              <a:rPr lang="zh-TW" altLang="en-US" sz="2800" dirty="0"/>
              <a:t> </a:t>
            </a:r>
            <a:r>
              <a:rPr lang="en-US" altLang="zh-TW" sz="2800" dirty="0" err="1"/>
              <a:t>register_globals</a:t>
            </a:r>
            <a:r>
              <a:rPr lang="en-US" altLang="zh-TW" sz="2800" dirty="0"/>
              <a:t> , </a:t>
            </a:r>
            <a:r>
              <a:rPr lang="zh-TW" altLang="en-US" sz="2800" dirty="0">
                <a:latin typeface="新細明體" panose="02020500000000000000" pitchFamily="18" charset="-120"/>
              </a:rPr>
              <a:t>它是設定環境變數</a:t>
            </a:r>
            <a:r>
              <a:rPr lang="en-US" altLang="zh-TW" sz="2800" dirty="0"/>
              <a:t>, GET </a:t>
            </a:r>
            <a:r>
              <a:rPr lang="zh-TW" altLang="en-US" sz="2800" dirty="0">
                <a:latin typeface="新細明體" panose="02020500000000000000" pitchFamily="18" charset="-120"/>
              </a:rPr>
              <a:t>變數</a:t>
            </a:r>
            <a:r>
              <a:rPr lang="en-US" altLang="zh-TW" sz="2800" dirty="0"/>
              <a:t>, POST </a:t>
            </a:r>
            <a:r>
              <a:rPr lang="zh-TW" altLang="en-US" sz="2800" dirty="0">
                <a:latin typeface="新細明體" panose="02020500000000000000" pitchFamily="18" charset="-120"/>
              </a:rPr>
              <a:t>變數</a:t>
            </a:r>
            <a:r>
              <a:rPr lang="en-US" altLang="zh-TW" sz="2800" dirty="0"/>
              <a:t>, Cookie </a:t>
            </a:r>
            <a:r>
              <a:rPr lang="zh-TW" altLang="en-US" sz="2800" dirty="0">
                <a:latin typeface="新細明體" panose="02020500000000000000" pitchFamily="18" charset="-120"/>
              </a:rPr>
              <a:t>變數以及伺服器變數是否為全域變數</a:t>
            </a:r>
            <a:r>
              <a:rPr lang="en-US" altLang="zh-TW" sz="2800" dirty="0"/>
              <a:t>. </a:t>
            </a:r>
          </a:p>
          <a:p>
            <a:pPr eaLnBrk="1" hangingPunct="1">
              <a:defRPr/>
            </a:pPr>
            <a:r>
              <a:rPr lang="zh-TW" altLang="en-US" sz="2800" dirty="0">
                <a:latin typeface="新細明體" panose="02020500000000000000" pitchFamily="18" charset="-120"/>
              </a:rPr>
              <a:t>若</a:t>
            </a:r>
            <a:r>
              <a:rPr lang="zh-TW" altLang="en-US" sz="2800" dirty="0"/>
              <a:t> </a:t>
            </a:r>
            <a:r>
              <a:rPr lang="en-US" altLang="zh-TW" sz="2800" dirty="0" err="1"/>
              <a:t>register_globals</a:t>
            </a:r>
            <a:r>
              <a:rPr lang="en-US" altLang="zh-TW" sz="2800" dirty="0"/>
              <a:t>  </a:t>
            </a:r>
            <a:r>
              <a:rPr lang="zh-TW" altLang="en-US" sz="2800" dirty="0">
                <a:latin typeface="新細明體" panose="02020500000000000000" pitchFamily="18" charset="-120"/>
              </a:rPr>
              <a:t>設 定為</a:t>
            </a:r>
            <a:r>
              <a:rPr lang="zh-TW" altLang="en-US" sz="2800" dirty="0"/>
              <a:t> </a:t>
            </a:r>
            <a:r>
              <a:rPr lang="en-US" altLang="zh-TW" sz="2800" dirty="0"/>
              <a:t>on  </a:t>
            </a:r>
            <a:r>
              <a:rPr lang="zh-TW" altLang="en-US" sz="2800" dirty="0">
                <a:latin typeface="新細明體" panose="02020500000000000000" pitchFamily="18" charset="-120"/>
              </a:rPr>
              <a:t>就表示各變數均為全域變數</a:t>
            </a:r>
            <a:r>
              <a:rPr lang="en-US" altLang="zh-TW" sz="2800" dirty="0"/>
              <a:t>, </a:t>
            </a:r>
            <a:r>
              <a:rPr lang="zh-TW" altLang="en-US" sz="2800" dirty="0">
                <a:latin typeface="新細明體" panose="02020500000000000000" pitchFamily="18" charset="-120"/>
              </a:rPr>
              <a:t>在程式中就可以直接使用</a:t>
            </a:r>
            <a:endParaRPr lang="en-US" altLang="zh-TW" sz="2800" dirty="0">
              <a:latin typeface="新細明體" panose="02020500000000000000" pitchFamily="18" charset="-120"/>
            </a:endParaRPr>
          </a:p>
          <a:p>
            <a:pPr eaLnBrk="1" hangingPunct="1">
              <a:defRPr/>
            </a:pPr>
            <a:r>
              <a:rPr lang="en-US" altLang="zh-TW" sz="2800" dirty="0" err="1"/>
              <a:t>register_globals</a:t>
            </a:r>
            <a:r>
              <a:rPr lang="en-US" altLang="zh-TW" sz="2800" dirty="0"/>
              <a:t>  </a:t>
            </a:r>
            <a:r>
              <a:rPr lang="zh-TW" altLang="en-US" sz="2800" dirty="0"/>
              <a:t>若</a:t>
            </a:r>
            <a:r>
              <a:rPr lang="zh-TW" altLang="en-US" sz="2800" dirty="0">
                <a:latin typeface="新細明體" panose="02020500000000000000" pitchFamily="18" charset="-120"/>
              </a:rPr>
              <a:t>設為</a:t>
            </a:r>
            <a:r>
              <a:rPr lang="zh-TW" altLang="en-US" sz="2800" dirty="0"/>
              <a:t> </a:t>
            </a:r>
            <a:r>
              <a:rPr lang="en-US" altLang="zh-TW" sz="2800" dirty="0"/>
              <a:t>on</a:t>
            </a:r>
            <a:r>
              <a:rPr lang="zh-TW" altLang="en-US" sz="2800" dirty="0"/>
              <a:t>，有安全疑慮。</a:t>
            </a:r>
            <a:endParaRPr lang="en-US" altLang="zh-TW" sz="2800" dirty="0">
              <a:latin typeface="新細明體" panose="02020500000000000000" pitchFamily="18" charset="-120"/>
            </a:endParaRPr>
          </a:p>
          <a:p>
            <a:pPr eaLnBrk="1" hangingPunct="1">
              <a:spcBef>
                <a:spcPts val="1800"/>
              </a:spcBef>
              <a:defRPr/>
            </a:pPr>
            <a:r>
              <a:rPr lang="en-US" altLang="zh-TW" sz="2800" dirty="0"/>
              <a:t>Example:</a:t>
            </a:r>
          </a:p>
          <a:p>
            <a:pPr marL="82550" indent="0" eaLnBrk="1" hangingPunct="1">
              <a:spcBef>
                <a:spcPts val="1800"/>
              </a:spcBef>
              <a:buFont typeface="Wingdings 2" pitchFamily="18" charset="2"/>
              <a:buNone/>
              <a:defRPr/>
            </a:pPr>
            <a:endParaRPr lang="en-US" altLang="zh-TW" sz="800" dirty="0"/>
          </a:p>
          <a:p>
            <a:pPr eaLnBrk="1" hangingPunct="1">
              <a:buFont typeface="Wingdings 2" pitchFamily="18" charset="2"/>
              <a:buNone/>
              <a:defRPr/>
            </a:pPr>
            <a:endParaRPr lang="en-US" altLang="zh-TW" sz="2000" dirty="0"/>
          </a:p>
        </p:txBody>
      </p:sp>
      <p:sp>
        <p:nvSpPr>
          <p:cNvPr id="3" name="文字方塊 2"/>
          <p:cNvSpPr txBox="1"/>
          <p:nvPr/>
        </p:nvSpPr>
        <p:spPr>
          <a:xfrm>
            <a:off x="4208482" y="4869160"/>
            <a:ext cx="493551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dirty="0">
                <a:latin typeface="+mn-ea"/>
              </a:rPr>
              <a:t>&lt;form method="post" action="</a:t>
            </a:r>
            <a:r>
              <a:rPr lang="en-US" altLang="zh-TW" dirty="0" err="1">
                <a:latin typeface="+mn-ea"/>
              </a:rPr>
              <a:t>login.php</a:t>
            </a:r>
            <a:r>
              <a:rPr lang="en-US" altLang="zh-TW" dirty="0">
                <a:latin typeface="+mn-ea"/>
              </a:rPr>
              <a:t>"&gt;</a:t>
            </a:r>
          </a:p>
          <a:p>
            <a:pPr eaLnBrk="1" hangingPunct="1">
              <a:defRPr/>
            </a:pPr>
            <a:r>
              <a:rPr lang="en-US" altLang="zh-TW" dirty="0">
                <a:latin typeface="+mn-ea"/>
              </a:rPr>
              <a:t>User: &lt;input type="text" name="</a:t>
            </a:r>
            <a:r>
              <a:rPr lang="en-US" altLang="zh-TW" b="1" dirty="0" err="1">
                <a:solidFill>
                  <a:srgbClr val="00B050"/>
                </a:solidFill>
                <a:latin typeface="+mn-ea"/>
              </a:rPr>
              <a:t>uid</a:t>
            </a:r>
            <a:r>
              <a:rPr lang="en-US" altLang="zh-TW" dirty="0">
                <a:latin typeface="+mn-ea"/>
              </a:rPr>
              <a:t>" /&gt;</a:t>
            </a:r>
          </a:p>
          <a:p>
            <a:pPr eaLnBrk="1" hangingPunct="1">
              <a:defRPr/>
            </a:pPr>
            <a:r>
              <a:rPr lang="en-US" altLang="zh-TW" dirty="0">
                <a:latin typeface="+mn-ea"/>
              </a:rPr>
              <a:t>…</a:t>
            </a:r>
          </a:p>
          <a:p>
            <a:pPr eaLnBrk="1" hangingPunct="1">
              <a:defRPr/>
            </a:pPr>
            <a:r>
              <a:rPr lang="en-US" altLang="zh-TW" dirty="0">
                <a:latin typeface="+mn-ea"/>
              </a:rPr>
              <a:t>&lt;/form&gt;</a:t>
            </a:r>
            <a:endParaRPr lang="zh-TW" altLang="en-US" dirty="0">
              <a:latin typeface="+mn-ea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44008" y="4437112"/>
            <a:ext cx="128592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dirty="0">
                <a:latin typeface="+mn-ea"/>
              </a:rPr>
              <a:t>login.html</a:t>
            </a:r>
            <a:endParaRPr lang="zh-TW" altLang="en-US" dirty="0">
              <a:latin typeface="+mn-e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843808" y="4437112"/>
            <a:ext cx="1107996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1600" dirty="0" err="1">
                <a:latin typeface="+mn-ea"/>
              </a:rPr>
              <a:t>login.php</a:t>
            </a:r>
            <a:endParaRPr lang="zh-TW" altLang="en-US" sz="1600" dirty="0">
              <a:latin typeface="+mn-ea"/>
            </a:endParaRPr>
          </a:p>
        </p:txBody>
      </p:sp>
      <p:sp>
        <p:nvSpPr>
          <p:cNvPr id="6" name="向右箭號 5"/>
          <p:cNvSpPr/>
          <p:nvPr/>
        </p:nvSpPr>
        <p:spPr>
          <a:xfrm flipH="1">
            <a:off x="3851920" y="5301208"/>
            <a:ext cx="293687" cy="35877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1331640" y="4941168"/>
            <a:ext cx="2376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indent="0" eaLnBrk="1" hangingPunct="1">
              <a:buFont typeface="Wingdings 2" pitchFamily="18" charset="2"/>
              <a:buNone/>
              <a:defRPr/>
            </a:pPr>
            <a:r>
              <a:rPr lang="en-US" altLang="zh-TW" dirty="0"/>
              <a:t> //on</a:t>
            </a:r>
          </a:p>
          <a:p>
            <a:pPr marL="82550" indent="0" eaLnBrk="1" hangingPunct="1">
              <a:buFont typeface="Wingdings 2" pitchFamily="18" charset="2"/>
              <a:buNone/>
              <a:defRPr/>
            </a:pPr>
            <a:r>
              <a:rPr lang="en-US" altLang="zh-TW" dirty="0"/>
              <a:t>echo </a:t>
            </a:r>
            <a:r>
              <a:rPr lang="en-US" altLang="zh-TW" dirty="0">
                <a:solidFill>
                  <a:srgbClr val="00B050"/>
                </a:solidFill>
              </a:rPr>
              <a:t>$</a:t>
            </a:r>
            <a:r>
              <a:rPr lang="en-US" altLang="zh-TW" dirty="0" err="1">
                <a:solidFill>
                  <a:srgbClr val="00B050"/>
                </a:solidFill>
              </a:rPr>
              <a:t>uid</a:t>
            </a:r>
            <a:r>
              <a:rPr lang="en-US" altLang="zh-TW" dirty="0"/>
              <a:t>;</a:t>
            </a:r>
          </a:p>
          <a:p>
            <a:pPr marL="82550" indent="0" eaLnBrk="1" hangingPunct="1">
              <a:buFont typeface="Wingdings 2" pitchFamily="18" charset="2"/>
              <a:buNone/>
              <a:defRPr/>
            </a:pPr>
            <a:r>
              <a:rPr lang="en-US" altLang="zh-TW" dirty="0"/>
              <a:t>// off</a:t>
            </a:r>
          </a:p>
          <a:p>
            <a:pPr marL="82550" indent="0" eaLnBrk="1" hangingPunct="1">
              <a:buFont typeface="Wingdings 2" pitchFamily="18" charset="2"/>
              <a:buNone/>
              <a:defRPr/>
            </a:pPr>
            <a:r>
              <a:rPr lang="en-US" altLang="zh-TW" dirty="0"/>
              <a:t>echo $_POST[</a:t>
            </a:r>
            <a:r>
              <a:rPr lang="en-US" altLang="zh-TW" dirty="0">
                <a:solidFill>
                  <a:srgbClr val="00B050"/>
                </a:solidFill>
              </a:rPr>
              <a:t>'</a:t>
            </a:r>
            <a:r>
              <a:rPr lang="en-US" altLang="zh-TW" dirty="0" err="1">
                <a:solidFill>
                  <a:srgbClr val="00B050"/>
                </a:solidFill>
              </a:rPr>
              <a:t>uid</a:t>
            </a:r>
            <a:r>
              <a:rPr lang="en-US" altLang="zh-TW" dirty="0">
                <a:solidFill>
                  <a:srgbClr val="00B050"/>
                </a:solidFill>
              </a:rPr>
              <a:t>'</a:t>
            </a:r>
            <a:r>
              <a:rPr lang="en-US" altLang="zh-TW" dirty="0"/>
              <a:t>];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3600" dirty="0">
                <a:solidFill>
                  <a:schemeClr val="tx2">
                    <a:satMod val="130000"/>
                  </a:schemeClr>
                </a:solidFill>
                <a:latin typeface="新細明體" charset="-120"/>
              </a:rPr>
              <a:t>部分</a:t>
            </a:r>
            <a:r>
              <a:rPr lang="zh-TW" altLang="en-US" sz="3600" dirty="0">
                <a:solidFill>
                  <a:schemeClr val="tx2">
                    <a:satMod val="130000"/>
                  </a:schemeClr>
                </a:solidFill>
              </a:rPr>
              <a:t> </a:t>
            </a:r>
            <a:r>
              <a:rPr lang="en-US" altLang="zh-TW" sz="3600" dirty="0">
                <a:solidFill>
                  <a:schemeClr val="tx2">
                    <a:satMod val="130000"/>
                  </a:schemeClr>
                </a:solidFill>
              </a:rPr>
              <a:t>$_SERVER </a:t>
            </a:r>
            <a:r>
              <a:rPr lang="zh-TW" altLang="en-US" sz="3600" dirty="0">
                <a:solidFill>
                  <a:schemeClr val="tx2">
                    <a:satMod val="130000"/>
                  </a:schemeClr>
                </a:solidFill>
                <a:latin typeface="新細明體" charset="-120"/>
              </a:rPr>
              <a:t>陣列中內容</a:t>
            </a:r>
            <a:r>
              <a:rPr lang="zh-TW" altLang="en-US" sz="3600" dirty="0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196752"/>
            <a:ext cx="7929563" cy="5410200"/>
          </a:xfrm>
        </p:spPr>
        <p:txBody>
          <a:bodyPr>
            <a:normAutofit fontScale="85000" lnSpcReduction="10000"/>
          </a:bodyPr>
          <a:lstStyle/>
          <a:p>
            <a:pPr marL="96838" indent="-4763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TW" dirty="0"/>
              <a:t>'PHP_SELF'                             </a:t>
            </a:r>
            <a:r>
              <a:rPr lang="zh-TW" altLang="en-US" dirty="0"/>
              <a:t>目前執行的檔案名稱</a:t>
            </a:r>
            <a:endParaRPr lang="en-US" altLang="zh-TW" dirty="0"/>
          </a:p>
          <a:p>
            <a:pPr marL="92075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TW" dirty="0"/>
              <a:t>'SERVER_NAME'                   </a:t>
            </a:r>
            <a:r>
              <a:rPr lang="zh-TW" altLang="en-US" dirty="0"/>
              <a:t>伺服器的名稱</a:t>
            </a:r>
          </a:p>
          <a:p>
            <a:pPr marL="92075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TW" dirty="0"/>
              <a:t>'SERVER_SOFTWARE'         </a:t>
            </a:r>
            <a:r>
              <a:rPr lang="zh-TW" altLang="en-US" dirty="0"/>
              <a:t>伺服器使用的軟體</a:t>
            </a:r>
          </a:p>
          <a:p>
            <a:pPr marL="92075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TW" dirty="0"/>
              <a:t>'DOCUMENT_ROOT'            </a:t>
            </a:r>
            <a:r>
              <a:rPr lang="zh-TW" altLang="en-US" dirty="0"/>
              <a:t>文件的根目錄</a:t>
            </a:r>
          </a:p>
          <a:p>
            <a:pPr marL="92075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TW" dirty="0"/>
              <a:t>'HTTP_USER_AGENT'          </a:t>
            </a:r>
            <a:r>
              <a:rPr lang="zh-TW" altLang="en-US" dirty="0"/>
              <a:t>使用者相關資訊</a:t>
            </a:r>
          </a:p>
          <a:p>
            <a:pPr marL="92075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TW" dirty="0"/>
              <a:t>'REMOTE_ADDR'                  </a:t>
            </a:r>
            <a:r>
              <a:rPr lang="zh-TW" altLang="en-US" dirty="0"/>
              <a:t>遠端使用者的位址</a:t>
            </a:r>
          </a:p>
          <a:p>
            <a:pPr marL="92075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altLang="zh-TW" dirty="0"/>
              <a:t>'REMOTE_PORT'                   </a:t>
            </a:r>
            <a:r>
              <a:rPr lang="zh-TW" altLang="en-US" dirty="0"/>
              <a:t>遠端使用者的連線埠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TW" altLang="en-US" dirty="0"/>
              <a:t> </a:t>
            </a:r>
          </a:p>
          <a:p>
            <a:pPr marL="92075" indent="-9525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TW" altLang="en-US" dirty="0">
                <a:latin typeface="新細明體" charset="-120"/>
              </a:rPr>
              <a:t>在取得變數內容時</a:t>
            </a:r>
            <a:r>
              <a:rPr lang="en-US" altLang="zh-TW" dirty="0"/>
              <a:t>, </a:t>
            </a:r>
            <a:r>
              <a:rPr lang="zh-TW" altLang="en-US" dirty="0">
                <a:latin typeface="新細明體" charset="-120"/>
              </a:rPr>
              <a:t>以變數名稱為陣列索引</a:t>
            </a:r>
            <a:endParaRPr lang="en-US" altLang="zh-TW" dirty="0">
              <a:latin typeface="新細明體" charset="-120"/>
            </a:endParaRPr>
          </a:p>
          <a:p>
            <a:pPr marL="92075" indent="-9525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TW" altLang="en-US" dirty="0">
                <a:latin typeface="新細明體" charset="-120"/>
              </a:rPr>
              <a:t>即可取得資訊，例如</a:t>
            </a:r>
            <a:endParaRPr lang="en-US" altLang="zh-TW" dirty="0">
              <a:latin typeface="新細明體" charset="-120"/>
            </a:endParaRPr>
          </a:p>
          <a:p>
            <a:pPr marL="92075" indent="-9525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zh-TW" altLang="en-US" dirty="0"/>
              <a:t> </a:t>
            </a:r>
            <a:r>
              <a:rPr lang="en-US" altLang="zh-TW" dirty="0"/>
              <a:t>'SERVER_NAME' </a:t>
            </a:r>
            <a:r>
              <a:rPr lang="zh-TW" altLang="en-US" dirty="0">
                <a:latin typeface="新細明體" charset="-120"/>
              </a:rPr>
              <a:t>則可以 </a:t>
            </a:r>
            <a:r>
              <a:rPr lang="en-US" altLang="zh-TW" dirty="0"/>
              <a:t>$_SERVER['SERVER_NAME'] </a:t>
            </a:r>
            <a:r>
              <a:rPr lang="zh-TW" altLang="en-US" dirty="0">
                <a:latin typeface="新細明體" charset="-120"/>
              </a:rPr>
              <a:t>取得資訊</a:t>
            </a:r>
            <a:endParaRPr lang="en-US" altLang="zh-TW" dirty="0"/>
          </a:p>
          <a:p>
            <a:pPr marL="365760" indent="-283464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zh-TW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3F9CADA-9308-4C0F-9916-F79C33546947}"/>
              </a:ext>
            </a:extLst>
          </p:cNvPr>
          <p:cNvSpPr/>
          <p:nvPr/>
        </p:nvSpPr>
        <p:spPr>
          <a:xfrm>
            <a:off x="3967226" y="4391648"/>
            <a:ext cx="3433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Times New Roman" panose="02020603050405020304" pitchFamily="18" charset="0"/>
              </a:rPr>
              <a:t>$_SERVER['REMOTE_ADDR']</a:t>
            </a:r>
            <a:endParaRPr lang="zh-TW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681963" y="905360"/>
            <a:ext cx="48965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&lt;!DOCTYPE html&gt;</a:t>
            </a:r>
          </a:p>
          <a:p>
            <a:r>
              <a:rPr lang="en-US" altLang="zh-TW" dirty="0"/>
              <a:t>&lt;html&gt;</a:t>
            </a:r>
          </a:p>
          <a:p>
            <a:r>
              <a:rPr lang="en-US" altLang="zh-TW" dirty="0"/>
              <a:t>&lt;head&gt;</a:t>
            </a:r>
          </a:p>
          <a:p>
            <a:r>
              <a:rPr lang="en-US" altLang="zh-TW" dirty="0"/>
              <a:t>&lt;meta charset="UTF-8" /&gt;</a:t>
            </a:r>
          </a:p>
          <a:p>
            <a:r>
              <a:rPr lang="en-US" altLang="zh-TW" dirty="0"/>
              <a:t>&lt;title&gt;</a:t>
            </a:r>
            <a:r>
              <a:rPr lang="zh-TW" altLang="en-US" dirty="0"/>
              <a:t>網頁標題</a:t>
            </a:r>
            <a:r>
              <a:rPr lang="en-US" altLang="zh-TW" dirty="0"/>
              <a:t>&lt;/title&gt;</a:t>
            </a:r>
          </a:p>
          <a:p>
            <a:r>
              <a:rPr lang="en-US" altLang="zh-TW" dirty="0"/>
              <a:t>&lt;style type="text/</a:t>
            </a:r>
            <a:r>
              <a:rPr lang="en-US" altLang="zh-TW" dirty="0" err="1"/>
              <a:t>css</a:t>
            </a:r>
            <a:r>
              <a:rPr lang="en-US" altLang="zh-TW" dirty="0"/>
              <a:t>"&gt;</a:t>
            </a:r>
          </a:p>
          <a:p>
            <a:r>
              <a:rPr lang="en-US" altLang="zh-TW" dirty="0"/>
              <a:t>/* </a:t>
            </a:r>
            <a:r>
              <a:rPr lang="zh-TW" altLang="en-US" dirty="0"/>
              <a:t>設定 </a:t>
            </a:r>
            <a:r>
              <a:rPr lang="en-US" altLang="zh-TW" dirty="0"/>
              <a:t>table</a:t>
            </a:r>
            <a:r>
              <a:rPr lang="zh-TW" altLang="en-US" dirty="0"/>
              <a:t> 外觀 </a:t>
            </a:r>
            <a:r>
              <a:rPr lang="en-US" altLang="zh-TW" dirty="0"/>
              <a:t>*/</a:t>
            </a:r>
          </a:p>
          <a:p>
            <a:r>
              <a:rPr lang="en-US" altLang="zh-TW" dirty="0"/>
              <a:t>&lt;/style&gt;</a:t>
            </a:r>
          </a:p>
          <a:p>
            <a:r>
              <a:rPr lang="en-US" altLang="zh-TW" dirty="0"/>
              <a:t>&lt;/head&gt;</a:t>
            </a:r>
          </a:p>
          <a:p>
            <a:r>
              <a:rPr lang="en-US" altLang="zh-TW" dirty="0"/>
              <a:t> &lt;body&gt;</a:t>
            </a:r>
          </a:p>
          <a:p>
            <a:r>
              <a:rPr lang="en-US" altLang="zh-TW" dirty="0"/>
              <a:t>&lt;table&gt;</a:t>
            </a:r>
          </a:p>
          <a:p>
            <a:r>
              <a:rPr lang="en-US" altLang="zh-TW" dirty="0"/>
              <a:t>&lt;?</a:t>
            </a:r>
            <a:r>
              <a:rPr lang="en-US" altLang="zh-TW" dirty="0" err="1"/>
              <a:t>php</a:t>
            </a:r>
            <a:endParaRPr lang="en-US" altLang="zh-TW" dirty="0"/>
          </a:p>
          <a:p>
            <a:r>
              <a:rPr lang="en-US" altLang="zh-TW" dirty="0" err="1"/>
              <a:t>foreach</a:t>
            </a:r>
            <a:r>
              <a:rPr lang="en-US" altLang="zh-TW" dirty="0"/>
              <a:t> ($_SERVER as $key =&gt; $</a:t>
            </a:r>
            <a:r>
              <a:rPr lang="en-US" altLang="zh-TW" dirty="0" err="1"/>
              <a:t>val</a:t>
            </a:r>
            <a:r>
              <a:rPr lang="en-US" altLang="zh-TW" dirty="0"/>
              <a:t>) {</a:t>
            </a:r>
          </a:p>
          <a:p>
            <a:r>
              <a:rPr lang="en-US" altLang="zh-TW" dirty="0"/>
              <a:t>   echo "&lt;</a:t>
            </a:r>
            <a:r>
              <a:rPr lang="en-US" altLang="zh-TW" dirty="0" err="1"/>
              <a:t>tr</a:t>
            </a:r>
            <a:r>
              <a:rPr lang="en-US" altLang="zh-TW" dirty="0"/>
              <a:t>&gt;&lt;td&gt;$key&lt;/td&gt;";</a:t>
            </a:r>
          </a:p>
          <a:p>
            <a:r>
              <a:rPr lang="en-US" altLang="zh-TW" dirty="0"/>
              <a:t>   echo "&lt;td&gt;$</a:t>
            </a:r>
            <a:r>
              <a:rPr lang="en-US" altLang="zh-TW" dirty="0" err="1"/>
              <a:t>val</a:t>
            </a:r>
            <a:r>
              <a:rPr lang="en-US" altLang="zh-TW" dirty="0"/>
              <a:t>&lt;/td&gt;&lt;/</a:t>
            </a:r>
            <a:r>
              <a:rPr lang="en-US" altLang="zh-TW" dirty="0" err="1"/>
              <a:t>tr</a:t>
            </a:r>
            <a:r>
              <a:rPr lang="en-US" altLang="zh-TW" dirty="0"/>
              <a:t>&gt;";</a:t>
            </a:r>
          </a:p>
          <a:p>
            <a:r>
              <a:rPr lang="en-US" altLang="zh-TW" dirty="0"/>
              <a:t>}</a:t>
            </a:r>
          </a:p>
          <a:p>
            <a:r>
              <a:rPr lang="en-US" altLang="zh-TW" dirty="0"/>
              <a:t>?&gt;</a:t>
            </a:r>
          </a:p>
          <a:p>
            <a:r>
              <a:rPr lang="en-US" altLang="zh-TW" dirty="0"/>
              <a:t>&lt;/table&gt;</a:t>
            </a:r>
          </a:p>
          <a:p>
            <a:r>
              <a:rPr lang="en-US" altLang="zh-TW" dirty="0"/>
              <a:t>&lt;/body&gt;</a:t>
            </a:r>
          </a:p>
          <a:p>
            <a:r>
              <a:rPr lang="en-US" altLang="zh-TW" dirty="0"/>
              <a:t>&lt;/html&gt;</a:t>
            </a:r>
            <a:endParaRPr lang="zh-TW" altLang="en-US" dirty="0"/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F3ECF0B7-E312-4F0C-BFA9-287DED8BD38C}"/>
              </a:ext>
            </a:extLst>
          </p:cNvPr>
          <p:cNvSpPr txBox="1"/>
          <p:nvPr/>
        </p:nvSpPr>
        <p:spPr>
          <a:xfrm>
            <a:off x="4339087" y="235669"/>
            <a:ext cx="16568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b="1" dirty="0" err="1"/>
              <a:t>serv.php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98153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623"/>
            <a:ext cx="8786988" cy="6795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接點 2"/>
          <p:cNvCxnSpPr/>
          <p:nvPr/>
        </p:nvCxnSpPr>
        <p:spPr>
          <a:xfrm>
            <a:off x="251520" y="1144840"/>
            <a:ext cx="864096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261568" y="3435864"/>
            <a:ext cx="8640960" cy="0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9405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新細明體" charset="-120"/>
              </a:rPr>
              <a:t>變數的型態轉換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1747" name="內容版面配置區 2"/>
          <p:cNvSpPr>
            <a:spLocks noGrp="1"/>
          </p:cNvSpPr>
          <p:nvPr>
            <p:ph idx="1"/>
          </p:nvPr>
        </p:nvSpPr>
        <p:spPr>
          <a:xfrm>
            <a:off x="1000125" y="1447800"/>
            <a:ext cx="7643813" cy="4910138"/>
          </a:xfrm>
        </p:spPr>
        <p:txBody>
          <a:bodyPr/>
          <a:lstStyle/>
          <a:p>
            <a:pPr eaLnBrk="1" hangingPunct="1"/>
            <a:r>
              <a:rPr lang="en-US" altLang="zh-TW" sz="2800" dirty="0"/>
              <a:t>PHP </a:t>
            </a:r>
            <a:r>
              <a:rPr lang="zh-TW" altLang="en-US" sz="2800" dirty="0"/>
              <a:t>變數的資料型態是由初始值的資料型態來決定。</a:t>
            </a:r>
            <a:endParaRPr lang="en-US" altLang="zh-TW" sz="2800" dirty="0"/>
          </a:p>
          <a:p>
            <a:pPr eaLnBrk="1" hangingPunct="1"/>
            <a:r>
              <a:rPr lang="zh-TW" altLang="en-US" sz="2800" dirty="0"/>
              <a:t>變數的資料型態轉換有兩種方式</a:t>
            </a:r>
            <a:r>
              <a:rPr lang="en-US" altLang="zh-TW" sz="2800" dirty="0"/>
              <a:t>:</a:t>
            </a:r>
            <a:r>
              <a:rPr lang="zh-TW" altLang="en-US" sz="2800" dirty="0"/>
              <a:t> </a:t>
            </a:r>
          </a:p>
          <a:p>
            <a:pPr lvl="1" eaLnBrk="1" hangingPunct="1"/>
            <a:r>
              <a:rPr lang="zh-TW" altLang="en-US" sz="2400" dirty="0"/>
              <a:t>設定變數值</a:t>
            </a:r>
            <a:endParaRPr lang="en-US" altLang="zh-TW" sz="2400" dirty="0"/>
          </a:p>
          <a:p>
            <a:pPr lvl="1" eaLnBrk="1" hangingPunct="1">
              <a:buFont typeface="Verdana" pitchFamily="34" charset="0"/>
              <a:buNone/>
            </a:pPr>
            <a:r>
              <a:rPr lang="en-US" altLang="zh-TW" sz="2400" dirty="0"/>
              <a:t>	</a:t>
            </a:r>
            <a:r>
              <a:rPr lang="zh-TW" altLang="en-US" sz="2400" dirty="0"/>
              <a:t>例如：</a:t>
            </a:r>
            <a:r>
              <a:rPr lang="en-US" altLang="zh-TW" sz="2400" dirty="0"/>
              <a:t> 	$b</a:t>
            </a:r>
            <a:r>
              <a:rPr lang="zh-TW" altLang="en-US" sz="2400" dirty="0"/>
              <a:t> </a:t>
            </a:r>
            <a:r>
              <a:rPr lang="en-US" altLang="zh-TW" sz="2400" dirty="0"/>
              <a:t>=</a:t>
            </a:r>
            <a:r>
              <a:rPr lang="zh-TW" altLang="en-US" sz="2400" dirty="0"/>
              <a:t> </a:t>
            </a:r>
            <a:r>
              <a:rPr lang="en-US" altLang="zh-TW" sz="2400" dirty="0"/>
              <a:t>12.3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altLang="zh-TW" sz="2400" dirty="0"/>
              <a:t>  			$c</a:t>
            </a:r>
            <a:r>
              <a:rPr lang="zh-TW" altLang="en-US" sz="2400" dirty="0"/>
              <a:t> </a:t>
            </a:r>
            <a:r>
              <a:rPr lang="en-US" altLang="zh-TW" sz="2400" dirty="0"/>
              <a:t>=</a:t>
            </a:r>
            <a:r>
              <a:rPr lang="zh-TW" altLang="en-US" sz="2400" dirty="0"/>
              <a:t> </a:t>
            </a:r>
            <a:r>
              <a:rPr lang="en-US" altLang="zh-TW" sz="2400" dirty="0"/>
              <a:t>(int)</a:t>
            </a:r>
            <a:r>
              <a:rPr lang="zh-TW" altLang="en-US" sz="2400" dirty="0"/>
              <a:t> </a:t>
            </a:r>
            <a:r>
              <a:rPr lang="en-US" altLang="zh-TW" sz="2400" dirty="0"/>
              <a:t>$b;             //$c=12</a:t>
            </a:r>
            <a:endParaRPr lang="zh-TW" altLang="en-US" sz="2400" dirty="0"/>
          </a:p>
          <a:p>
            <a:pPr lvl="1" eaLnBrk="1" hangingPunct="1"/>
            <a:r>
              <a:rPr lang="zh-TW" altLang="en-US" sz="2400" dirty="0"/>
              <a:t>使用函數轉換</a:t>
            </a:r>
            <a:endParaRPr lang="en-US" altLang="zh-TW" sz="2400" dirty="0"/>
          </a:p>
          <a:p>
            <a:pPr lvl="1" eaLnBrk="1" hangingPunct="1">
              <a:buFont typeface="Verdana" pitchFamily="34" charset="0"/>
              <a:buNone/>
            </a:pPr>
            <a:r>
              <a:rPr lang="en-US" altLang="zh-TW" sz="2400" dirty="0"/>
              <a:t>	</a:t>
            </a:r>
            <a:r>
              <a:rPr lang="zh-TW" altLang="en-US" sz="2400" dirty="0"/>
              <a:t>例如：</a:t>
            </a:r>
            <a:endParaRPr lang="en-US" altLang="zh-TW" sz="2400" dirty="0"/>
          </a:p>
          <a:p>
            <a:pPr lvl="1" eaLnBrk="1" hangingPunct="1">
              <a:buFont typeface="Verdana" pitchFamily="34" charset="0"/>
              <a:buNone/>
            </a:pPr>
            <a:r>
              <a:rPr lang="en-US" altLang="zh-TW" sz="2400" dirty="0"/>
              <a:t>	</a:t>
            </a:r>
            <a:r>
              <a:rPr lang="en-US" altLang="zh-TW" sz="2400" dirty="0" err="1"/>
              <a:t>settype</a:t>
            </a:r>
            <a:r>
              <a:rPr lang="en-US" altLang="zh-TW" sz="2400" dirty="0"/>
              <a:t>($a,</a:t>
            </a:r>
            <a:r>
              <a:rPr lang="zh-TW" altLang="en-US" sz="2400" dirty="0"/>
              <a:t> </a:t>
            </a:r>
            <a:r>
              <a:rPr lang="en-US" altLang="zh-TW" sz="2400" dirty="0"/>
              <a:t>"integer") ;     //</a:t>
            </a:r>
            <a:r>
              <a:rPr lang="zh-TW" altLang="en-US" sz="2400" dirty="0"/>
              <a:t>將變數轉為整數型態</a:t>
            </a:r>
          </a:p>
          <a:p>
            <a:pPr lvl="2" eaLnBrk="1" hangingPunct="1">
              <a:buFont typeface="Wingdings 2" pitchFamily="18" charset="2"/>
              <a:buNone/>
            </a:pPr>
            <a:r>
              <a:rPr lang="en-US" altLang="zh-TW" dirty="0" err="1"/>
              <a:t>settype</a:t>
            </a:r>
            <a:r>
              <a:rPr lang="en-US" altLang="zh-TW" dirty="0"/>
              <a:t>($a,</a:t>
            </a:r>
            <a:r>
              <a:rPr lang="zh-TW" altLang="en-US" dirty="0"/>
              <a:t> </a:t>
            </a:r>
            <a:r>
              <a:rPr lang="en-US" altLang="zh-TW" dirty="0"/>
              <a:t>"float") ;        //</a:t>
            </a:r>
            <a:r>
              <a:rPr lang="zh-TW" altLang="en-US" dirty="0"/>
              <a:t>將變數轉為浮點數型態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新細明體" charset="-120"/>
              </a:rPr>
              <a:t>讀取外部變數</a:t>
            </a: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sp>
        <p:nvSpPr>
          <p:cNvPr id="32771" name="內容版面配置區 2"/>
          <p:cNvSpPr>
            <a:spLocks noGrp="1"/>
          </p:cNvSpPr>
          <p:nvPr>
            <p:ph idx="1"/>
          </p:nvPr>
        </p:nvSpPr>
        <p:spPr>
          <a:xfrm>
            <a:off x="1000125" y="1447800"/>
            <a:ext cx="7286625" cy="3838575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zh-TW" sz="2800"/>
              <a:t>PHP </a:t>
            </a:r>
            <a:r>
              <a:rPr lang="zh-TW" altLang="en-US" sz="2800"/>
              <a:t>可利用讀取外部變數的方式，讀取使用者輸入的資訊</a:t>
            </a:r>
            <a:endParaRPr lang="en-US" altLang="zh-TW" sz="2800"/>
          </a:p>
          <a:p>
            <a:pPr eaLnBrk="1" hangingPunct="1">
              <a:spcAft>
                <a:spcPts val="600"/>
              </a:spcAft>
            </a:pPr>
            <a:r>
              <a:rPr lang="zh-TW" altLang="en-US" sz="2800">
                <a:latin typeface="新細明體" pitchFamily="18" charset="-120"/>
              </a:rPr>
              <a:t>除了取得使用者資訊外</a:t>
            </a:r>
            <a:r>
              <a:rPr lang="en-US" altLang="zh-TW" sz="2800"/>
              <a:t>, </a:t>
            </a:r>
            <a:r>
              <a:rPr lang="zh-TW" altLang="en-US" sz="2800">
                <a:latin typeface="新細明體" pitchFamily="18" charset="-120"/>
              </a:rPr>
              <a:t>伺服器資訊、</a:t>
            </a:r>
            <a:r>
              <a:rPr lang="en-US" altLang="zh-TW" sz="2800"/>
              <a:t>Cookie</a:t>
            </a:r>
            <a:r>
              <a:rPr lang="zh-TW" altLang="en-US" sz="2800">
                <a:latin typeface="新細明體" pitchFamily="18" charset="-120"/>
              </a:rPr>
              <a:t>、</a:t>
            </a:r>
            <a:r>
              <a:rPr lang="en-US" altLang="zh-TW" sz="2800"/>
              <a:t>Session </a:t>
            </a:r>
            <a:r>
              <a:rPr lang="zh-TW" altLang="en-US" sz="2800">
                <a:latin typeface="新細明體" pitchFamily="18" charset="-120"/>
              </a:rPr>
              <a:t>等等對</a:t>
            </a:r>
            <a:r>
              <a:rPr lang="zh-TW" altLang="en-US" sz="2800"/>
              <a:t> </a:t>
            </a:r>
            <a:r>
              <a:rPr lang="en-US" altLang="zh-TW" sz="2800"/>
              <a:t>PHP </a:t>
            </a:r>
            <a:r>
              <a:rPr lang="zh-TW" altLang="en-US" sz="2800">
                <a:latin typeface="新細明體" pitchFamily="18" charset="-120"/>
              </a:rPr>
              <a:t>來說都是屬於外部變數或是全域變數</a:t>
            </a:r>
            <a:endParaRPr lang="zh-TW" altLang="en-US" sz="2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新細明體" charset="-120"/>
              </a:rPr>
              <a:t>全域變數陣列 </a:t>
            </a:r>
            <a:r>
              <a:rPr lang="en-US" altLang="zh-TW" dirty="0">
                <a:solidFill>
                  <a:schemeClr val="tx2">
                    <a:satMod val="130000"/>
                  </a:schemeClr>
                </a:solidFill>
                <a:latin typeface="+mn-ea"/>
                <a:ea typeface="+mn-ea"/>
              </a:rPr>
              <a:t>(</a:t>
            </a:r>
            <a:r>
              <a:rPr lang="en-US" altLang="zh-TW" dirty="0" err="1">
                <a:solidFill>
                  <a:schemeClr val="tx2">
                    <a:satMod val="130000"/>
                  </a:schemeClr>
                </a:solidFill>
                <a:latin typeface="+mn-ea"/>
                <a:ea typeface="+mn-ea"/>
              </a:rPr>
              <a:t>Superglobals</a:t>
            </a:r>
            <a:r>
              <a:rPr lang="en-US" altLang="zh-TW" dirty="0">
                <a:solidFill>
                  <a:schemeClr val="tx2">
                    <a:satMod val="130000"/>
                  </a:schemeClr>
                </a:solidFill>
                <a:latin typeface="+mn-ea"/>
                <a:ea typeface="+mn-ea"/>
              </a:rPr>
              <a:t>)</a:t>
            </a: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+mn-ea"/>
                <a:ea typeface="+mn-ea"/>
              </a:rPr>
              <a:t> </a:t>
            </a:r>
          </a:p>
        </p:txBody>
      </p:sp>
      <p:sp>
        <p:nvSpPr>
          <p:cNvPr id="33795" name="內容版面配置區 2"/>
          <p:cNvSpPr>
            <a:spLocks noGrp="1"/>
          </p:cNvSpPr>
          <p:nvPr>
            <p:ph idx="1"/>
          </p:nvPr>
        </p:nvSpPr>
        <p:spPr>
          <a:xfrm>
            <a:off x="1000125" y="1285875"/>
            <a:ext cx="7858125" cy="4857750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Wingdings 2" pitchFamily="18" charset="2"/>
              <a:buNone/>
            </a:pPr>
            <a:r>
              <a:rPr lang="en-US" altLang="zh-TW" sz="2800" dirty="0"/>
              <a:t> 	   </a:t>
            </a:r>
            <a:r>
              <a:rPr lang="zh-TW" altLang="en-US" sz="2800" dirty="0"/>
              <a:t>陣列</a:t>
            </a:r>
            <a:r>
              <a:rPr lang="en-US" altLang="zh-TW" sz="2800" dirty="0"/>
              <a:t>			</a:t>
            </a:r>
            <a:r>
              <a:rPr lang="zh-TW" altLang="en-US" sz="2800" dirty="0"/>
              <a:t>說明</a:t>
            </a:r>
            <a:endParaRPr lang="en-US" altLang="zh-TW" sz="2800" dirty="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400" dirty="0"/>
              <a:t>$GLOBALS        	</a:t>
            </a:r>
            <a:r>
              <a:rPr lang="zh-TW" altLang="en-US" sz="2400" dirty="0"/>
              <a:t>目前程式碼範圍中有效的變數。</a:t>
            </a:r>
          </a:p>
          <a:p>
            <a:pPr>
              <a:buFont typeface="Wingdings 2" pitchFamily="18" charset="2"/>
              <a:buNone/>
            </a:pPr>
            <a:r>
              <a:rPr lang="en-US" altLang="zh-TW" sz="2400" dirty="0"/>
              <a:t>$_SERVER         	</a:t>
            </a:r>
            <a:r>
              <a:rPr lang="zh-TW" altLang="en-US" sz="2400" dirty="0"/>
              <a:t>和伺服器有關的變數</a:t>
            </a:r>
            <a:r>
              <a:rPr lang="en-US" altLang="zh-TW" sz="2400" dirty="0"/>
              <a:t>, </a:t>
            </a:r>
          </a:p>
          <a:p>
            <a:pPr>
              <a:buFont typeface="Wingdings 2" pitchFamily="18" charset="2"/>
              <a:buNone/>
            </a:pPr>
            <a:r>
              <a:rPr lang="en-US" altLang="zh-TW" sz="2400" dirty="0"/>
              <a:t>$_GET                 	</a:t>
            </a:r>
            <a:r>
              <a:rPr lang="zh-TW" altLang="en-US" sz="2400" dirty="0"/>
              <a:t>利用</a:t>
            </a:r>
            <a:r>
              <a:rPr lang="en-US" altLang="zh-TW" sz="2400" dirty="0"/>
              <a:t>HTTP GET</a:t>
            </a:r>
            <a:r>
              <a:rPr lang="zh-TW" altLang="en-US" sz="2400" dirty="0"/>
              <a:t>方式傳回的變數</a:t>
            </a:r>
          </a:p>
          <a:p>
            <a:pPr>
              <a:buFont typeface="Wingdings 2" pitchFamily="18" charset="2"/>
              <a:buNone/>
            </a:pPr>
            <a:r>
              <a:rPr lang="en-US" altLang="zh-TW" sz="2400" dirty="0"/>
              <a:t>$_POST              	</a:t>
            </a:r>
            <a:r>
              <a:rPr lang="zh-TW" altLang="en-US" sz="2400" dirty="0"/>
              <a:t>利用</a:t>
            </a:r>
            <a:r>
              <a:rPr lang="en-US" altLang="zh-TW" sz="2400" dirty="0"/>
              <a:t>HTTP POST </a:t>
            </a:r>
            <a:r>
              <a:rPr lang="zh-TW" altLang="en-US" sz="2400" dirty="0"/>
              <a:t>方式傳回的變數</a:t>
            </a:r>
            <a:endParaRPr lang="en-US" altLang="zh-TW" sz="2400" dirty="0"/>
          </a:p>
          <a:p>
            <a:pPr>
              <a:buNone/>
            </a:pPr>
            <a:r>
              <a:rPr lang="en-US" altLang="zh-TW" sz="2400" dirty="0"/>
              <a:t>$_REQUEST      	</a:t>
            </a:r>
            <a:r>
              <a:rPr lang="zh-TW" altLang="en-US" sz="2400" dirty="0"/>
              <a:t>讀取任何一種使用者輸入方式的變數</a:t>
            </a:r>
          </a:p>
          <a:p>
            <a:pPr>
              <a:buFont typeface="Wingdings 2" pitchFamily="18" charset="2"/>
              <a:buNone/>
            </a:pPr>
            <a:r>
              <a:rPr lang="en-US" altLang="zh-TW" sz="2400" dirty="0"/>
              <a:t>$_COOKIE         	</a:t>
            </a:r>
            <a:r>
              <a:rPr lang="zh-TW" altLang="en-US" sz="2400" dirty="0"/>
              <a:t>利用</a:t>
            </a:r>
            <a:r>
              <a:rPr lang="en-US" altLang="zh-TW" sz="2400" dirty="0"/>
              <a:t>HTTP COOKIE </a:t>
            </a:r>
            <a:r>
              <a:rPr lang="zh-TW" altLang="en-US" sz="2400" dirty="0"/>
              <a:t>方式傳回的變數</a:t>
            </a:r>
          </a:p>
          <a:p>
            <a:pPr>
              <a:buFont typeface="Wingdings 2" pitchFamily="18" charset="2"/>
              <a:buNone/>
            </a:pPr>
            <a:r>
              <a:rPr lang="en-US" altLang="zh-TW" sz="2400" dirty="0"/>
              <a:t>$_FILES             	</a:t>
            </a:r>
            <a:r>
              <a:rPr lang="zh-TW" altLang="en-US" sz="2400" dirty="0"/>
              <a:t>上傳檔案時的變數</a:t>
            </a:r>
          </a:p>
          <a:p>
            <a:pPr>
              <a:buNone/>
            </a:pPr>
            <a:r>
              <a:rPr lang="en-US" altLang="zh-TW" sz="2400" dirty="0"/>
              <a:t>$_SESSION        	</a:t>
            </a:r>
            <a:r>
              <a:rPr lang="zh-TW" altLang="en-US" sz="2400" dirty="0"/>
              <a:t>讀取已註冊的</a:t>
            </a:r>
            <a:r>
              <a:rPr lang="en-US" altLang="zh-TW" sz="2400" dirty="0"/>
              <a:t>SESSION</a:t>
            </a:r>
            <a:r>
              <a:rPr lang="zh-TW" altLang="en-US" sz="2400" dirty="0"/>
              <a:t>變數</a:t>
            </a:r>
            <a:endParaRPr lang="en-US" altLang="zh-TW" sz="2400" dirty="0"/>
          </a:p>
          <a:p>
            <a:pPr>
              <a:buFont typeface="Wingdings 2" pitchFamily="18" charset="2"/>
              <a:buNone/>
            </a:pPr>
            <a:r>
              <a:rPr lang="en-US" altLang="zh-TW" sz="2400" dirty="0"/>
              <a:t>$_ENV                	</a:t>
            </a:r>
            <a:r>
              <a:rPr lang="zh-TW" altLang="en-US" sz="2400" dirty="0"/>
              <a:t>環境變數</a:t>
            </a:r>
            <a:endParaRPr lang="en-US" altLang="zh-TW" sz="2400" dirty="0"/>
          </a:p>
        </p:txBody>
      </p:sp>
      <p:sp>
        <p:nvSpPr>
          <p:cNvPr id="33796" name="文字方塊 2"/>
          <p:cNvSpPr txBox="1">
            <a:spLocks noChangeArrowheads="1"/>
          </p:cNvSpPr>
          <p:nvPr/>
        </p:nvSpPr>
        <p:spPr bwMode="auto">
          <a:xfrm>
            <a:off x="1496946" y="5958959"/>
            <a:ext cx="70497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hlinkClick r:id="rId2"/>
              </a:rPr>
              <a:t>https://ycchen.im.ncnu.edu.tw/www2011/lab/serv.php?a=3&amp;uid=ycc</a:t>
            </a:r>
            <a:endParaRPr lang="en-US" altLang="zh-TW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1563" y="142875"/>
            <a:ext cx="749776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新細明體" charset="-120"/>
              </a:rPr>
              <a:t>全域變數陣列應用</a:t>
            </a: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sp>
        <p:nvSpPr>
          <p:cNvPr id="34819" name="內容版面配置區 2"/>
          <p:cNvSpPr>
            <a:spLocks noGrp="1"/>
          </p:cNvSpPr>
          <p:nvPr>
            <p:ph idx="1"/>
          </p:nvPr>
        </p:nvSpPr>
        <p:spPr>
          <a:xfrm>
            <a:off x="1000125" y="1447800"/>
            <a:ext cx="8143875" cy="5410200"/>
          </a:xfrm>
        </p:spPr>
        <p:txBody>
          <a:bodyPr/>
          <a:lstStyle/>
          <a:p>
            <a:pPr eaLnBrk="1" hangingPunct="1"/>
            <a:r>
              <a:rPr lang="zh-TW" altLang="en-US"/>
              <a:t>互動式網頁範例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14282" y="2778148"/>
            <a:ext cx="6712094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  <a:cs typeface="Times New Roman" pitchFamily="18" charset="0"/>
              </a:rPr>
              <a:t>&lt;html&gt;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  <a:cs typeface="Times New Roman" pitchFamily="18" charset="0"/>
              </a:rPr>
              <a:t>&lt;title&gt;</a:t>
            </a:r>
            <a:r>
              <a:rPr kumimoji="0" lang="zh-TW" altLang="en-US" dirty="0">
                <a:latin typeface="Times New Roman" pitchFamily="18" charset="0"/>
                <a:cs typeface="Times New Roman" pitchFamily="18" charset="0"/>
              </a:rPr>
              <a:t>表單輸入</a:t>
            </a:r>
            <a:r>
              <a:rPr kumimoji="0" lang="en-US" altLang="zh-TW" dirty="0">
                <a:latin typeface="Times New Roman" pitchFamily="18" charset="0"/>
                <a:cs typeface="Times New Roman" pitchFamily="18" charset="0"/>
              </a:rPr>
              <a:t>&lt;/title&gt;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  <a:cs typeface="Times New Roman" pitchFamily="18" charset="0"/>
              </a:rPr>
              <a:t>&lt;body&gt;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  <a:cs typeface="Times New Roman" pitchFamily="18" charset="0"/>
              </a:rPr>
              <a:t>&lt;h2&gt;</a:t>
            </a:r>
            <a:r>
              <a:rPr kumimoji="0" lang="zh-TW" altLang="en-US" dirty="0">
                <a:latin typeface="Times New Roman" pitchFamily="18" charset="0"/>
                <a:cs typeface="Times New Roman" pitchFamily="18" charset="0"/>
              </a:rPr>
              <a:t>凱文瑞克公司線上訂購系統 </a:t>
            </a:r>
            <a:r>
              <a:rPr kumimoji="0" lang="en-US" altLang="zh-TW" dirty="0">
                <a:latin typeface="Times New Roman" pitchFamily="18" charset="0"/>
                <a:cs typeface="Times New Roman" pitchFamily="18" charset="0"/>
              </a:rPr>
              <a:t>&lt;/h2&gt;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  <a:cs typeface="Times New Roman" pitchFamily="18" charset="0"/>
              </a:rPr>
              <a:t>======= </a:t>
            </a:r>
            <a:r>
              <a:rPr kumimoji="0" lang="zh-TW" altLang="en-US" dirty="0">
                <a:latin typeface="Times New Roman" pitchFamily="18" charset="0"/>
                <a:cs typeface="Times New Roman" pitchFamily="18" charset="0"/>
              </a:rPr>
              <a:t>客戶資料 </a:t>
            </a:r>
            <a:r>
              <a:rPr kumimoji="0" lang="en-US" altLang="zh-TW" dirty="0">
                <a:latin typeface="Times New Roman" pitchFamily="18" charset="0"/>
                <a:cs typeface="Times New Roman" pitchFamily="18" charset="0"/>
              </a:rPr>
              <a:t>=======&lt;</a:t>
            </a:r>
            <a:r>
              <a:rPr kumimoji="0" lang="en-US" altLang="zh-TW" dirty="0" err="1">
                <a:latin typeface="Times New Roman" pitchFamily="18" charset="0"/>
                <a:cs typeface="Times New Roman" pitchFamily="18" charset="0"/>
              </a:rPr>
              <a:t>br</a:t>
            </a:r>
            <a:r>
              <a:rPr kumimoji="0" lang="en-US" altLang="zh-TW" dirty="0">
                <a:latin typeface="Times New Roman" pitchFamily="18" charset="0"/>
                <a:cs typeface="Times New Roman" pitchFamily="18" charset="0"/>
              </a:rPr>
              <a:t> /&gt;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  <a:cs typeface="Times New Roman" pitchFamily="18" charset="0"/>
              </a:rPr>
              <a:t>&lt;form action="extra.php" method="get"&gt;</a:t>
            </a:r>
          </a:p>
          <a:p>
            <a:pPr eaLnBrk="1" hangingPunct="1">
              <a:defRPr/>
            </a:pP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公司名稱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&lt;input type="text" 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name="company"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size="20"/&gt;&lt;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/&gt;</a:t>
            </a:r>
            <a:endParaRPr lang="zh-TW" altLang="zh-TW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公司地址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&lt;input type="text" 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name="address"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size="20"&gt;&lt;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/&gt;</a:t>
            </a:r>
            <a:endParaRPr lang="zh-TW" altLang="zh-TW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訂購產品數量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&lt;input type="text" 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name="amount" 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size="5" /&gt;&lt;</a:t>
            </a:r>
            <a:r>
              <a:rPr lang="en-US" altLang="zh-TW" dirty="0" err="1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/&gt;</a:t>
            </a:r>
            <a:endParaRPr lang="zh-TW" altLang="zh-TW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&lt;input type="submit" value=" </a:t>
            </a: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填好了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" /&gt;</a:t>
            </a:r>
            <a:endParaRPr lang="zh-TW" altLang="zh-TW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&lt;input type="reset" value=" </a:t>
            </a: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重填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 " /&gt;</a:t>
            </a:r>
          </a:p>
          <a:p>
            <a:pPr eaLnBrk="1" hangingPunct="1">
              <a:defRPr/>
            </a:pPr>
            <a:r>
              <a:rPr kumimoji="0" lang="en-US" altLang="zh-TW" dirty="0">
                <a:latin typeface="Times New Roman" pitchFamily="18" charset="0"/>
                <a:cs typeface="Times New Roman" pitchFamily="18" charset="0"/>
              </a:rPr>
              <a:t>&lt;/form&gt;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  <a:cs typeface="Times New Roman" pitchFamily="18" charset="0"/>
              </a:rPr>
              <a:t>&lt;/body&gt;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  <a:cs typeface="Times New Roman" pitchFamily="18" charset="0"/>
              </a:rPr>
              <a:t>&lt;/html&gt; </a:t>
            </a:r>
          </a:p>
        </p:txBody>
      </p:sp>
      <p:pic>
        <p:nvPicPr>
          <p:cNvPr id="34823" name="Picture 10" descr="D:\kevin\phpbook\NewVerson2004\Done\zip\tif_ch5_20\ch08\8-2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052513"/>
            <a:ext cx="3606800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46238" y="0"/>
            <a:ext cx="749776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新細明體" charset="-120"/>
              </a:rPr>
              <a:t>全域變數陣列應用</a:t>
            </a: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sp>
        <p:nvSpPr>
          <p:cNvPr id="35843" name="內容版面配置區 2"/>
          <p:cNvSpPr>
            <a:spLocks noGrp="1"/>
          </p:cNvSpPr>
          <p:nvPr>
            <p:ph idx="1"/>
          </p:nvPr>
        </p:nvSpPr>
        <p:spPr>
          <a:xfrm>
            <a:off x="755650" y="1196975"/>
            <a:ext cx="8143875" cy="5410200"/>
          </a:xfrm>
        </p:spPr>
        <p:txBody>
          <a:bodyPr/>
          <a:lstStyle/>
          <a:p>
            <a:pPr eaLnBrk="1" hangingPunct="1"/>
            <a:r>
              <a:rPr lang="zh-TW" altLang="en-US"/>
              <a:t>互動式網頁範例</a:t>
            </a:r>
            <a:endParaRPr lang="en-US" altLang="zh-TW"/>
          </a:p>
          <a:p>
            <a:pPr eaLnBrk="1" hangingPunct="1">
              <a:buFont typeface="Wingdings 2" pitchFamily="18" charset="2"/>
              <a:buNone/>
            </a:pPr>
            <a:endParaRPr lang="en-US" altLang="zh-TW"/>
          </a:p>
          <a:p>
            <a:pPr eaLnBrk="1" hangingPunct="1">
              <a:buFont typeface="Wingdings 2" pitchFamily="18" charset="2"/>
              <a:buNone/>
            </a:pPr>
            <a:endParaRPr lang="zh-TW" altLang="en-US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                       </a:t>
            </a:r>
            <a:r>
              <a:rPr lang="en-US" altLang="zh-TW">
                <a:solidFill>
                  <a:srgbClr val="FF0000"/>
                </a:solidFill>
              </a:rPr>
              <a:t>(get </a:t>
            </a:r>
            <a:r>
              <a:rPr lang="zh-TW" altLang="en-US">
                <a:solidFill>
                  <a:srgbClr val="FF0000"/>
                </a:solidFill>
              </a:rPr>
              <a:t>有缺點</a:t>
            </a:r>
            <a:r>
              <a:rPr lang="en-US" altLang="zh-TW">
                <a:solidFill>
                  <a:srgbClr val="FF0000"/>
                </a:solidFill>
              </a:rPr>
              <a:t>)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7563" y="3286124"/>
            <a:ext cx="6074099" cy="329320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1:  &lt;html&gt;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2:  &lt;title&gt;</a:t>
            </a:r>
            <a:r>
              <a:rPr kumimoji="0" lang="zh-TW" altLang="en-US" sz="1600" dirty="0">
                <a:latin typeface="Times New Roman" pitchFamily="18" charset="0"/>
                <a:cs typeface="Times New Roman" pitchFamily="18" charset="0"/>
              </a:rPr>
              <a:t>取得外部變數</a:t>
            </a: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&lt;/title&gt;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3:  &lt;body&gt;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4:  &lt;?</a:t>
            </a:r>
            <a:r>
              <a:rPr kumimoji="0" lang="en-US" altLang="zh-TW" sz="1600" dirty="0" err="1">
                <a:latin typeface="Times New Roman" pitchFamily="18" charset="0"/>
                <a:cs typeface="Times New Roman" pitchFamily="18" charset="0"/>
              </a:rPr>
              <a:t>php</a:t>
            </a:r>
            <a:endParaRPr kumimoji="0" lang="en-US" altLang="zh-TW" sz="16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5:     echo </a:t>
            </a:r>
            <a:r>
              <a:rPr kumimoji="0" lang="en-US" altLang="zh-TW" sz="1600" b="1" dirty="0">
                <a:latin typeface="Times New Roman" pitchFamily="18" charset="0"/>
                <a:cs typeface="Times New Roman" pitchFamily="18" charset="0"/>
              </a:rPr>
              <a:t>$_GET['company'] </a:t>
            </a: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. "</a:t>
            </a:r>
            <a:r>
              <a:rPr kumimoji="0" lang="zh-TW" altLang="en-US" sz="1600" dirty="0">
                <a:latin typeface="Times New Roman" pitchFamily="18" charset="0"/>
                <a:cs typeface="Times New Roman" pitchFamily="18" charset="0"/>
              </a:rPr>
              <a:t>您好</a:t>
            </a: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: &lt;</a:t>
            </a:r>
            <a:r>
              <a:rPr kumimoji="0" lang="en-US" altLang="zh-TW" sz="1600" dirty="0" err="1">
                <a:latin typeface="Times New Roman" pitchFamily="18" charset="0"/>
                <a:cs typeface="Times New Roman" pitchFamily="18" charset="0"/>
              </a:rPr>
              <a:t>br</a:t>
            </a: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/&gt;"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6:     echo "</a:t>
            </a:r>
            <a:r>
              <a:rPr kumimoji="0" lang="zh-TW" altLang="en-US" sz="1600" dirty="0">
                <a:latin typeface="Times New Roman" pitchFamily="18" charset="0"/>
                <a:cs typeface="Times New Roman" pitchFamily="18" charset="0"/>
              </a:rPr>
              <a:t>感謝貴公司訂購本公司產品</a:t>
            </a: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" . </a:t>
            </a:r>
            <a:r>
              <a:rPr kumimoji="0" lang="en-US" altLang="zh-TW" sz="1600" b="1" dirty="0">
                <a:latin typeface="Times New Roman" pitchFamily="18" charset="0"/>
                <a:cs typeface="Times New Roman" pitchFamily="18" charset="0"/>
              </a:rPr>
              <a:t>$_GET['amount'] </a:t>
            </a: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. "</a:t>
            </a:r>
            <a:r>
              <a:rPr kumimoji="0" lang="zh-TW" altLang="en-US" sz="1600" dirty="0">
                <a:latin typeface="Times New Roman" pitchFamily="18" charset="0"/>
                <a:cs typeface="Times New Roman" pitchFamily="18" charset="0"/>
              </a:rPr>
              <a:t>個</a:t>
            </a: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,"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7:     echo "</a:t>
            </a:r>
            <a:r>
              <a:rPr kumimoji="0" lang="zh-TW" altLang="en-US" sz="1600" dirty="0">
                <a:latin typeface="Times New Roman" pitchFamily="18" charset="0"/>
                <a:cs typeface="Times New Roman" pitchFamily="18" charset="0"/>
              </a:rPr>
              <a:t>貨款共</a:t>
            </a: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" . </a:t>
            </a:r>
            <a:r>
              <a:rPr kumimoji="0" lang="en-US" altLang="zh-TW" sz="1600" b="1" dirty="0">
                <a:latin typeface="Times New Roman" pitchFamily="18" charset="0"/>
                <a:cs typeface="Times New Roman" pitchFamily="18" charset="0"/>
              </a:rPr>
              <a:t>($_GET['amount']</a:t>
            </a: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*100) . "</a:t>
            </a:r>
            <a:r>
              <a:rPr kumimoji="0" lang="zh-TW" altLang="en-US" sz="1600" dirty="0">
                <a:latin typeface="Times New Roman" pitchFamily="18" charset="0"/>
                <a:cs typeface="Times New Roman" pitchFamily="18" charset="0"/>
              </a:rPr>
              <a:t>元整。</a:t>
            </a: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kumimoji="0" lang="en-US" altLang="zh-TW" sz="1600" dirty="0" err="1">
                <a:latin typeface="Times New Roman" pitchFamily="18" charset="0"/>
                <a:cs typeface="Times New Roman" pitchFamily="18" charset="0"/>
              </a:rPr>
              <a:t>br</a:t>
            </a: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/&gt;"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8:     echo "</a:t>
            </a:r>
            <a:r>
              <a:rPr kumimoji="0" lang="zh-TW" altLang="en-US" sz="1600" dirty="0">
                <a:latin typeface="Times New Roman" pitchFamily="18" charset="0"/>
                <a:cs typeface="Times New Roman" pitchFamily="18" charset="0"/>
              </a:rPr>
              <a:t>貨品將於三日內送達</a:t>
            </a: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{</a:t>
            </a:r>
            <a:r>
              <a:rPr kumimoji="0" lang="en-US" altLang="zh-TW" sz="1600" b="1" dirty="0">
                <a:latin typeface="Times New Roman" pitchFamily="18" charset="0"/>
                <a:cs typeface="Times New Roman" pitchFamily="18" charset="0"/>
              </a:rPr>
              <a:t>$_GET['address']</a:t>
            </a: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}&lt;</a:t>
            </a:r>
            <a:r>
              <a:rPr kumimoji="0" lang="en-US" altLang="zh-TW" sz="1600" dirty="0" err="1">
                <a:latin typeface="Times New Roman" pitchFamily="18" charset="0"/>
                <a:cs typeface="Times New Roman" pitchFamily="18" charset="0"/>
              </a:rPr>
              <a:t>br</a:t>
            </a: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/&gt;"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9:     echo "</a:t>
            </a:r>
            <a:r>
              <a:rPr kumimoji="0" lang="zh-TW" altLang="en-US" sz="1600" dirty="0">
                <a:latin typeface="Times New Roman" pitchFamily="18" charset="0"/>
                <a:cs typeface="Times New Roman" pitchFamily="18" charset="0"/>
              </a:rPr>
              <a:t>再次感謝您的愛護。</a:t>
            </a: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kumimoji="0" lang="en-US" altLang="zh-TW" sz="1600" dirty="0" err="1">
                <a:latin typeface="Times New Roman" pitchFamily="18" charset="0"/>
                <a:cs typeface="Times New Roman" pitchFamily="18" charset="0"/>
              </a:rPr>
              <a:t>br</a:t>
            </a: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/&gt;"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10:   echo "</a:t>
            </a:r>
            <a:r>
              <a:rPr kumimoji="0" lang="zh-TW" altLang="en-US" sz="1600" dirty="0">
                <a:latin typeface="Times New Roman" pitchFamily="18" charset="0"/>
                <a:cs typeface="Times New Roman" pitchFamily="18" charset="0"/>
              </a:rPr>
              <a:t>凱文瑞克公司 敬上</a:t>
            </a: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"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11: ?&gt;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12: &lt;/body&gt;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600" dirty="0">
                <a:latin typeface="Times New Roman" pitchFamily="18" charset="0"/>
                <a:cs typeface="Times New Roman" pitchFamily="18" charset="0"/>
              </a:rPr>
              <a:t>13: &lt;/html&gt;</a:t>
            </a:r>
          </a:p>
        </p:txBody>
      </p:sp>
      <p:pic>
        <p:nvPicPr>
          <p:cNvPr id="35847" name="Picture 6" descr="D:\kevin\phpbook\NewVerson2004\Done\zip\tif_ch5_20\ch08\8-24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05"/>
          <a:stretch>
            <a:fillRect/>
          </a:stretch>
        </p:blipFill>
        <p:spPr bwMode="auto">
          <a:xfrm>
            <a:off x="4419600" y="1000125"/>
            <a:ext cx="4724400" cy="30003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400" dirty="0">
                <a:solidFill>
                  <a:schemeClr val="tx2">
                    <a:satMod val="130000"/>
                  </a:schemeClr>
                </a:solidFill>
              </a:rPr>
              <a:t>變數命名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>
          <a:xfrm>
            <a:off x="1000125" y="1447800"/>
            <a:ext cx="7358063" cy="4981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800" dirty="0"/>
              <a:t>PHP5 </a:t>
            </a:r>
            <a:r>
              <a:rPr lang="zh-TW" altLang="en-US" sz="2800" dirty="0"/>
              <a:t>變數命名規則如下： 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/>
              <a:t>變數一定以 </a:t>
            </a:r>
            <a:r>
              <a:rPr lang="en-US" altLang="zh-TW" sz="2000" dirty="0">
                <a:latin typeface="Tahoma" pitchFamily="34" charset="0"/>
              </a:rPr>
              <a:t>'</a:t>
            </a:r>
            <a:r>
              <a:rPr lang="en-US" altLang="zh-TW" sz="2000" dirty="0"/>
              <a:t>$</a:t>
            </a:r>
            <a:r>
              <a:rPr lang="en-US" altLang="zh-TW" sz="2000" dirty="0">
                <a:latin typeface="Tahoma" pitchFamily="34" charset="0"/>
              </a:rPr>
              <a:t>'</a:t>
            </a:r>
            <a:r>
              <a:rPr lang="en-US" altLang="zh-TW" sz="2000" dirty="0"/>
              <a:t> </a:t>
            </a:r>
            <a:r>
              <a:rPr lang="zh-TW" altLang="en-US" sz="2000" dirty="0"/>
              <a:t>為第一個字元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/>
              <a:t>第二個字元必須為字母或底線</a:t>
            </a:r>
            <a:r>
              <a:rPr lang="en-US" altLang="zh-TW" sz="2000" dirty="0"/>
              <a:t>(</a:t>
            </a:r>
            <a:r>
              <a:rPr lang="en-US" altLang="zh-TW" sz="2000" dirty="0">
                <a:latin typeface="Tahoma" pitchFamily="34" charset="0"/>
              </a:rPr>
              <a:t>'</a:t>
            </a:r>
            <a:r>
              <a:rPr lang="en-US" altLang="zh-TW" sz="2000" dirty="0"/>
              <a:t>_</a:t>
            </a:r>
            <a:r>
              <a:rPr lang="en-US" altLang="zh-TW" sz="2000" dirty="0">
                <a:latin typeface="Tahoma" pitchFamily="34" charset="0"/>
              </a:rPr>
              <a:t>'</a:t>
            </a:r>
            <a:r>
              <a:rPr lang="en-US" altLang="zh-TW" sz="2000" dirty="0"/>
              <a:t>) 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/>
              <a:t>第二個字元以後可以是下列字元的任意組合 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 dirty="0"/>
              <a:t>底線 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 dirty="0"/>
              <a:t>大寫、小寫英文字母</a:t>
            </a:r>
            <a:r>
              <a:rPr lang="en-US" altLang="zh-TW" sz="1800" dirty="0">
                <a:solidFill>
                  <a:srgbClr val="FF0000"/>
                </a:solidFill>
              </a:rPr>
              <a:t>(</a:t>
            </a:r>
            <a:r>
              <a:rPr lang="zh-TW" altLang="en-US" sz="1800" dirty="0">
                <a:solidFill>
                  <a:srgbClr val="FF0000"/>
                </a:solidFill>
              </a:rPr>
              <a:t>不同</a:t>
            </a:r>
            <a:r>
              <a:rPr lang="en-US" altLang="zh-TW" sz="1800" dirty="0">
                <a:solidFill>
                  <a:srgbClr val="FF0000"/>
                </a:solidFill>
              </a:rPr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zh-TW" altLang="en-US" sz="1800" dirty="0"/>
              <a:t>數字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 sz="1800" dirty="0"/>
              <a:t>ASCII </a:t>
            </a:r>
            <a:r>
              <a:rPr lang="zh-TW" altLang="en-US" sz="1800" dirty="0"/>
              <a:t>碼</a:t>
            </a:r>
            <a:r>
              <a:rPr lang="en-US" altLang="zh-TW" sz="1800" dirty="0"/>
              <a:t>127 to 255 </a:t>
            </a:r>
          </a:p>
          <a:p>
            <a:pPr lvl="1" eaLnBrk="1" hangingPunct="1">
              <a:lnSpc>
                <a:spcPct val="80000"/>
              </a:lnSpc>
            </a:pPr>
            <a:r>
              <a:rPr lang="zh-TW" altLang="en-US" sz="2000" dirty="0"/>
              <a:t>不可為保留字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/>
              <a:t>在變數名稱上必須要儘量給予一個比較容易瞭解意義的名稱。舉例來說：</a:t>
            </a:r>
            <a:endParaRPr lang="en-US" altLang="zh-TW" sz="2800" dirty="0"/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TW" sz="2000" dirty="0"/>
              <a:t>                $a = $b * $c ;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TW" sz="2000" dirty="0"/>
              <a:t>		   $area = $Length * $Width ;    </a:t>
            </a:r>
            <a:r>
              <a:rPr lang="en-US" altLang="zh-TW" sz="2000" dirty="0">
                <a:solidFill>
                  <a:srgbClr val="FF0000"/>
                </a:solidFill>
              </a:rPr>
              <a:t>(</a:t>
            </a:r>
            <a:r>
              <a:rPr lang="zh-TW" altLang="en-US" sz="2000" dirty="0">
                <a:solidFill>
                  <a:srgbClr val="FF0000"/>
                </a:solidFill>
              </a:rPr>
              <a:t>佳</a:t>
            </a:r>
            <a:r>
              <a:rPr lang="en-US" altLang="zh-TW" sz="2000" dirty="0">
                <a:solidFill>
                  <a:srgbClr val="FF0000"/>
                </a:solidFill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zh-TW" sz="2800" dirty="0"/>
              <a:t> </a:t>
            </a:r>
          </a:p>
          <a:p>
            <a:pPr eaLnBrk="1" hangingPunct="1">
              <a:lnSpc>
                <a:spcPct val="90000"/>
              </a:lnSpc>
            </a:pPr>
            <a:endParaRPr lang="zh-TW" alt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常數、預設常數</a:t>
            </a:r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>
          <a:xfrm>
            <a:off x="1000125" y="1447800"/>
            <a:ext cx="7572375" cy="4624388"/>
          </a:xfrm>
        </p:spPr>
        <p:txBody>
          <a:bodyPr/>
          <a:lstStyle/>
          <a:p>
            <a:pPr eaLnBrk="1" hangingPunct="1"/>
            <a:r>
              <a:rPr lang="zh-TW" altLang="en-US" sz="2800"/>
              <a:t>一經程式定義後不會因為程式的執行而改變其內容值</a:t>
            </a:r>
            <a:r>
              <a:rPr lang="en-US" altLang="zh-TW" sz="2800"/>
              <a:t>, </a:t>
            </a:r>
            <a:r>
              <a:rPr lang="zh-TW" altLang="en-US" sz="2800"/>
              <a:t>這種形式我們稱之為常數</a:t>
            </a:r>
          </a:p>
          <a:p>
            <a:pPr lvl="1" eaLnBrk="1" hangingPunct="1"/>
            <a:r>
              <a:rPr lang="zh-TW" altLang="en-US" sz="2400"/>
              <a:t>預設常數</a:t>
            </a:r>
          </a:p>
          <a:p>
            <a:pPr lvl="1" eaLnBrk="1" hangingPunct="1"/>
            <a:r>
              <a:rPr lang="zh-TW" altLang="en-US" sz="2400"/>
              <a:t>自定常數</a:t>
            </a:r>
            <a:endParaRPr lang="en-US" altLang="zh-TW" sz="2400"/>
          </a:p>
          <a:p>
            <a:pPr lvl="1" eaLnBrk="1" hangingPunct="1"/>
            <a:endParaRPr lang="zh-TW" altLang="en-US" sz="2400"/>
          </a:p>
          <a:p>
            <a:pPr eaLnBrk="1" hangingPunct="1"/>
            <a:r>
              <a:rPr lang="en-US" altLang="zh-TW" sz="2800"/>
              <a:t>PHP </a:t>
            </a:r>
            <a:r>
              <a:rPr lang="zh-TW" altLang="en-US" sz="2800"/>
              <a:t>本身提供了許多預設常數供設計者使用</a:t>
            </a:r>
          </a:p>
          <a:p>
            <a:pPr lvl="1" eaLnBrk="1" hangingPunct="1"/>
            <a:r>
              <a:rPr lang="zh-TW" altLang="en-US" sz="2400"/>
              <a:t>例如 </a:t>
            </a:r>
            <a:r>
              <a:rPr lang="en-US" altLang="zh-TW" sz="2400"/>
              <a:t>PHP_VERSION </a:t>
            </a:r>
            <a:r>
              <a:rPr lang="zh-TW" altLang="en-US" sz="2400"/>
              <a:t>和 </a:t>
            </a:r>
            <a:r>
              <a:rPr lang="en-US" altLang="zh-TW" sz="2400"/>
              <a:t>PHP_OS </a:t>
            </a:r>
            <a:r>
              <a:rPr lang="zh-TW" altLang="en-US" sz="2400"/>
              <a:t>分別表示 </a:t>
            </a:r>
            <a:r>
              <a:rPr lang="en-US" altLang="zh-TW" sz="2400"/>
              <a:t>PHP </a:t>
            </a:r>
            <a:r>
              <a:rPr lang="zh-TW" altLang="en-US" sz="2400"/>
              <a:t>的版本與 </a:t>
            </a:r>
            <a:r>
              <a:rPr lang="en-US" altLang="zh-TW" sz="2400"/>
              <a:t>PHP </a:t>
            </a:r>
            <a:r>
              <a:rPr lang="zh-TW" altLang="en-US" sz="2400"/>
              <a:t>目前執行的作業平台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kern="12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自定常數</a:t>
            </a:r>
          </a:p>
        </p:txBody>
      </p:sp>
      <p:sp>
        <p:nvSpPr>
          <p:cNvPr id="37891" name="內容版面配置區 2"/>
          <p:cNvSpPr>
            <a:spLocks noGrp="1"/>
          </p:cNvSpPr>
          <p:nvPr>
            <p:ph idx="1"/>
          </p:nvPr>
        </p:nvSpPr>
        <p:spPr>
          <a:xfrm>
            <a:off x="928688" y="1143000"/>
            <a:ext cx="7929562" cy="5195888"/>
          </a:xfrm>
        </p:spPr>
        <p:txBody>
          <a:bodyPr/>
          <a:lstStyle/>
          <a:p>
            <a:pPr eaLnBrk="1" hangingPunct="1"/>
            <a:r>
              <a:rPr lang="zh-TW" altLang="en-US" sz="2800"/>
              <a:t>要自行定義常數時可使用 </a:t>
            </a:r>
            <a:r>
              <a:rPr lang="en-US" altLang="zh-TW" sz="2800"/>
              <a:t>define() </a:t>
            </a:r>
            <a:r>
              <a:rPr lang="zh-TW" altLang="en-US" sz="2800"/>
              <a:t>函數。</a:t>
            </a:r>
          </a:p>
          <a:p>
            <a:pPr lvl="1" eaLnBrk="1" hangingPunct="1"/>
            <a:r>
              <a:rPr lang="zh-TW" altLang="en-US" sz="2400">
                <a:ea typeface="新細明體" pitchFamily="18" charset="-120"/>
              </a:rPr>
              <a:t>常數名稱並不需要加上「</a:t>
            </a:r>
            <a:r>
              <a:rPr lang="en-US" altLang="zh-TW" sz="2400">
                <a:ea typeface="新細明體" pitchFamily="18" charset="-120"/>
              </a:rPr>
              <a:t>$</a:t>
            </a:r>
            <a:r>
              <a:rPr lang="zh-TW" altLang="en-US" sz="2400">
                <a:ea typeface="新細明體" pitchFamily="18" charset="-120"/>
              </a:rPr>
              <a:t>」符號。</a:t>
            </a:r>
          </a:p>
          <a:p>
            <a:pPr lvl="1" eaLnBrk="1" hangingPunct="1"/>
            <a:r>
              <a:rPr lang="zh-TW" altLang="en-US" sz="2400">
                <a:ea typeface="新細明體" pitchFamily="18" charset="-120"/>
              </a:rPr>
              <a:t>常數的值只接受純量型別 </a:t>
            </a:r>
            <a:r>
              <a:rPr lang="en-US" altLang="zh-TW" sz="2400">
                <a:ea typeface="新細明體" pitchFamily="18" charset="-120"/>
              </a:rPr>
              <a:t>(</a:t>
            </a:r>
            <a:r>
              <a:rPr lang="zh-TW" altLang="en-US" sz="2400">
                <a:ea typeface="新細明體" pitchFamily="18" charset="-120"/>
              </a:rPr>
              <a:t>布林值、整數、浮點數 、字串</a:t>
            </a:r>
            <a:r>
              <a:rPr lang="en-US" altLang="zh-TW" sz="2400">
                <a:ea typeface="新細明體" pitchFamily="18" charset="-120"/>
              </a:rPr>
              <a:t>) </a:t>
            </a:r>
            <a:r>
              <a:rPr lang="zh-TW" altLang="en-US" sz="2400">
                <a:ea typeface="新細明體" pitchFamily="18" charset="-120"/>
              </a:rPr>
              <a:t>的資料型別。</a:t>
            </a:r>
          </a:p>
          <a:p>
            <a:pPr lvl="1" eaLnBrk="1" hangingPunct="1"/>
            <a:r>
              <a:rPr lang="zh-TW" altLang="en-US" sz="2400">
                <a:ea typeface="新細明體" pitchFamily="18" charset="-120"/>
              </a:rPr>
              <a:t>常數在整個程式中僅能定義一次，也不能取消定義，也不能計算。</a:t>
            </a:r>
            <a:endParaRPr lang="zh-TW" altLang="en-US" sz="2400"/>
          </a:p>
          <a:p>
            <a:pPr eaLnBrk="1" hangingPunct="1"/>
            <a:r>
              <a:rPr lang="en-US" altLang="zh-TW" sz="2800"/>
              <a:t>define() </a:t>
            </a:r>
            <a:r>
              <a:rPr lang="zh-TW" altLang="en-US" sz="2800"/>
              <a:t>的格式如下：</a:t>
            </a:r>
            <a:br>
              <a:rPr lang="zh-TW" altLang="en-US" sz="2400"/>
            </a:br>
            <a:r>
              <a:rPr lang="en-US" altLang="zh-TW" sz="2400"/>
              <a:t>	define (</a:t>
            </a:r>
            <a:r>
              <a:rPr lang="zh-TW" altLang="en-US" sz="2400"/>
              <a:t>常數名稱</a:t>
            </a:r>
            <a:r>
              <a:rPr lang="en-US" altLang="zh-TW" sz="2400"/>
              <a:t>, </a:t>
            </a:r>
            <a:r>
              <a:rPr lang="zh-TW" altLang="en-US" sz="2400"/>
              <a:t>常數值</a:t>
            </a:r>
            <a:r>
              <a:rPr lang="en-US" altLang="zh-TW" sz="2400"/>
              <a:t>, [case_insensitive])</a:t>
            </a:r>
          </a:p>
          <a:p>
            <a:pPr eaLnBrk="1" hangingPunct="1"/>
            <a:r>
              <a:rPr lang="zh-TW" altLang="en-US" sz="2400"/>
              <a:t>例</a:t>
            </a:r>
            <a:r>
              <a:rPr lang="en-US" altLang="zh-TW" sz="2400"/>
              <a:t>: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altLang="zh-TW" sz="2400"/>
              <a:t>		define (HELLO_MSG,"Good morning, ") ;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altLang="zh-TW" sz="2400"/>
              <a:t>		…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en-US" altLang="zh-TW" sz="2400"/>
              <a:t>		</a:t>
            </a:r>
            <a:r>
              <a:rPr lang="en-US" altLang="zh-TW" sz="2400">
                <a:solidFill>
                  <a:srgbClr val="0070C0"/>
                </a:solidFill>
              </a:rPr>
              <a:t>$helloStr = HELLO_MSG . "Mr. Robinson";</a:t>
            </a:r>
            <a:endParaRPr lang="zh-TW" altLang="en-US" sz="240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運算子 </a:t>
            </a:r>
            <a:r>
              <a:rPr lang="en-US" altLang="zh-TW" dirty="0">
                <a:solidFill>
                  <a:schemeClr val="tx2">
                    <a:satMod val="130000"/>
                  </a:schemeClr>
                </a:solidFill>
              </a:rPr>
              <a:t>(</a:t>
            </a:r>
            <a:r>
              <a:rPr lang="en-US" altLang="zh-TW" sz="4400" dirty="0"/>
              <a:t>Operator)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>
          <a:xfrm>
            <a:off x="1000125" y="1447800"/>
            <a:ext cx="7643813" cy="45529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zh-TW" altLang="en-US" sz="2400" dirty="0">
                <a:latin typeface="新細明體" pitchFamily="18" charset="-120"/>
              </a:rPr>
              <a:t>算術運算子</a:t>
            </a:r>
            <a:r>
              <a:rPr lang="zh-TW" altLang="en-US" sz="2400" dirty="0"/>
              <a:t> </a:t>
            </a:r>
            <a:r>
              <a:rPr lang="en-US" altLang="zh-TW" sz="2400" dirty="0"/>
              <a:t>(Arithmetic Operators) </a:t>
            </a:r>
            <a:endParaRPr lang="en-US" altLang="zh-TW" sz="2400" dirty="0">
              <a:latin typeface="新細明體" pitchFamily="18" charset="-12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zh-TW" altLang="en-US" sz="2400" dirty="0">
                <a:latin typeface="新細明體" pitchFamily="18" charset="-120"/>
              </a:rPr>
              <a:t>指定運算子</a:t>
            </a:r>
            <a:r>
              <a:rPr lang="zh-TW" altLang="en-US" sz="2400" dirty="0"/>
              <a:t> </a:t>
            </a:r>
            <a:r>
              <a:rPr lang="en-US" altLang="zh-TW" sz="2400" dirty="0"/>
              <a:t>(Assignment Operators)</a:t>
            </a:r>
            <a:endParaRPr lang="en-US" altLang="zh-TW" sz="2400" dirty="0">
              <a:latin typeface="新細明體" pitchFamily="18" charset="-12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zh-TW" altLang="en-US" sz="2400" dirty="0">
                <a:latin typeface="新細明體" pitchFamily="18" charset="-120"/>
              </a:rPr>
              <a:t>位元運算子</a:t>
            </a:r>
            <a:r>
              <a:rPr lang="zh-TW" altLang="en-US" sz="2400" dirty="0"/>
              <a:t> </a:t>
            </a:r>
            <a:r>
              <a:rPr lang="en-US" altLang="zh-TW" sz="2400" dirty="0"/>
              <a:t>(Bitwise Operators) </a:t>
            </a:r>
            <a:endParaRPr lang="en-US" altLang="zh-TW" sz="2400" dirty="0">
              <a:latin typeface="新細明體" pitchFamily="18" charset="-12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zh-TW" altLang="en-US" sz="2400" dirty="0">
                <a:latin typeface="新細明體" pitchFamily="18" charset="-120"/>
              </a:rPr>
              <a:t>比較運算子</a:t>
            </a:r>
            <a:r>
              <a:rPr lang="zh-TW" altLang="en-US" sz="2400" dirty="0"/>
              <a:t> </a:t>
            </a:r>
            <a:r>
              <a:rPr lang="en-US" altLang="zh-TW" sz="2400" dirty="0"/>
              <a:t>(Comparison Operators) </a:t>
            </a:r>
            <a:endParaRPr lang="en-US" altLang="zh-TW" sz="2400" dirty="0">
              <a:latin typeface="新細明體" pitchFamily="18" charset="-12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zh-TW" altLang="en-US" sz="2400" dirty="0">
                <a:latin typeface="新細明體" pitchFamily="18" charset="-120"/>
              </a:rPr>
              <a:t>遞增遞減運算子</a:t>
            </a:r>
            <a:r>
              <a:rPr lang="zh-TW" altLang="en-US" sz="2400" dirty="0"/>
              <a:t> </a:t>
            </a:r>
            <a:r>
              <a:rPr lang="en-US" altLang="zh-TW" sz="2400" dirty="0"/>
              <a:t>(Increment/Decrement Operators)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zh-TW" altLang="en-US" sz="2400" dirty="0">
                <a:latin typeface="新細明體" pitchFamily="18" charset="-120"/>
              </a:rPr>
              <a:t>邏輯運算子</a:t>
            </a:r>
            <a:r>
              <a:rPr lang="zh-TW" altLang="en-US" sz="2400" dirty="0"/>
              <a:t> </a:t>
            </a:r>
            <a:r>
              <a:rPr lang="en-US" altLang="zh-TW" sz="2400" dirty="0"/>
              <a:t>(Logic Operators)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zh-TW" altLang="en-US" sz="2400" dirty="0">
                <a:latin typeface="新細明體" pitchFamily="18" charset="-120"/>
              </a:rPr>
              <a:t>錯誤控制運算子</a:t>
            </a:r>
            <a:r>
              <a:rPr lang="zh-TW" altLang="en-US" sz="2400" dirty="0"/>
              <a:t> </a:t>
            </a:r>
            <a:r>
              <a:rPr lang="en-US" altLang="zh-TW" sz="2400" dirty="0"/>
              <a:t>(Error Control Operators)</a:t>
            </a:r>
            <a:endParaRPr lang="en-US" altLang="zh-TW" sz="2400" dirty="0">
              <a:latin typeface="新細明體" pitchFamily="18" charset="-120"/>
            </a:endParaRP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zh-TW" altLang="en-US" sz="2400" dirty="0">
                <a:latin typeface="新細明體" pitchFamily="18" charset="-120"/>
              </a:rPr>
              <a:t>字串運算子</a:t>
            </a:r>
            <a:r>
              <a:rPr lang="zh-TW" altLang="en-US" sz="2400" dirty="0"/>
              <a:t> </a:t>
            </a:r>
            <a:r>
              <a:rPr lang="en-US" altLang="zh-TW" sz="2400" dirty="0"/>
              <a:t>(String Operators)</a:t>
            </a:r>
            <a:endParaRPr lang="zh-TW" altLang="en-US" sz="2400" dirty="0">
              <a:latin typeface="新細明體" pitchFamily="18" charset="-120"/>
            </a:endParaRP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l"/>
            </a:pPr>
            <a:endParaRPr lang="zh-TW" alt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導讀</a:t>
            </a:r>
          </a:p>
        </p:txBody>
      </p:sp>
      <p:sp>
        <p:nvSpPr>
          <p:cNvPr id="39939" name="內容版面配置區 2"/>
          <p:cNvSpPr>
            <a:spLocks noGrp="1"/>
          </p:cNvSpPr>
          <p:nvPr>
            <p:ph idx="1"/>
          </p:nvPr>
        </p:nvSpPr>
        <p:spPr>
          <a:xfrm>
            <a:off x="1000125" y="1428750"/>
            <a:ext cx="7815263" cy="3409950"/>
          </a:xfrm>
        </p:spPr>
        <p:txBody>
          <a:bodyPr/>
          <a:lstStyle/>
          <a:p>
            <a:pPr eaLnBrk="1" hangingPunct="1"/>
            <a:r>
              <a:rPr lang="zh-TW" altLang="en-US" sz="2800">
                <a:latin typeface="新細明體" pitchFamily="18" charset="-120"/>
              </a:rPr>
              <a:t>運算式</a:t>
            </a:r>
            <a:r>
              <a:rPr lang="zh-TW" altLang="en-US" sz="2800"/>
              <a:t> </a:t>
            </a:r>
            <a:r>
              <a:rPr lang="en-US" altLang="zh-TW" sz="2800"/>
              <a:t>(expression) 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800"/>
              <a:t>     $a     =         $b            +        10 ;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 sz="2800"/>
              <a:t>目</a:t>
            </a:r>
            <a:r>
              <a:rPr lang="zh-TW" altLang="en-US" sz="2800">
                <a:latin typeface="新細明體" pitchFamily="18" charset="-120"/>
              </a:rPr>
              <a:t>的運算元 </a:t>
            </a:r>
            <a:r>
              <a:rPr lang="zh-TW" altLang="en-US" sz="2800"/>
              <a:t> </a:t>
            </a:r>
            <a:r>
              <a:rPr lang="en-US" altLang="zh-TW" sz="2800"/>
              <a:t>= </a:t>
            </a:r>
            <a:r>
              <a:rPr lang="zh-TW" altLang="en-US" sz="2800">
                <a:latin typeface="新細明體" pitchFamily="18" charset="-120"/>
              </a:rPr>
              <a:t>運算元   運算子    </a:t>
            </a:r>
            <a:r>
              <a:rPr lang="zh-TW" altLang="en-US" sz="2800"/>
              <a:t> </a:t>
            </a:r>
            <a:r>
              <a:rPr lang="zh-TW" altLang="en-US" sz="2800">
                <a:latin typeface="新細明體" pitchFamily="18" charset="-120"/>
              </a:rPr>
              <a:t>運算元</a:t>
            </a:r>
            <a:r>
              <a:rPr lang="zh-TW" altLang="en-US" sz="2800"/>
              <a:t> </a:t>
            </a:r>
            <a:r>
              <a:rPr lang="en-US" altLang="zh-TW" sz="2800"/>
              <a:t>;</a:t>
            </a:r>
            <a:endParaRPr lang="zh-TW" altLang="en-US" sz="2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新細明體" pitchFamily="18" charset="-120"/>
              </a:rPr>
              <a:t>算術運算子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0963" name="內容版面配置區 2"/>
          <p:cNvSpPr>
            <a:spLocks noGrp="1"/>
          </p:cNvSpPr>
          <p:nvPr>
            <p:ph idx="1"/>
          </p:nvPr>
        </p:nvSpPr>
        <p:spPr>
          <a:xfrm>
            <a:off x="1000125" y="1447800"/>
            <a:ext cx="7786688" cy="4981575"/>
          </a:xfrm>
        </p:spPr>
        <p:txBody>
          <a:bodyPr/>
          <a:lstStyle/>
          <a:p>
            <a:pPr eaLnBrk="1" hangingPunct="1"/>
            <a:r>
              <a:rPr lang="zh-TW" altLang="en-US" sz="2800">
                <a:latin typeface="新細明體" pitchFamily="18" charset="-120"/>
              </a:rPr>
              <a:t>算術運算子是最基本的數學運算子，主要就是數值與變數之間的四則運算與取餘數。</a:t>
            </a:r>
            <a:r>
              <a:rPr lang="zh-TW" altLang="en-US" sz="2800"/>
              <a:t> </a:t>
            </a:r>
          </a:p>
          <a:p>
            <a:pPr eaLnBrk="1" hangingPunct="1"/>
            <a:endParaRPr lang="zh-TW" altLang="en-US" sz="2800"/>
          </a:p>
        </p:txBody>
      </p:sp>
      <p:grpSp>
        <p:nvGrpSpPr>
          <p:cNvPr id="40964" name="Group 60"/>
          <p:cNvGrpSpPr>
            <a:grpSpLocks/>
          </p:cNvGrpSpPr>
          <p:nvPr/>
        </p:nvGrpSpPr>
        <p:grpSpPr bwMode="auto">
          <a:xfrm>
            <a:off x="2071688" y="2786063"/>
            <a:ext cx="5165725" cy="3652837"/>
            <a:chOff x="-3" y="-3"/>
            <a:chExt cx="3035" cy="2424"/>
          </a:xfrm>
        </p:grpSpPr>
        <p:grpSp>
          <p:nvGrpSpPr>
            <p:cNvPr id="40965" name="Group 58"/>
            <p:cNvGrpSpPr>
              <a:grpSpLocks/>
            </p:cNvGrpSpPr>
            <p:nvPr/>
          </p:nvGrpSpPr>
          <p:grpSpPr bwMode="auto">
            <a:xfrm>
              <a:off x="0" y="0"/>
              <a:ext cx="3029" cy="2418"/>
              <a:chOff x="0" y="0"/>
              <a:chExt cx="3029" cy="2418"/>
            </a:xfrm>
          </p:grpSpPr>
          <p:grpSp>
            <p:nvGrpSpPr>
              <p:cNvPr id="40967" name="Group 23"/>
              <p:cNvGrpSpPr>
                <a:grpSpLocks/>
              </p:cNvGrpSpPr>
              <p:nvPr/>
            </p:nvGrpSpPr>
            <p:grpSpPr bwMode="auto">
              <a:xfrm>
                <a:off x="0" y="0"/>
                <a:ext cx="858" cy="403"/>
                <a:chOff x="0" y="0"/>
                <a:chExt cx="858" cy="403"/>
              </a:xfrm>
            </p:grpSpPr>
            <p:sp>
              <p:nvSpPr>
                <p:cNvPr id="41019" name="Rectangle 4"/>
                <p:cNvSpPr>
                  <a:spLocks noChangeArrowheads="1"/>
                </p:cNvSpPr>
                <p:nvPr/>
              </p:nvSpPr>
              <p:spPr bwMode="auto">
                <a:xfrm>
                  <a:off x="11" y="0"/>
                  <a:ext cx="83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600">
                      <a:latin typeface="Times New Roman" pitchFamily="18" charset="0"/>
                    </a:rPr>
                    <a:t>算術運算子</a:t>
                  </a:r>
                </a:p>
              </p:txBody>
            </p:sp>
            <p:sp>
              <p:nvSpPr>
                <p:cNvPr id="41020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0968" name="Group 25"/>
              <p:cNvGrpSpPr>
                <a:grpSpLocks/>
              </p:cNvGrpSpPr>
              <p:nvPr/>
            </p:nvGrpSpPr>
            <p:grpSpPr bwMode="auto">
              <a:xfrm>
                <a:off x="858" y="0"/>
                <a:ext cx="858" cy="403"/>
                <a:chOff x="858" y="0"/>
                <a:chExt cx="858" cy="403"/>
              </a:xfrm>
            </p:grpSpPr>
            <p:sp>
              <p:nvSpPr>
                <p:cNvPr id="41017" name="Rectangle 5"/>
                <p:cNvSpPr>
                  <a:spLocks noChangeArrowheads="1"/>
                </p:cNvSpPr>
                <p:nvPr/>
              </p:nvSpPr>
              <p:spPr bwMode="auto">
                <a:xfrm>
                  <a:off x="869" y="0"/>
                  <a:ext cx="83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600">
                      <a:latin typeface="Times New Roman" pitchFamily="18" charset="0"/>
                    </a:rPr>
                    <a:t>功能</a:t>
                  </a:r>
                </a:p>
              </p:txBody>
            </p:sp>
            <p:sp>
              <p:nvSpPr>
                <p:cNvPr id="41018" name="Rectangle 24"/>
                <p:cNvSpPr>
                  <a:spLocks noChangeArrowheads="1"/>
                </p:cNvSpPr>
                <p:nvPr/>
              </p:nvSpPr>
              <p:spPr bwMode="auto">
                <a:xfrm>
                  <a:off x="858" y="0"/>
                  <a:ext cx="8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0969" name="Group 27"/>
              <p:cNvGrpSpPr>
                <a:grpSpLocks/>
              </p:cNvGrpSpPr>
              <p:nvPr/>
            </p:nvGrpSpPr>
            <p:grpSpPr bwMode="auto">
              <a:xfrm>
                <a:off x="1716" y="0"/>
                <a:ext cx="1313" cy="403"/>
                <a:chOff x="1716" y="0"/>
                <a:chExt cx="1313" cy="403"/>
              </a:xfrm>
            </p:grpSpPr>
            <p:sp>
              <p:nvSpPr>
                <p:cNvPr id="41015" name="Rectangle 6"/>
                <p:cNvSpPr>
                  <a:spLocks noChangeArrowheads="1"/>
                </p:cNvSpPr>
                <p:nvPr/>
              </p:nvSpPr>
              <p:spPr bwMode="auto">
                <a:xfrm>
                  <a:off x="1727" y="0"/>
                  <a:ext cx="129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600">
                      <a:latin typeface="Times New Roman" pitchFamily="18" charset="0"/>
                    </a:rPr>
                    <a:t>範例</a:t>
                  </a:r>
                </a:p>
              </p:txBody>
            </p:sp>
            <p:sp>
              <p:nvSpPr>
                <p:cNvPr id="41016" name="Rectangle 26"/>
                <p:cNvSpPr>
                  <a:spLocks noChangeArrowheads="1"/>
                </p:cNvSpPr>
                <p:nvPr/>
              </p:nvSpPr>
              <p:spPr bwMode="auto">
                <a:xfrm>
                  <a:off x="1716" y="0"/>
                  <a:ext cx="131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0970" name="Group 29"/>
              <p:cNvGrpSpPr>
                <a:grpSpLocks/>
              </p:cNvGrpSpPr>
              <p:nvPr/>
            </p:nvGrpSpPr>
            <p:grpSpPr bwMode="auto">
              <a:xfrm>
                <a:off x="0" y="403"/>
                <a:ext cx="858" cy="403"/>
                <a:chOff x="0" y="403"/>
                <a:chExt cx="858" cy="403"/>
              </a:xfrm>
            </p:grpSpPr>
            <p:sp>
              <p:nvSpPr>
                <p:cNvPr id="41013" name="Rectangle 7"/>
                <p:cNvSpPr>
                  <a:spLocks noChangeArrowheads="1"/>
                </p:cNvSpPr>
                <p:nvPr/>
              </p:nvSpPr>
              <p:spPr bwMode="auto">
                <a:xfrm>
                  <a:off x="11" y="403"/>
                  <a:ext cx="83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+</a:t>
                  </a:r>
                </a:p>
              </p:txBody>
            </p:sp>
            <p:sp>
              <p:nvSpPr>
                <p:cNvPr id="41014" name="Rectangle 28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8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0971" name="Group 31"/>
              <p:cNvGrpSpPr>
                <a:grpSpLocks/>
              </p:cNvGrpSpPr>
              <p:nvPr/>
            </p:nvGrpSpPr>
            <p:grpSpPr bwMode="auto">
              <a:xfrm>
                <a:off x="858" y="403"/>
                <a:ext cx="858" cy="403"/>
                <a:chOff x="858" y="403"/>
                <a:chExt cx="858" cy="403"/>
              </a:xfrm>
            </p:grpSpPr>
            <p:sp>
              <p:nvSpPr>
                <p:cNvPr id="41011" name="Rectangle 8"/>
                <p:cNvSpPr>
                  <a:spLocks noChangeArrowheads="1"/>
                </p:cNvSpPr>
                <p:nvPr/>
              </p:nvSpPr>
              <p:spPr bwMode="auto">
                <a:xfrm>
                  <a:off x="869" y="403"/>
                  <a:ext cx="83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600">
                      <a:latin typeface="Times New Roman" pitchFamily="18" charset="0"/>
                    </a:rPr>
                    <a:t>加法</a:t>
                  </a:r>
                </a:p>
              </p:txBody>
            </p:sp>
            <p:sp>
              <p:nvSpPr>
                <p:cNvPr id="41012" name="Rectangle 30"/>
                <p:cNvSpPr>
                  <a:spLocks noChangeArrowheads="1"/>
                </p:cNvSpPr>
                <p:nvPr/>
              </p:nvSpPr>
              <p:spPr bwMode="auto">
                <a:xfrm>
                  <a:off x="858" y="403"/>
                  <a:ext cx="8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0972" name="Group 33"/>
              <p:cNvGrpSpPr>
                <a:grpSpLocks/>
              </p:cNvGrpSpPr>
              <p:nvPr/>
            </p:nvGrpSpPr>
            <p:grpSpPr bwMode="auto">
              <a:xfrm>
                <a:off x="1716" y="403"/>
                <a:ext cx="1313" cy="403"/>
                <a:chOff x="1716" y="403"/>
                <a:chExt cx="1313" cy="403"/>
              </a:xfrm>
            </p:grpSpPr>
            <p:sp>
              <p:nvSpPr>
                <p:cNvPr id="41009" name="Rectangle 9"/>
                <p:cNvSpPr>
                  <a:spLocks noChangeArrowheads="1"/>
                </p:cNvSpPr>
                <p:nvPr/>
              </p:nvSpPr>
              <p:spPr bwMode="auto">
                <a:xfrm>
                  <a:off x="1727" y="403"/>
                  <a:ext cx="129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$a + $b</a:t>
                  </a:r>
                </a:p>
              </p:txBody>
            </p:sp>
            <p:sp>
              <p:nvSpPr>
                <p:cNvPr id="41010" name="Rectangle 32"/>
                <p:cNvSpPr>
                  <a:spLocks noChangeArrowheads="1"/>
                </p:cNvSpPr>
                <p:nvPr/>
              </p:nvSpPr>
              <p:spPr bwMode="auto">
                <a:xfrm>
                  <a:off x="1716" y="403"/>
                  <a:ext cx="131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0973" name="Group 35"/>
              <p:cNvGrpSpPr>
                <a:grpSpLocks/>
              </p:cNvGrpSpPr>
              <p:nvPr/>
            </p:nvGrpSpPr>
            <p:grpSpPr bwMode="auto">
              <a:xfrm>
                <a:off x="0" y="806"/>
                <a:ext cx="858" cy="403"/>
                <a:chOff x="0" y="806"/>
                <a:chExt cx="858" cy="403"/>
              </a:xfrm>
            </p:grpSpPr>
            <p:sp>
              <p:nvSpPr>
                <p:cNvPr id="41007" name="Rectangle 10"/>
                <p:cNvSpPr>
                  <a:spLocks noChangeArrowheads="1"/>
                </p:cNvSpPr>
                <p:nvPr/>
              </p:nvSpPr>
              <p:spPr bwMode="auto">
                <a:xfrm>
                  <a:off x="11" y="806"/>
                  <a:ext cx="83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-</a:t>
                  </a:r>
                </a:p>
              </p:txBody>
            </p:sp>
            <p:sp>
              <p:nvSpPr>
                <p:cNvPr id="41008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8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0974" name="Group 37"/>
              <p:cNvGrpSpPr>
                <a:grpSpLocks/>
              </p:cNvGrpSpPr>
              <p:nvPr/>
            </p:nvGrpSpPr>
            <p:grpSpPr bwMode="auto">
              <a:xfrm>
                <a:off x="858" y="806"/>
                <a:ext cx="858" cy="403"/>
                <a:chOff x="858" y="806"/>
                <a:chExt cx="858" cy="403"/>
              </a:xfrm>
            </p:grpSpPr>
            <p:sp>
              <p:nvSpPr>
                <p:cNvPr id="41005" name="Rectangle 11"/>
                <p:cNvSpPr>
                  <a:spLocks noChangeArrowheads="1"/>
                </p:cNvSpPr>
                <p:nvPr/>
              </p:nvSpPr>
              <p:spPr bwMode="auto">
                <a:xfrm>
                  <a:off x="869" y="806"/>
                  <a:ext cx="83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600">
                      <a:latin typeface="Times New Roman" pitchFamily="18" charset="0"/>
                    </a:rPr>
                    <a:t>減法</a:t>
                  </a:r>
                </a:p>
              </p:txBody>
            </p:sp>
            <p:sp>
              <p:nvSpPr>
                <p:cNvPr id="41006" name="Rectangle 36"/>
                <p:cNvSpPr>
                  <a:spLocks noChangeArrowheads="1"/>
                </p:cNvSpPr>
                <p:nvPr/>
              </p:nvSpPr>
              <p:spPr bwMode="auto">
                <a:xfrm>
                  <a:off x="858" y="806"/>
                  <a:ext cx="8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0975" name="Group 39"/>
              <p:cNvGrpSpPr>
                <a:grpSpLocks/>
              </p:cNvGrpSpPr>
              <p:nvPr/>
            </p:nvGrpSpPr>
            <p:grpSpPr bwMode="auto">
              <a:xfrm>
                <a:off x="1716" y="806"/>
                <a:ext cx="1313" cy="403"/>
                <a:chOff x="1716" y="806"/>
                <a:chExt cx="1313" cy="403"/>
              </a:xfrm>
            </p:grpSpPr>
            <p:sp>
              <p:nvSpPr>
                <p:cNvPr id="41003" name="Rectangle 12"/>
                <p:cNvSpPr>
                  <a:spLocks noChangeArrowheads="1"/>
                </p:cNvSpPr>
                <p:nvPr/>
              </p:nvSpPr>
              <p:spPr bwMode="auto">
                <a:xfrm>
                  <a:off x="1727" y="806"/>
                  <a:ext cx="129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$a - $b</a:t>
                  </a:r>
                </a:p>
              </p:txBody>
            </p:sp>
            <p:sp>
              <p:nvSpPr>
                <p:cNvPr id="41004" name="Rectangle 38"/>
                <p:cNvSpPr>
                  <a:spLocks noChangeArrowheads="1"/>
                </p:cNvSpPr>
                <p:nvPr/>
              </p:nvSpPr>
              <p:spPr bwMode="auto">
                <a:xfrm>
                  <a:off x="1716" y="806"/>
                  <a:ext cx="131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0976" name="Group 41"/>
              <p:cNvGrpSpPr>
                <a:grpSpLocks/>
              </p:cNvGrpSpPr>
              <p:nvPr/>
            </p:nvGrpSpPr>
            <p:grpSpPr bwMode="auto">
              <a:xfrm>
                <a:off x="0" y="1209"/>
                <a:ext cx="858" cy="403"/>
                <a:chOff x="0" y="1209"/>
                <a:chExt cx="858" cy="403"/>
              </a:xfrm>
            </p:grpSpPr>
            <p:sp>
              <p:nvSpPr>
                <p:cNvPr id="41001" name="Rectangle 13"/>
                <p:cNvSpPr>
                  <a:spLocks noChangeArrowheads="1"/>
                </p:cNvSpPr>
                <p:nvPr/>
              </p:nvSpPr>
              <p:spPr bwMode="auto">
                <a:xfrm>
                  <a:off x="11" y="1209"/>
                  <a:ext cx="83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*</a:t>
                  </a:r>
                </a:p>
              </p:txBody>
            </p:sp>
            <p:sp>
              <p:nvSpPr>
                <p:cNvPr id="41002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8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0977" name="Group 43"/>
              <p:cNvGrpSpPr>
                <a:grpSpLocks/>
              </p:cNvGrpSpPr>
              <p:nvPr/>
            </p:nvGrpSpPr>
            <p:grpSpPr bwMode="auto">
              <a:xfrm>
                <a:off x="858" y="1209"/>
                <a:ext cx="858" cy="403"/>
                <a:chOff x="858" y="1209"/>
                <a:chExt cx="858" cy="403"/>
              </a:xfrm>
            </p:grpSpPr>
            <p:sp>
              <p:nvSpPr>
                <p:cNvPr id="40999" name="Rectangle 14"/>
                <p:cNvSpPr>
                  <a:spLocks noChangeArrowheads="1"/>
                </p:cNvSpPr>
                <p:nvPr/>
              </p:nvSpPr>
              <p:spPr bwMode="auto">
                <a:xfrm>
                  <a:off x="869" y="1209"/>
                  <a:ext cx="83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600">
                      <a:latin typeface="Times New Roman" pitchFamily="18" charset="0"/>
                    </a:rPr>
                    <a:t>乘法</a:t>
                  </a:r>
                </a:p>
              </p:txBody>
            </p:sp>
            <p:sp>
              <p:nvSpPr>
                <p:cNvPr id="41000" name="Rectangle 42"/>
                <p:cNvSpPr>
                  <a:spLocks noChangeArrowheads="1"/>
                </p:cNvSpPr>
                <p:nvPr/>
              </p:nvSpPr>
              <p:spPr bwMode="auto">
                <a:xfrm>
                  <a:off x="858" y="1209"/>
                  <a:ext cx="8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0978" name="Group 45"/>
              <p:cNvGrpSpPr>
                <a:grpSpLocks/>
              </p:cNvGrpSpPr>
              <p:nvPr/>
            </p:nvGrpSpPr>
            <p:grpSpPr bwMode="auto">
              <a:xfrm>
                <a:off x="1716" y="1209"/>
                <a:ext cx="1313" cy="403"/>
                <a:chOff x="1716" y="1209"/>
                <a:chExt cx="1313" cy="403"/>
              </a:xfrm>
            </p:grpSpPr>
            <p:sp>
              <p:nvSpPr>
                <p:cNvPr id="40997" name="Rectangle 15"/>
                <p:cNvSpPr>
                  <a:spLocks noChangeArrowheads="1"/>
                </p:cNvSpPr>
                <p:nvPr/>
              </p:nvSpPr>
              <p:spPr bwMode="auto">
                <a:xfrm>
                  <a:off x="1727" y="1209"/>
                  <a:ext cx="129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$a * $b</a:t>
                  </a:r>
                </a:p>
              </p:txBody>
            </p:sp>
            <p:sp>
              <p:nvSpPr>
                <p:cNvPr id="40998" name="Rectangle 44"/>
                <p:cNvSpPr>
                  <a:spLocks noChangeArrowheads="1"/>
                </p:cNvSpPr>
                <p:nvPr/>
              </p:nvSpPr>
              <p:spPr bwMode="auto">
                <a:xfrm>
                  <a:off x="1716" y="1209"/>
                  <a:ext cx="131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0979" name="Group 47"/>
              <p:cNvGrpSpPr>
                <a:grpSpLocks/>
              </p:cNvGrpSpPr>
              <p:nvPr/>
            </p:nvGrpSpPr>
            <p:grpSpPr bwMode="auto">
              <a:xfrm>
                <a:off x="0" y="1612"/>
                <a:ext cx="858" cy="403"/>
                <a:chOff x="0" y="1612"/>
                <a:chExt cx="858" cy="403"/>
              </a:xfrm>
            </p:grpSpPr>
            <p:sp>
              <p:nvSpPr>
                <p:cNvPr id="40995" name="Rectangle 16"/>
                <p:cNvSpPr>
                  <a:spLocks noChangeArrowheads="1"/>
                </p:cNvSpPr>
                <p:nvPr/>
              </p:nvSpPr>
              <p:spPr bwMode="auto">
                <a:xfrm>
                  <a:off x="11" y="1612"/>
                  <a:ext cx="83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/</a:t>
                  </a:r>
                </a:p>
              </p:txBody>
            </p:sp>
            <p:sp>
              <p:nvSpPr>
                <p:cNvPr id="40996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8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0980" name="Group 49"/>
              <p:cNvGrpSpPr>
                <a:grpSpLocks/>
              </p:cNvGrpSpPr>
              <p:nvPr/>
            </p:nvGrpSpPr>
            <p:grpSpPr bwMode="auto">
              <a:xfrm>
                <a:off x="858" y="1612"/>
                <a:ext cx="858" cy="403"/>
                <a:chOff x="858" y="1612"/>
                <a:chExt cx="858" cy="403"/>
              </a:xfrm>
            </p:grpSpPr>
            <p:sp>
              <p:nvSpPr>
                <p:cNvPr id="40993" name="Rectangle 17"/>
                <p:cNvSpPr>
                  <a:spLocks noChangeArrowheads="1"/>
                </p:cNvSpPr>
                <p:nvPr/>
              </p:nvSpPr>
              <p:spPr bwMode="auto">
                <a:xfrm>
                  <a:off x="869" y="1612"/>
                  <a:ext cx="83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600">
                      <a:latin typeface="Times New Roman" pitchFamily="18" charset="0"/>
                    </a:rPr>
                    <a:t>除法</a:t>
                  </a:r>
                </a:p>
              </p:txBody>
            </p:sp>
            <p:sp>
              <p:nvSpPr>
                <p:cNvPr id="40994" name="Rectangle 48"/>
                <p:cNvSpPr>
                  <a:spLocks noChangeArrowheads="1"/>
                </p:cNvSpPr>
                <p:nvPr/>
              </p:nvSpPr>
              <p:spPr bwMode="auto">
                <a:xfrm>
                  <a:off x="858" y="1612"/>
                  <a:ext cx="8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0981" name="Group 51"/>
              <p:cNvGrpSpPr>
                <a:grpSpLocks/>
              </p:cNvGrpSpPr>
              <p:nvPr/>
            </p:nvGrpSpPr>
            <p:grpSpPr bwMode="auto">
              <a:xfrm>
                <a:off x="1716" y="1612"/>
                <a:ext cx="1313" cy="403"/>
                <a:chOff x="1716" y="1612"/>
                <a:chExt cx="1313" cy="403"/>
              </a:xfrm>
            </p:grpSpPr>
            <p:sp>
              <p:nvSpPr>
                <p:cNvPr id="40991" name="Rectangle 18"/>
                <p:cNvSpPr>
                  <a:spLocks noChangeArrowheads="1"/>
                </p:cNvSpPr>
                <p:nvPr/>
              </p:nvSpPr>
              <p:spPr bwMode="auto">
                <a:xfrm>
                  <a:off x="1727" y="1612"/>
                  <a:ext cx="129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$a / $b</a:t>
                  </a:r>
                </a:p>
              </p:txBody>
            </p:sp>
            <p:sp>
              <p:nvSpPr>
                <p:cNvPr id="40992" name="Rectangle 50"/>
                <p:cNvSpPr>
                  <a:spLocks noChangeArrowheads="1"/>
                </p:cNvSpPr>
                <p:nvPr/>
              </p:nvSpPr>
              <p:spPr bwMode="auto">
                <a:xfrm>
                  <a:off x="1716" y="1612"/>
                  <a:ext cx="131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0982" name="Group 53"/>
              <p:cNvGrpSpPr>
                <a:grpSpLocks/>
              </p:cNvGrpSpPr>
              <p:nvPr/>
            </p:nvGrpSpPr>
            <p:grpSpPr bwMode="auto">
              <a:xfrm>
                <a:off x="0" y="2015"/>
                <a:ext cx="858" cy="403"/>
                <a:chOff x="0" y="2015"/>
                <a:chExt cx="858" cy="403"/>
              </a:xfrm>
            </p:grpSpPr>
            <p:sp>
              <p:nvSpPr>
                <p:cNvPr id="40989" name="Rectangle 19"/>
                <p:cNvSpPr>
                  <a:spLocks noChangeArrowheads="1"/>
                </p:cNvSpPr>
                <p:nvPr/>
              </p:nvSpPr>
              <p:spPr bwMode="auto">
                <a:xfrm>
                  <a:off x="11" y="2015"/>
                  <a:ext cx="83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%</a:t>
                  </a:r>
                </a:p>
              </p:txBody>
            </p:sp>
            <p:sp>
              <p:nvSpPr>
                <p:cNvPr id="40990" name="Rectangle 52"/>
                <p:cNvSpPr>
                  <a:spLocks noChangeArrowheads="1"/>
                </p:cNvSpPr>
                <p:nvPr/>
              </p:nvSpPr>
              <p:spPr bwMode="auto">
                <a:xfrm>
                  <a:off x="0" y="2015"/>
                  <a:ext cx="8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0983" name="Group 55"/>
              <p:cNvGrpSpPr>
                <a:grpSpLocks/>
              </p:cNvGrpSpPr>
              <p:nvPr/>
            </p:nvGrpSpPr>
            <p:grpSpPr bwMode="auto">
              <a:xfrm>
                <a:off x="858" y="2015"/>
                <a:ext cx="858" cy="403"/>
                <a:chOff x="858" y="2015"/>
                <a:chExt cx="858" cy="403"/>
              </a:xfrm>
            </p:grpSpPr>
            <p:sp>
              <p:nvSpPr>
                <p:cNvPr id="40987" name="Rectangle 20"/>
                <p:cNvSpPr>
                  <a:spLocks noChangeArrowheads="1"/>
                </p:cNvSpPr>
                <p:nvPr/>
              </p:nvSpPr>
              <p:spPr bwMode="auto">
                <a:xfrm>
                  <a:off x="869" y="2015"/>
                  <a:ext cx="83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600">
                      <a:latin typeface="Times New Roman" pitchFamily="18" charset="0"/>
                    </a:rPr>
                    <a:t>取餘數</a:t>
                  </a:r>
                </a:p>
              </p:txBody>
            </p:sp>
            <p:sp>
              <p:nvSpPr>
                <p:cNvPr id="40988" name="Rectangle 54"/>
                <p:cNvSpPr>
                  <a:spLocks noChangeArrowheads="1"/>
                </p:cNvSpPr>
                <p:nvPr/>
              </p:nvSpPr>
              <p:spPr bwMode="auto">
                <a:xfrm>
                  <a:off x="858" y="2015"/>
                  <a:ext cx="85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0984" name="Group 57"/>
              <p:cNvGrpSpPr>
                <a:grpSpLocks/>
              </p:cNvGrpSpPr>
              <p:nvPr/>
            </p:nvGrpSpPr>
            <p:grpSpPr bwMode="auto">
              <a:xfrm>
                <a:off x="1716" y="2015"/>
                <a:ext cx="1313" cy="403"/>
                <a:chOff x="1716" y="2015"/>
                <a:chExt cx="1313" cy="403"/>
              </a:xfrm>
            </p:grpSpPr>
            <p:sp>
              <p:nvSpPr>
                <p:cNvPr id="40985" name="Rectangle 21"/>
                <p:cNvSpPr>
                  <a:spLocks noChangeArrowheads="1"/>
                </p:cNvSpPr>
                <p:nvPr/>
              </p:nvSpPr>
              <p:spPr bwMode="auto">
                <a:xfrm>
                  <a:off x="1727" y="2015"/>
                  <a:ext cx="1291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$a % $b</a:t>
                  </a:r>
                </a:p>
              </p:txBody>
            </p:sp>
            <p:sp>
              <p:nvSpPr>
                <p:cNvPr id="40986" name="Rectangle 56"/>
                <p:cNvSpPr>
                  <a:spLocks noChangeArrowheads="1"/>
                </p:cNvSpPr>
                <p:nvPr/>
              </p:nvSpPr>
              <p:spPr bwMode="auto">
                <a:xfrm>
                  <a:off x="1716" y="2015"/>
                  <a:ext cx="131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</p:grpSp>
        <p:sp>
          <p:nvSpPr>
            <p:cNvPr id="40966" name="Rectangle 59"/>
            <p:cNvSpPr>
              <a:spLocks noChangeArrowheads="1"/>
            </p:cNvSpPr>
            <p:nvPr/>
          </p:nvSpPr>
          <p:spPr bwMode="auto">
            <a:xfrm>
              <a:off x="-3" y="-3"/>
              <a:ext cx="3035" cy="2424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TW" altLang="en-US" sz="1800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指定運算子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857250" y="1357313"/>
            <a:ext cx="7929563" cy="5124450"/>
          </a:xfrm>
        </p:spPr>
        <p:txBody>
          <a:bodyPr/>
          <a:lstStyle/>
          <a:p>
            <a:pPr eaLnBrk="1" hangingPunct="1"/>
            <a:r>
              <a:rPr lang="en-US" altLang="zh-TW" sz="2800"/>
              <a:t>" = " </a:t>
            </a:r>
            <a:r>
              <a:rPr lang="zh-TW" altLang="en-US" sz="2800"/>
              <a:t>是最基本的指定運算子。</a:t>
            </a:r>
            <a:r>
              <a:rPr lang="zh-TW" altLang="en-US"/>
              <a:t> </a:t>
            </a:r>
          </a:p>
          <a:p>
            <a:pPr lvl="1" eaLnBrk="1" hangingPunct="1"/>
            <a:r>
              <a:rPr lang="zh-TW" altLang="en-US" sz="2400"/>
              <a:t>程式語言中的 </a:t>
            </a:r>
            <a:r>
              <a:rPr lang="en-US" altLang="zh-TW" sz="2400"/>
              <a:t>"=" </a:t>
            </a:r>
            <a:r>
              <a:rPr lang="zh-TW" altLang="en-US" sz="2400"/>
              <a:t>和數學上的 </a:t>
            </a:r>
            <a:r>
              <a:rPr lang="en-US" altLang="zh-TW" sz="2400"/>
              <a:t>"=" </a:t>
            </a:r>
            <a:r>
              <a:rPr lang="zh-TW" altLang="en-US" sz="2400"/>
              <a:t>所代表的意義不同。</a:t>
            </a:r>
          </a:p>
          <a:p>
            <a:pPr lvl="1" eaLnBrk="1" hangingPunct="1"/>
            <a:r>
              <a:rPr lang="zh-TW" altLang="en-US" sz="2400"/>
              <a:t> </a:t>
            </a:r>
            <a:r>
              <a:rPr lang="en-US" altLang="zh-TW" sz="2400"/>
              <a:t>“=”</a:t>
            </a:r>
            <a:r>
              <a:rPr lang="zh-TW" altLang="en-US" sz="2400"/>
              <a:t>可以看成是</a:t>
            </a:r>
            <a:r>
              <a:rPr lang="en-US" altLang="zh-TW" sz="2400"/>
              <a:t>"</a:t>
            </a:r>
            <a:r>
              <a:rPr lang="zh-TW" altLang="en-US" sz="2400"/>
              <a:t>指定 </a:t>
            </a:r>
            <a:r>
              <a:rPr lang="en-US" altLang="zh-TW" sz="2400"/>
              <a:t>" </a:t>
            </a:r>
            <a:r>
              <a:rPr lang="zh-TW" altLang="en-US" sz="2400"/>
              <a:t>、 </a:t>
            </a:r>
            <a:r>
              <a:rPr lang="en-US" altLang="zh-TW" sz="2400"/>
              <a:t>"</a:t>
            </a:r>
            <a:r>
              <a:rPr lang="zh-TW" altLang="en-US" sz="2400"/>
              <a:t>存入</a:t>
            </a:r>
            <a:r>
              <a:rPr lang="en-US" altLang="zh-TW" sz="2400"/>
              <a:t>" </a:t>
            </a:r>
            <a:r>
              <a:rPr lang="zh-TW" altLang="en-US" sz="2400"/>
              <a:t>的意思，並不是代表數學中 </a:t>
            </a:r>
            <a:r>
              <a:rPr lang="en-US" altLang="zh-TW" sz="2400"/>
              <a:t>"="</a:t>
            </a:r>
            <a:r>
              <a:rPr lang="zh-TW" altLang="en-US" sz="2400"/>
              <a:t>的二邊是相等的意思。</a:t>
            </a:r>
            <a:endParaRPr lang="en-US" altLang="zh-TW" sz="2400"/>
          </a:p>
          <a:p>
            <a:pPr lvl="1" eaLnBrk="1" hangingPunct="1"/>
            <a:r>
              <a:rPr lang="zh-TW" altLang="en-US" sz="2400"/>
              <a:t>指定運算子的功能是將 </a:t>
            </a:r>
            <a:r>
              <a:rPr lang="en-US" altLang="zh-TW" sz="2400"/>
              <a:t>"="</a:t>
            </a:r>
            <a:r>
              <a:rPr lang="zh-TW" altLang="en-US" sz="2400"/>
              <a:t>右邊的值 存入 </a:t>
            </a:r>
            <a:r>
              <a:rPr lang="en-US" altLang="zh-TW" sz="2400"/>
              <a:t>" = " </a:t>
            </a:r>
            <a:r>
              <a:rPr lang="zh-TW" altLang="en-US" sz="2400"/>
              <a:t>左邊的變數。</a:t>
            </a:r>
          </a:p>
          <a:p>
            <a:pPr eaLnBrk="1" hangingPunct="1">
              <a:buFont typeface="Wingdings 2" pitchFamily="18" charset="2"/>
              <a:buNone/>
            </a:pPr>
            <a:r>
              <a:rPr lang="zh-TW" altLang="en-US"/>
              <a:t> 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1619250" y="4500563"/>
            <a:ext cx="6096000" cy="1371600"/>
            <a:chOff x="-3" y="-3"/>
            <a:chExt cx="3417" cy="1042"/>
          </a:xfrm>
        </p:grpSpPr>
        <p:grpSp>
          <p:nvGrpSpPr>
            <p:cNvPr id="41989" name="Group 5"/>
            <p:cNvGrpSpPr>
              <a:grpSpLocks/>
            </p:cNvGrpSpPr>
            <p:nvPr/>
          </p:nvGrpSpPr>
          <p:grpSpPr bwMode="auto">
            <a:xfrm>
              <a:off x="0" y="0"/>
              <a:ext cx="3411" cy="1036"/>
              <a:chOff x="0" y="0"/>
              <a:chExt cx="3411" cy="1036"/>
            </a:xfrm>
          </p:grpSpPr>
          <p:grpSp>
            <p:nvGrpSpPr>
              <p:cNvPr id="41991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1137" cy="403"/>
                <a:chOff x="0" y="0"/>
                <a:chExt cx="1137" cy="403"/>
              </a:xfrm>
            </p:grpSpPr>
            <p:sp>
              <p:nvSpPr>
                <p:cNvPr id="42007" name="Rectangle 7"/>
                <p:cNvSpPr>
                  <a:spLocks noChangeArrowheads="1"/>
                </p:cNvSpPr>
                <p:nvPr/>
              </p:nvSpPr>
              <p:spPr bwMode="auto">
                <a:xfrm>
                  <a:off x="11" y="0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800" b="1">
                      <a:latin typeface="Times New Roman" pitchFamily="18" charset="0"/>
                    </a:rPr>
                    <a:t>指定運算子</a:t>
                  </a:r>
                </a:p>
              </p:txBody>
            </p:sp>
            <p:sp>
              <p:nvSpPr>
                <p:cNvPr id="42008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1992" name="Group 9"/>
              <p:cNvGrpSpPr>
                <a:grpSpLocks/>
              </p:cNvGrpSpPr>
              <p:nvPr/>
            </p:nvGrpSpPr>
            <p:grpSpPr bwMode="auto">
              <a:xfrm>
                <a:off x="1137" y="0"/>
                <a:ext cx="1137" cy="403"/>
                <a:chOff x="1137" y="0"/>
                <a:chExt cx="1137" cy="403"/>
              </a:xfrm>
            </p:grpSpPr>
            <p:sp>
              <p:nvSpPr>
                <p:cNvPr id="42005" name="Rectangle 10"/>
                <p:cNvSpPr>
                  <a:spLocks noChangeArrowheads="1"/>
                </p:cNvSpPr>
                <p:nvPr/>
              </p:nvSpPr>
              <p:spPr bwMode="auto">
                <a:xfrm>
                  <a:off x="1148" y="0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800" b="1">
                      <a:latin typeface="Times New Roman" pitchFamily="18" charset="0"/>
                    </a:rPr>
                    <a:t>功能</a:t>
                  </a:r>
                </a:p>
              </p:txBody>
            </p:sp>
            <p:sp>
              <p:nvSpPr>
                <p:cNvPr id="42006" name="Rectangle 11"/>
                <p:cNvSpPr>
                  <a:spLocks noChangeArrowheads="1"/>
                </p:cNvSpPr>
                <p:nvPr/>
              </p:nvSpPr>
              <p:spPr bwMode="auto">
                <a:xfrm>
                  <a:off x="1137" y="0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1993" name="Group 12"/>
              <p:cNvGrpSpPr>
                <a:grpSpLocks/>
              </p:cNvGrpSpPr>
              <p:nvPr/>
            </p:nvGrpSpPr>
            <p:grpSpPr bwMode="auto">
              <a:xfrm>
                <a:off x="2274" y="0"/>
                <a:ext cx="1137" cy="403"/>
                <a:chOff x="2274" y="0"/>
                <a:chExt cx="1137" cy="403"/>
              </a:xfrm>
            </p:grpSpPr>
            <p:sp>
              <p:nvSpPr>
                <p:cNvPr id="42003" name="Rectangle 13"/>
                <p:cNvSpPr>
                  <a:spLocks noChangeArrowheads="1"/>
                </p:cNvSpPr>
                <p:nvPr/>
              </p:nvSpPr>
              <p:spPr bwMode="auto">
                <a:xfrm>
                  <a:off x="2285" y="0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800" b="1">
                      <a:latin typeface="Times New Roman" pitchFamily="18" charset="0"/>
                    </a:rPr>
                    <a:t>範例</a:t>
                  </a:r>
                </a:p>
              </p:txBody>
            </p:sp>
            <p:sp>
              <p:nvSpPr>
                <p:cNvPr id="42004" name="Rectangle 14"/>
                <p:cNvSpPr>
                  <a:spLocks noChangeArrowheads="1"/>
                </p:cNvSpPr>
                <p:nvPr/>
              </p:nvSpPr>
              <p:spPr bwMode="auto">
                <a:xfrm>
                  <a:off x="2274" y="0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1994" name="Group 15"/>
              <p:cNvGrpSpPr>
                <a:grpSpLocks/>
              </p:cNvGrpSpPr>
              <p:nvPr/>
            </p:nvGrpSpPr>
            <p:grpSpPr bwMode="auto">
              <a:xfrm>
                <a:off x="0" y="403"/>
                <a:ext cx="1137" cy="633"/>
                <a:chOff x="0" y="403"/>
                <a:chExt cx="1137" cy="633"/>
              </a:xfrm>
            </p:grpSpPr>
            <p:sp>
              <p:nvSpPr>
                <p:cNvPr id="42001" name="Rectangle 16"/>
                <p:cNvSpPr>
                  <a:spLocks noChangeArrowheads="1"/>
                </p:cNvSpPr>
                <p:nvPr/>
              </p:nvSpPr>
              <p:spPr bwMode="auto">
                <a:xfrm>
                  <a:off x="11" y="403"/>
                  <a:ext cx="1115" cy="6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>
                      <a:latin typeface="Times New Roman" pitchFamily="18" charset="0"/>
                    </a:rPr>
                    <a:t>=</a:t>
                  </a:r>
                </a:p>
              </p:txBody>
            </p:sp>
            <p:sp>
              <p:nvSpPr>
                <p:cNvPr id="42002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13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1995" name="Group 18"/>
              <p:cNvGrpSpPr>
                <a:grpSpLocks/>
              </p:cNvGrpSpPr>
              <p:nvPr/>
            </p:nvGrpSpPr>
            <p:grpSpPr bwMode="auto">
              <a:xfrm>
                <a:off x="1137" y="403"/>
                <a:ext cx="1137" cy="633"/>
                <a:chOff x="1137" y="403"/>
                <a:chExt cx="1137" cy="633"/>
              </a:xfrm>
            </p:grpSpPr>
            <p:sp>
              <p:nvSpPr>
                <p:cNvPr id="41999" name="Rectangle 19"/>
                <p:cNvSpPr>
                  <a:spLocks noChangeArrowheads="1"/>
                </p:cNvSpPr>
                <p:nvPr/>
              </p:nvSpPr>
              <p:spPr bwMode="auto">
                <a:xfrm>
                  <a:off x="1148" y="403"/>
                  <a:ext cx="1115" cy="6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800">
                      <a:latin typeface="Times New Roman" pitchFamily="18" charset="0"/>
                    </a:rPr>
                    <a:t>指定</a:t>
                  </a:r>
                </a:p>
              </p:txBody>
            </p:sp>
            <p:sp>
              <p:nvSpPr>
                <p:cNvPr id="42000" name="Rectangle 20"/>
                <p:cNvSpPr>
                  <a:spLocks noChangeArrowheads="1"/>
                </p:cNvSpPr>
                <p:nvPr/>
              </p:nvSpPr>
              <p:spPr bwMode="auto">
                <a:xfrm>
                  <a:off x="1137" y="403"/>
                  <a:ext cx="113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1996" name="Group 21"/>
              <p:cNvGrpSpPr>
                <a:grpSpLocks/>
              </p:cNvGrpSpPr>
              <p:nvPr/>
            </p:nvGrpSpPr>
            <p:grpSpPr bwMode="auto">
              <a:xfrm>
                <a:off x="2274" y="403"/>
                <a:ext cx="1137" cy="633"/>
                <a:chOff x="2274" y="403"/>
                <a:chExt cx="1137" cy="633"/>
              </a:xfrm>
            </p:grpSpPr>
            <p:sp>
              <p:nvSpPr>
                <p:cNvPr id="41997" name="Rectangle 22"/>
                <p:cNvSpPr>
                  <a:spLocks noChangeArrowheads="1"/>
                </p:cNvSpPr>
                <p:nvPr/>
              </p:nvSpPr>
              <p:spPr bwMode="auto">
                <a:xfrm>
                  <a:off x="2285" y="403"/>
                  <a:ext cx="1115" cy="6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 indent="117475"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$a = 10 ;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$a = $b ;</a:t>
                  </a:r>
                </a:p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$a = $a + $b ;</a:t>
                  </a:r>
                </a:p>
              </p:txBody>
            </p:sp>
            <p:sp>
              <p:nvSpPr>
                <p:cNvPr id="41998" name="Rectangle 23"/>
                <p:cNvSpPr>
                  <a:spLocks noChangeArrowheads="1"/>
                </p:cNvSpPr>
                <p:nvPr/>
              </p:nvSpPr>
              <p:spPr bwMode="auto">
                <a:xfrm>
                  <a:off x="2274" y="403"/>
                  <a:ext cx="1137" cy="63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</p:grpSp>
        <p:sp>
          <p:nvSpPr>
            <p:cNvPr id="41990" name="Rectangle 24"/>
            <p:cNvSpPr>
              <a:spLocks noChangeArrowheads="1"/>
            </p:cNvSpPr>
            <p:nvPr/>
          </p:nvSpPr>
          <p:spPr bwMode="auto">
            <a:xfrm>
              <a:off x="-3" y="-3"/>
              <a:ext cx="3417" cy="1042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TW" altLang="en-US" sz="1800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指定運算子</a:t>
            </a:r>
          </a:p>
        </p:txBody>
      </p:sp>
      <p:sp>
        <p:nvSpPr>
          <p:cNvPr id="43011" name="內容版面配置區 2"/>
          <p:cNvSpPr>
            <a:spLocks noGrp="1"/>
          </p:cNvSpPr>
          <p:nvPr>
            <p:ph idx="1"/>
          </p:nvPr>
        </p:nvSpPr>
        <p:spPr>
          <a:xfrm>
            <a:off x="1000125" y="1214438"/>
            <a:ext cx="7786688" cy="5214937"/>
          </a:xfrm>
        </p:spPr>
        <p:txBody>
          <a:bodyPr/>
          <a:lstStyle/>
          <a:p>
            <a:pPr eaLnBrk="1" hangingPunct="1"/>
            <a:r>
              <a:rPr lang="zh-TW" altLang="en-US" sz="2800">
                <a:latin typeface="新細明體" pitchFamily="18" charset="-120"/>
              </a:rPr>
              <a:t>運算式中的二個運算元若其中有一個為目的運算元時可以簡寫。</a:t>
            </a:r>
            <a:r>
              <a:rPr lang="zh-TW" altLang="en-US" sz="2800"/>
              <a:t> </a:t>
            </a:r>
            <a:endParaRPr lang="en-US" altLang="zh-TW" sz="2800"/>
          </a:p>
          <a:p>
            <a:pPr eaLnBrk="1" hangingPunct="1">
              <a:buFont typeface="Wingdings 2" pitchFamily="18" charset="2"/>
              <a:buNone/>
            </a:pPr>
            <a:r>
              <a:rPr lang="en-US" altLang="zh-TW" sz="2800">
                <a:latin typeface="新細明體" pitchFamily="18" charset="-120"/>
              </a:rPr>
              <a:t>	</a:t>
            </a:r>
            <a:r>
              <a:rPr lang="zh-TW" altLang="en-US" sz="2800">
                <a:latin typeface="新細明體" pitchFamily="18" charset="-120"/>
              </a:rPr>
              <a:t>例如：</a:t>
            </a:r>
          </a:p>
          <a:p>
            <a:pPr lvl="1" eaLnBrk="1" hangingPunct="1"/>
            <a:r>
              <a:rPr lang="en-US" altLang="zh-TW" sz="2400"/>
              <a:t>$a += 10 ;           // </a:t>
            </a:r>
            <a:r>
              <a:rPr lang="zh-TW" altLang="en-US" sz="2400"/>
              <a:t>意即 </a:t>
            </a:r>
            <a:r>
              <a:rPr lang="en-US" altLang="zh-TW" sz="2400"/>
              <a:t>$a = $a + 10 ;</a:t>
            </a:r>
          </a:p>
          <a:p>
            <a:pPr lvl="1" eaLnBrk="1" hangingPunct="1"/>
            <a:r>
              <a:rPr lang="en-US" altLang="zh-TW" sz="2400"/>
              <a:t>$b *= $c ;          // </a:t>
            </a:r>
            <a:r>
              <a:rPr lang="zh-TW" altLang="en-US" sz="2400"/>
              <a:t>意即 </a:t>
            </a:r>
            <a:r>
              <a:rPr lang="en-US" altLang="zh-TW" sz="2400"/>
              <a:t>$b = $b * $c ;</a:t>
            </a:r>
          </a:p>
          <a:p>
            <a:pPr lvl="1" eaLnBrk="1" hangingPunct="1"/>
            <a:r>
              <a:rPr lang="en-US" altLang="zh-TW" sz="2400"/>
              <a:t>$c .= </a:t>
            </a:r>
            <a:r>
              <a:rPr lang="en-US" altLang="zh-TW" sz="2400">
                <a:latin typeface="Tahoma" pitchFamily="34" charset="0"/>
              </a:rPr>
              <a:t>"</a:t>
            </a:r>
            <a:r>
              <a:rPr lang="en-US" altLang="zh-TW" sz="2400"/>
              <a:t>Hello</a:t>
            </a:r>
            <a:r>
              <a:rPr lang="en-US" altLang="zh-TW" sz="2400">
                <a:latin typeface="Tahoma" pitchFamily="34" charset="0"/>
              </a:rPr>
              <a:t>"</a:t>
            </a:r>
            <a:r>
              <a:rPr lang="en-US" altLang="zh-TW" sz="2400"/>
              <a:t> ;    // </a:t>
            </a:r>
            <a:r>
              <a:rPr lang="zh-TW" altLang="en-US" sz="2400"/>
              <a:t>意即 </a:t>
            </a:r>
            <a:r>
              <a:rPr lang="en-US" altLang="zh-TW" sz="2400"/>
              <a:t>$c = $c . </a:t>
            </a:r>
            <a:r>
              <a:rPr lang="en-US" altLang="zh-TW" sz="2400">
                <a:latin typeface="Tahoma" pitchFamily="34" charset="0"/>
              </a:rPr>
              <a:t>"</a:t>
            </a:r>
            <a:r>
              <a:rPr lang="en-US" altLang="zh-TW" sz="2400"/>
              <a:t>Hello</a:t>
            </a:r>
            <a:r>
              <a:rPr lang="en-US" altLang="zh-TW" sz="2400">
                <a:latin typeface="Tahoma" pitchFamily="34" charset="0"/>
              </a:rPr>
              <a:t>"</a:t>
            </a:r>
            <a:r>
              <a:rPr lang="en-US" altLang="zh-TW" sz="2400"/>
              <a:t>;</a:t>
            </a:r>
          </a:p>
          <a:p>
            <a:pPr eaLnBrk="1" hangingPunct="1"/>
            <a:endParaRPr lang="en-US" altLang="zh-TW" sz="2800">
              <a:latin typeface="新細明體" pitchFamily="18" charset="-120"/>
            </a:endParaRPr>
          </a:p>
          <a:p>
            <a:pPr eaLnBrk="1" hangingPunct="1"/>
            <a:r>
              <a:rPr lang="zh-TW" altLang="en-US" sz="2800">
                <a:latin typeface="新細明體" pitchFamily="18" charset="-120"/>
              </a:rPr>
              <a:t>指定運算子還可以指定</a:t>
            </a:r>
            <a:r>
              <a:rPr lang="zh-TW" altLang="en-US" sz="2800"/>
              <a:t> </a:t>
            </a:r>
            <a:r>
              <a:rPr lang="en-US" altLang="zh-TW" sz="2800"/>
              <a:t>"</a:t>
            </a:r>
            <a:r>
              <a:rPr lang="zh-TW" altLang="en-US" sz="2800">
                <a:latin typeface="新細明體" pitchFamily="18" charset="-120"/>
              </a:rPr>
              <a:t>位址</a:t>
            </a:r>
            <a:r>
              <a:rPr lang="en-US" altLang="zh-TW" sz="2800"/>
              <a:t>"</a:t>
            </a:r>
            <a:r>
              <a:rPr lang="zh-TW" altLang="en-US" sz="2800"/>
              <a:t> </a:t>
            </a:r>
            <a:r>
              <a:rPr lang="zh-TW" altLang="en-US" sz="2800">
                <a:latin typeface="新細明體" pitchFamily="18" charset="-120"/>
              </a:rPr>
              <a:t>給目的運算元，例如</a:t>
            </a:r>
            <a:r>
              <a:rPr lang="zh-TW" altLang="en-US" sz="2800"/>
              <a:t> </a:t>
            </a:r>
            <a:r>
              <a:rPr lang="en-US" altLang="zh-TW" sz="2800"/>
              <a:t>$a=&amp;$b</a:t>
            </a:r>
            <a:r>
              <a:rPr lang="zh-TW" altLang="en-US" sz="2800"/>
              <a:t>，並無複製的動作。</a:t>
            </a:r>
            <a:endParaRPr lang="en-US" altLang="zh-TW" sz="2800"/>
          </a:p>
          <a:p>
            <a:pPr lvl="1" eaLnBrk="1" hangingPunct="1">
              <a:buFont typeface="Verdana" pitchFamily="34" charset="0"/>
              <a:buNone/>
            </a:pPr>
            <a:endParaRPr lang="en-US" altLang="zh-TW" sz="2400"/>
          </a:p>
          <a:p>
            <a:pPr eaLnBrk="1" hangingPunct="1"/>
            <a:endParaRPr lang="zh-TW" altLang="en-US" sz="2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新細明體" pitchFamily="18" charset="-120"/>
              </a:rPr>
              <a:t>邏輯運算子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>
          <a:xfrm>
            <a:off x="928688" y="1428750"/>
            <a:ext cx="7786687" cy="4195763"/>
          </a:xfrm>
        </p:spPr>
        <p:txBody>
          <a:bodyPr/>
          <a:lstStyle/>
          <a:p>
            <a:pPr eaLnBrk="1" hangingPunct="1"/>
            <a:r>
              <a:rPr lang="zh-TW" altLang="en-US" sz="2800">
                <a:latin typeface="新細明體" pitchFamily="18" charset="-120"/>
              </a:rPr>
              <a:t>邏輯運算只有真</a:t>
            </a:r>
            <a:r>
              <a:rPr lang="zh-TW" altLang="en-US" sz="2800"/>
              <a:t> </a:t>
            </a:r>
            <a:r>
              <a:rPr lang="en-US" altLang="zh-TW" sz="2800"/>
              <a:t>(True) </a:t>
            </a:r>
            <a:r>
              <a:rPr lang="zh-TW" altLang="en-US" sz="2800">
                <a:latin typeface="新細明體" pitchFamily="18" charset="-120"/>
              </a:rPr>
              <a:t>及假</a:t>
            </a:r>
            <a:r>
              <a:rPr lang="zh-TW" altLang="en-US" sz="2800"/>
              <a:t> </a:t>
            </a:r>
            <a:r>
              <a:rPr lang="en-US" altLang="zh-TW" sz="2800"/>
              <a:t>(False) </a:t>
            </a:r>
            <a:r>
              <a:rPr lang="zh-TW" altLang="en-US" sz="2800">
                <a:latin typeface="新細明體" pitchFamily="18" charset="-120"/>
              </a:rPr>
              <a:t>二個值。</a:t>
            </a:r>
            <a:r>
              <a:rPr lang="zh-TW" altLang="en-US" sz="2800"/>
              <a:t> </a:t>
            </a:r>
          </a:p>
          <a:p>
            <a:pPr eaLnBrk="1" hangingPunct="1"/>
            <a:r>
              <a:rPr lang="zh-TW" altLang="en-US" sz="2800"/>
              <a:t>邏輯運算子</a:t>
            </a:r>
          </a:p>
          <a:p>
            <a:pPr lvl="1" eaLnBrk="1" hangingPunct="1"/>
            <a:r>
              <a:rPr lang="en-US" altLang="zh-TW" sz="2400"/>
              <a:t>AND</a:t>
            </a:r>
          </a:p>
          <a:p>
            <a:pPr lvl="1" eaLnBrk="1" hangingPunct="1"/>
            <a:r>
              <a:rPr lang="en-US" altLang="zh-TW" sz="2400"/>
              <a:t>OR</a:t>
            </a:r>
          </a:p>
          <a:p>
            <a:pPr lvl="1" eaLnBrk="1" hangingPunct="1"/>
            <a:r>
              <a:rPr lang="en-US" altLang="zh-TW" sz="2400"/>
              <a:t>NOT</a:t>
            </a:r>
          </a:p>
          <a:p>
            <a:pPr lvl="1" eaLnBrk="1" hangingPunct="1"/>
            <a:r>
              <a:rPr lang="en-US" altLang="zh-TW" sz="2400"/>
              <a:t>XOR</a:t>
            </a:r>
            <a:endParaRPr lang="zh-TW" altLang="en-US" sz="24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新細明體" pitchFamily="18" charset="-120"/>
              </a:rPr>
              <a:t>邏輯運算子的寫法</a:t>
            </a: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grpSp>
        <p:nvGrpSpPr>
          <p:cNvPr id="45059" name="Group 68"/>
          <p:cNvGrpSpPr>
            <a:grpSpLocks/>
          </p:cNvGrpSpPr>
          <p:nvPr/>
        </p:nvGrpSpPr>
        <p:grpSpPr bwMode="auto">
          <a:xfrm>
            <a:off x="1676400" y="1752600"/>
            <a:ext cx="5562600" cy="4487863"/>
            <a:chOff x="-3" y="-3"/>
            <a:chExt cx="3417" cy="2827"/>
          </a:xfrm>
        </p:grpSpPr>
        <p:grpSp>
          <p:nvGrpSpPr>
            <p:cNvPr id="45060" name="Group 66"/>
            <p:cNvGrpSpPr>
              <a:grpSpLocks/>
            </p:cNvGrpSpPr>
            <p:nvPr/>
          </p:nvGrpSpPr>
          <p:grpSpPr bwMode="auto">
            <a:xfrm>
              <a:off x="0" y="0"/>
              <a:ext cx="3411" cy="2821"/>
              <a:chOff x="0" y="0"/>
              <a:chExt cx="3411" cy="2821"/>
            </a:xfrm>
          </p:grpSpPr>
          <p:grpSp>
            <p:nvGrpSpPr>
              <p:cNvPr id="45062" name="Group 25"/>
              <p:cNvGrpSpPr>
                <a:grpSpLocks/>
              </p:cNvGrpSpPr>
              <p:nvPr/>
            </p:nvGrpSpPr>
            <p:grpSpPr bwMode="auto">
              <a:xfrm>
                <a:off x="0" y="0"/>
                <a:ext cx="1137" cy="403"/>
                <a:chOff x="0" y="0"/>
                <a:chExt cx="1137" cy="403"/>
              </a:xfrm>
            </p:grpSpPr>
            <p:sp>
              <p:nvSpPr>
                <p:cNvPr id="45123" name="Rectangle 3"/>
                <p:cNvSpPr>
                  <a:spLocks noChangeArrowheads="1"/>
                </p:cNvSpPr>
                <p:nvPr/>
              </p:nvSpPr>
              <p:spPr bwMode="auto">
                <a:xfrm>
                  <a:off x="11" y="0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2000" b="1">
                      <a:latin typeface="Times New Roman" pitchFamily="18" charset="0"/>
                    </a:rPr>
                    <a:t>邏輯運算子</a:t>
                  </a:r>
                </a:p>
              </p:txBody>
            </p:sp>
            <p:sp>
              <p:nvSpPr>
                <p:cNvPr id="45124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5063" name="Group 27"/>
              <p:cNvGrpSpPr>
                <a:grpSpLocks/>
              </p:cNvGrpSpPr>
              <p:nvPr/>
            </p:nvGrpSpPr>
            <p:grpSpPr bwMode="auto">
              <a:xfrm>
                <a:off x="1137" y="0"/>
                <a:ext cx="1137" cy="403"/>
                <a:chOff x="1137" y="0"/>
                <a:chExt cx="1137" cy="403"/>
              </a:xfrm>
            </p:grpSpPr>
            <p:sp>
              <p:nvSpPr>
                <p:cNvPr id="45121" name="Rectangle 4"/>
                <p:cNvSpPr>
                  <a:spLocks noChangeArrowheads="1"/>
                </p:cNvSpPr>
                <p:nvPr/>
              </p:nvSpPr>
              <p:spPr bwMode="auto">
                <a:xfrm>
                  <a:off x="1148" y="0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2000" b="1">
                      <a:latin typeface="Times New Roman" pitchFamily="18" charset="0"/>
                    </a:rPr>
                    <a:t>功能</a:t>
                  </a:r>
                </a:p>
              </p:txBody>
            </p:sp>
            <p:sp>
              <p:nvSpPr>
                <p:cNvPr id="45122" name="Rectangle 26"/>
                <p:cNvSpPr>
                  <a:spLocks noChangeArrowheads="1"/>
                </p:cNvSpPr>
                <p:nvPr/>
              </p:nvSpPr>
              <p:spPr bwMode="auto">
                <a:xfrm>
                  <a:off x="1137" y="0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5064" name="Group 29"/>
              <p:cNvGrpSpPr>
                <a:grpSpLocks/>
              </p:cNvGrpSpPr>
              <p:nvPr/>
            </p:nvGrpSpPr>
            <p:grpSpPr bwMode="auto">
              <a:xfrm>
                <a:off x="2274" y="0"/>
                <a:ext cx="1137" cy="403"/>
                <a:chOff x="2274" y="0"/>
                <a:chExt cx="1137" cy="403"/>
              </a:xfrm>
            </p:grpSpPr>
            <p:sp>
              <p:nvSpPr>
                <p:cNvPr id="45119" name="Rectangle 5"/>
                <p:cNvSpPr>
                  <a:spLocks noChangeArrowheads="1"/>
                </p:cNvSpPr>
                <p:nvPr/>
              </p:nvSpPr>
              <p:spPr bwMode="auto">
                <a:xfrm>
                  <a:off x="2285" y="0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2000" b="1">
                      <a:latin typeface="Times New Roman" pitchFamily="18" charset="0"/>
                    </a:rPr>
                    <a:t>範例</a:t>
                  </a:r>
                </a:p>
              </p:txBody>
            </p:sp>
            <p:sp>
              <p:nvSpPr>
                <p:cNvPr id="45120" name="Rectangle 28"/>
                <p:cNvSpPr>
                  <a:spLocks noChangeArrowheads="1"/>
                </p:cNvSpPr>
                <p:nvPr/>
              </p:nvSpPr>
              <p:spPr bwMode="auto">
                <a:xfrm>
                  <a:off x="2274" y="0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5065" name="Group 31"/>
              <p:cNvGrpSpPr>
                <a:grpSpLocks/>
              </p:cNvGrpSpPr>
              <p:nvPr/>
            </p:nvGrpSpPr>
            <p:grpSpPr bwMode="auto">
              <a:xfrm>
                <a:off x="0" y="403"/>
                <a:ext cx="1137" cy="403"/>
                <a:chOff x="0" y="403"/>
                <a:chExt cx="1137" cy="403"/>
              </a:xfrm>
            </p:grpSpPr>
            <p:sp>
              <p:nvSpPr>
                <p:cNvPr id="45117" name="Rectangle 6"/>
                <p:cNvSpPr>
                  <a:spLocks noChangeArrowheads="1"/>
                </p:cNvSpPr>
                <p:nvPr/>
              </p:nvSpPr>
              <p:spPr bwMode="auto">
                <a:xfrm>
                  <a:off x="11" y="403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2000">
                      <a:latin typeface="Times New Roman" pitchFamily="18" charset="0"/>
                    </a:rPr>
                    <a:t>!</a:t>
                  </a:r>
                </a:p>
              </p:txBody>
            </p:sp>
            <p:sp>
              <p:nvSpPr>
                <p:cNvPr id="45118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5066" name="Group 33"/>
              <p:cNvGrpSpPr>
                <a:grpSpLocks/>
              </p:cNvGrpSpPr>
              <p:nvPr/>
            </p:nvGrpSpPr>
            <p:grpSpPr bwMode="auto">
              <a:xfrm>
                <a:off x="1137" y="403"/>
                <a:ext cx="1137" cy="403"/>
                <a:chOff x="1137" y="403"/>
                <a:chExt cx="1137" cy="403"/>
              </a:xfrm>
            </p:grpSpPr>
            <p:sp>
              <p:nvSpPr>
                <p:cNvPr id="45115" name="Rectangle 7"/>
                <p:cNvSpPr>
                  <a:spLocks noChangeArrowheads="1"/>
                </p:cNvSpPr>
                <p:nvPr/>
              </p:nvSpPr>
              <p:spPr bwMode="auto">
                <a:xfrm>
                  <a:off x="1148" y="403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2000">
                      <a:latin typeface="Times New Roman" pitchFamily="18" charset="0"/>
                    </a:rPr>
                    <a:t>NOT</a:t>
                  </a:r>
                </a:p>
              </p:txBody>
            </p:sp>
            <p:sp>
              <p:nvSpPr>
                <p:cNvPr id="45116" name="Rectangle 32"/>
                <p:cNvSpPr>
                  <a:spLocks noChangeArrowheads="1"/>
                </p:cNvSpPr>
                <p:nvPr/>
              </p:nvSpPr>
              <p:spPr bwMode="auto">
                <a:xfrm>
                  <a:off x="1137" y="403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5067" name="Group 35"/>
              <p:cNvGrpSpPr>
                <a:grpSpLocks/>
              </p:cNvGrpSpPr>
              <p:nvPr/>
            </p:nvGrpSpPr>
            <p:grpSpPr bwMode="auto">
              <a:xfrm>
                <a:off x="2274" y="403"/>
                <a:ext cx="1137" cy="403"/>
                <a:chOff x="2274" y="403"/>
                <a:chExt cx="1137" cy="403"/>
              </a:xfrm>
            </p:grpSpPr>
            <p:sp>
              <p:nvSpPr>
                <p:cNvPr id="45113" name="Rectangle 8"/>
                <p:cNvSpPr>
                  <a:spLocks noChangeArrowheads="1"/>
                </p:cNvSpPr>
                <p:nvPr/>
              </p:nvSpPr>
              <p:spPr bwMode="auto">
                <a:xfrm>
                  <a:off x="2285" y="403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2000">
                      <a:latin typeface="Times New Roman" pitchFamily="18" charset="0"/>
                    </a:rPr>
                    <a:t>!$a</a:t>
                  </a:r>
                </a:p>
              </p:txBody>
            </p:sp>
            <p:sp>
              <p:nvSpPr>
                <p:cNvPr id="45114" name="Rectangle 34"/>
                <p:cNvSpPr>
                  <a:spLocks noChangeArrowheads="1"/>
                </p:cNvSpPr>
                <p:nvPr/>
              </p:nvSpPr>
              <p:spPr bwMode="auto">
                <a:xfrm>
                  <a:off x="2274" y="403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5068" name="Group 37"/>
              <p:cNvGrpSpPr>
                <a:grpSpLocks/>
              </p:cNvGrpSpPr>
              <p:nvPr/>
            </p:nvGrpSpPr>
            <p:grpSpPr bwMode="auto">
              <a:xfrm>
                <a:off x="0" y="806"/>
                <a:ext cx="1137" cy="403"/>
                <a:chOff x="0" y="806"/>
                <a:chExt cx="1137" cy="403"/>
              </a:xfrm>
            </p:grpSpPr>
            <p:sp>
              <p:nvSpPr>
                <p:cNvPr id="45111" name="Rectangle 9"/>
                <p:cNvSpPr>
                  <a:spLocks noChangeArrowheads="1"/>
                </p:cNvSpPr>
                <p:nvPr/>
              </p:nvSpPr>
              <p:spPr bwMode="auto">
                <a:xfrm>
                  <a:off x="11" y="806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2000" dirty="0">
                      <a:latin typeface="Times New Roman" pitchFamily="18" charset="0"/>
                    </a:rPr>
                    <a:t>and</a:t>
                  </a:r>
                </a:p>
              </p:txBody>
            </p:sp>
            <p:sp>
              <p:nvSpPr>
                <p:cNvPr id="45112" name="Rectangle 36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5069" name="Group 39"/>
              <p:cNvGrpSpPr>
                <a:grpSpLocks/>
              </p:cNvGrpSpPr>
              <p:nvPr/>
            </p:nvGrpSpPr>
            <p:grpSpPr bwMode="auto">
              <a:xfrm>
                <a:off x="1137" y="806"/>
                <a:ext cx="1137" cy="403"/>
                <a:chOff x="1137" y="806"/>
                <a:chExt cx="1137" cy="403"/>
              </a:xfrm>
            </p:grpSpPr>
            <p:sp>
              <p:nvSpPr>
                <p:cNvPr id="45109" name="Rectangle 10"/>
                <p:cNvSpPr>
                  <a:spLocks noChangeArrowheads="1"/>
                </p:cNvSpPr>
                <p:nvPr/>
              </p:nvSpPr>
              <p:spPr bwMode="auto">
                <a:xfrm>
                  <a:off x="1148" y="806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2000">
                      <a:latin typeface="Times New Roman" pitchFamily="18" charset="0"/>
                    </a:rPr>
                    <a:t>AND</a:t>
                  </a:r>
                </a:p>
              </p:txBody>
            </p:sp>
            <p:sp>
              <p:nvSpPr>
                <p:cNvPr id="45110" name="Rectangle 38"/>
                <p:cNvSpPr>
                  <a:spLocks noChangeArrowheads="1"/>
                </p:cNvSpPr>
                <p:nvPr/>
              </p:nvSpPr>
              <p:spPr bwMode="auto">
                <a:xfrm>
                  <a:off x="1137" y="806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5070" name="Group 41"/>
              <p:cNvGrpSpPr>
                <a:grpSpLocks/>
              </p:cNvGrpSpPr>
              <p:nvPr/>
            </p:nvGrpSpPr>
            <p:grpSpPr bwMode="auto">
              <a:xfrm>
                <a:off x="2274" y="806"/>
                <a:ext cx="1137" cy="403"/>
                <a:chOff x="2274" y="806"/>
                <a:chExt cx="1137" cy="403"/>
              </a:xfrm>
            </p:grpSpPr>
            <p:sp>
              <p:nvSpPr>
                <p:cNvPr id="45107" name="Rectangle 11"/>
                <p:cNvSpPr>
                  <a:spLocks noChangeArrowheads="1"/>
                </p:cNvSpPr>
                <p:nvPr/>
              </p:nvSpPr>
              <p:spPr bwMode="auto">
                <a:xfrm>
                  <a:off x="2285" y="806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2000">
                      <a:latin typeface="Times New Roman" pitchFamily="18" charset="0"/>
                    </a:rPr>
                    <a:t>$a and $b</a:t>
                  </a:r>
                </a:p>
              </p:txBody>
            </p:sp>
            <p:sp>
              <p:nvSpPr>
                <p:cNvPr id="45108" name="Rectangle 40"/>
                <p:cNvSpPr>
                  <a:spLocks noChangeArrowheads="1"/>
                </p:cNvSpPr>
                <p:nvPr/>
              </p:nvSpPr>
              <p:spPr bwMode="auto">
                <a:xfrm>
                  <a:off x="2274" y="806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5071" name="Group 43"/>
              <p:cNvGrpSpPr>
                <a:grpSpLocks/>
              </p:cNvGrpSpPr>
              <p:nvPr/>
            </p:nvGrpSpPr>
            <p:grpSpPr bwMode="auto">
              <a:xfrm>
                <a:off x="0" y="1209"/>
                <a:ext cx="1137" cy="403"/>
                <a:chOff x="0" y="1209"/>
                <a:chExt cx="1137" cy="403"/>
              </a:xfrm>
            </p:grpSpPr>
            <p:sp>
              <p:nvSpPr>
                <p:cNvPr id="45105" name="Rectangle 12"/>
                <p:cNvSpPr>
                  <a:spLocks noChangeArrowheads="1"/>
                </p:cNvSpPr>
                <p:nvPr/>
              </p:nvSpPr>
              <p:spPr bwMode="auto">
                <a:xfrm>
                  <a:off x="11" y="1209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2000">
                      <a:latin typeface="Times New Roman" pitchFamily="18" charset="0"/>
                    </a:rPr>
                    <a:t>&amp;&amp;</a:t>
                  </a:r>
                </a:p>
              </p:txBody>
            </p:sp>
            <p:sp>
              <p:nvSpPr>
                <p:cNvPr id="45106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5072" name="Group 45"/>
              <p:cNvGrpSpPr>
                <a:grpSpLocks/>
              </p:cNvGrpSpPr>
              <p:nvPr/>
            </p:nvGrpSpPr>
            <p:grpSpPr bwMode="auto">
              <a:xfrm>
                <a:off x="1137" y="1209"/>
                <a:ext cx="1137" cy="403"/>
                <a:chOff x="1137" y="1209"/>
                <a:chExt cx="1137" cy="403"/>
              </a:xfrm>
            </p:grpSpPr>
            <p:sp>
              <p:nvSpPr>
                <p:cNvPr id="45103" name="Rectangle 13"/>
                <p:cNvSpPr>
                  <a:spLocks noChangeArrowheads="1"/>
                </p:cNvSpPr>
                <p:nvPr/>
              </p:nvSpPr>
              <p:spPr bwMode="auto">
                <a:xfrm>
                  <a:off x="1148" y="1209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2000">
                      <a:latin typeface="Times New Roman" pitchFamily="18" charset="0"/>
                    </a:rPr>
                    <a:t>AND</a:t>
                  </a:r>
                </a:p>
              </p:txBody>
            </p:sp>
            <p:sp>
              <p:nvSpPr>
                <p:cNvPr id="45104" name="Rectangle 44"/>
                <p:cNvSpPr>
                  <a:spLocks noChangeArrowheads="1"/>
                </p:cNvSpPr>
                <p:nvPr/>
              </p:nvSpPr>
              <p:spPr bwMode="auto">
                <a:xfrm>
                  <a:off x="1137" y="1209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5073" name="Group 47"/>
              <p:cNvGrpSpPr>
                <a:grpSpLocks/>
              </p:cNvGrpSpPr>
              <p:nvPr/>
            </p:nvGrpSpPr>
            <p:grpSpPr bwMode="auto">
              <a:xfrm>
                <a:off x="2274" y="1209"/>
                <a:ext cx="1137" cy="403"/>
                <a:chOff x="2274" y="1209"/>
                <a:chExt cx="1137" cy="403"/>
              </a:xfrm>
            </p:grpSpPr>
            <p:sp>
              <p:nvSpPr>
                <p:cNvPr id="45101" name="Rectangle 14"/>
                <p:cNvSpPr>
                  <a:spLocks noChangeArrowheads="1"/>
                </p:cNvSpPr>
                <p:nvPr/>
              </p:nvSpPr>
              <p:spPr bwMode="auto">
                <a:xfrm>
                  <a:off x="2285" y="1209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2000">
                      <a:latin typeface="Times New Roman" pitchFamily="18" charset="0"/>
                    </a:rPr>
                    <a:t>$a &amp;&amp; $b</a:t>
                  </a:r>
                </a:p>
              </p:txBody>
            </p:sp>
            <p:sp>
              <p:nvSpPr>
                <p:cNvPr id="45102" name="Rectangle 46"/>
                <p:cNvSpPr>
                  <a:spLocks noChangeArrowheads="1"/>
                </p:cNvSpPr>
                <p:nvPr/>
              </p:nvSpPr>
              <p:spPr bwMode="auto">
                <a:xfrm>
                  <a:off x="2274" y="1209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5074" name="Group 49"/>
              <p:cNvGrpSpPr>
                <a:grpSpLocks/>
              </p:cNvGrpSpPr>
              <p:nvPr/>
            </p:nvGrpSpPr>
            <p:grpSpPr bwMode="auto">
              <a:xfrm>
                <a:off x="0" y="1612"/>
                <a:ext cx="1137" cy="403"/>
                <a:chOff x="0" y="1612"/>
                <a:chExt cx="1137" cy="403"/>
              </a:xfrm>
            </p:grpSpPr>
            <p:sp>
              <p:nvSpPr>
                <p:cNvPr id="45099" name="Rectangle 15"/>
                <p:cNvSpPr>
                  <a:spLocks noChangeArrowheads="1"/>
                </p:cNvSpPr>
                <p:nvPr/>
              </p:nvSpPr>
              <p:spPr bwMode="auto">
                <a:xfrm>
                  <a:off x="11" y="1612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2000" dirty="0">
                      <a:latin typeface="Times New Roman" pitchFamily="18" charset="0"/>
                    </a:rPr>
                    <a:t>or</a:t>
                  </a:r>
                </a:p>
              </p:txBody>
            </p:sp>
            <p:sp>
              <p:nvSpPr>
                <p:cNvPr id="45100" name="Rectangle 48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5075" name="Group 51"/>
              <p:cNvGrpSpPr>
                <a:grpSpLocks/>
              </p:cNvGrpSpPr>
              <p:nvPr/>
            </p:nvGrpSpPr>
            <p:grpSpPr bwMode="auto">
              <a:xfrm>
                <a:off x="1137" y="1612"/>
                <a:ext cx="1137" cy="403"/>
                <a:chOff x="1137" y="1612"/>
                <a:chExt cx="1137" cy="403"/>
              </a:xfrm>
            </p:grpSpPr>
            <p:sp>
              <p:nvSpPr>
                <p:cNvPr id="45097" name="Rectangle 16"/>
                <p:cNvSpPr>
                  <a:spLocks noChangeArrowheads="1"/>
                </p:cNvSpPr>
                <p:nvPr/>
              </p:nvSpPr>
              <p:spPr bwMode="auto">
                <a:xfrm>
                  <a:off x="1148" y="1612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2000">
                      <a:latin typeface="Times New Roman" pitchFamily="18" charset="0"/>
                    </a:rPr>
                    <a:t>OR</a:t>
                  </a:r>
                </a:p>
              </p:txBody>
            </p:sp>
            <p:sp>
              <p:nvSpPr>
                <p:cNvPr id="45098" name="Rectangle 50"/>
                <p:cNvSpPr>
                  <a:spLocks noChangeArrowheads="1"/>
                </p:cNvSpPr>
                <p:nvPr/>
              </p:nvSpPr>
              <p:spPr bwMode="auto">
                <a:xfrm>
                  <a:off x="1137" y="1612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5076" name="Group 53"/>
              <p:cNvGrpSpPr>
                <a:grpSpLocks/>
              </p:cNvGrpSpPr>
              <p:nvPr/>
            </p:nvGrpSpPr>
            <p:grpSpPr bwMode="auto">
              <a:xfrm>
                <a:off x="2274" y="1612"/>
                <a:ext cx="1137" cy="403"/>
                <a:chOff x="2274" y="1612"/>
                <a:chExt cx="1137" cy="403"/>
              </a:xfrm>
            </p:grpSpPr>
            <p:sp>
              <p:nvSpPr>
                <p:cNvPr id="45095" name="Rectangle 17"/>
                <p:cNvSpPr>
                  <a:spLocks noChangeArrowheads="1"/>
                </p:cNvSpPr>
                <p:nvPr/>
              </p:nvSpPr>
              <p:spPr bwMode="auto">
                <a:xfrm>
                  <a:off x="2285" y="1612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2000">
                      <a:latin typeface="Times New Roman" pitchFamily="18" charset="0"/>
                    </a:rPr>
                    <a:t>$a or $b</a:t>
                  </a:r>
                </a:p>
              </p:txBody>
            </p:sp>
            <p:sp>
              <p:nvSpPr>
                <p:cNvPr id="45096" name="Rectangle 52"/>
                <p:cNvSpPr>
                  <a:spLocks noChangeArrowheads="1"/>
                </p:cNvSpPr>
                <p:nvPr/>
              </p:nvSpPr>
              <p:spPr bwMode="auto">
                <a:xfrm>
                  <a:off x="2274" y="1612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5077" name="Group 55"/>
              <p:cNvGrpSpPr>
                <a:grpSpLocks/>
              </p:cNvGrpSpPr>
              <p:nvPr/>
            </p:nvGrpSpPr>
            <p:grpSpPr bwMode="auto">
              <a:xfrm>
                <a:off x="0" y="2015"/>
                <a:ext cx="1137" cy="403"/>
                <a:chOff x="0" y="2015"/>
                <a:chExt cx="1137" cy="403"/>
              </a:xfrm>
            </p:grpSpPr>
            <p:sp>
              <p:nvSpPr>
                <p:cNvPr id="45093" name="Rectangle 18"/>
                <p:cNvSpPr>
                  <a:spLocks noChangeArrowheads="1"/>
                </p:cNvSpPr>
                <p:nvPr/>
              </p:nvSpPr>
              <p:spPr bwMode="auto">
                <a:xfrm>
                  <a:off x="11" y="2015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2000">
                      <a:latin typeface="Times New Roman" pitchFamily="18" charset="0"/>
                    </a:rPr>
                    <a:t>||</a:t>
                  </a:r>
                </a:p>
              </p:txBody>
            </p:sp>
            <p:sp>
              <p:nvSpPr>
                <p:cNvPr id="45094" name="Rectangle 54"/>
                <p:cNvSpPr>
                  <a:spLocks noChangeArrowheads="1"/>
                </p:cNvSpPr>
                <p:nvPr/>
              </p:nvSpPr>
              <p:spPr bwMode="auto">
                <a:xfrm>
                  <a:off x="0" y="2015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5078" name="Group 57"/>
              <p:cNvGrpSpPr>
                <a:grpSpLocks/>
              </p:cNvGrpSpPr>
              <p:nvPr/>
            </p:nvGrpSpPr>
            <p:grpSpPr bwMode="auto">
              <a:xfrm>
                <a:off x="1137" y="2015"/>
                <a:ext cx="1137" cy="403"/>
                <a:chOff x="1137" y="2015"/>
                <a:chExt cx="1137" cy="403"/>
              </a:xfrm>
            </p:grpSpPr>
            <p:sp>
              <p:nvSpPr>
                <p:cNvPr id="45091" name="Rectangle 19"/>
                <p:cNvSpPr>
                  <a:spLocks noChangeArrowheads="1"/>
                </p:cNvSpPr>
                <p:nvPr/>
              </p:nvSpPr>
              <p:spPr bwMode="auto">
                <a:xfrm>
                  <a:off x="1148" y="2015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2000">
                      <a:latin typeface="Times New Roman" pitchFamily="18" charset="0"/>
                    </a:rPr>
                    <a:t>OR</a:t>
                  </a:r>
                </a:p>
              </p:txBody>
            </p:sp>
            <p:sp>
              <p:nvSpPr>
                <p:cNvPr id="45092" name="Rectangle 56"/>
                <p:cNvSpPr>
                  <a:spLocks noChangeArrowheads="1"/>
                </p:cNvSpPr>
                <p:nvPr/>
              </p:nvSpPr>
              <p:spPr bwMode="auto">
                <a:xfrm>
                  <a:off x="1137" y="2015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5079" name="Group 59"/>
              <p:cNvGrpSpPr>
                <a:grpSpLocks/>
              </p:cNvGrpSpPr>
              <p:nvPr/>
            </p:nvGrpSpPr>
            <p:grpSpPr bwMode="auto">
              <a:xfrm>
                <a:off x="2274" y="2015"/>
                <a:ext cx="1137" cy="403"/>
                <a:chOff x="2274" y="2015"/>
                <a:chExt cx="1137" cy="403"/>
              </a:xfrm>
            </p:grpSpPr>
            <p:sp>
              <p:nvSpPr>
                <p:cNvPr id="45089" name="Rectangle 20"/>
                <p:cNvSpPr>
                  <a:spLocks noChangeArrowheads="1"/>
                </p:cNvSpPr>
                <p:nvPr/>
              </p:nvSpPr>
              <p:spPr bwMode="auto">
                <a:xfrm>
                  <a:off x="2285" y="2015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2000">
                      <a:latin typeface="Times New Roman" pitchFamily="18" charset="0"/>
                    </a:rPr>
                    <a:t>$a || $b</a:t>
                  </a:r>
                </a:p>
              </p:txBody>
            </p:sp>
            <p:sp>
              <p:nvSpPr>
                <p:cNvPr id="45090" name="Rectangle 58"/>
                <p:cNvSpPr>
                  <a:spLocks noChangeArrowheads="1"/>
                </p:cNvSpPr>
                <p:nvPr/>
              </p:nvSpPr>
              <p:spPr bwMode="auto">
                <a:xfrm>
                  <a:off x="2274" y="2015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5080" name="Group 61"/>
              <p:cNvGrpSpPr>
                <a:grpSpLocks/>
              </p:cNvGrpSpPr>
              <p:nvPr/>
            </p:nvGrpSpPr>
            <p:grpSpPr bwMode="auto">
              <a:xfrm>
                <a:off x="0" y="2418"/>
                <a:ext cx="1137" cy="403"/>
                <a:chOff x="0" y="2418"/>
                <a:chExt cx="1137" cy="403"/>
              </a:xfrm>
            </p:grpSpPr>
            <p:sp>
              <p:nvSpPr>
                <p:cNvPr id="45087" name="Rectangle 21"/>
                <p:cNvSpPr>
                  <a:spLocks noChangeArrowheads="1"/>
                </p:cNvSpPr>
                <p:nvPr/>
              </p:nvSpPr>
              <p:spPr bwMode="auto">
                <a:xfrm>
                  <a:off x="11" y="2418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2000" dirty="0" err="1">
                      <a:latin typeface="Times New Roman" pitchFamily="18" charset="0"/>
                    </a:rPr>
                    <a:t>xor</a:t>
                  </a:r>
                  <a:endParaRPr kumimoji="0" lang="en-US" altLang="zh-TW" sz="2000" dirty="0">
                    <a:latin typeface="Times New Roman" pitchFamily="18" charset="0"/>
                  </a:endParaRPr>
                </a:p>
              </p:txBody>
            </p:sp>
            <p:sp>
              <p:nvSpPr>
                <p:cNvPr id="45088" name="Rectangle 60"/>
                <p:cNvSpPr>
                  <a:spLocks noChangeArrowheads="1"/>
                </p:cNvSpPr>
                <p:nvPr/>
              </p:nvSpPr>
              <p:spPr bwMode="auto">
                <a:xfrm>
                  <a:off x="0" y="2418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5081" name="Group 63"/>
              <p:cNvGrpSpPr>
                <a:grpSpLocks/>
              </p:cNvGrpSpPr>
              <p:nvPr/>
            </p:nvGrpSpPr>
            <p:grpSpPr bwMode="auto">
              <a:xfrm>
                <a:off x="1137" y="2418"/>
                <a:ext cx="1137" cy="403"/>
                <a:chOff x="1137" y="2418"/>
                <a:chExt cx="1137" cy="403"/>
              </a:xfrm>
            </p:grpSpPr>
            <p:sp>
              <p:nvSpPr>
                <p:cNvPr id="45085" name="Rectangle 22"/>
                <p:cNvSpPr>
                  <a:spLocks noChangeArrowheads="1"/>
                </p:cNvSpPr>
                <p:nvPr/>
              </p:nvSpPr>
              <p:spPr bwMode="auto">
                <a:xfrm>
                  <a:off x="1148" y="2418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2000">
                      <a:latin typeface="Times New Roman" pitchFamily="18" charset="0"/>
                    </a:rPr>
                    <a:t>XOR</a:t>
                  </a:r>
                </a:p>
              </p:txBody>
            </p:sp>
            <p:sp>
              <p:nvSpPr>
                <p:cNvPr id="45086" name="Rectangle 62"/>
                <p:cNvSpPr>
                  <a:spLocks noChangeArrowheads="1"/>
                </p:cNvSpPr>
                <p:nvPr/>
              </p:nvSpPr>
              <p:spPr bwMode="auto">
                <a:xfrm>
                  <a:off x="1137" y="2418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5082" name="Group 65"/>
              <p:cNvGrpSpPr>
                <a:grpSpLocks/>
              </p:cNvGrpSpPr>
              <p:nvPr/>
            </p:nvGrpSpPr>
            <p:grpSpPr bwMode="auto">
              <a:xfrm>
                <a:off x="2274" y="2418"/>
                <a:ext cx="1137" cy="403"/>
                <a:chOff x="2274" y="2418"/>
                <a:chExt cx="1137" cy="403"/>
              </a:xfrm>
            </p:grpSpPr>
            <p:sp>
              <p:nvSpPr>
                <p:cNvPr id="45083" name="Rectangle 23"/>
                <p:cNvSpPr>
                  <a:spLocks noChangeArrowheads="1"/>
                </p:cNvSpPr>
                <p:nvPr/>
              </p:nvSpPr>
              <p:spPr bwMode="auto">
                <a:xfrm>
                  <a:off x="2285" y="2418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2000">
                      <a:latin typeface="Times New Roman" pitchFamily="18" charset="0"/>
                    </a:rPr>
                    <a:t>$a xor $b</a:t>
                  </a:r>
                </a:p>
              </p:txBody>
            </p:sp>
            <p:sp>
              <p:nvSpPr>
                <p:cNvPr id="45084" name="Rectangle 64"/>
                <p:cNvSpPr>
                  <a:spLocks noChangeArrowheads="1"/>
                </p:cNvSpPr>
                <p:nvPr/>
              </p:nvSpPr>
              <p:spPr bwMode="auto">
                <a:xfrm>
                  <a:off x="2274" y="2418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</p:grpSp>
        <p:sp>
          <p:nvSpPr>
            <p:cNvPr id="45061" name="Rectangle 67"/>
            <p:cNvSpPr>
              <a:spLocks noChangeArrowheads="1"/>
            </p:cNvSpPr>
            <p:nvPr/>
          </p:nvSpPr>
          <p:spPr bwMode="auto">
            <a:xfrm>
              <a:off x="-3" y="-3"/>
              <a:ext cx="3417" cy="2827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TW" altLang="en-US" sz="1800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新細明體" pitchFamily="18" charset="-120"/>
              </a:rPr>
              <a:t>比較運算子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1000125" y="1268413"/>
            <a:ext cx="8143875" cy="54102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新細明體" pitchFamily="18" charset="-120"/>
              </a:rPr>
              <a:t>比較運算子提供二個數值、變數或運算間判斷二者大小的運算，其結果必為真或假。</a:t>
            </a:r>
          </a:p>
          <a:p>
            <a:pPr eaLnBrk="1" hangingPunct="1"/>
            <a:endParaRPr lang="zh-TW" altLang="en-US"/>
          </a:p>
        </p:txBody>
      </p:sp>
      <p:grpSp>
        <p:nvGrpSpPr>
          <p:cNvPr id="46084" name="Group 78"/>
          <p:cNvGrpSpPr>
            <a:grpSpLocks/>
          </p:cNvGrpSpPr>
          <p:nvPr/>
        </p:nvGrpSpPr>
        <p:grpSpPr bwMode="auto">
          <a:xfrm>
            <a:off x="1357313" y="2786063"/>
            <a:ext cx="7315200" cy="3581400"/>
            <a:chOff x="-3" y="-3"/>
            <a:chExt cx="3417" cy="3230"/>
          </a:xfrm>
        </p:grpSpPr>
        <p:grpSp>
          <p:nvGrpSpPr>
            <p:cNvPr id="46085" name="Group 76"/>
            <p:cNvGrpSpPr>
              <a:grpSpLocks/>
            </p:cNvGrpSpPr>
            <p:nvPr/>
          </p:nvGrpSpPr>
          <p:grpSpPr bwMode="auto">
            <a:xfrm>
              <a:off x="0" y="0"/>
              <a:ext cx="3411" cy="3224"/>
              <a:chOff x="0" y="0"/>
              <a:chExt cx="3411" cy="3224"/>
            </a:xfrm>
          </p:grpSpPr>
          <p:grpSp>
            <p:nvGrpSpPr>
              <p:cNvPr id="46087" name="Group 29"/>
              <p:cNvGrpSpPr>
                <a:grpSpLocks/>
              </p:cNvGrpSpPr>
              <p:nvPr/>
            </p:nvGrpSpPr>
            <p:grpSpPr bwMode="auto">
              <a:xfrm>
                <a:off x="0" y="0"/>
                <a:ext cx="681" cy="403"/>
                <a:chOff x="0" y="0"/>
                <a:chExt cx="681" cy="403"/>
              </a:xfrm>
            </p:grpSpPr>
            <p:sp>
              <p:nvSpPr>
                <p:cNvPr id="52300" name="Rectangle 4"/>
                <p:cNvSpPr>
                  <a:spLocks noChangeArrowheads="1"/>
                </p:cNvSpPr>
                <p:nvPr/>
              </p:nvSpPr>
              <p:spPr bwMode="auto">
                <a:xfrm>
                  <a:off x="11" y="0"/>
                  <a:ext cx="658" cy="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kumimoji="0" lang="zh-TW" altLang="en-US" sz="1600" dirty="0">
                      <a:latin typeface="+mn-ea"/>
                      <a:ea typeface="+mn-ea"/>
                    </a:rPr>
                    <a:t>比較運算子</a:t>
                  </a:r>
                </a:p>
              </p:txBody>
            </p:sp>
            <p:sp>
              <p:nvSpPr>
                <p:cNvPr id="52301" name="Rectangle 2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81" cy="40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kumimoji="0" lang="zh-TW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46088" name="Group 31"/>
              <p:cNvGrpSpPr>
                <a:grpSpLocks/>
              </p:cNvGrpSpPr>
              <p:nvPr/>
            </p:nvGrpSpPr>
            <p:grpSpPr bwMode="auto">
              <a:xfrm>
                <a:off x="681" y="0"/>
                <a:ext cx="814" cy="403"/>
                <a:chOff x="681" y="0"/>
                <a:chExt cx="814" cy="403"/>
              </a:xfrm>
            </p:grpSpPr>
            <p:sp>
              <p:nvSpPr>
                <p:cNvPr id="52298" name="Rectangle 5"/>
                <p:cNvSpPr>
                  <a:spLocks noChangeArrowheads="1"/>
                </p:cNvSpPr>
                <p:nvPr/>
              </p:nvSpPr>
              <p:spPr bwMode="auto">
                <a:xfrm>
                  <a:off x="692" y="0"/>
                  <a:ext cx="792" cy="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kumimoji="0" lang="zh-TW" altLang="en-US" sz="1600">
                      <a:latin typeface="+mn-ea"/>
                      <a:ea typeface="+mn-ea"/>
                    </a:rPr>
                    <a:t>功  能</a:t>
                  </a:r>
                </a:p>
              </p:txBody>
            </p:sp>
            <p:sp>
              <p:nvSpPr>
                <p:cNvPr id="52299" name="Rectangle 30"/>
                <p:cNvSpPr>
                  <a:spLocks noChangeArrowheads="1"/>
                </p:cNvSpPr>
                <p:nvPr/>
              </p:nvSpPr>
              <p:spPr bwMode="auto">
                <a:xfrm>
                  <a:off x="681" y="0"/>
                  <a:ext cx="814" cy="40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kumimoji="0" lang="zh-TW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46089" name="Group 33"/>
              <p:cNvGrpSpPr>
                <a:grpSpLocks/>
              </p:cNvGrpSpPr>
              <p:nvPr/>
            </p:nvGrpSpPr>
            <p:grpSpPr bwMode="auto">
              <a:xfrm>
                <a:off x="1495" y="0"/>
                <a:ext cx="1916" cy="403"/>
                <a:chOff x="1495" y="0"/>
                <a:chExt cx="1916" cy="403"/>
              </a:xfrm>
            </p:grpSpPr>
            <p:sp>
              <p:nvSpPr>
                <p:cNvPr id="52296" name="Rectangle 6"/>
                <p:cNvSpPr>
                  <a:spLocks noChangeArrowheads="1"/>
                </p:cNvSpPr>
                <p:nvPr/>
              </p:nvSpPr>
              <p:spPr bwMode="auto">
                <a:xfrm>
                  <a:off x="1506" y="0"/>
                  <a:ext cx="1894" cy="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kumimoji="0" lang="zh-TW" altLang="en-US" sz="1600">
                      <a:latin typeface="+mn-ea"/>
                      <a:ea typeface="+mn-ea"/>
                    </a:rPr>
                    <a:t>範     例</a:t>
                  </a:r>
                </a:p>
              </p:txBody>
            </p:sp>
            <p:sp>
              <p:nvSpPr>
                <p:cNvPr id="52297" name="Rectangle 32"/>
                <p:cNvSpPr>
                  <a:spLocks noChangeArrowheads="1"/>
                </p:cNvSpPr>
                <p:nvPr/>
              </p:nvSpPr>
              <p:spPr bwMode="auto">
                <a:xfrm>
                  <a:off x="1495" y="0"/>
                  <a:ext cx="1916" cy="40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kumimoji="0" lang="zh-TW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46090" name="Group 35"/>
              <p:cNvGrpSpPr>
                <a:grpSpLocks/>
              </p:cNvGrpSpPr>
              <p:nvPr/>
            </p:nvGrpSpPr>
            <p:grpSpPr bwMode="auto">
              <a:xfrm>
                <a:off x="0" y="403"/>
                <a:ext cx="681" cy="403"/>
                <a:chOff x="0" y="403"/>
                <a:chExt cx="681" cy="403"/>
              </a:xfrm>
            </p:grpSpPr>
            <p:sp>
              <p:nvSpPr>
                <p:cNvPr id="46151" name="Rectangle 7"/>
                <p:cNvSpPr>
                  <a:spLocks noChangeArrowheads="1"/>
                </p:cNvSpPr>
                <p:nvPr/>
              </p:nvSpPr>
              <p:spPr bwMode="auto">
                <a:xfrm>
                  <a:off x="11" y="405"/>
                  <a:ext cx="658" cy="4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微軟正黑體" pitchFamily="34" charset="-120"/>
                    </a:rPr>
                    <a:t>&gt;</a:t>
                  </a:r>
                </a:p>
              </p:txBody>
            </p:sp>
            <p:sp>
              <p:nvSpPr>
                <p:cNvPr id="52295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405"/>
                  <a:ext cx="681" cy="40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kumimoji="0" lang="zh-TW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46091" name="Group 37"/>
              <p:cNvGrpSpPr>
                <a:grpSpLocks/>
              </p:cNvGrpSpPr>
              <p:nvPr/>
            </p:nvGrpSpPr>
            <p:grpSpPr bwMode="auto">
              <a:xfrm>
                <a:off x="681" y="403"/>
                <a:ext cx="814" cy="403"/>
                <a:chOff x="681" y="403"/>
                <a:chExt cx="814" cy="403"/>
              </a:xfrm>
            </p:grpSpPr>
            <p:sp>
              <p:nvSpPr>
                <p:cNvPr id="52292" name="Rectangle 8"/>
                <p:cNvSpPr>
                  <a:spLocks noChangeArrowheads="1"/>
                </p:cNvSpPr>
                <p:nvPr/>
              </p:nvSpPr>
              <p:spPr bwMode="auto">
                <a:xfrm>
                  <a:off x="692" y="405"/>
                  <a:ext cx="792" cy="4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kumimoji="0" lang="zh-TW" altLang="en-US" sz="1600" dirty="0">
                      <a:latin typeface="+mn-ea"/>
                      <a:ea typeface="+mn-ea"/>
                    </a:rPr>
                    <a:t>大於</a:t>
                  </a:r>
                </a:p>
              </p:txBody>
            </p:sp>
            <p:sp>
              <p:nvSpPr>
                <p:cNvPr id="52293" name="Rectangle 36"/>
                <p:cNvSpPr>
                  <a:spLocks noChangeArrowheads="1"/>
                </p:cNvSpPr>
                <p:nvPr/>
              </p:nvSpPr>
              <p:spPr bwMode="auto">
                <a:xfrm>
                  <a:off x="681" y="405"/>
                  <a:ext cx="814" cy="40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kumimoji="0" lang="zh-TW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46092" name="Group 39"/>
              <p:cNvGrpSpPr>
                <a:grpSpLocks/>
              </p:cNvGrpSpPr>
              <p:nvPr/>
            </p:nvGrpSpPr>
            <p:grpSpPr bwMode="auto">
              <a:xfrm>
                <a:off x="1495" y="403"/>
                <a:ext cx="1916" cy="403"/>
                <a:chOff x="1495" y="403"/>
                <a:chExt cx="1916" cy="403"/>
              </a:xfrm>
            </p:grpSpPr>
            <p:sp>
              <p:nvSpPr>
                <p:cNvPr id="52290" name="Rectangle 9"/>
                <p:cNvSpPr>
                  <a:spLocks noChangeArrowheads="1"/>
                </p:cNvSpPr>
                <p:nvPr/>
              </p:nvSpPr>
              <p:spPr bwMode="auto">
                <a:xfrm>
                  <a:off x="1506" y="405"/>
                  <a:ext cx="1894" cy="4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kumimoji="0" lang="en-US" altLang="zh-TW" sz="1600" dirty="0">
                      <a:latin typeface="+mn-ea"/>
                      <a:ea typeface="+mn-ea"/>
                    </a:rPr>
                    <a:t>$a &gt; $b</a:t>
                  </a:r>
                </a:p>
              </p:txBody>
            </p:sp>
            <p:sp>
              <p:nvSpPr>
                <p:cNvPr id="52291" name="Rectangle 38"/>
                <p:cNvSpPr>
                  <a:spLocks noChangeArrowheads="1"/>
                </p:cNvSpPr>
                <p:nvPr/>
              </p:nvSpPr>
              <p:spPr bwMode="auto">
                <a:xfrm>
                  <a:off x="1495" y="405"/>
                  <a:ext cx="1916" cy="40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kumimoji="0" lang="zh-TW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46093" name="Group 41"/>
              <p:cNvGrpSpPr>
                <a:grpSpLocks/>
              </p:cNvGrpSpPr>
              <p:nvPr/>
            </p:nvGrpSpPr>
            <p:grpSpPr bwMode="auto">
              <a:xfrm>
                <a:off x="0" y="806"/>
                <a:ext cx="681" cy="403"/>
                <a:chOff x="0" y="806"/>
                <a:chExt cx="681" cy="403"/>
              </a:xfrm>
            </p:grpSpPr>
            <p:sp>
              <p:nvSpPr>
                <p:cNvPr id="52288" name="Rectangle 10"/>
                <p:cNvSpPr>
                  <a:spLocks noChangeArrowheads="1"/>
                </p:cNvSpPr>
                <p:nvPr/>
              </p:nvSpPr>
              <p:spPr bwMode="auto">
                <a:xfrm>
                  <a:off x="11" y="806"/>
                  <a:ext cx="658" cy="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kumimoji="0" lang="en-US" altLang="zh-TW" sz="1600" dirty="0">
                      <a:latin typeface="+mn-ea"/>
                      <a:ea typeface="+mn-ea"/>
                    </a:rPr>
                    <a:t>==</a:t>
                  </a:r>
                </a:p>
              </p:txBody>
            </p:sp>
            <p:sp>
              <p:nvSpPr>
                <p:cNvPr id="52289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681" cy="40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kumimoji="0" lang="zh-TW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46094" name="Group 43"/>
              <p:cNvGrpSpPr>
                <a:grpSpLocks/>
              </p:cNvGrpSpPr>
              <p:nvPr/>
            </p:nvGrpSpPr>
            <p:grpSpPr bwMode="auto">
              <a:xfrm>
                <a:off x="681" y="806"/>
                <a:ext cx="814" cy="403"/>
                <a:chOff x="681" y="806"/>
                <a:chExt cx="814" cy="403"/>
              </a:xfrm>
            </p:grpSpPr>
            <p:sp>
              <p:nvSpPr>
                <p:cNvPr id="52286" name="Rectangle 11"/>
                <p:cNvSpPr>
                  <a:spLocks noChangeArrowheads="1"/>
                </p:cNvSpPr>
                <p:nvPr/>
              </p:nvSpPr>
              <p:spPr bwMode="auto">
                <a:xfrm>
                  <a:off x="692" y="806"/>
                  <a:ext cx="792" cy="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kumimoji="0" lang="zh-TW" altLang="en-US" sz="1600">
                      <a:latin typeface="+mn-ea"/>
                      <a:ea typeface="+mn-ea"/>
                    </a:rPr>
                    <a:t>等於</a:t>
                  </a:r>
                </a:p>
              </p:txBody>
            </p:sp>
            <p:sp>
              <p:nvSpPr>
                <p:cNvPr id="52287" name="Rectangle 42"/>
                <p:cNvSpPr>
                  <a:spLocks noChangeArrowheads="1"/>
                </p:cNvSpPr>
                <p:nvPr/>
              </p:nvSpPr>
              <p:spPr bwMode="auto">
                <a:xfrm>
                  <a:off x="681" y="806"/>
                  <a:ext cx="814" cy="40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kumimoji="0" lang="zh-TW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46095" name="Group 45"/>
              <p:cNvGrpSpPr>
                <a:grpSpLocks/>
              </p:cNvGrpSpPr>
              <p:nvPr/>
            </p:nvGrpSpPr>
            <p:grpSpPr bwMode="auto">
              <a:xfrm>
                <a:off x="1495" y="806"/>
                <a:ext cx="1916" cy="403"/>
                <a:chOff x="1495" y="806"/>
                <a:chExt cx="1916" cy="403"/>
              </a:xfrm>
            </p:grpSpPr>
            <p:sp>
              <p:nvSpPr>
                <p:cNvPr id="52284" name="Rectangle 12"/>
                <p:cNvSpPr>
                  <a:spLocks noChangeArrowheads="1"/>
                </p:cNvSpPr>
                <p:nvPr/>
              </p:nvSpPr>
              <p:spPr bwMode="auto">
                <a:xfrm>
                  <a:off x="1506" y="806"/>
                  <a:ext cx="1894" cy="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kumimoji="0" lang="en-US" altLang="zh-TW" sz="1600" dirty="0">
                      <a:latin typeface="+mn-ea"/>
                      <a:ea typeface="+mn-ea"/>
                    </a:rPr>
                    <a:t>$a == $b</a:t>
                  </a:r>
                </a:p>
              </p:txBody>
            </p:sp>
            <p:sp>
              <p:nvSpPr>
                <p:cNvPr id="52285" name="Rectangle 44"/>
                <p:cNvSpPr>
                  <a:spLocks noChangeArrowheads="1"/>
                </p:cNvSpPr>
                <p:nvPr/>
              </p:nvSpPr>
              <p:spPr bwMode="auto">
                <a:xfrm>
                  <a:off x="1495" y="806"/>
                  <a:ext cx="1916" cy="40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kumimoji="0" lang="zh-TW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46096" name="Group 47"/>
              <p:cNvGrpSpPr>
                <a:grpSpLocks/>
              </p:cNvGrpSpPr>
              <p:nvPr/>
            </p:nvGrpSpPr>
            <p:grpSpPr bwMode="auto">
              <a:xfrm>
                <a:off x="0" y="1209"/>
                <a:ext cx="681" cy="403"/>
                <a:chOff x="0" y="1209"/>
                <a:chExt cx="681" cy="403"/>
              </a:xfrm>
            </p:grpSpPr>
            <p:sp>
              <p:nvSpPr>
                <p:cNvPr id="46139" name="Rectangle 13"/>
                <p:cNvSpPr>
                  <a:spLocks noChangeArrowheads="1"/>
                </p:cNvSpPr>
                <p:nvPr/>
              </p:nvSpPr>
              <p:spPr bwMode="auto">
                <a:xfrm>
                  <a:off x="11" y="1211"/>
                  <a:ext cx="658" cy="4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微軟正黑體" pitchFamily="34" charset="-120"/>
                    </a:rPr>
                    <a:t>&lt;</a:t>
                  </a:r>
                </a:p>
              </p:txBody>
            </p:sp>
            <p:sp>
              <p:nvSpPr>
                <p:cNvPr id="52283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1211"/>
                  <a:ext cx="681" cy="40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kumimoji="0" lang="zh-TW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46097" name="Group 49"/>
              <p:cNvGrpSpPr>
                <a:grpSpLocks/>
              </p:cNvGrpSpPr>
              <p:nvPr/>
            </p:nvGrpSpPr>
            <p:grpSpPr bwMode="auto">
              <a:xfrm>
                <a:off x="681" y="1209"/>
                <a:ext cx="814" cy="403"/>
                <a:chOff x="681" y="1209"/>
                <a:chExt cx="814" cy="403"/>
              </a:xfrm>
            </p:grpSpPr>
            <p:sp>
              <p:nvSpPr>
                <p:cNvPr id="52280" name="Rectangle 14"/>
                <p:cNvSpPr>
                  <a:spLocks noChangeArrowheads="1"/>
                </p:cNvSpPr>
                <p:nvPr/>
              </p:nvSpPr>
              <p:spPr bwMode="auto">
                <a:xfrm>
                  <a:off x="692" y="1211"/>
                  <a:ext cx="792" cy="4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kumimoji="0" lang="zh-TW" altLang="en-US" sz="1600">
                      <a:latin typeface="+mn-ea"/>
                      <a:ea typeface="+mn-ea"/>
                    </a:rPr>
                    <a:t>小於</a:t>
                  </a:r>
                </a:p>
              </p:txBody>
            </p:sp>
            <p:sp>
              <p:nvSpPr>
                <p:cNvPr id="52281" name="Rectangle 48"/>
                <p:cNvSpPr>
                  <a:spLocks noChangeArrowheads="1"/>
                </p:cNvSpPr>
                <p:nvPr/>
              </p:nvSpPr>
              <p:spPr bwMode="auto">
                <a:xfrm>
                  <a:off x="681" y="1211"/>
                  <a:ext cx="814" cy="40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kumimoji="0" lang="zh-TW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46098" name="Group 51"/>
              <p:cNvGrpSpPr>
                <a:grpSpLocks/>
              </p:cNvGrpSpPr>
              <p:nvPr/>
            </p:nvGrpSpPr>
            <p:grpSpPr bwMode="auto">
              <a:xfrm>
                <a:off x="1495" y="1209"/>
                <a:ext cx="1916" cy="403"/>
                <a:chOff x="1495" y="1209"/>
                <a:chExt cx="1916" cy="403"/>
              </a:xfrm>
            </p:grpSpPr>
            <p:sp>
              <p:nvSpPr>
                <p:cNvPr id="52278" name="Rectangle 15"/>
                <p:cNvSpPr>
                  <a:spLocks noChangeArrowheads="1"/>
                </p:cNvSpPr>
                <p:nvPr/>
              </p:nvSpPr>
              <p:spPr bwMode="auto">
                <a:xfrm>
                  <a:off x="1506" y="1211"/>
                  <a:ext cx="1894" cy="4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kumimoji="0" lang="en-US" altLang="zh-TW" sz="1600" dirty="0">
                      <a:latin typeface="+mn-ea"/>
                      <a:ea typeface="+mn-ea"/>
                    </a:rPr>
                    <a:t>$a &lt; $b</a:t>
                  </a:r>
                </a:p>
              </p:txBody>
            </p:sp>
            <p:sp>
              <p:nvSpPr>
                <p:cNvPr id="52279" name="Rectangle 50"/>
                <p:cNvSpPr>
                  <a:spLocks noChangeArrowheads="1"/>
                </p:cNvSpPr>
                <p:nvPr/>
              </p:nvSpPr>
              <p:spPr bwMode="auto">
                <a:xfrm>
                  <a:off x="1495" y="1211"/>
                  <a:ext cx="1916" cy="40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kumimoji="0" lang="zh-TW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46099" name="Group 53"/>
              <p:cNvGrpSpPr>
                <a:grpSpLocks/>
              </p:cNvGrpSpPr>
              <p:nvPr/>
            </p:nvGrpSpPr>
            <p:grpSpPr bwMode="auto">
              <a:xfrm>
                <a:off x="0" y="1612"/>
                <a:ext cx="681" cy="403"/>
                <a:chOff x="0" y="1612"/>
                <a:chExt cx="681" cy="403"/>
              </a:xfrm>
            </p:grpSpPr>
            <p:sp>
              <p:nvSpPr>
                <p:cNvPr id="52276" name="Rectangle 16"/>
                <p:cNvSpPr>
                  <a:spLocks noChangeArrowheads="1"/>
                </p:cNvSpPr>
                <p:nvPr/>
              </p:nvSpPr>
              <p:spPr bwMode="auto">
                <a:xfrm>
                  <a:off x="11" y="1612"/>
                  <a:ext cx="658" cy="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kumimoji="0" lang="en-US" altLang="zh-TW" sz="1600">
                      <a:latin typeface="+mn-ea"/>
                      <a:ea typeface="+mn-ea"/>
                    </a:rPr>
                    <a:t>&gt;=</a:t>
                  </a:r>
                </a:p>
              </p:txBody>
            </p:sp>
            <p:sp>
              <p:nvSpPr>
                <p:cNvPr id="52277" name="Rectangle 52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681" cy="40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kumimoji="0" lang="zh-TW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46100" name="Group 55"/>
              <p:cNvGrpSpPr>
                <a:grpSpLocks/>
              </p:cNvGrpSpPr>
              <p:nvPr/>
            </p:nvGrpSpPr>
            <p:grpSpPr bwMode="auto">
              <a:xfrm>
                <a:off x="681" y="1612"/>
                <a:ext cx="814" cy="403"/>
                <a:chOff x="681" y="1612"/>
                <a:chExt cx="814" cy="403"/>
              </a:xfrm>
            </p:grpSpPr>
            <p:sp>
              <p:nvSpPr>
                <p:cNvPr id="52274" name="Rectangle 17"/>
                <p:cNvSpPr>
                  <a:spLocks noChangeArrowheads="1"/>
                </p:cNvSpPr>
                <p:nvPr/>
              </p:nvSpPr>
              <p:spPr bwMode="auto">
                <a:xfrm>
                  <a:off x="692" y="1612"/>
                  <a:ext cx="792" cy="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kumimoji="0" lang="zh-TW" altLang="en-US" sz="1600">
                      <a:latin typeface="+mn-ea"/>
                      <a:ea typeface="+mn-ea"/>
                    </a:rPr>
                    <a:t>大於或等於</a:t>
                  </a:r>
                </a:p>
              </p:txBody>
            </p:sp>
            <p:sp>
              <p:nvSpPr>
                <p:cNvPr id="52275" name="Rectangle 54"/>
                <p:cNvSpPr>
                  <a:spLocks noChangeArrowheads="1"/>
                </p:cNvSpPr>
                <p:nvPr/>
              </p:nvSpPr>
              <p:spPr bwMode="auto">
                <a:xfrm>
                  <a:off x="681" y="1612"/>
                  <a:ext cx="814" cy="40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kumimoji="0" lang="zh-TW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46101" name="Group 57"/>
              <p:cNvGrpSpPr>
                <a:grpSpLocks/>
              </p:cNvGrpSpPr>
              <p:nvPr/>
            </p:nvGrpSpPr>
            <p:grpSpPr bwMode="auto">
              <a:xfrm>
                <a:off x="1495" y="1612"/>
                <a:ext cx="1916" cy="403"/>
                <a:chOff x="1495" y="1612"/>
                <a:chExt cx="1916" cy="403"/>
              </a:xfrm>
            </p:grpSpPr>
            <p:sp>
              <p:nvSpPr>
                <p:cNvPr id="52272" name="Rectangle 18"/>
                <p:cNvSpPr>
                  <a:spLocks noChangeArrowheads="1"/>
                </p:cNvSpPr>
                <p:nvPr/>
              </p:nvSpPr>
              <p:spPr bwMode="auto">
                <a:xfrm>
                  <a:off x="1506" y="1612"/>
                  <a:ext cx="1894" cy="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kumimoji="0" lang="en-US" altLang="zh-TW" sz="1600" dirty="0">
                      <a:latin typeface="+mn-ea"/>
                      <a:ea typeface="+mn-ea"/>
                    </a:rPr>
                    <a:t>$a &gt;= $b</a:t>
                  </a:r>
                </a:p>
              </p:txBody>
            </p:sp>
            <p:sp>
              <p:nvSpPr>
                <p:cNvPr id="52273" name="Rectangle 56"/>
                <p:cNvSpPr>
                  <a:spLocks noChangeArrowheads="1"/>
                </p:cNvSpPr>
                <p:nvPr/>
              </p:nvSpPr>
              <p:spPr bwMode="auto">
                <a:xfrm>
                  <a:off x="1495" y="1612"/>
                  <a:ext cx="1916" cy="40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kumimoji="0" lang="zh-TW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46102" name="Group 59"/>
              <p:cNvGrpSpPr>
                <a:grpSpLocks/>
              </p:cNvGrpSpPr>
              <p:nvPr/>
            </p:nvGrpSpPr>
            <p:grpSpPr bwMode="auto">
              <a:xfrm>
                <a:off x="0" y="2015"/>
                <a:ext cx="681" cy="403"/>
                <a:chOff x="0" y="2015"/>
                <a:chExt cx="681" cy="403"/>
              </a:xfrm>
            </p:grpSpPr>
            <p:sp>
              <p:nvSpPr>
                <p:cNvPr id="52270" name="Rectangle 19"/>
                <p:cNvSpPr>
                  <a:spLocks noChangeArrowheads="1"/>
                </p:cNvSpPr>
                <p:nvPr/>
              </p:nvSpPr>
              <p:spPr bwMode="auto">
                <a:xfrm>
                  <a:off x="11" y="2017"/>
                  <a:ext cx="658" cy="4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kumimoji="0" lang="en-US" altLang="zh-TW" sz="1600" dirty="0">
                      <a:latin typeface="+mn-ea"/>
                      <a:ea typeface="+mn-ea"/>
                    </a:rPr>
                    <a:t>&lt;=</a:t>
                  </a:r>
                </a:p>
              </p:txBody>
            </p:sp>
            <p:sp>
              <p:nvSpPr>
                <p:cNvPr id="52271" name="Rectangle 58"/>
                <p:cNvSpPr>
                  <a:spLocks noChangeArrowheads="1"/>
                </p:cNvSpPr>
                <p:nvPr/>
              </p:nvSpPr>
              <p:spPr bwMode="auto">
                <a:xfrm>
                  <a:off x="0" y="2017"/>
                  <a:ext cx="681" cy="40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kumimoji="0" lang="zh-TW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46103" name="Group 61"/>
              <p:cNvGrpSpPr>
                <a:grpSpLocks/>
              </p:cNvGrpSpPr>
              <p:nvPr/>
            </p:nvGrpSpPr>
            <p:grpSpPr bwMode="auto">
              <a:xfrm>
                <a:off x="681" y="2015"/>
                <a:ext cx="814" cy="403"/>
                <a:chOff x="681" y="2015"/>
                <a:chExt cx="814" cy="403"/>
              </a:xfrm>
            </p:grpSpPr>
            <p:sp>
              <p:nvSpPr>
                <p:cNvPr id="52268" name="Rectangle 20"/>
                <p:cNvSpPr>
                  <a:spLocks noChangeArrowheads="1"/>
                </p:cNvSpPr>
                <p:nvPr/>
              </p:nvSpPr>
              <p:spPr bwMode="auto">
                <a:xfrm>
                  <a:off x="692" y="2017"/>
                  <a:ext cx="792" cy="4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kumimoji="0" lang="zh-TW" altLang="en-US" sz="1600">
                      <a:latin typeface="+mn-ea"/>
                      <a:ea typeface="+mn-ea"/>
                    </a:rPr>
                    <a:t>小於或等於</a:t>
                  </a:r>
                </a:p>
              </p:txBody>
            </p:sp>
            <p:sp>
              <p:nvSpPr>
                <p:cNvPr id="52269" name="Rectangle 60"/>
                <p:cNvSpPr>
                  <a:spLocks noChangeArrowheads="1"/>
                </p:cNvSpPr>
                <p:nvPr/>
              </p:nvSpPr>
              <p:spPr bwMode="auto">
                <a:xfrm>
                  <a:off x="681" y="2017"/>
                  <a:ext cx="814" cy="40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kumimoji="0" lang="zh-TW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46104" name="Group 63"/>
              <p:cNvGrpSpPr>
                <a:grpSpLocks/>
              </p:cNvGrpSpPr>
              <p:nvPr/>
            </p:nvGrpSpPr>
            <p:grpSpPr bwMode="auto">
              <a:xfrm>
                <a:off x="1495" y="2015"/>
                <a:ext cx="1916" cy="403"/>
                <a:chOff x="1495" y="2015"/>
                <a:chExt cx="1916" cy="403"/>
              </a:xfrm>
            </p:grpSpPr>
            <p:sp>
              <p:nvSpPr>
                <p:cNvPr id="52266" name="Rectangle 21"/>
                <p:cNvSpPr>
                  <a:spLocks noChangeArrowheads="1"/>
                </p:cNvSpPr>
                <p:nvPr/>
              </p:nvSpPr>
              <p:spPr bwMode="auto">
                <a:xfrm>
                  <a:off x="1506" y="2017"/>
                  <a:ext cx="1894" cy="4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kumimoji="0" lang="en-US" altLang="zh-TW" sz="1600" dirty="0">
                      <a:latin typeface="+mn-ea"/>
                      <a:ea typeface="+mn-ea"/>
                    </a:rPr>
                    <a:t>$a &lt;= $b</a:t>
                  </a:r>
                </a:p>
              </p:txBody>
            </p:sp>
            <p:sp>
              <p:nvSpPr>
                <p:cNvPr id="52267" name="Rectangle 62"/>
                <p:cNvSpPr>
                  <a:spLocks noChangeArrowheads="1"/>
                </p:cNvSpPr>
                <p:nvPr/>
              </p:nvSpPr>
              <p:spPr bwMode="auto">
                <a:xfrm>
                  <a:off x="1495" y="2017"/>
                  <a:ext cx="1916" cy="40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kumimoji="0" lang="zh-TW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46105" name="Group 65"/>
              <p:cNvGrpSpPr>
                <a:grpSpLocks/>
              </p:cNvGrpSpPr>
              <p:nvPr/>
            </p:nvGrpSpPr>
            <p:grpSpPr bwMode="auto">
              <a:xfrm>
                <a:off x="0" y="2418"/>
                <a:ext cx="681" cy="403"/>
                <a:chOff x="0" y="2418"/>
                <a:chExt cx="681" cy="403"/>
              </a:xfrm>
            </p:grpSpPr>
            <p:sp>
              <p:nvSpPr>
                <p:cNvPr id="52264" name="Rectangle 22"/>
                <p:cNvSpPr>
                  <a:spLocks noChangeArrowheads="1"/>
                </p:cNvSpPr>
                <p:nvPr/>
              </p:nvSpPr>
              <p:spPr bwMode="auto">
                <a:xfrm>
                  <a:off x="11" y="2418"/>
                  <a:ext cx="658" cy="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kumimoji="0" lang="en-US" altLang="zh-TW" sz="1600">
                      <a:latin typeface="+mn-ea"/>
                      <a:ea typeface="+mn-ea"/>
                    </a:rPr>
                    <a:t>!=</a:t>
                  </a:r>
                </a:p>
              </p:txBody>
            </p:sp>
            <p:sp>
              <p:nvSpPr>
                <p:cNvPr id="52265" name="Rectangle 64"/>
                <p:cNvSpPr>
                  <a:spLocks noChangeArrowheads="1"/>
                </p:cNvSpPr>
                <p:nvPr/>
              </p:nvSpPr>
              <p:spPr bwMode="auto">
                <a:xfrm>
                  <a:off x="0" y="2418"/>
                  <a:ext cx="681" cy="40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kumimoji="0" lang="zh-TW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46106" name="Group 67"/>
              <p:cNvGrpSpPr>
                <a:grpSpLocks/>
              </p:cNvGrpSpPr>
              <p:nvPr/>
            </p:nvGrpSpPr>
            <p:grpSpPr bwMode="auto">
              <a:xfrm>
                <a:off x="681" y="2418"/>
                <a:ext cx="814" cy="403"/>
                <a:chOff x="681" y="2418"/>
                <a:chExt cx="814" cy="403"/>
              </a:xfrm>
            </p:grpSpPr>
            <p:sp>
              <p:nvSpPr>
                <p:cNvPr id="52262" name="Rectangle 23"/>
                <p:cNvSpPr>
                  <a:spLocks noChangeArrowheads="1"/>
                </p:cNvSpPr>
                <p:nvPr/>
              </p:nvSpPr>
              <p:spPr bwMode="auto">
                <a:xfrm>
                  <a:off x="692" y="2418"/>
                  <a:ext cx="792" cy="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kumimoji="0" lang="zh-TW" altLang="en-US" sz="1600">
                      <a:latin typeface="+mn-ea"/>
                      <a:ea typeface="+mn-ea"/>
                    </a:rPr>
                    <a:t>不等於</a:t>
                  </a:r>
                </a:p>
              </p:txBody>
            </p:sp>
            <p:sp>
              <p:nvSpPr>
                <p:cNvPr id="52263" name="Rectangle 66"/>
                <p:cNvSpPr>
                  <a:spLocks noChangeArrowheads="1"/>
                </p:cNvSpPr>
                <p:nvPr/>
              </p:nvSpPr>
              <p:spPr bwMode="auto">
                <a:xfrm>
                  <a:off x="681" y="2418"/>
                  <a:ext cx="814" cy="40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kumimoji="0" lang="zh-TW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46107" name="Group 69"/>
              <p:cNvGrpSpPr>
                <a:grpSpLocks/>
              </p:cNvGrpSpPr>
              <p:nvPr/>
            </p:nvGrpSpPr>
            <p:grpSpPr bwMode="auto">
              <a:xfrm>
                <a:off x="1495" y="2418"/>
                <a:ext cx="1916" cy="403"/>
                <a:chOff x="1495" y="2418"/>
                <a:chExt cx="1916" cy="403"/>
              </a:xfrm>
            </p:grpSpPr>
            <p:sp>
              <p:nvSpPr>
                <p:cNvPr id="52260" name="Rectangle 24"/>
                <p:cNvSpPr>
                  <a:spLocks noChangeArrowheads="1"/>
                </p:cNvSpPr>
                <p:nvPr/>
              </p:nvSpPr>
              <p:spPr bwMode="auto">
                <a:xfrm>
                  <a:off x="1506" y="2418"/>
                  <a:ext cx="1894" cy="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kumimoji="0" lang="en-US" altLang="zh-TW" sz="1600" dirty="0">
                      <a:latin typeface="+mn-ea"/>
                      <a:ea typeface="+mn-ea"/>
                    </a:rPr>
                    <a:t>$a != $b</a:t>
                  </a:r>
                </a:p>
              </p:txBody>
            </p:sp>
            <p:sp>
              <p:nvSpPr>
                <p:cNvPr id="52261" name="Rectangle 68"/>
                <p:cNvSpPr>
                  <a:spLocks noChangeArrowheads="1"/>
                </p:cNvSpPr>
                <p:nvPr/>
              </p:nvSpPr>
              <p:spPr bwMode="auto">
                <a:xfrm>
                  <a:off x="1495" y="2418"/>
                  <a:ext cx="1916" cy="40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kumimoji="0" lang="zh-TW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46108" name="Group 71"/>
              <p:cNvGrpSpPr>
                <a:grpSpLocks/>
              </p:cNvGrpSpPr>
              <p:nvPr/>
            </p:nvGrpSpPr>
            <p:grpSpPr bwMode="auto">
              <a:xfrm>
                <a:off x="0" y="2821"/>
                <a:ext cx="681" cy="403"/>
                <a:chOff x="0" y="2821"/>
                <a:chExt cx="681" cy="403"/>
              </a:xfrm>
            </p:grpSpPr>
            <p:sp>
              <p:nvSpPr>
                <p:cNvPr id="52258" name="Rectangle 25"/>
                <p:cNvSpPr>
                  <a:spLocks noChangeArrowheads="1"/>
                </p:cNvSpPr>
                <p:nvPr/>
              </p:nvSpPr>
              <p:spPr bwMode="auto">
                <a:xfrm>
                  <a:off x="11" y="2823"/>
                  <a:ext cx="658" cy="4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kumimoji="0" lang="en-US" altLang="zh-TW" sz="1600" dirty="0">
                      <a:latin typeface="+mn-ea"/>
                      <a:ea typeface="+mn-ea"/>
                    </a:rPr>
                    <a:t>===</a:t>
                  </a:r>
                </a:p>
              </p:txBody>
            </p:sp>
            <p:sp>
              <p:nvSpPr>
                <p:cNvPr id="52259" name="Rectangle 70"/>
                <p:cNvSpPr>
                  <a:spLocks noChangeArrowheads="1"/>
                </p:cNvSpPr>
                <p:nvPr/>
              </p:nvSpPr>
              <p:spPr bwMode="auto">
                <a:xfrm>
                  <a:off x="0" y="2823"/>
                  <a:ext cx="681" cy="40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kumimoji="0" lang="zh-TW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46109" name="Group 73"/>
              <p:cNvGrpSpPr>
                <a:grpSpLocks/>
              </p:cNvGrpSpPr>
              <p:nvPr/>
            </p:nvGrpSpPr>
            <p:grpSpPr bwMode="auto">
              <a:xfrm>
                <a:off x="681" y="2821"/>
                <a:ext cx="814" cy="403"/>
                <a:chOff x="681" y="2821"/>
                <a:chExt cx="814" cy="403"/>
              </a:xfrm>
            </p:grpSpPr>
            <p:sp>
              <p:nvSpPr>
                <p:cNvPr id="52256" name="Rectangle 26"/>
                <p:cNvSpPr>
                  <a:spLocks noChangeArrowheads="1"/>
                </p:cNvSpPr>
                <p:nvPr/>
              </p:nvSpPr>
              <p:spPr bwMode="auto">
                <a:xfrm>
                  <a:off x="692" y="2823"/>
                  <a:ext cx="792" cy="4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kumimoji="0" lang="zh-TW" altLang="en-US" sz="1600">
                      <a:latin typeface="+mn-ea"/>
                      <a:ea typeface="+mn-ea"/>
                    </a:rPr>
                    <a:t>值與型態都相同</a:t>
                  </a:r>
                </a:p>
              </p:txBody>
            </p:sp>
            <p:sp>
              <p:nvSpPr>
                <p:cNvPr id="52257" name="Rectangle 72"/>
                <p:cNvSpPr>
                  <a:spLocks noChangeArrowheads="1"/>
                </p:cNvSpPr>
                <p:nvPr/>
              </p:nvSpPr>
              <p:spPr bwMode="auto">
                <a:xfrm>
                  <a:off x="681" y="2823"/>
                  <a:ext cx="814" cy="40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kumimoji="0" lang="zh-TW" altLang="en-US">
                    <a:latin typeface="+mn-ea"/>
                    <a:ea typeface="+mn-ea"/>
                  </a:endParaRPr>
                </a:p>
              </p:txBody>
            </p:sp>
          </p:grpSp>
          <p:grpSp>
            <p:nvGrpSpPr>
              <p:cNvPr id="46110" name="Group 75"/>
              <p:cNvGrpSpPr>
                <a:grpSpLocks/>
              </p:cNvGrpSpPr>
              <p:nvPr/>
            </p:nvGrpSpPr>
            <p:grpSpPr bwMode="auto">
              <a:xfrm>
                <a:off x="1495" y="2821"/>
                <a:ext cx="1916" cy="403"/>
                <a:chOff x="1495" y="2821"/>
                <a:chExt cx="1916" cy="403"/>
              </a:xfrm>
            </p:grpSpPr>
            <p:sp>
              <p:nvSpPr>
                <p:cNvPr id="52254" name="Rectangle 27"/>
                <p:cNvSpPr>
                  <a:spLocks noChangeArrowheads="1"/>
                </p:cNvSpPr>
                <p:nvPr/>
              </p:nvSpPr>
              <p:spPr bwMode="auto">
                <a:xfrm>
                  <a:off x="1506" y="2823"/>
                  <a:ext cx="1894" cy="40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r>
                    <a:rPr kumimoji="0" lang="en-US" altLang="zh-TW" sz="1600" dirty="0">
                      <a:latin typeface="+mn-ea"/>
                      <a:ea typeface="+mn-ea"/>
                    </a:rPr>
                    <a:t>$a ===$b</a:t>
                  </a:r>
                </a:p>
              </p:txBody>
            </p:sp>
            <p:sp>
              <p:nvSpPr>
                <p:cNvPr id="52255" name="Rectangle 74"/>
                <p:cNvSpPr>
                  <a:spLocks noChangeArrowheads="1"/>
                </p:cNvSpPr>
                <p:nvPr/>
              </p:nvSpPr>
              <p:spPr bwMode="auto">
                <a:xfrm>
                  <a:off x="1495" y="2823"/>
                  <a:ext cx="1916" cy="40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 eaLnBrk="1" hangingPunct="1">
                    <a:defRPr/>
                  </a:pPr>
                  <a:endParaRPr kumimoji="0" lang="zh-TW" altLang="en-US">
                    <a:latin typeface="+mn-ea"/>
                    <a:ea typeface="+mn-ea"/>
                  </a:endParaRPr>
                </a:p>
              </p:txBody>
            </p:sp>
          </p:grpSp>
        </p:grpSp>
        <p:sp>
          <p:nvSpPr>
            <p:cNvPr id="52229" name="Rectangle 77"/>
            <p:cNvSpPr>
              <a:spLocks noChangeArrowheads="1"/>
            </p:cNvSpPr>
            <p:nvPr/>
          </p:nvSpPr>
          <p:spPr bwMode="auto">
            <a:xfrm>
              <a:off x="-3" y="-3"/>
              <a:ext cx="3417" cy="3230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endParaRPr kumimoji="0" lang="zh-TW" altLang="en-US" dirty="0">
                <a:latin typeface="+mn-ea"/>
                <a:ea typeface="+mn-ea"/>
              </a:endParaRPr>
            </a:p>
          </p:txBody>
        </p:sp>
      </p:grpSp>
      <p:sp>
        <p:nvSpPr>
          <p:cNvPr id="3" name="文字方塊 2">
            <a:extLst>
              <a:ext uri="{FF2B5EF4-FFF2-40B4-BE49-F238E27FC236}">
                <a16:creationId xmlns:a16="http://schemas.microsoft.com/office/drawing/2014/main" id="{54B6ADAD-B83D-4851-8F44-CE2533605971}"/>
              </a:ext>
            </a:extLst>
          </p:cNvPr>
          <p:cNvSpPr txBox="1"/>
          <p:nvPr/>
        </p:nvSpPr>
        <p:spPr>
          <a:xfrm>
            <a:off x="1865907" y="6345793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!==</a:t>
            </a:r>
            <a:endParaRPr lang="zh-TW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dirty="0">
                <a:solidFill>
                  <a:schemeClr val="tx2">
                    <a:satMod val="130000"/>
                  </a:schemeClr>
                </a:solidFill>
              </a:rPr>
              <a:t>變數命名範例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pSp>
        <p:nvGrpSpPr>
          <p:cNvPr id="12291" name="Group 60"/>
          <p:cNvGrpSpPr>
            <a:grpSpLocks noGrp="1"/>
          </p:cNvGrpSpPr>
          <p:nvPr/>
        </p:nvGrpSpPr>
        <p:grpSpPr bwMode="auto">
          <a:xfrm>
            <a:off x="928688" y="1143000"/>
            <a:ext cx="8143875" cy="5410200"/>
            <a:chOff x="-3" y="-3"/>
            <a:chExt cx="3394" cy="3748"/>
          </a:xfrm>
        </p:grpSpPr>
        <p:grpSp>
          <p:nvGrpSpPr>
            <p:cNvPr id="12292" name="Group 58"/>
            <p:cNvGrpSpPr>
              <a:grpSpLocks/>
            </p:cNvGrpSpPr>
            <p:nvPr/>
          </p:nvGrpSpPr>
          <p:grpSpPr bwMode="auto">
            <a:xfrm>
              <a:off x="0" y="0"/>
              <a:ext cx="3388" cy="3742"/>
              <a:chOff x="0" y="0"/>
              <a:chExt cx="3388" cy="3742"/>
            </a:xfrm>
          </p:grpSpPr>
          <p:grpSp>
            <p:nvGrpSpPr>
              <p:cNvPr id="12294" name="Group 23"/>
              <p:cNvGrpSpPr>
                <a:grpSpLocks/>
              </p:cNvGrpSpPr>
              <p:nvPr/>
            </p:nvGrpSpPr>
            <p:grpSpPr bwMode="auto">
              <a:xfrm>
                <a:off x="0" y="0"/>
                <a:ext cx="1694" cy="403"/>
                <a:chOff x="0" y="0"/>
                <a:chExt cx="1694" cy="403"/>
              </a:xfrm>
            </p:grpSpPr>
            <p:sp>
              <p:nvSpPr>
                <p:cNvPr id="12346" name="Rectangle 4"/>
                <p:cNvSpPr>
                  <a:spLocks noChangeArrowheads="1"/>
                </p:cNvSpPr>
                <p:nvPr/>
              </p:nvSpPr>
              <p:spPr bwMode="auto">
                <a:xfrm>
                  <a:off x="11" y="0"/>
                  <a:ext cx="167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2000" b="1">
                      <a:latin typeface="Times New Roman" pitchFamily="18" charset="0"/>
                    </a:rPr>
                    <a:t>變數名稱</a:t>
                  </a:r>
                </a:p>
              </p:txBody>
            </p:sp>
            <p:sp>
              <p:nvSpPr>
                <p:cNvPr id="12347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6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 b="1"/>
                </a:p>
              </p:txBody>
            </p:sp>
          </p:grpSp>
          <p:grpSp>
            <p:nvGrpSpPr>
              <p:cNvPr id="12295" name="Group 25"/>
              <p:cNvGrpSpPr>
                <a:grpSpLocks/>
              </p:cNvGrpSpPr>
              <p:nvPr/>
            </p:nvGrpSpPr>
            <p:grpSpPr bwMode="auto">
              <a:xfrm>
                <a:off x="1694" y="0"/>
                <a:ext cx="1694" cy="403"/>
                <a:chOff x="1694" y="0"/>
                <a:chExt cx="1694" cy="403"/>
              </a:xfrm>
            </p:grpSpPr>
            <p:sp>
              <p:nvSpPr>
                <p:cNvPr id="12344" name="Rectangle 5"/>
                <p:cNvSpPr>
                  <a:spLocks noChangeArrowheads="1"/>
                </p:cNvSpPr>
                <p:nvPr/>
              </p:nvSpPr>
              <p:spPr bwMode="auto">
                <a:xfrm>
                  <a:off x="1705" y="0"/>
                  <a:ext cx="167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2000" b="1">
                      <a:latin typeface="Times New Roman" pitchFamily="18" charset="0"/>
                    </a:rPr>
                    <a:t>說明</a:t>
                  </a:r>
                </a:p>
              </p:txBody>
            </p:sp>
            <p:sp>
              <p:nvSpPr>
                <p:cNvPr id="12345" name="Rectangle 24"/>
                <p:cNvSpPr>
                  <a:spLocks noChangeArrowheads="1"/>
                </p:cNvSpPr>
                <p:nvPr/>
              </p:nvSpPr>
              <p:spPr bwMode="auto">
                <a:xfrm>
                  <a:off x="1694" y="0"/>
                  <a:ext cx="16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 b="1"/>
                </a:p>
              </p:txBody>
            </p:sp>
          </p:grpSp>
          <p:grpSp>
            <p:nvGrpSpPr>
              <p:cNvPr id="12296" name="Group 27"/>
              <p:cNvGrpSpPr>
                <a:grpSpLocks/>
              </p:cNvGrpSpPr>
              <p:nvPr/>
            </p:nvGrpSpPr>
            <p:grpSpPr bwMode="auto">
              <a:xfrm>
                <a:off x="0" y="403"/>
                <a:ext cx="1694" cy="403"/>
                <a:chOff x="0" y="403"/>
                <a:chExt cx="1694" cy="403"/>
              </a:xfrm>
            </p:grpSpPr>
            <p:sp>
              <p:nvSpPr>
                <p:cNvPr id="12342" name="Rectangle 6"/>
                <p:cNvSpPr>
                  <a:spLocks noChangeArrowheads="1"/>
                </p:cNvSpPr>
                <p:nvPr/>
              </p:nvSpPr>
              <p:spPr bwMode="auto">
                <a:xfrm>
                  <a:off x="11" y="403"/>
                  <a:ext cx="167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 b="1">
                      <a:latin typeface="Times New Roman" pitchFamily="18" charset="0"/>
                    </a:rPr>
                    <a:t>$name</a:t>
                  </a:r>
                </a:p>
              </p:txBody>
            </p:sp>
            <p:sp>
              <p:nvSpPr>
                <p:cNvPr id="12343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6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 b="1"/>
                </a:p>
              </p:txBody>
            </p:sp>
          </p:grpSp>
          <p:grpSp>
            <p:nvGrpSpPr>
              <p:cNvPr id="12297" name="Group 29"/>
              <p:cNvGrpSpPr>
                <a:grpSpLocks/>
              </p:cNvGrpSpPr>
              <p:nvPr/>
            </p:nvGrpSpPr>
            <p:grpSpPr bwMode="auto">
              <a:xfrm>
                <a:off x="1694" y="403"/>
                <a:ext cx="1694" cy="403"/>
                <a:chOff x="1694" y="403"/>
                <a:chExt cx="1694" cy="403"/>
              </a:xfrm>
            </p:grpSpPr>
            <p:sp>
              <p:nvSpPr>
                <p:cNvPr id="12340" name="Rectangle 7"/>
                <p:cNvSpPr>
                  <a:spLocks noChangeArrowheads="1"/>
                </p:cNvSpPr>
                <p:nvPr/>
              </p:nvSpPr>
              <p:spPr bwMode="auto">
                <a:xfrm>
                  <a:off x="1705" y="403"/>
                  <a:ext cx="167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800" b="1">
                      <a:latin typeface="Times New Roman" pitchFamily="18" charset="0"/>
                    </a:rPr>
                    <a:t>合法</a:t>
                  </a:r>
                </a:p>
              </p:txBody>
            </p:sp>
            <p:sp>
              <p:nvSpPr>
                <p:cNvPr id="12341" name="Rectangle 28"/>
                <p:cNvSpPr>
                  <a:spLocks noChangeArrowheads="1"/>
                </p:cNvSpPr>
                <p:nvPr/>
              </p:nvSpPr>
              <p:spPr bwMode="auto">
                <a:xfrm>
                  <a:off x="1694" y="403"/>
                  <a:ext cx="16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 b="1"/>
                </a:p>
              </p:txBody>
            </p:sp>
          </p:grpSp>
          <p:grpSp>
            <p:nvGrpSpPr>
              <p:cNvPr id="12298" name="Group 31"/>
              <p:cNvGrpSpPr>
                <a:grpSpLocks/>
              </p:cNvGrpSpPr>
              <p:nvPr/>
            </p:nvGrpSpPr>
            <p:grpSpPr bwMode="auto">
              <a:xfrm>
                <a:off x="0" y="806"/>
                <a:ext cx="1694" cy="518"/>
                <a:chOff x="0" y="806"/>
                <a:chExt cx="1694" cy="518"/>
              </a:xfrm>
            </p:grpSpPr>
            <p:sp>
              <p:nvSpPr>
                <p:cNvPr id="12338" name="Rectangle 8"/>
                <p:cNvSpPr>
                  <a:spLocks noChangeArrowheads="1"/>
                </p:cNvSpPr>
                <p:nvPr/>
              </p:nvSpPr>
              <p:spPr bwMode="auto">
                <a:xfrm>
                  <a:off x="11" y="806"/>
                  <a:ext cx="1672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 b="1">
                      <a:latin typeface="Times New Roman" pitchFamily="18" charset="0"/>
                    </a:rPr>
                    <a:t>$Name</a:t>
                  </a:r>
                </a:p>
              </p:txBody>
            </p:sp>
            <p:sp>
              <p:nvSpPr>
                <p:cNvPr id="12339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16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 b="1"/>
                </a:p>
              </p:txBody>
            </p:sp>
          </p:grpSp>
          <p:grpSp>
            <p:nvGrpSpPr>
              <p:cNvPr id="12299" name="Group 33"/>
              <p:cNvGrpSpPr>
                <a:grpSpLocks/>
              </p:cNvGrpSpPr>
              <p:nvPr/>
            </p:nvGrpSpPr>
            <p:grpSpPr bwMode="auto">
              <a:xfrm>
                <a:off x="1694" y="806"/>
                <a:ext cx="1694" cy="518"/>
                <a:chOff x="1694" y="806"/>
                <a:chExt cx="1694" cy="518"/>
              </a:xfrm>
            </p:grpSpPr>
            <p:sp>
              <p:nvSpPr>
                <p:cNvPr id="12336" name="Rectangle 9"/>
                <p:cNvSpPr>
                  <a:spLocks noChangeArrowheads="1"/>
                </p:cNvSpPr>
                <p:nvPr/>
              </p:nvSpPr>
              <p:spPr bwMode="auto">
                <a:xfrm>
                  <a:off x="1705" y="806"/>
                  <a:ext cx="1672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800" b="1">
                      <a:latin typeface="Times New Roman" pitchFamily="18" charset="0"/>
                    </a:rPr>
                    <a:t>合法。但與</a:t>
                  </a:r>
                  <a:r>
                    <a:rPr kumimoji="0" lang="en-US" altLang="zh-TW" sz="1800" b="1">
                      <a:latin typeface="Times New Roman" pitchFamily="18" charset="0"/>
                    </a:rPr>
                    <a:t>$name</a:t>
                  </a:r>
                  <a:r>
                    <a:rPr kumimoji="0" lang="zh-TW" altLang="en-US" sz="1800" b="1">
                      <a:latin typeface="Times New Roman" pitchFamily="18" charset="0"/>
                    </a:rPr>
                    <a:t>是二個不同的變數</a:t>
                  </a:r>
                </a:p>
              </p:txBody>
            </p:sp>
            <p:sp>
              <p:nvSpPr>
                <p:cNvPr id="12337" name="Rectangle 32"/>
                <p:cNvSpPr>
                  <a:spLocks noChangeArrowheads="1"/>
                </p:cNvSpPr>
                <p:nvPr/>
              </p:nvSpPr>
              <p:spPr bwMode="auto">
                <a:xfrm>
                  <a:off x="1694" y="806"/>
                  <a:ext cx="1694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 b="1"/>
                </a:p>
              </p:txBody>
            </p:sp>
          </p:grpSp>
          <p:grpSp>
            <p:nvGrpSpPr>
              <p:cNvPr id="12300" name="Group 35"/>
              <p:cNvGrpSpPr>
                <a:grpSpLocks/>
              </p:cNvGrpSpPr>
              <p:nvPr/>
            </p:nvGrpSpPr>
            <p:grpSpPr bwMode="auto">
              <a:xfrm>
                <a:off x="0" y="1324"/>
                <a:ext cx="1694" cy="403"/>
                <a:chOff x="0" y="1324"/>
                <a:chExt cx="1694" cy="403"/>
              </a:xfrm>
            </p:grpSpPr>
            <p:sp>
              <p:nvSpPr>
                <p:cNvPr id="12334" name="Rectangle 10"/>
                <p:cNvSpPr>
                  <a:spLocks noChangeArrowheads="1"/>
                </p:cNvSpPr>
                <p:nvPr/>
              </p:nvSpPr>
              <p:spPr bwMode="auto">
                <a:xfrm>
                  <a:off x="11" y="1324"/>
                  <a:ext cx="167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 b="1">
                      <a:latin typeface="Times New Roman" pitchFamily="18" charset="0"/>
                    </a:rPr>
                    <a:t>$_getScore</a:t>
                  </a:r>
                </a:p>
              </p:txBody>
            </p:sp>
            <p:sp>
              <p:nvSpPr>
                <p:cNvPr id="12335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1324"/>
                  <a:ext cx="16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 b="1"/>
                </a:p>
              </p:txBody>
            </p:sp>
          </p:grpSp>
          <p:grpSp>
            <p:nvGrpSpPr>
              <p:cNvPr id="12301" name="Group 37"/>
              <p:cNvGrpSpPr>
                <a:grpSpLocks/>
              </p:cNvGrpSpPr>
              <p:nvPr/>
            </p:nvGrpSpPr>
            <p:grpSpPr bwMode="auto">
              <a:xfrm>
                <a:off x="1694" y="1324"/>
                <a:ext cx="1694" cy="403"/>
                <a:chOff x="1694" y="1324"/>
                <a:chExt cx="1694" cy="403"/>
              </a:xfrm>
            </p:grpSpPr>
            <p:sp>
              <p:nvSpPr>
                <p:cNvPr id="12332" name="Rectangle 11"/>
                <p:cNvSpPr>
                  <a:spLocks noChangeArrowheads="1"/>
                </p:cNvSpPr>
                <p:nvPr/>
              </p:nvSpPr>
              <p:spPr bwMode="auto">
                <a:xfrm>
                  <a:off x="1705" y="1324"/>
                  <a:ext cx="167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800" b="1">
                      <a:latin typeface="Times New Roman" pitchFamily="18" charset="0"/>
                    </a:rPr>
                    <a:t>合法</a:t>
                  </a:r>
                </a:p>
              </p:txBody>
            </p:sp>
            <p:sp>
              <p:nvSpPr>
                <p:cNvPr id="12333" name="Rectangle 36"/>
                <p:cNvSpPr>
                  <a:spLocks noChangeArrowheads="1"/>
                </p:cNvSpPr>
                <p:nvPr/>
              </p:nvSpPr>
              <p:spPr bwMode="auto">
                <a:xfrm>
                  <a:off x="1694" y="1324"/>
                  <a:ext cx="16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 b="1"/>
                </a:p>
              </p:txBody>
            </p:sp>
          </p:grpSp>
          <p:grpSp>
            <p:nvGrpSpPr>
              <p:cNvPr id="12302" name="Group 39"/>
              <p:cNvGrpSpPr>
                <a:grpSpLocks/>
              </p:cNvGrpSpPr>
              <p:nvPr/>
            </p:nvGrpSpPr>
            <p:grpSpPr bwMode="auto">
              <a:xfrm>
                <a:off x="0" y="1727"/>
                <a:ext cx="1694" cy="403"/>
                <a:chOff x="0" y="1727"/>
                <a:chExt cx="1694" cy="403"/>
              </a:xfrm>
            </p:grpSpPr>
            <p:sp>
              <p:nvSpPr>
                <p:cNvPr id="12330" name="Rectangle 12"/>
                <p:cNvSpPr>
                  <a:spLocks noChangeArrowheads="1"/>
                </p:cNvSpPr>
                <p:nvPr/>
              </p:nvSpPr>
              <p:spPr bwMode="auto">
                <a:xfrm>
                  <a:off x="11" y="1727"/>
                  <a:ext cx="167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 b="1">
                      <a:latin typeface="Times New Roman" pitchFamily="18" charset="0"/>
                    </a:rPr>
                    <a:t>$number6_person</a:t>
                  </a:r>
                </a:p>
              </p:txBody>
            </p:sp>
            <p:sp>
              <p:nvSpPr>
                <p:cNvPr id="12331" name="Rectangle 38"/>
                <p:cNvSpPr>
                  <a:spLocks noChangeArrowheads="1"/>
                </p:cNvSpPr>
                <p:nvPr/>
              </p:nvSpPr>
              <p:spPr bwMode="auto">
                <a:xfrm>
                  <a:off x="0" y="1727"/>
                  <a:ext cx="16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 b="1"/>
                </a:p>
              </p:txBody>
            </p:sp>
          </p:grpSp>
          <p:grpSp>
            <p:nvGrpSpPr>
              <p:cNvPr id="12303" name="Group 41"/>
              <p:cNvGrpSpPr>
                <a:grpSpLocks/>
              </p:cNvGrpSpPr>
              <p:nvPr/>
            </p:nvGrpSpPr>
            <p:grpSpPr bwMode="auto">
              <a:xfrm>
                <a:off x="1694" y="1727"/>
                <a:ext cx="1694" cy="403"/>
                <a:chOff x="1694" y="1727"/>
                <a:chExt cx="1694" cy="403"/>
              </a:xfrm>
            </p:grpSpPr>
            <p:sp>
              <p:nvSpPr>
                <p:cNvPr id="12328" name="Rectangle 13"/>
                <p:cNvSpPr>
                  <a:spLocks noChangeArrowheads="1"/>
                </p:cNvSpPr>
                <p:nvPr/>
              </p:nvSpPr>
              <p:spPr bwMode="auto">
                <a:xfrm>
                  <a:off x="1705" y="1727"/>
                  <a:ext cx="167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800" b="1">
                      <a:latin typeface="Times New Roman" pitchFamily="18" charset="0"/>
                    </a:rPr>
                    <a:t>合法</a:t>
                  </a:r>
                </a:p>
              </p:txBody>
            </p:sp>
            <p:sp>
              <p:nvSpPr>
                <p:cNvPr id="12329" name="Rectangle 40"/>
                <p:cNvSpPr>
                  <a:spLocks noChangeArrowheads="1"/>
                </p:cNvSpPr>
                <p:nvPr/>
              </p:nvSpPr>
              <p:spPr bwMode="auto">
                <a:xfrm>
                  <a:off x="1694" y="1727"/>
                  <a:ext cx="16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 b="1"/>
                </a:p>
              </p:txBody>
            </p:sp>
          </p:grpSp>
          <p:grpSp>
            <p:nvGrpSpPr>
              <p:cNvPr id="12304" name="Group 43"/>
              <p:cNvGrpSpPr>
                <a:grpSpLocks/>
              </p:cNvGrpSpPr>
              <p:nvPr/>
            </p:nvGrpSpPr>
            <p:grpSpPr bwMode="auto">
              <a:xfrm>
                <a:off x="0" y="2130"/>
                <a:ext cx="1694" cy="403"/>
                <a:chOff x="0" y="2130"/>
                <a:chExt cx="1694" cy="403"/>
              </a:xfrm>
            </p:grpSpPr>
            <p:sp>
              <p:nvSpPr>
                <p:cNvPr id="12326" name="Rectangle 14"/>
                <p:cNvSpPr>
                  <a:spLocks noChangeArrowheads="1"/>
                </p:cNvSpPr>
                <p:nvPr/>
              </p:nvSpPr>
              <p:spPr bwMode="auto">
                <a:xfrm>
                  <a:off x="11" y="2130"/>
                  <a:ext cx="167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 b="1">
                      <a:latin typeface="Times New Roman" pitchFamily="18" charset="0"/>
                    </a:rPr>
                    <a:t>$Put_score</a:t>
                  </a:r>
                </a:p>
              </p:txBody>
            </p:sp>
            <p:sp>
              <p:nvSpPr>
                <p:cNvPr id="12327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2130"/>
                  <a:ext cx="16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 b="1"/>
                </a:p>
              </p:txBody>
            </p:sp>
          </p:grpSp>
          <p:grpSp>
            <p:nvGrpSpPr>
              <p:cNvPr id="12305" name="Group 45"/>
              <p:cNvGrpSpPr>
                <a:grpSpLocks/>
              </p:cNvGrpSpPr>
              <p:nvPr/>
            </p:nvGrpSpPr>
            <p:grpSpPr bwMode="auto">
              <a:xfrm>
                <a:off x="1694" y="2130"/>
                <a:ext cx="1694" cy="403"/>
                <a:chOff x="1694" y="2130"/>
                <a:chExt cx="1694" cy="403"/>
              </a:xfrm>
            </p:grpSpPr>
            <p:sp>
              <p:nvSpPr>
                <p:cNvPr id="12324" name="Rectangle 15"/>
                <p:cNvSpPr>
                  <a:spLocks noChangeArrowheads="1"/>
                </p:cNvSpPr>
                <p:nvPr/>
              </p:nvSpPr>
              <p:spPr bwMode="auto">
                <a:xfrm>
                  <a:off x="1705" y="2130"/>
                  <a:ext cx="167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800" b="1">
                      <a:latin typeface="Times New Roman" pitchFamily="18" charset="0"/>
                    </a:rPr>
                    <a:t>合法</a:t>
                  </a:r>
                </a:p>
              </p:txBody>
            </p:sp>
            <p:sp>
              <p:nvSpPr>
                <p:cNvPr id="12325" name="Rectangle 44"/>
                <p:cNvSpPr>
                  <a:spLocks noChangeArrowheads="1"/>
                </p:cNvSpPr>
                <p:nvPr/>
              </p:nvSpPr>
              <p:spPr bwMode="auto">
                <a:xfrm>
                  <a:off x="1694" y="2130"/>
                  <a:ext cx="16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 b="1"/>
                </a:p>
              </p:txBody>
            </p:sp>
          </p:grpSp>
          <p:grpSp>
            <p:nvGrpSpPr>
              <p:cNvPr id="12306" name="Group 47"/>
              <p:cNvGrpSpPr>
                <a:grpSpLocks/>
              </p:cNvGrpSpPr>
              <p:nvPr/>
            </p:nvGrpSpPr>
            <p:grpSpPr bwMode="auto">
              <a:xfrm>
                <a:off x="0" y="2533"/>
                <a:ext cx="1694" cy="403"/>
                <a:chOff x="0" y="2533"/>
                <a:chExt cx="1694" cy="403"/>
              </a:xfrm>
            </p:grpSpPr>
            <p:sp>
              <p:nvSpPr>
                <p:cNvPr id="12322" name="Rectangle 16"/>
                <p:cNvSpPr>
                  <a:spLocks noChangeArrowheads="1"/>
                </p:cNvSpPr>
                <p:nvPr/>
              </p:nvSpPr>
              <p:spPr bwMode="auto">
                <a:xfrm>
                  <a:off x="11" y="2533"/>
                  <a:ext cx="167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 b="1">
                      <a:latin typeface="Times New Roman" pitchFamily="18" charset="0"/>
                    </a:rPr>
                    <a:t>$aBC</a:t>
                  </a:r>
                </a:p>
              </p:txBody>
            </p:sp>
            <p:sp>
              <p:nvSpPr>
                <p:cNvPr id="12323" name="Rectangle 46"/>
                <p:cNvSpPr>
                  <a:spLocks noChangeArrowheads="1"/>
                </p:cNvSpPr>
                <p:nvPr/>
              </p:nvSpPr>
              <p:spPr bwMode="auto">
                <a:xfrm>
                  <a:off x="0" y="2533"/>
                  <a:ext cx="16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 b="1"/>
                </a:p>
              </p:txBody>
            </p:sp>
          </p:grpSp>
          <p:grpSp>
            <p:nvGrpSpPr>
              <p:cNvPr id="12307" name="Group 49"/>
              <p:cNvGrpSpPr>
                <a:grpSpLocks/>
              </p:cNvGrpSpPr>
              <p:nvPr/>
            </p:nvGrpSpPr>
            <p:grpSpPr bwMode="auto">
              <a:xfrm>
                <a:off x="1694" y="2533"/>
                <a:ext cx="1694" cy="403"/>
                <a:chOff x="1694" y="2533"/>
                <a:chExt cx="1694" cy="403"/>
              </a:xfrm>
            </p:grpSpPr>
            <p:sp>
              <p:nvSpPr>
                <p:cNvPr id="12320" name="Rectangle 17"/>
                <p:cNvSpPr>
                  <a:spLocks noChangeArrowheads="1"/>
                </p:cNvSpPr>
                <p:nvPr/>
              </p:nvSpPr>
              <p:spPr bwMode="auto">
                <a:xfrm>
                  <a:off x="1705" y="2533"/>
                  <a:ext cx="167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800" b="1">
                      <a:latin typeface="Times New Roman" pitchFamily="18" charset="0"/>
                    </a:rPr>
                    <a:t>合法</a:t>
                  </a:r>
                </a:p>
              </p:txBody>
            </p:sp>
            <p:sp>
              <p:nvSpPr>
                <p:cNvPr id="12321" name="Rectangle 48"/>
                <p:cNvSpPr>
                  <a:spLocks noChangeArrowheads="1"/>
                </p:cNvSpPr>
                <p:nvPr/>
              </p:nvSpPr>
              <p:spPr bwMode="auto">
                <a:xfrm>
                  <a:off x="1694" y="2533"/>
                  <a:ext cx="16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 b="1"/>
                </a:p>
              </p:txBody>
            </p:sp>
          </p:grpSp>
          <p:grpSp>
            <p:nvGrpSpPr>
              <p:cNvPr id="12308" name="Group 51"/>
              <p:cNvGrpSpPr>
                <a:grpSpLocks/>
              </p:cNvGrpSpPr>
              <p:nvPr/>
            </p:nvGrpSpPr>
            <p:grpSpPr bwMode="auto">
              <a:xfrm>
                <a:off x="0" y="2936"/>
                <a:ext cx="1694" cy="403"/>
                <a:chOff x="0" y="2936"/>
                <a:chExt cx="1694" cy="403"/>
              </a:xfrm>
            </p:grpSpPr>
            <p:sp>
              <p:nvSpPr>
                <p:cNvPr id="12318" name="Rectangle 18"/>
                <p:cNvSpPr>
                  <a:spLocks noChangeArrowheads="1"/>
                </p:cNvSpPr>
                <p:nvPr/>
              </p:nvSpPr>
              <p:spPr bwMode="auto">
                <a:xfrm>
                  <a:off x="11" y="2936"/>
                  <a:ext cx="167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 b="1">
                      <a:latin typeface="Times New Roman" pitchFamily="18" charset="0"/>
                    </a:rPr>
                    <a:t>$6person</a:t>
                  </a:r>
                </a:p>
              </p:txBody>
            </p:sp>
            <p:sp>
              <p:nvSpPr>
                <p:cNvPr id="12319" name="Rectangle 50"/>
                <p:cNvSpPr>
                  <a:spLocks noChangeArrowheads="1"/>
                </p:cNvSpPr>
                <p:nvPr/>
              </p:nvSpPr>
              <p:spPr bwMode="auto">
                <a:xfrm>
                  <a:off x="0" y="2936"/>
                  <a:ext cx="16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 b="1"/>
                </a:p>
              </p:txBody>
            </p:sp>
          </p:grpSp>
          <p:grpSp>
            <p:nvGrpSpPr>
              <p:cNvPr id="12309" name="Group 53"/>
              <p:cNvGrpSpPr>
                <a:grpSpLocks/>
              </p:cNvGrpSpPr>
              <p:nvPr/>
            </p:nvGrpSpPr>
            <p:grpSpPr bwMode="auto">
              <a:xfrm>
                <a:off x="1694" y="2936"/>
                <a:ext cx="1694" cy="403"/>
                <a:chOff x="1694" y="2936"/>
                <a:chExt cx="1694" cy="403"/>
              </a:xfrm>
            </p:grpSpPr>
            <p:sp>
              <p:nvSpPr>
                <p:cNvPr id="12316" name="Rectangle 19"/>
                <p:cNvSpPr>
                  <a:spLocks noChangeArrowheads="1"/>
                </p:cNvSpPr>
                <p:nvPr/>
              </p:nvSpPr>
              <p:spPr bwMode="auto">
                <a:xfrm>
                  <a:off x="1705" y="2936"/>
                  <a:ext cx="167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800" b="1">
                      <a:latin typeface="Times New Roman" pitchFamily="18" charset="0"/>
                    </a:rPr>
                    <a:t>不合法</a:t>
                  </a:r>
                  <a:r>
                    <a:rPr kumimoji="0" lang="en-US" altLang="zh-TW" sz="1800" b="1">
                      <a:latin typeface="Times New Roman" pitchFamily="18" charset="0"/>
                    </a:rPr>
                    <a:t>, </a:t>
                  </a:r>
                  <a:r>
                    <a:rPr kumimoji="0" lang="zh-TW" altLang="en-US" sz="1800" b="1">
                      <a:latin typeface="Times New Roman" pitchFamily="18" charset="0"/>
                    </a:rPr>
                    <a:t>第二字元必須為字母或底線</a:t>
                  </a:r>
                </a:p>
              </p:txBody>
            </p:sp>
            <p:sp>
              <p:nvSpPr>
                <p:cNvPr id="12317" name="Rectangle 52"/>
                <p:cNvSpPr>
                  <a:spLocks noChangeArrowheads="1"/>
                </p:cNvSpPr>
                <p:nvPr/>
              </p:nvSpPr>
              <p:spPr bwMode="auto">
                <a:xfrm>
                  <a:off x="1694" y="2936"/>
                  <a:ext cx="16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 b="1"/>
                </a:p>
              </p:txBody>
            </p:sp>
          </p:grpSp>
          <p:grpSp>
            <p:nvGrpSpPr>
              <p:cNvPr id="12310" name="Group 55"/>
              <p:cNvGrpSpPr>
                <a:grpSpLocks/>
              </p:cNvGrpSpPr>
              <p:nvPr/>
            </p:nvGrpSpPr>
            <p:grpSpPr bwMode="auto">
              <a:xfrm>
                <a:off x="0" y="3339"/>
                <a:ext cx="1694" cy="403"/>
                <a:chOff x="0" y="3339"/>
                <a:chExt cx="1694" cy="403"/>
              </a:xfrm>
            </p:grpSpPr>
            <p:sp>
              <p:nvSpPr>
                <p:cNvPr id="12314" name="Rectangle 20"/>
                <p:cNvSpPr>
                  <a:spLocks noChangeArrowheads="1"/>
                </p:cNvSpPr>
                <p:nvPr/>
              </p:nvSpPr>
              <p:spPr bwMode="auto">
                <a:xfrm>
                  <a:off x="11" y="3339"/>
                  <a:ext cx="167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 b="1">
                      <a:latin typeface="Times New Roman" pitchFamily="18" charset="0"/>
                    </a:rPr>
                    <a:t>$get-score</a:t>
                  </a:r>
                </a:p>
              </p:txBody>
            </p:sp>
            <p:sp>
              <p:nvSpPr>
                <p:cNvPr id="12315" name="Rectangle 54"/>
                <p:cNvSpPr>
                  <a:spLocks noChangeArrowheads="1"/>
                </p:cNvSpPr>
                <p:nvPr/>
              </p:nvSpPr>
              <p:spPr bwMode="auto">
                <a:xfrm>
                  <a:off x="0" y="3339"/>
                  <a:ext cx="16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 b="1"/>
                </a:p>
              </p:txBody>
            </p:sp>
          </p:grpSp>
          <p:grpSp>
            <p:nvGrpSpPr>
              <p:cNvPr id="12311" name="Group 57"/>
              <p:cNvGrpSpPr>
                <a:grpSpLocks/>
              </p:cNvGrpSpPr>
              <p:nvPr/>
            </p:nvGrpSpPr>
            <p:grpSpPr bwMode="auto">
              <a:xfrm>
                <a:off x="1694" y="3339"/>
                <a:ext cx="1694" cy="403"/>
                <a:chOff x="1694" y="3339"/>
                <a:chExt cx="1694" cy="403"/>
              </a:xfrm>
            </p:grpSpPr>
            <p:sp>
              <p:nvSpPr>
                <p:cNvPr id="12312" name="Rectangle 21"/>
                <p:cNvSpPr>
                  <a:spLocks noChangeArrowheads="1"/>
                </p:cNvSpPr>
                <p:nvPr/>
              </p:nvSpPr>
              <p:spPr bwMode="auto">
                <a:xfrm>
                  <a:off x="1705" y="3339"/>
                  <a:ext cx="167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800" b="1">
                      <a:latin typeface="Times New Roman" pitchFamily="18" charset="0"/>
                    </a:rPr>
                    <a:t>不合法</a:t>
                  </a:r>
                  <a:r>
                    <a:rPr kumimoji="0" lang="en-US" altLang="zh-TW" sz="1800" b="1">
                      <a:latin typeface="Times New Roman" pitchFamily="18" charset="0"/>
                    </a:rPr>
                    <a:t>, </a:t>
                  </a:r>
                  <a:r>
                    <a:rPr kumimoji="0" lang="zh-TW" altLang="en-US" sz="1800" b="1">
                      <a:latin typeface="Times New Roman" pitchFamily="18" charset="0"/>
                    </a:rPr>
                    <a:t>不可以有</a:t>
                  </a:r>
                  <a:r>
                    <a:rPr kumimoji="0" lang="en-US" altLang="zh-TW" sz="1800" b="1">
                      <a:latin typeface="Times New Roman" pitchFamily="18" charset="0"/>
                    </a:rPr>
                    <a:t>'-'</a:t>
                  </a:r>
                  <a:r>
                    <a:rPr kumimoji="0" lang="zh-TW" altLang="en-US" sz="1800" b="1">
                      <a:latin typeface="Times New Roman" pitchFamily="18" charset="0"/>
                    </a:rPr>
                    <a:t>字元</a:t>
                  </a:r>
                </a:p>
              </p:txBody>
            </p:sp>
            <p:sp>
              <p:nvSpPr>
                <p:cNvPr id="12313" name="Rectangle 56"/>
                <p:cNvSpPr>
                  <a:spLocks noChangeArrowheads="1"/>
                </p:cNvSpPr>
                <p:nvPr/>
              </p:nvSpPr>
              <p:spPr bwMode="auto">
                <a:xfrm>
                  <a:off x="1694" y="3339"/>
                  <a:ext cx="16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 b="1"/>
                </a:p>
              </p:txBody>
            </p:sp>
          </p:grpSp>
        </p:grpSp>
        <p:sp>
          <p:nvSpPr>
            <p:cNvPr id="12293" name="Rectangle 59"/>
            <p:cNvSpPr>
              <a:spLocks noChangeArrowheads="1"/>
            </p:cNvSpPr>
            <p:nvPr/>
          </p:nvSpPr>
          <p:spPr bwMode="auto">
            <a:xfrm>
              <a:off x="-3" y="-3"/>
              <a:ext cx="3394" cy="374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TW" altLang="en-US" sz="1800" b="1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新細明體" pitchFamily="18" charset="-120"/>
              </a:rPr>
              <a:t>遞增遞減運算子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7107" name="內容版面配置區 2"/>
          <p:cNvSpPr>
            <a:spLocks noGrp="1"/>
          </p:cNvSpPr>
          <p:nvPr>
            <p:ph idx="1"/>
          </p:nvPr>
        </p:nvSpPr>
        <p:spPr>
          <a:xfrm>
            <a:off x="1000125" y="1447800"/>
            <a:ext cx="7929563" cy="5267325"/>
          </a:xfrm>
        </p:spPr>
        <p:txBody>
          <a:bodyPr/>
          <a:lstStyle/>
          <a:p>
            <a:pPr eaLnBrk="1" hangingPunct="1"/>
            <a:r>
              <a:rPr lang="en-US" altLang="zh-TW" sz="2800"/>
              <a:t>PHP </a:t>
            </a:r>
            <a:r>
              <a:rPr lang="zh-TW" altLang="en-US" sz="2800">
                <a:latin typeface="新細明體" pitchFamily="18" charset="-120"/>
              </a:rPr>
              <a:t>提供了一個簡單的加</a:t>
            </a:r>
            <a:r>
              <a:rPr lang="en-US" altLang="zh-TW" sz="2800"/>
              <a:t>/</a:t>
            </a:r>
            <a:r>
              <a:rPr lang="zh-TW" altLang="en-US" sz="2800">
                <a:latin typeface="新細明體" pitchFamily="18" charset="-120"/>
              </a:rPr>
              <a:t>減</a:t>
            </a:r>
            <a:r>
              <a:rPr lang="zh-TW" altLang="en-US" sz="2800"/>
              <a:t> </a:t>
            </a:r>
            <a:r>
              <a:rPr lang="en-US" altLang="zh-TW" sz="2800"/>
              <a:t>1</a:t>
            </a:r>
            <a:r>
              <a:rPr lang="zh-TW" altLang="en-US" sz="2800">
                <a:latin typeface="新細明體" pitchFamily="18" charset="-120"/>
              </a:rPr>
              <a:t>寫法，而且可選擇先加</a:t>
            </a:r>
            <a:r>
              <a:rPr lang="en-US" altLang="zh-TW" sz="2800"/>
              <a:t>/</a:t>
            </a:r>
            <a:r>
              <a:rPr lang="zh-TW" altLang="en-US" sz="2800">
                <a:latin typeface="新細明體" pitchFamily="18" charset="-120"/>
              </a:rPr>
              <a:t>減</a:t>
            </a:r>
            <a:r>
              <a:rPr lang="zh-TW" altLang="en-US" sz="2800"/>
              <a:t> </a:t>
            </a:r>
            <a:r>
              <a:rPr lang="en-US" altLang="zh-TW" sz="2800"/>
              <a:t>1 </a:t>
            </a:r>
            <a:r>
              <a:rPr lang="zh-TW" altLang="en-US" sz="2800">
                <a:latin typeface="新細明體" pitchFamily="18" charset="-120"/>
              </a:rPr>
              <a:t>再運算或先運算再加</a:t>
            </a:r>
            <a:r>
              <a:rPr lang="zh-TW" altLang="en-US" sz="2800"/>
              <a:t> </a:t>
            </a:r>
            <a:r>
              <a:rPr lang="en-US" altLang="zh-TW" sz="2800"/>
              <a:t>1 </a:t>
            </a:r>
            <a:r>
              <a:rPr lang="zh-TW" altLang="en-US" sz="2800">
                <a:latin typeface="新細明體" pitchFamily="18" charset="-120"/>
              </a:rPr>
              <a:t>或減</a:t>
            </a:r>
            <a:r>
              <a:rPr lang="zh-TW" altLang="en-US" sz="2800"/>
              <a:t> </a:t>
            </a:r>
            <a:r>
              <a:rPr lang="en-US" altLang="zh-TW" sz="2800"/>
              <a:t>1</a:t>
            </a:r>
            <a:r>
              <a:rPr lang="zh-TW" altLang="en-US" sz="2800">
                <a:latin typeface="新細明體" pitchFamily="18" charset="-120"/>
              </a:rPr>
              <a:t>。</a:t>
            </a:r>
            <a:r>
              <a:rPr lang="zh-TW" altLang="en-US" sz="2800"/>
              <a:t> </a:t>
            </a:r>
            <a:br>
              <a:rPr lang="en-US" altLang="zh-TW" sz="2800"/>
            </a:br>
            <a:r>
              <a:rPr lang="en-US" altLang="zh-TW" sz="2800">
                <a:solidFill>
                  <a:srgbClr val="FF0000"/>
                </a:solidFill>
              </a:rPr>
              <a:t>(</a:t>
            </a:r>
            <a:r>
              <a:rPr lang="zh-TW" altLang="en-US" sz="2800">
                <a:solidFill>
                  <a:srgbClr val="FF0000"/>
                </a:solidFill>
              </a:rPr>
              <a:t>需注意 </a:t>
            </a:r>
            <a:r>
              <a:rPr lang="en-US" altLang="zh-TW" sz="2800">
                <a:solidFill>
                  <a:srgbClr val="FF0000"/>
                </a:solidFill>
              </a:rPr>
              <a:t>$a=$b+++$c)</a:t>
            </a:r>
            <a:endParaRPr lang="zh-TW" altLang="en-US" sz="2800">
              <a:solidFill>
                <a:srgbClr val="FF0000"/>
              </a:solidFill>
            </a:endParaRPr>
          </a:p>
        </p:txBody>
      </p:sp>
      <p:grpSp>
        <p:nvGrpSpPr>
          <p:cNvPr id="47108" name="Group 51"/>
          <p:cNvGrpSpPr>
            <a:grpSpLocks/>
          </p:cNvGrpSpPr>
          <p:nvPr/>
        </p:nvGrpSpPr>
        <p:grpSpPr bwMode="auto">
          <a:xfrm>
            <a:off x="1571625" y="3357563"/>
            <a:ext cx="7239000" cy="3055937"/>
            <a:chOff x="-3" y="-3"/>
            <a:chExt cx="3417" cy="2021"/>
          </a:xfrm>
        </p:grpSpPr>
        <p:grpSp>
          <p:nvGrpSpPr>
            <p:cNvPr id="47109" name="Group 49"/>
            <p:cNvGrpSpPr>
              <a:grpSpLocks/>
            </p:cNvGrpSpPr>
            <p:nvPr/>
          </p:nvGrpSpPr>
          <p:grpSpPr bwMode="auto">
            <a:xfrm>
              <a:off x="0" y="0"/>
              <a:ext cx="3411" cy="2015"/>
              <a:chOff x="0" y="0"/>
              <a:chExt cx="3411" cy="2015"/>
            </a:xfrm>
          </p:grpSpPr>
          <p:grpSp>
            <p:nvGrpSpPr>
              <p:cNvPr id="47111" name="Group 20"/>
              <p:cNvGrpSpPr>
                <a:grpSpLocks/>
              </p:cNvGrpSpPr>
              <p:nvPr/>
            </p:nvGrpSpPr>
            <p:grpSpPr bwMode="auto">
              <a:xfrm>
                <a:off x="0" y="0"/>
                <a:ext cx="1137" cy="403"/>
                <a:chOff x="0" y="0"/>
                <a:chExt cx="1137" cy="403"/>
              </a:xfrm>
            </p:grpSpPr>
            <p:sp>
              <p:nvSpPr>
                <p:cNvPr id="47154" name="Rectangle 4"/>
                <p:cNvSpPr>
                  <a:spLocks noChangeArrowheads="1"/>
                </p:cNvSpPr>
                <p:nvPr/>
              </p:nvSpPr>
              <p:spPr bwMode="auto">
                <a:xfrm>
                  <a:off x="11" y="0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2000" b="1">
                      <a:latin typeface="Times New Roman" pitchFamily="18" charset="0"/>
                    </a:rPr>
                    <a:t>遞增遞減運算子</a:t>
                  </a:r>
                </a:p>
              </p:txBody>
            </p:sp>
            <p:sp>
              <p:nvSpPr>
                <p:cNvPr id="47155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7112" name="Group 22"/>
              <p:cNvGrpSpPr>
                <a:grpSpLocks/>
              </p:cNvGrpSpPr>
              <p:nvPr/>
            </p:nvGrpSpPr>
            <p:grpSpPr bwMode="auto">
              <a:xfrm>
                <a:off x="1137" y="0"/>
                <a:ext cx="1137" cy="403"/>
                <a:chOff x="1137" y="0"/>
                <a:chExt cx="1137" cy="403"/>
              </a:xfrm>
            </p:grpSpPr>
            <p:sp>
              <p:nvSpPr>
                <p:cNvPr id="47152" name="Rectangle 5"/>
                <p:cNvSpPr>
                  <a:spLocks noChangeArrowheads="1"/>
                </p:cNvSpPr>
                <p:nvPr/>
              </p:nvSpPr>
              <p:spPr bwMode="auto">
                <a:xfrm>
                  <a:off x="1148" y="0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2000" b="1">
                      <a:latin typeface="Times New Roman" pitchFamily="18" charset="0"/>
                    </a:rPr>
                    <a:t>功  能</a:t>
                  </a:r>
                </a:p>
              </p:txBody>
            </p:sp>
            <p:sp>
              <p:nvSpPr>
                <p:cNvPr id="47153" name="Rectangle 21"/>
                <p:cNvSpPr>
                  <a:spLocks noChangeArrowheads="1"/>
                </p:cNvSpPr>
                <p:nvPr/>
              </p:nvSpPr>
              <p:spPr bwMode="auto">
                <a:xfrm>
                  <a:off x="1137" y="0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7113" name="Group 24"/>
              <p:cNvGrpSpPr>
                <a:grpSpLocks/>
              </p:cNvGrpSpPr>
              <p:nvPr/>
            </p:nvGrpSpPr>
            <p:grpSpPr bwMode="auto">
              <a:xfrm>
                <a:off x="2274" y="0"/>
                <a:ext cx="1137" cy="403"/>
                <a:chOff x="2274" y="0"/>
                <a:chExt cx="1137" cy="403"/>
              </a:xfrm>
            </p:grpSpPr>
            <p:sp>
              <p:nvSpPr>
                <p:cNvPr id="47150" name="Rectangle 6"/>
                <p:cNvSpPr>
                  <a:spLocks noChangeArrowheads="1"/>
                </p:cNvSpPr>
                <p:nvPr/>
              </p:nvSpPr>
              <p:spPr bwMode="auto">
                <a:xfrm>
                  <a:off x="2285" y="0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2000" b="1">
                      <a:latin typeface="Times New Roman" pitchFamily="18" charset="0"/>
                    </a:rPr>
                    <a:t>範  例</a:t>
                  </a:r>
                </a:p>
              </p:txBody>
            </p:sp>
            <p:sp>
              <p:nvSpPr>
                <p:cNvPr id="47151" name="Rectangle 23"/>
                <p:cNvSpPr>
                  <a:spLocks noChangeArrowheads="1"/>
                </p:cNvSpPr>
                <p:nvPr/>
              </p:nvSpPr>
              <p:spPr bwMode="auto">
                <a:xfrm>
                  <a:off x="2274" y="0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7114" name="Group 26"/>
              <p:cNvGrpSpPr>
                <a:grpSpLocks/>
              </p:cNvGrpSpPr>
              <p:nvPr/>
            </p:nvGrpSpPr>
            <p:grpSpPr bwMode="auto">
              <a:xfrm>
                <a:off x="0" y="403"/>
                <a:ext cx="1137" cy="403"/>
                <a:chOff x="0" y="403"/>
                <a:chExt cx="1137" cy="403"/>
              </a:xfrm>
            </p:grpSpPr>
            <p:sp>
              <p:nvSpPr>
                <p:cNvPr id="47148" name="Rectangle 7"/>
                <p:cNvSpPr>
                  <a:spLocks noChangeArrowheads="1"/>
                </p:cNvSpPr>
                <p:nvPr/>
              </p:nvSpPr>
              <p:spPr bwMode="auto">
                <a:xfrm>
                  <a:off x="11" y="403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2000">
                      <a:latin typeface="Times New Roman" pitchFamily="18" charset="0"/>
                    </a:rPr>
                    <a:t>++$a</a:t>
                  </a:r>
                </a:p>
              </p:txBody>
            </p:sp>
            <p:sp>
              <p:nvSpPr>
                <p:cNvPr id="47149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7115" name="Group 28"/>
              <p:cNvGrpSpPr>
                <a:grpSpLocks/>
              </p:cNvGrpSpPr>
              <p:nvPr/>
            </p:nvGrpSpPr>
            <p:grpSpPr bwMode="auto">
              <a:xfrm>
                <a:off x="1137" y="403"/>
                <a:ext cx="1137" cy="403"/>
                <a:chOff x="1137" y="403"/>
                <a:chExt cx="1137" cy="403"/>
              </a:xfrm>
            </p:grpSpPr>
            <p:sp>
              <p:nvSpPr>
                <p:cNvPr id="47146" name="Rectangle 8"/>
                <p:cNvSpPr>
                  <a:spLocks noChangeArrowheads="1"/>
                </p:cNvSpPr>
                <p:nvPr/>
              </p:nvSpPr>
              <p:spPr bwMode="auto">
                <a:xfrm>
                  <a:off x="1148" y="403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2000">
                      <a:latin typeface="Times New Roman" pitchFamily="18" charset="0"/>
                    </a:rPr>
                    <a:t>先加</a:t>
                  </a:r>
                  <a:r>
                    <a:rPr kumimoji="0" lang="en-US" altLang="zh-TW" sz="2000">
                      <a:latin typeface="Times New Roman" pitchFamily="18" charset="0"/>
                    </a:rPr>
                    <a:t>1</a:t>
                  </a:r>
                  <a:r>
                    <a:rPr kumimoji="0" lang="zh-TW" altLang="en-US" sz="2000">
                      <a:latin typeface="Times New Roman" pitchFamily="18" charset="0"/>
                    </a:rPr>
                    <a:t>再運算</a:t>
                  </a:r>
                </a:p>
              </p:txBody>
            </p:sp>
            <p:sp>
              <p:nvSpPr>
                <p:cNvPr id="47147" name="Rectangle 27"/>
                <p:cNvSpPr>
                  <a:spLocks noChangeArrowheads="1"/>
                </p:cNvSpPr>
                <p:nvPr/>
              </p:nvSpPr>
              <p:spPr bwMode="auto">
                <a:xfrm>
                  <a:off x="1137" y="403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7116" name="Group 30"/>
              <p:cNvGrpSpPr>
                <a:grpSpLocks/>
              </p:cNvGrpSpPr>
              <p:nvPr/>
            </p:nvGrpSpPr>
            <p:grpSpPr bwMode="auto">
              <a:xfrm>
                <a:off x="2274" y="403"/>
                <a:ext cx="1137" cy="403"/>
                <a:chOff x="2274" y="403"/>
                <a:chExt cx="1137" cy="403"/>
              </a:xfrm>
            </p:grpSpPr>
            <p:sp>
              <p:nvSpPr>
                <p:cNvPr id="47144" name="Rectangle 9"/>
                <p:cNvSpPr>
                  <a:spLocks noChangeArrowheads="1"/>
                </p:cNvSpPr>
                <p:nvPr/>
              </p:nvSpPr>
              <p:spPr bwMode="auto">
                <a:xfrm>
                  <a:off x="2285" y="403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2000">
                      <a:latin typeface="Times New Roman" pitchFamily="18" charset="0"/>
                    </a:rPr>
                    <a:t>$a = (++$b) - 10</a:t>
                  </a:r>
                </a:p>
              </p:txBody>
            </p:sp>
            <p:sp>
              <p:nvSpPr>
                <p:cNvPr id="47145" name="Rectangle 29"/>
                <p:cNvSpPr>
                  <a:spLocks noChangeArrowheads="1"/>
                </p:cNvSpPr>
                <p:nvPr/>
              </p:nvSpPr>
              <p:spPr bwMode="auto">
                <a:xfrm>
                  <a:off x="2274" y="403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7117" name="Group 32"/>
              <p:cNvGrpSpPr>
                <a:grpSpLocks/>
              </p:cNvGrpSpPr>
              <p:nvPr/>
            </p:nvGrpSpPr>
            <p:grpSpPr bwMode="auto">
              <a:xfrm>
                <a:off x="0" y="806"/>
                <a:ext cx="1137" cy="403"/>
                <a:chOff x="0" y="806"/>
                <a:chExt cx="1137" cy="403"/>
              </a:xfrm>
            </p:grpSpPr>
            <p:sp>
              <p:nvSpPr>
                <p:cNvPr id="47142" name="Rectangle 10"/>
                <p:cNvSpPr>
                  <a:spLocks noChangeArrowheads="1"/>
                </p:cNvSpPr>
                <p:nvPr/>
              </p:nvSpPr>
              <p:spPr bwMode="auto">
                <a:xfrm>
                  <a:off x="11" y="806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2000">
                      <a:latin typeface="Times New Roman" pitchFamily="18" charset="0"/>
                    </a:rPr>
                    <a:t>$a++</a:t>
                  </a:r>
                </a:p>
              </p:txBody>
            </p:sp>
            <p:sp>
              <p:nvSpPr>
                <p:cNvPr id="47143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7118" name="Group 34"/>
              <p:cNvGrpSpPr>
                <a:grpSpLocks/>
              </p:cNvGrpSpPr>
              <p:nvPr/>
            </p:nvGrpSpPr>
            <p:grpSpPr bwMode="auto">
              <a:xfrm>
                <a:off x="1137" y="806"/>
                <a:ext cx="1137" cy="403"/>
                <a:chOff x="1137" y="806"/>
                <a:chExt cx="1137" cy="403"/>
              </a:xfrm>
            </p:grpSpPr>
            <p:sp>
              <p:nvSpPr>
                <p:cNvPr id="47140" name="Rectangle 11"/>
                <p:cNvSpPr>
                  <a:spLocks noChangeArrowheads="1"/>
                </p:cNvSpPr>
                <p:nvPr/>
              </p:nvSpPr>
              <p:spPr bwMode="auto">
                <a:xfrm>
                  <a:off x="1148" y="806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2000">
                      <a:latin typeface="Times New Roman" pitchFamily="18" charset="0"/>
                    </a:rPr>
                    <a:t>先運算再加</a:t>
                  </a:r>
                  <a:r>
                    <a:rPr kumimoji="0" lang="en-US" altLang="zh-TW" sz="2000">
                      <a:latin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47141" name="Rectangle 33"/>
                <p:cNvSpPr>
                  <a:spLocks noChangeArrowheads="1"/>
                </p:cNvSpPr>
                <p:nvPr/>
              </p:nvSpPr>
              <p:spPr bwMode="auto">
                <a:xfrm>
                  <a:off x="1137" y="806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7119" name="Group 36"/>
              <p:cNvGrpSpPr>
                <a:grpSpLocks/>
              </p:cNvGrpSpPr>
              <p:nvPr/>
            </p:nvGrpSpPr>
            <p:grpSpPr bwMode="auto">
              <a:xfrm>
                <a:off x="2274" y="806"/>
                <a:ext cx="1137" cy="403"/>
                <a:chOff x="2274" y="806"/>
                <a:chExt cx="1137" cy="403"/>
              </a:xfrm>
            </p:grpSpPr>
            <p:sp>
              <p:nvSpPr>
                <p:cNvPr id="47138" name="Rectangle 12"/>
                <p:cNvSpPr>
                  <a:spLocks noChangeArrowheads="1"/>
                </p:cNvSpPr>
                <p:nvPr/>
              </p:nvSpPr>
              <p:spPr bwMode="auto">
                <a:xfrm>
                  <a:off x="2285" y="806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2000">
                      <a:latin typeface="Times New Roman" pitchFamily="18" charset="0"/>
                    </a:rPr>
                    <a:t>$a = 10 * ($b++)</a:t>
                  </a:r>
                </a:p>
              </p:txBody>
            </p:sp>
            <p:sp>
              <p:nvSpPr>
                <p:cNvPr id="47139" name="Rectangle 35"/>
                <p:cNvSpPr>
                  <a:spLocks noChangeArrowheads="1"/>
                </p:cNvSpPr>
                <p:nvPr/>
              </p:nvSpPr>
              <p:spPr bwMode="auto">
                <a:xfrm>
                  <a:off x="2274" y="806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7120" name="Group 38"/>
              <p:cNvGrpSpPr>
                <a:grpSpLocks/>
              </p:cNvGrpSpPr>
              <p:nvPr/>
            </p:nvGrpSpPr>
            <p:grpSpPr bwMode="auto">
              <a:xfrm>
                <a:off x="0" y="1209"/>
                <a:ext cx="1137" cy="403"/>
                <a:chOff x="0" y="1209"/>
                <a:chExt cx="1137" cy="403"/>
              </a:xfrm>
            </p:grpSpPr>
            <p:sp>
              <p:nvSpPr>
                <p:cNvPr id="47136" name="Rectangle 13"/>
                <p:cNvSpPr>
                  <a:spLocks noChangeArrowheads="1"/>
                </p:cNvSpPr>
                <p:nvPr/>
              </p:nvSpPr>
              <p:spPr bwMode="auto">
                <a:xfrm>
                  <a:off x="11" y="1209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2000">
                      <a:latin typeface="Times New Roman" pitchFamily="18" charset="0"/>
                    </a:rPr>
                    <a:t>--$a</a:t>
                  </a:r>
                </a:p>
              </p:txBody>
            </p:sp>
            <p:sp>
              <p:nvSpPr>
                <p:cNvPr id="47137" name="Rectangle 37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7121" name="Group 40"/>
              <p:cNvGrpSpPr>
                <a:grpSpLocks/>
              </p:cNvGrpSpPr>
              <p:nvPr/>
            </p:nvGrpSpPr>
            <p:grpSpPr bwMode="auto">
              <a:xfrm>
                <a:off x="1137" y="1209"/>
                <a:ext cx="1137" cy="403"/>
                <a:chOff x="1137" y="1209"/>
                <a:chExt cx="1137" cy="403"/>
              </a:xfrm>
            </p:grpSpPr>
            <p:sp>
              <p:nvSpPr>
                <p:cNvPr id="47134" name="Rectangle 14"/>
                <p:cNvSpPr>
                  <a:spLocks noChangeArrowheads="1"/>
                </p:cNvSpPr>
                <p:nvPr/>
              </p:nvSpPr>
              <p:spPr bwMode="auto">
                <a:xfrm>
                  <a:off x="1148" y="1209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2000">
                      <a:latin typeface="Times New Roman" pitchFamily="18" charset="0"/>
                    </a:rPr>
                    <a:t>先減</a:t>
                  </a:r>
                  <a:r>
                    <a:rPr kumimoji="0" lang="en-US" altLang="zh-TW" sz="2000">
                      <a:latin typeface="Times New Roman" pitchFamily="18" charset="0"/>
                    </a:rPr>
                    <a:t>1</a:t>
                  </a:r>
                  <a:r>
                    <a:rPr kumimoji="0" lang="zh-TW" altLang="en-US" sz="2000">
                      <a:latin typeface="Times New Roman" pitchFamily="18" charset="0"/>
                    </a:rPr>
                    <a:t>再運算</a:t>
                  </a:r>
                </a:p>
              </p:txBody>
            </p:sp>
            <p:sp>
              <p:nvSpPr>
                <p:cNvPr id="47135" name="Rectangle 39"/>
                <p:cNvSpPr>
                  <a:spLocks noChangeArrowheads="1"/>
                </p:cNvSpPr>
                <p:nvPr/>
              </p:nvSpPr>
              <p:spPr bwMode="auto">
                <a:xfrm>
                  <a:off x="1137" y="1209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7122" name="Group 42"/>
              <p:cNvGrpSpPr>
                <a:grpSpLocks/>
              </p:cNvGrpSpPr>
              <p:nvPr/>
            </p:nvGrpSpPr>
            <p:grpSpPr bwMode="auto">
              <a:xfrm>
                <a:off x="2274" y="1209"/>
                <a:ext cx="1137" cy="403"/>
                <a:chOff x="2274" y="1209"/>
                <a:chExt cx="1137" cy="403"/>
              </a:xfrm>
            </p:grpSpPr>
            <p:sp>
              <p:nvSpPr>
                <p:cNvPr id="47132" name="Rectangle 15"/>
                <p:cNvSpPr>
                  <a:spLocks noChangeArrowheads="1"/>
                </p:cNvSpPr>
                <p:nvPr/>
              </p:nvSpPr>
              <p:spPr bwMode="auto">
                <a:xfrm>
                  <a:off x="2285" y="1209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2000">
                      <a:latin typeface="Times New Roman" pitchFamily="18" charset="0"/>
                    </a:rPr>
                    <a:t>$a = (--$b) + 10 </a:t>
                  </a:r>
                </a:p>
              </p:txBody>
            </p:sp>
            <p:sp>
              <p:nvSpPr>
                <p:cNvPr id="47133" name="Rectangle 41"/>
                <p:cNvSpPr>
                  <a:spLocks noChangeArrowheads="1"/>
                </p:cNvSpPr>
                <p:nvPr/>
              </p:nvSpPr>
              <p:spPr bwMode="auto">
                <a:xfrm>
                  <a:off x="2274" y="1209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7123" name="Group 44"/>
              <p:cNvGrpSpPr>
                <a:grpSpLocks/>
              </p:cNvGrpSpPr>
              <p:nvPr/>
            </p:nvGrpSpPr>
            <p:grpSpPr bwMode="auto">
              <a:xfrm>
                <a:off x="0" y="1612"/>
                <a:ext cx="1137" cy="403"/>
                <a:chOff x="0" y="1612"/>
                <a:chExt cx="1137" cy="403"/>
              </a:xfrm>
            </p:grpSpPr>
            <p:sp>
              <p:nvSpPr>
                <p:cNvPr id="47130" name="Rectangle 16"/>
                <p:cNvSpPr>
                  <a:spLocks noChangeArrowheads="1"/>
                </p:cNvSpPr>
                <p:nvPr/>
              </p:nvSpPr>
              <p:spPr bwMode="auto">
                <a:xfrm>
                  <a:off x="11" y="1612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2000">
                      <a:latin typeface="Times New Roman" pitchFamily="18" charset="0"/>
                    </a:rPr>
                    <a:t>$a--</a:t>
                  </a:r>
                </a:p>
              </p:txBody>
            </p:sp>
            <p:sp>
              <p:nvSpPr>
                <p:cNvPr id="47131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7124" name="Group 46"/>
              <p:cNvGrpSpPr>
                <a:grpSpLocks/>
              </p:cNvGrpSpPr>
              <p:nvPr/>
            </p:nvGrpSpPr>
            <p:grpSpPr bwMode="auto">
              <a:xfrm>
                <a:off x="1137" y="1612"/>
                <a:ext cx="1137" cy="403"/>
                <a:chOff x="1137" y="1612"/>
                <a:chExt cx="1137" cy="403"/>
              </a:xfrm>
            </p:grpSpPr>
            <p:sp>
              <p:nvSpPr>
                <p:cNvPr id="47128" name="Rectangle 17"/>
                <p:cNvSpPr>
                  <a:spLocks noChangeArrowheads="1"/>
                </p:cNvSpPr>
                <p:nvPr/>
              </p:nvSpPr>
              <p:spPr bwMode="auto">
                <a:xfrm>
                  <a:off x="1148" y="1612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2000">
                      <a:latin typeface="Times New Roman" pitchFamily="18" charset="0"/>
                    </a:rPr>
                    <a:t>先運算再減</a:t>
                  </a:r>
                  <a:r>
                    <a:rPr kumimoji="0" lang="en-US" altLang="zh-TW" sz="2000">
                      <a:latin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47129" name="Rectangle 45"/>
                <p:cNvSpPr>
                  <a:spLocks noChangeArrowheads="1"/>
                </p:cNvSpPr>
                <p:nvPr/>
              </p:nvSpPr>
              <p:spPr bwMode="auto">
                <a:xfrm>
                  <a:off x="1137" y="1612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7125" name="Group 48"/>
              <p:cNvGrpSpPr>
                <a:grpSpLocks/>
              </p:cNvGrpSpPr>
              <p:nvPr/>
            </p:nvGrpSpPr>
            <p:grpSpPr bwMode="auto">
              <a:xfrm>
                <a:off x="2274" y="1612"/>
                <a:ext cx="1137" cy="403"/>
                <a:chOff x="2274" y="1612"/>
                <a:chExt cx="1137" cy="403"/>
              </a:xfrm>
            </p:grpSpPr>
            <p:sp>
              <p:nvSpPr>
                <p:cNvPr id="47126" name="Rectangle 18"/>
                <p:cNvSpPr>
                  <a:spLocks noChangeArrowheads="1"/>
                </p:cNvSpPr>
                <p:nvPr/>
              </p:nvSpPr>
              <p:spPr bwMode="auto">
                <a:xfrm>
                  <a:off x="2285" y="1612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2000">
                      <a:latin typeface="Times New Roman" pitchFamily="18" charset="0"/>
                    </a:rPr>
                    <a:t>$a = 10 * ($b--)</a:t>
                  </a:r>
                </a:p>
              </p:txBody>
            </p:sp>
            <p:sp>
              <p:nvSpPr>
                <p:cNvPr id="47127" name="Rectangle 47"/>
                <p:cNvSpPr>
                  <a:spLocks noChangeArrowheads="1"/>
                </p:cNvSpPr>
                <p:nvPr/>
              </p:nvSpPr>
              <p:spPr bwMode="auto">
                <a:xfrm>
                  <a:off x="2274" y="1612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</p:grpSp>
        <p:sp>
          <p:nvSpPr>
            <p:cNvPr id="47110" name="Rectangle 50"/>
            <p:cNvSpPr>
              <a:spLocks noChangeArrowheads="1"/>
            </p:cNvSpPr>
            <p:nvPr/>
          </p:nvSpPr>
          <p:spPr bwMode="auto">
            <a:xfrm>
              <a:off x="-3" y="-3"/>
              <a:ext cx="3417" cy="2021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TW" altLang="en-US" sz="1800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新細明體" pitchFamily="18" charset="-120"/>
              </a:rPr>
              <a:t>位元運算子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8131" name="內容版面配置區 2"/>
          <p:cNvSpPr>
            <a:spLocks noGrp="1"/>
          </p:cNvSpPr>
          <p:nvPr>
            <p:ph idx="1"/>
          </p:nvPr>
        </p:nvSpPr>
        <p:spPr>
          <a:xfrm>
            <a:off x="1000125" y="1447800"/>
            <a:ext cx="8143875" cy="54102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新細明體" pitchFamily="18" charset="-120"/>
              </a:rPr>
              <a:t>以位元</a:t>
            </a:r>
            <a:r>
              <a:rPr lang="zh-TW" altLang="en-US"/>
              <a:t> </a:t>
            </a:r>
            <a:r>
              <a:rPr lang="en-US" altLang="zh-TW"/>
              <a:t>(bit) </a:t>
            </a:r>
            <a:r>
              <a:rPr lang="zh-TW" altLang="en-US">
                <a:latin typeface="新細明體" pitchFamily="18" charset="-120"/>
              </a:rPr>
              <a:t>為單位的邏輯運算</a:t>
            </a:r>
          </a:p>
          <a:p>
            <a:pPr eaLnBrk="1" hangingPunct="1"/>
            <a:r>
              <a:rPr lang="zh-TW" altLang="en-US">
                <a:latin typeface="新細明體" pitchFamily="18" charset="-120"/>
              </a:rPr>
              <a:t>十進制轉二進制 </a:t>
            </a:r>
            <a:endParaRPr lang="en-US" altLang="zh-TW">
              <a:latin typeface="新細明體" pitchFamily="18" charset="-120"/>
            </a:endParaRPr>
          </a:p>
          <a:p>
            <a:pPr eaLnBrk="1" hangingPunct="1"/>
            <a:endParaRPr lang="zh-TW" altLang="en-US">
              <a:latin typeface="新細明體" pitchFamily="18" charset="-120"/>
            </a:endParaRPr>
          </a:p>
          <a:p>
            <a:pPr eaLnBrk="1" hangingPunct="1"/>
            <a:endParaRPr lang="zh-TW" altLang="en-US">
              <a:latin typeface="新細明體" pitchFamily="18" charset="-120"/>
            </a:endParaRPr>
          </a:p>
          <a:p>
            <a:pPr eaLnBrk="1" hangingPunct="1"/>
            <a:endParaRPr lang="zh-TW" altLang="en-US">
              <a:latin typeface="新細明體" pitchFamily="18" charset="-120"/>
            </a:endParaRPr>
          </a:p>
          <a:p>
            <a:pPr eaLnBrk="1" hangingPunct="1"/>
            <a:endParaRPr lang="zh-TW" altLang="en-US">
              <a:latin typeface="新細明體" pitchFamily="18" charset="-120"/>
            </a:endParaRPr>
          </a:p>
          <a:p>
            <a:pPr eaLnBrk="1" hangingPunct="1"/>
            <a:r>
              <a:rPr lang="zh-TW" altLang="en-US"/>
              <a:t>在邏輯運算時 </a:t>
            </a:r>
            <a:r>
              <a:rPr lang="en-US" altLang="zh-TW"/>
              <a:t>1 </a:t>
            </a:r>
            <a:r>
              <a:rPr lang="zh-TW" altLang="en-US"/>
              <a:t>代表真， </a:t>
            </a:r>
            <a:r>
              <a:rPr lang="en-US" altLang="zh-TW"/>
              <a:t>0 </a:t>
            </a:r>
            <a:r>
              <a:rPr lang="zh-TW" altLang="en-US"/>
              <a:t>代表假。例如邏輯運算時 </a:t>
            </a:r>
            <a:r>
              <a:rPr lang="en-US" altLang="zh-TW"/>
              <a:t>1 and 0 = 0</a:t>
            </a:r>
            <a:r>
              <a:rPr lang="zh-TW" altLang="en-US"/>
              <a:t>， </a:t>
            </a:r>
            <a:r>
              <a:rPr lang="en-US" altLang="zh-TW"/>
              <a:t>1 or 1 = 1</a:t>
            </a:r>
            <a:r>
              <a:rPr lang="zh-TW" altLang="en-US"/>
              <a:t>。 </a:t>
            </a:r>
          </a:p>
          <a:p>
            <a:pPr eaLnBrk="1" hangingPunct="1"/>
            <a:endParaRPr lang="zh-TW" altLang="en-US"/>
          </a:p>
        </p:txBody>
      </p:sp>
      <p:grpSp>
        <p:nvGrpSpPr>
          <p:cNvPr id="48132" name="Group 30"/>
          <p:cNvGrpSpPr>
            <a:grpSpLocks/>
          </p:cNvGrpSpPr>
          <p:nvPr/>
        </p:nvGrpSpPr>
        <p:grpSpPr bwMode="auto">
          <a:xfrm>
            <a:off x="2857500" y="2928938"/>
            <a:ext cx="3581400" cy="1600200"/>
            <a:chOff x="-3" y="-3"/>
            <a:chExt cx="3394" cy="1618"/>
          </a:xfrm>
        </p:grpSpPr>
        <p:grpSp>
          <p:nvGrpSpPr>
            <p:cNvPr id="48133" name="Group 28"/>
            <p:cNvGrpSpPr>
              <a:grpSpLocks/>
            </p:cNvGrpSpPr>
            <p:nvPr/>
          </p:nvGrpSpPr>
          <p:grpSpPr bwMode="auto">
            <a:xfrm>
              <a:off x="0" y="0"/>
              <a:ext cx="3388" cy="1612"/>
              <a:chOff x="0" y="0"/>
              <a:chExt cx="3388" cy="1612"/>
            </a:xfrm>
          </p:grpSpPr>
          <p:grpSp>
            <p:nvGrpSpPr>
              <p:cNvPr id="48135" name="Group 13"/>
              <p:cNvGrpSpPr>
                <a:grpSpLocks/>
              </p:cNvGrpSpPr>
              <p:nvPr/>
            </p:nvGrpSpPr>
            <p:grpSpPr bwMode="auto">
              <a:xfrm>
                <a:off x="0" y="0"/>
                <a:ext cx="1694" cy="403"/>
                <a:chOff x="0" y="0"/>
                <a:chExt cx="1694" cy="403"/>
              </a:xfrm>
            </p:grpSpPr>
            <p:sp>
              <p:nvSpPr>
                <p:cNvPr id="48157" name="Rectangle 4"/>
                <p:cNvSpPr>
                  <a:spLocks noChangeArrowheads="1"/>
                </p:cNvSpPr>
                <p:nvPr/>
              </p:nvSpPr>
              <p:spPr bwMode="auto">
                <a:xfrm>
                  <a:off x="11" y="0"/>
                  <a:ext cx="167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800">
                      <a:latin typeface="Times New Roman" pitchFamily="18" charset="0"/>
                    </a:rPr>
                    <a:t>十進制</a:t>
                  </a:r>
                </a:p>
              </p:txBody>
            </p:sp>
            <p:sp>
              <p:nvSpPr>
                <p:cNvPr id="48158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6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8136" name="Group 15"/>
              <p:cNvGrpSpPr>
                <a:grpSpLocks/>
              </p:cNvGrpSpPr>
              <p:nvPr/>
            </p:nvGrpSpPr>
            <p:grpSpPr bwMode="auto">
              <a:xfrm>
                <a:off x="1694" y="0"/>
                <a:ext cx="1694" cy="403"/>
                <a:chOff x="1694" y="0"/>
                <a:chExt cx="1694" cy="403"/>
              </a:xfrm>
            </p:grpSpPr>
            <p:sp>
              <p:nvSpPr>
                <p:cNvPr id="48155" name="Rectangle 5"/>
                <p:cNvSpPr>
                  <a:spLocks noChangeArrowheads="1"/>
                </p:cNvSpPr>
                <p:nvPr/>
              </p:nvSpPr>
              <p:spPr bwMode="auto">
                <a:xfrm>
                  <a:off x="1705" y="0"/>
                  <a:ext cx="167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800">
                      <a:latin typeface="Times New Roman" pitchFamily="18" charset="0"/>
                    </a:rPr>
                    <a:t>二進制</a:t>
                  </a:r>
                </a:p>
              </p:txBody>
            </p:sp>
            <p:sp>
              <p:nvSpPr>
                <p:cNvPr id="48156" name="Rectangle 14"/>
                <p:cNvSpPr>
                  <a:spLocks noChangeArrowheads="1"/>
                </p:cNvSpPr>
                <p:nvPr/>
              </p:nvSpPr>
              <p:spPr bwMode="auto">
                <a:xfrm>
                  <a:off x="1694" y="0"/>
                  <a:ext cx="16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8137" name="Group 17"/>
              <p:cNvGrpSpPr>
                <a:grpSpLocks/>
              </p:cNvGrpSpPr>
              <p:nvPr/>
            </p:nvGrpSpPr>
            <p:grpSpPr bwMode="auto">
              <a:xfrm>
                <a:off x="0" y="403"/>
                <a:ext cx="1694" cy="403"/>
                <a:chOff x="0" y="403"/>
                <a:chExt cx="1694" cy="403"/>
              </a:xfrm>
            </p:grpSpPr>
            <p:sp>
              <p:nvSpPr>
                <p:cNvPr id="48153" name="Rectangle 6"/>
                <p:cNvSpPr>
                  <a:spLocks noChangeArrowheads="1"/>
                </p:cNvSpPr>
                <p:nvPr/>
              </p:nvSpPr>
              <p:spPr bwMode="auto">
                <a:xfrm>
                  <a:off x="11" y="403"/>
                  <a:ext cx="167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>
                      <a:latin typeface="Times New Roman" pitchFamily="18" charset="0"/>
                    </a:rPr>
                    <a:t>5</a:t>
                  </a:r>
                </a:p>
              </p:txBody>
            </p:sp>
            <p:sp>
              <p:nvSpPr>
                <p:cNvPr id="48154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6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8138" name="Group 19"/>
              <p:cNvGrpSpPr>
                <a:grpSpLocks/>
              </p:cNvGrpSpPr>
              <p:nvPr/>
            </p:nvGrpSpPr>
            <p:grpSpPr bwMode="auto">
              <a:xfrm>
                <a:off x="1694" y="403"/>
                <a:ext cx="1694" cy="403"/>
                <a:chOff x="1694" y="403"/>
                <a:chExt cx="1694" cy="403"/>
              </a:xfrm>
            </p:grpSpPr>
            <p:sp>
              <p:nvSpPr>
                <p:cNvPr id="48151" name="Rectangle 7"/>
                <p:cNvSpPr>
                  <a:spLocks noChangeArrowheads="1"/>
                </p:cNvSpPr>
                <p:nvPr/>
              </p:nvSpPr>
              <p:spPr bwMode="auto">
                <a:xfrm>
                  <a:off x="1705" y="403"/>
                  <a:ext cx="167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>
                      <a:latin typeface="Times New Roman" pitchFamily="18" charset="0"/>
                    </a:rPr>
                    <a:t>0000 0101</a:t>
                  </a:r>
                </a:p>
              </p:txBody>
            </p:sp>
            <p:sp>
              <p:nvSpPr>
                <p:cNvPr id="48152" name="Rectangle 18"/>
                <p:cNvSpPr>
                  <a:spLocks noChangeArrowheads="1"/>
                </p:cNvSpPr>
                <p:nvPr/>
              </p:nvSpPr>
              <p:spPr bwMode="auto">
                <a:xfrm>
                  <a:off x="1694" y="403"/>
                  <a:ext cx="16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8139" name="Group 21"/>
              <p:cNvGrpSpPr>
                <a:grpSpLocks/>
              </p:cNvGrpSpPr>
              <p:nvPr/>
            </p:nvGrpSpPr>
            <p:grpSpPr bwMode="auto">
              <a:xfrm>
                <a:off x="0" y="806"/>
                <a:ext cx="1694" cy="403"/>
                <a:chOff x="0" y="806"/>
                <a:chExt cx="1694" cy="403"/>
              </a:xfrm>
            </p:grpSpPr>
            <p:sp>
              <p:nvSpPr>
                <p:cNvPr id="48149" name="Rectangle 8"/>
                <p:cNvSpPr>
                  <a:spLocks noChangeArrowheads="1"/>
                </p:cNvSpPr>
                <p:nvPr/>
              </p:nvSpPr>
              <p:spPr bwMode="auto">
                <a:xfrm>
                  <a:off x="11" y="806"/>
                  <a:ext cx="167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>
                      <a:latin typeface="Times New Roman" pitchFamily="18" charset="0"/>
                    </a:rPr>
                    <a:t>10</a:t>
                  </a:r>
                </a:p>
              </p:txBody>
            </p:sp>
            <p:sp>
              <p:nvSpPr>
                <p:cNvPr id="48150" name="Rectangle 20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16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8140" name="Group 23"/>
              <p:cNvGrpSpPr>
                <a:grpSpLocks/>
              </p:cNvGrpSpPr>
              <p:nvPr/>
            </p:nvGrpSpPr>
            <p:grpSpPr bwMode="auto">
              <a:xfrm>
                <a:off x="1694" y="806"/>
                <a:ext cx="1694" cy="403"/>
                <a:chOff x="1694" y="806"/>
                <a:chExt cx="1694" cy="403"/>
              </a:xfrm>
            </p:grpSpPr>
            <p:sp>
              <p:nvSpPr>
                <p:cNvPr id="48147" name="Rectangle 9"/>
                <p:cNvSpPr>
                  <a:spLocks noChangeArrowheads="1"/>
                </p:cNvSpPr>
                <p:nvPr/>
              </p:nvSpPr>
              <p:spPr bwMode="auto">
                <a:xfrm>
                  <a:off x="1705" y="806"/>
                  <a:ext cx="167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>
                      <a:latin typeface="Times New Roman" pitchFamily="18" charset="0"/>
                    </a:rPr>
                    <a:t>0000 1010</a:t>
                  </a:r>
                </a:p>
              </p:txBody>
            </p:sp>
            <p:sp>
              <p:nvSpPr>
                <p:cNvPr id="48148" name="Rectangle 22"/>
                <p:cNvSpPr>
                  <a:spLocks noChangeArrowheads="1"/>
                </p:cNvSpPr>
                <p:nvPr/>
              </p:nvSpPr>
              <p:spPr bwMode="auto">
                <a:xfrm>
                  <a:off x="1694" y="806"/>
                  <a:ext cx="16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8141" name="Group 25"/>
              <p:cNvGrpSpPr>
                <a:grpSpLocks/>
              </p:cNvGrpSpPr>
              <p:nvPr/>
            </p:nvGrpSpPr>
            <p:grpSpPr bwMode="auto">
              <a:xfrm>
                <a:off x="0" y="1209"/>
                <a:ext cx="1694" cy="403"/>
                <a:chOff x="0" y="1209"/>
                <a:chExt cx="1694" cy="403"/>
              </a:xfrm>
            </p:grpSpPr>
            <p:sp>
              <p:nvSpPr>
                <p:cNvPr id="48145" name="Rectangle 10"/>
                <p:cNvSpPr>
                  <a:spLocks noChangeArrowheads="1"/>
                </p:cNvSpPr>
                <p:nvPr/>
              </p:nvSpPr>
              <p:spPr bwMode="auto">
                <a:xfrm>
                  <a:off x="11" y="1209"/>
                  <a:ext cx="167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>
                      <a:latin typeface="Times New Roman" pitchFamily="18" charset="0"/>
                    </a:rPr>
                    <a:t>20</a:t>
                  </a:r>
                </a:p>
              </p:txBody>
            </p:sp>
            <p:sp>
              <p:nvSpPr>
                <p:cNvPr id="48146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16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8142" name="Group 27"/>
              <p:cNvGrpSpPr>
                <a:grpSpLocks/>
              </p:cNvGrpSpPr>
              <p:nvPr/>
            </p:nvGrpSpPr>
            <p:grpSpPr bwMode="auto">
              <a:xfrm>
                <a:off x="1694" y="1209"/>
                <a:ext cx="1694" cy="403"/>
                <a:chOff x="1694" y="1209"/>
                <a:chExt cx="1694" cy="403"/>
              </a:xfrm>
            </p:grpSpPr>
            <p:sp>
              <p:nvSpPr>
                <p:cNvPr id="48143" name="Rectangle 11"/>
                <p:cNvSpPr>
                  <a:spLocks noChangeArrowheads="1"/>
                </p:cNvSpPr>
                <p:nvPr/>
              </p:nvSpPr>
              <p:spPr bwMode="auto">
                <a:xfrm>
                  <a:off x="1705" y="1209"/>
                  <a:ext cx="167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>
                      <a:latin typeface="Times New Roman" pitchFamily="18" charset="0"/>
                    </a:rPr>
                    <a:t>0001 0100</a:t>
                  </a:r>
                </a:p>
              </p:txBody>
            </p:sp>
            <p:sp>
              <p:nvSpPr>
                <p:cNvPr id="48144" name="Rectangle 26"/>
                <p:cNvSpPr>
                  <a:spLocks noChangeArrowheads="1"/>
                </p:cNvSpPr>
                <p:nvPr/>
              </p:nvSpPr>
              <p:spPr bwMode="auto">
                <a:xfrm>
                  <a:off x="1694" y="1209"/>
                  <a:ext cx="169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</p:grpSp>
        <p:sp>
          <p:nvSpPr>
            <p:cNvPr id="48134" name="Rectangle 29"/>
            <p:cNvSpPr>
              <a:spLocks noChangeArrowheads="1"/>
            </p:cNvSpPr>
            <p:nvPr/>
          </p:nvSpPr>
          <p:spPr bwMode="auto">
            <a:xfrm>
              <a:off x="-3" y="-3"/>
              <a:ext cx="3394" cy="161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TW" altLang="en-US" sz="1800"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新細明體" pitchFamily="18" charset="-120"/>
              </a:rPr>
              <a:t>位元運算子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9155" name="內容版面配置區 2"/>
          <p:cNvSpPr>
            <a:spLocks noGrp="1"/>
          </p:cNvSpPr>
          <p:nvPr>
            <p:ph idx="1"/>
          </p:nvPr>
        </p:nvSpPr>
        <p:spPr>
          <a:xfrm>
            <a:off x="1000125" y="1447800"/>
            <a:ext cx="8143875" cy="5410200"/>
          </a:xfrm>
        </p:spPr>
        <p:txBody>
          <a:bodyPr/>
          <a:lstStyle/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/>
            <a:endParaRPr lang="en-US" altLang="zh-TW"/>
          </a:p>
          <a:p>
            <a:pPr eaLnBrk="1" hangingPunct="1">
              <a:buFont typeface="Wingdings 2" pitchFamily="18" charset="2"/>
              <a:buNone/>
            </a:pPr>
            <a:r>
              <a:rPr lang="en-US" altLang="zh-TW"/>
              <a:t>                                                       </a:t>
            </a:r>
            <a:r>
              <a:rPr lang="en-US" altLang="zh-TW" sz="240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lang="zh-TW" altLang="en-US" sz="2400">
                <a:solidFill>
                  <a:srgbClr val="FF0000"/>
                </a:solidFill>
                <a:sym typeface="Wingdings" pitchFamily="2" charset="2"/>
              </a:rPr>
              <a:t>移</a:t>
            </a:r>
            <a:r>
              <a:rPr lang="en-US" altLang="zh-TW" sz="240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lang="zh-TW" altLang="en-US" sz="2400">
                <a:solidFill>
                  <a:srgbClr val="FF0000"/>
                </a:solidFill>
                <a:sym typeface="Wingdings" pitchFamily="2" charset="2"/>
              </a:rPr>
              <a:t>位 </a:t>
            </a:r>
            <a:r>
              <a:rPr lang="en-US" altLang="zh-TW" sz="2400">
                <a:solidFill>
                  <a:srgbClr val="FF0000"/>
                </a:solidFill>
                <a:sym typeface="Wingdings" pitchFamily="2" charset="2"/>
              </a:rPr>
              <a:t>= *2</a:t>
            </a:r>
            <a:r>
              <a:rPr lang="en-US" altLang="zh-TW" sz="2400" baseline="30000">
                <a:solidFill>
                  <a:srgbClr val="FF0000"/>
                </a:solidFill>
                <a:sym typeface="Wingdings" pitchFamily="2" charset="2"/>
              </a:rPr>
              <a:t>n </a:t>
            </a:r>
            <a:r>
              <a:rPr lang="en-US" altLang="zh-TW" sz="2400">
                <a:solidFill>
                  <a:srgbClr val="FF0000"/>
                </a:solidFill>
                <a:sym typeface="Wingdings" pitchFamily="2" charset="2"/>
              </a:rPr>
              <a:t>)</a:t>
            </a:r>
            <a:endParaRPr lang="en-US" altLang="zh-TW" sz="2400">
              <a:solidFill>
                <a:srgbClr val="FF0000"/>
              </a:solidFill>
            </a:endParaRPr>
          </a:p>
          <a:p>
            <a:pPr lvl="2" eaLnBrk="1" hangingPunct="1">
              <a:buFont typeface="Wingdings 2" pitchFamily="18" charset="2"/>
              <a:buNone/>
            </a:pPr>
            <a:r>
              <a:rPr lang="en-US" altLang="zh-TW"/>
              <a:t>                                                                  </a:t>
            </a:r>
            <a:endParaRPr lang="zh-TW" altLang="en-US"/>
          </a:p>
        </p:txBody>
      </p:sp>
      <p:grpSp>
        <p:nvGrpSpPr>
          <p:cNvPr id="49156" name="Group 68"/>
          <p:cNvGrpSpPr>
            <a:grpSpLocks/>
          </p:cNvGrpSpPr>
          <p:nvPr/>
        </p:nvGrpSpPr>
        <p:grpSpPr bwMode="auto">
          <a:xfrm>
            <a:off x="1235075" y="1677988"/>
            <a:ext cx="5424488" cy="4487862"/>
            <a:chOff x="-3" y="-3"/>
            <a:chExt cx="3417" cy="2827"/>
          </a:xfrm>
        </p:grpSpPr>
        <p:grpSp>
          <p:nvGrpSpPr>
            <p:cNvPr id="49158" name="Group 66"/>
            <p:cNvGrpSpPr>
              <a:grpSpLocks/>
            </p:cNvGrpSpPr>
            <p:nvPr/>
          </p:nvGrpSpPr>
          <p:grpSpPr bwMode="auto">
            <a:xfrm>
              <a:off x="0" y="0"/>
              <a:ext cx="3411" cy="2821"/>
              <a:chOff x="0" y="0"/>
              <a:chExt cx="3411" cy="2821"/>
            </a:xfrm>
          </p:grpSpPr>
          <p:grpSp>
            <p:nvGrpSpPr>
              <p:cNvPr id="49160" name="Group 25"/>
              <p:cNvGrpSpPr>
                <a:grpSpLocks/>
              </p:cNvGrpSpPr>
              <p:nvPr/>
            </p:nvGrpSpPr>
            <p:grpSpPr bwMode="auto">
              <a:xfrm>
                <a:off x="0" y="0"/>
                <a:ext cx="1137" cy="403"/>
                <a:chOff x="0" y="0"/>
                <a:chExt cx="1137" cy="403"/>
              </a:xfrm>
            </p:grpSpPr>
            <p:sp>
              <p:nvSpPr>
                <p:cNvPr id="49221" name="Rectangle 3"/>
                <p:cNvSpPr>
                  <a:spLocks noChangeArrowheads="1"/>
                </p:cNvSpPr>
                <p:nvPr/>
              </p:nvSpPr>
              <p:spPr bwMode="auto">
                <a:xfrm>
                  <a:off x="11" y="0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800">
                      <a:latin typeface="Times New Roman" pitchFamily="18" charset="0"/>
                    </a:rPr>
                    <a:t>位元運算子</a:t>
                  </a:r>
                </a:p>
              </p:txBody>
            </p:sp>
            <p:sp>
              <p:nvSpPr>
                <p:cNvPr id="49222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9161" name="Group 27"/>
              <p:cNvGrpSpPr>
                <a:grpSpLocks/>
              </p:cNvGrpSpPr>
              <p:nvPr/>
            </p:nvGrpSpPr>
            <p:grpSpPr bwMode="auto">
              <a:xfrm>
                <a:off x="1137" y="0"/>
                <a:ext cx="1137" cy="403"/>
                <a:chOff x="1137" y="0"/>
                <a:chExt cx="1137" cy="403"/>
              </a:xfrm>
            </p:grpSpPr>
            <p:sp>
              <p:nvSpPr>
                <p:cNvPr id="49219" name="Rectangle 4"/>
                <p:cNvSpPr>
                  <a:spLocks noChangeArrowheads="1"/>
                </p:cNvSpPr>
                <p:nvPr/>
              </p:nvSpPr>
              <p:spPr bwMode="auto">
                <a:xfrm>
                  <a:off x="1148" y="0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800">
                      <a:latin typeface="Times New Roman" pitchFamily="18" charset="0"/>
                    </a:rPr>
                    <a:t>功能</a:t>
                  </a:r>
                </a:p>
              </p:txBody>
            </p:sp>
            <p:sp>
              <p:nvSpPr>
                <p:cNvPr id="49220" name="Rectangle 26"/>
                <p:cNvSpPr>
                  <a:spLocks noChangeArrowheads="1"/>
                </p:cNvSpPr>
                <p:nvPr/>
              </p:nvSpPr>
              <p:spPr bwMode="auto">
                <a:xfrm>
                  <a:off x="1137" y="0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9162" name="Group 29"/>
              <p:cNvGrpSpPr>
                <a:grpSpLocks/>
              </p:cNvGrpSpPr>
              <p:nvPr/>
            </p:nvGrpSpPr>
            <p:grpSpPr bwMode="auto">
              <a:xfrm>
                <a:off x="2274" y="0"/>
                <a:ext cx="1137" cy="403"/>
                <a:chOff x="2274" y="0"/>
                <a:chExt cx="1137" cy="403"/>
              </a:xfrm>
            </p:grpSpPr>
            <p:sp>
              <p:nvSpPr>
                <p:cNvPr id="49217" name="Rectangle 5"/>
                <p:cNvSpPr>
                  <a:spLocks noChangeArrowheads="1"/>
                </p:cNvSpPr>
                <p:nvPr/>
              </p:nvSpPr>
              <p:spPr bwMode="auto">
                <a:xfrm>
                  <a:off x="2285" y="0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800">
                      <a:latin typeface="Times New Roman" pitchFamily="18" charset="0"/>
                    </a:rPr>
                    <a:t>範例</a:t>
                  </a:r>
                </a:p>
              </p:txBody>
            </p:sp>
            <p:sp>
              <p:nvSpPr>
                <p:cNvPr id="49218" name="Rectangle 28"/>
                <p:cNvSpPr>
                  <a:spLocks noChangeArrowheads="1"/>
                </p:cNvSpPr>
                <p:nvPr/>
              </p:nvSpPr>
              <p:spPr bwMode="auto">
                <a:xfrm>
                  <a:off x="2274" y="0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9163" name="Group 31"/>
              <p:cNvGrpSpPr>
                <a:grpSpLocks/>
              </p:cNvGrpSpPr>
              <p:nvPr/>
            </p:nvGrpSpPr>
            <p:grpSpPr bwMode="auto">
              <a:xfrm>
                <a:off x="0" y="403"/>
                <a:ext cx="1137" cy="403"/>
                <a:chOff x="0" y="403"/>
                <a:chExt cx="1137" cy="403"/>
              </a:xfrm>
            </p:grpSpPr>
            <p:sp>
              <p:nvSpPr>
                <p:cNvPr id="49215" name="Rectangle 6"/>
                <p:cNvSpPr>
                  <a:spLocks noChangeArrowheads="1"/>
                </p:cNvSpPr>
                <p:nvPr/>
              </p:nvSpPr>
              <p:spPr bwMode="auto">
                <a:xfrm>
                  <a:off x="11" y="403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>
                      <a:latin typeface="Times New Roman" pitchFamily="18" charset="0"/>
                    </a:rPr>
                    <a:t>&amp;</a:t>
                  </a:r>
                </a:p>
              </p:txBody>
            </p:sp>
            <p:sp>
              <p:nvSpPr>
                <p:cNvPr id="49216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9164" name="Group 33"/>
              <p:cNvGrpSpPr>
                <a:grpSpLocks/>
              </p:cNvGrpSpPr>
              <p:nvPr/>
            </p:nvGrpSpPr>
            <p:grpSpPr bwMode="auto">
              <a:xfrm>
                <a:off x="1137" y="403"/>
                <a:ext cx="1137" cy="403"/>
                <a:chOff x="1137" y="403"/>
                <a:chExt cx="1137" cy="403"/>
              </a:xfrm>
            </p:grpSpPr>
            <p:sp>
              <p:nvSpPr>
                <p:cNvPr id="49213" name="Rectangle 7"/>
                <p:cNvSpPr>
                  <a:spLocks noChangeArrowheads="1"/>
                </p:cNvSpPr>
                <p:nvPr/>
              </p:nvSpPr>
              <p:spPr bwMode="auto">
                <a:xfrm>
                  <a:off x="1148" y="403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>
                      <a:latin typeface="Times New Roman" pitchFamily="18" charset="0"/>
                    </a:rPr>
                    <a:t>AND</a:t>
                  </a:r>
                  <a:r>
                    <a:rPr kumimoji="0" lang="zh-TW" altLang="en-US" sz="1800">
                      <a:latin typeface="Times New Roman" pitchFamily="18" charset="0"/>
                    </a:rPr>
                    <a:t>各位元</a:t>
                  </a:r>
                </a:p>
              </p:txBody>
            </p:sp>
            <p:sp>
              <p:nvSpPr>
                <p:cNvPr id="49214" name="Rectangle 32"/>
                <p:cNvSpPr>
                  <a:spLocks noChangeArrowheads="1"/>
                </p:cNvSpPr>
                <p:nvPr/>
              </p:nvSpPr>
              <p:spPr bwMode="auto">
                <a:xfrm>
                  <a:off x="1137" y="403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9165" name="Group 35"/>
              <p:cNvGrpSpPr>
                <a:grpSpLocks/>
              </p:cNvGrpSpPr>
              <p:nvPr/>
            </p:nvGrpSpPr>
            <p:grpSpPr bwMode="auto">
              <a:xfrm>
                <a:off x="2274" y="403"/>
                <a:ext cx="1137" cy="403"/>
                <a:chOff x="2274" y="403"/>
                <a:chExt cx="1137" cy="403"/>
              </a:xfrm>
            </p:grpSpPr>
            <p:sp>
              <p:nvSpPr>
                <p:cNvPr id="49211" name="Rectangle 8"/>
                <p:cNvSpPr>
                  <a:spLocks noChangeArrowheads="1"/>
                </p:cNvSpPr>
                <p:nvPr/>
              </p:nvSpPr>
              <p:spPr bwMode="auto">
                <a:xfrm>
                  <a:off x="2285" y="403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>
                      <a:latin typeface="Times New Roman" pitchFamily="18" charset="0"/>
                    </a:rPr>
                    <a:t>$a &amp; $b</a:t>
                  </a:r>
                </a:p>
              </p:txBody>
            </p:sp>
            <p:sp>
              <p:nvSpPr>
                <p:cNvPr id="49212" name="Rectangle 34"/>
                <p:cNvSpPr>
                  <a:spLocks noChangeArrowheads="1"/>
                </p:cNvSpPr>
                <p:nvPr/>
              </p:nvSpPr>
              <p:spPr bwMode="auto">
                <a:xfrm>
                  <a:off x="2274" y="403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9166" name="Group 37"/>
              <p:cNvGrpSpPr>
                <a:grpSpLocks/>
              </p:cNvGrpSpPr>
              <p:nvPr/>
            </p:nvGrpSpPr>
            <p:grpSpPr bwMode="auto">
              <a:xfrm>
                <a:off x="0" y="806"/>
                <a:ext cx="1137" cy="403"/>
                <a:chOff x="0" y="806"/>
                <a:chExt cx="1137" cy="403"/>
              </a:xfrm>
            </p:grpSpPr>
            <p:sp>
              <p:nvSpPr>
                <p:cNvPr id="49209" name="Rectangle 9"/>
                <p:cNvSpPr>
                  <a:spLocks noChangeArrowheads="1"/>
                </p:cNvSpPr>
                <p:nvPr/>
              </p:nvSpPr>
              <p:spPr bwMode="auto">
                <a:xfrm>
                  <a:off x="11" y="806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>
                      <a:latin typeface="Times New Roman" pitchFamily="18" charset="0"/>
                    </a:rPr>
                    <a:t>|</a:t>
                  </a:r>
                </a:p>
              </p:txBody>
            </p:sp>
            <p:sp>
              <p:nvSpPr>
                <p:cNvPr id="49210" name="Rectangle 36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9167" name="Group 39"/>
              <p:cNvGrpSpPr>
                <a:grpSpLocks/>
              </p:cNvGrpSpPr>
              <p:nvPr/>
            </p:nvGrpSpPr>
            <p:grpSpPr bwMode="auto">
              <a:xfrm>
                <a:off x="1137" y="806"/>
                <a:ext cx="1137" cy="403"/>
                <a:chOff x="1137" y="806"/>
                <a:chExt cx="1137" cy="403"/>
              </a:xfrm>
            </p:grpSpPr>
            <p:sp>
              <p:nvSpPr>
                <p:cNvPr id="49207" name="Rectangle 10"/>
                <p:cNvSpPr>
                  <a:spLocks noChangeArrowheads="1"/>
                </p:cNvSpPr>
                <p:nvPr/>
              </p:nvSpPr>
              <p:spPr bwMode="auto">
                <a:xfrm>
                  <a:off x="1148" y="806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>
                      <a:latin typeface="Times New Roman" pitchFamily="18" charset="0"/>
                    </a:rPr>
                    <a:t>OR </a:t>
                  </a:r>
                  <a:r>
                    <a:rPr kumimoji="0" lang="zh-TW" altLang="en-US" sz="1800">
                      <a:latin typeface="Times New Roman" pitchFamily="18" charset="0"/>
                    </a:rPr>
                    <a:t>各位元</a:t>
                  </a:r>
                </a:p>
              </p:txBody>
            </p:sp>
            <p:sp>
              <p:nvSpPr>
                <p:cNvPr id="49208" name="Rectangle 38"/>
                <p:cNvSpPr>
                  <a:spLocks noChangeArrowheads="1"/>
                </p:cNvSpPr>
                <p:nvPr/>
              </p:nvSpPr>
              <p:spPr bwMode="auto">
                <a:xfrm>
                  <a:off x="1137" y="806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9168" name="Group 41"/>
              <p:cNvGrpSpPr>
                <a:grpSpLocks/>
              </p:cNvGrpSpPr>
              <p:nvPr/>
            </p:nvGrpSpPr>
            <p:grpSpPr bwMode="auto">
              <a:xfrm>
                <a:off x="2274" y="806"/>
                <a:ext cx="1137" cy="403"/>
                <a:chOff x="2274" y="806"/>
                <a:chExt cx="1137" cy="403"/>
              </a:xfrm>
            </p:grpSpPr>
            <p:sp>
              <p:nvSpPr>
                <p:cNvPr id="49205" name="Rectangle 11"/>
                <p:cNvSpPr>
                  <a:spLocks noChangeArrowheads="1"/>
                </p:cNvSpPr>
                <p:nvPr/>
              </p:nvSpPr>
              <p:spPr bwMode="auto">
                <a:xfrm>
                  <a:off x="2285" y="806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>
                      <a:latin typeface="Times New Roman" pitchFamily="18" charset="0"/>
                    </a:rPr>
                    <a:t>$a | $b</a:t>
                  </a:r>
                </a:p>
              </p:txBody>
            </p:sp>
            <p:sp>
              <p:nvSpPr>
                <p:cNvPr id="49206" name="Rectangle 40"/>
                <p:cNvSpPr>
                  <a:spLocks noChangeArrowheads="1"/>
                </p:cNvSpPr>
                <p:nvPr/>
              </p:nvSpPr>
              <p:spPr bwMode="auto">
                <a:xfrm>
                  <a:off x="2274" y="806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9169" name="Group 43"/>
              <p:cNvGrpSpPr>
                <a:grpSpLocks/>
              </p:cNvGrpSpPr>
              <p:nvPr/>
            </p:nvGrpSpPr>
            <p:grpSpPr bwMode="auto">
              <a:xfrm>
                <a:off x="0" y="1209"/>
                <a:ext cx="1137" cy="403"/>
                <a:chOff x="0" y="1209"/>
                <a:chExt cx="1137" cy="403"/>
              </a:xfrm>
            </p:grpSpPr>
            <p:sp>
              <p:nvSpPr>
                <p:cNvPr id="49203" name="Rectangle 12"/>
                <p:cNvSpPr>
                  <a:spLocks noChangeArrowheads="1"/>
                </p:cNvSpPr>
                <p:nvPr/>
              </p:nvSpPr>
              <p:spPr bwMode="auto">
                <a:xfrm>
                  <a:off x="11" y="1209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>
                      <a:latin typeface="Times New Roman" pitchFamily="18" charset="0"/>
                    </a:rPr>
                    <a:t>^</a:t>
                  </a:r>
                </a:p>
              </p:txBody>
            </p:sp>
            <p:sp>
              <p:nvSpPr>
                <p:cNvPr id="49204" name="Rectangle 42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9170" name="Group 45"/>
              <p:cNvGrpSpPr>
                <a:grpSpLocks/>
              </p:cNvGrpSpPr>
              <p:nvPr/>
            </p:nvGrpSpPr>
            <p:grpSpPr bwMode="auto">
              <a:xfrm>
                <a:off x="1137" y="1209"/>
                <a:ext cx="1137" cy="403"/>
                <a:chOff x="1137" y="1209"/>
                <a:chExt cx="1137" cy="403"/>
              </a:xfrm>
            </p:grpSpPr>
            <p:sp>
              <p:nvSpPr>
                <p:cNvPr id="49201" name="Rectangle 13"/>
                <p:cNvSpPr>
                  <a:spLocks noChangeArrowheads="1"/>
                </p:cNvSpPr>
                <p:nvPr/>
              </p:nvSpPr>
              <p:spPr bwMode="auto">
                <a:xfrm>
                  <a:off x="1148" y="1209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>
                      <a:latin typeface="Times New Roman" pitchFamily="18" charset="0"/>
                    </a:rPr>
                    <a:t>XOR </a:t>
                  </a:r>
                  <a:r>
                    <a:rPr kumimoji="0" lang="zh-TW" altLang="en-US" sz="1800">
                      <a:latin typeface="Times New Roman" pitchFamily="18" charset="0"/>
                    </a:rPr>
                    <a:t>各位元</a:t>
                  </a:r>
                </a:p>
              </p:txBody>
            </p:sp>
            <p:sp>
              <p:nvSpPr>
                <p:cNvPr id="49202" name="Rectangle 44"/>
                <p:cNvSpPr>
                  <a:spLocks noChangeArrowheads="1"/>
                </p:cNvSpPr>
                <p:nvPr/>
              </p:nvSpPr>
              <p:spPr bwMode="auto">
                <a:xfrm>
                  <a:off x="1137" y="1209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9171" name="Group 47"/>
              <p:cNvGrpSpPr>
                <a:grpSpLocks/>
              </p:cNvGrpSpPr>
              <p:nvPr/>
            </p:nvGrpSpPr>
            <p:grpSpPr bwMode="auto">
              <a:xfrm>
                <a:off x="2274" y="1209"/>
                <a:ext cx="1137" cy="403"/>
                <a:chOff x="2274" y="1209"/>
                <a:chExt cx="1137" cy="403"/>
              </a:xfrm>
            </p:grpSpPr>
            <p:sp>
              <p:nvSpPr>
                <p:cNvPr id="49199" name="Rectangle 14"/>
                <p:cNvSpPr>
                  <a:spLocks noChangeArrowheads="1"/>
                </p:cNvSpPr>
                <p:nvPr/>
              </p:nvSpPr>
              <p:spPr bwMode="auto">
                <a:xfrm>
                  <a:off x="2285" y="1209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>
                      <a:latin typeface="Times New Roman" pitchFamily="18" charset="0"/>
                    </a:rPr>
                    <a:t>$a ^ $b</a:t>
                  </a:r>
                </a:p>
              </p:txBody>
            </p:sp>
            <p:sp>
              <p:nvSpPr>
                <p:cNvPr id="49200" name="Rectangle 46"/>
                <p:cNvSpPr>
                  <a:spLocks noChangeArrowheads="1"/>
                </p:cNvSpPr>
                <p:nvPr/>
              </p:nvSpPr>
              <p:spPr bwMode="auto">
                <a:xfrm>
                  <a:off x="2274" y="1209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9172" name="Group 49"/>
              <p:cNvGrpSpPr>
                <a:grpSpLocks/>
              </p:cNvGrpSpPr>
              <p:nvPr/>
            </p:nvGrpSpPr>
            <p:grpSpPr bwMode="auto">
              <a:xfrm>
                <a:off x="0" y="1612"/>
                <a:ext cx="1137" cy="403"/>
                <a:chOff x="0" y="1612"/>
                <a:chExt cx="1137" cy="403"/>
              </a:xfrm>
            </p:grpSpPr>
            <p:sp>
              <p:nvSpPr>
                <p:cNvPr id="49197" name="Rectangle 15"/>
                <p:cNvSpPr>
                  <a:spLocks noChangeArrowheads="1"/>
                </p:cNvSpPr>
                <p:nvPr/>
              </p:nvSpPr>
              <p:spPr bwMode="auto">
                <a:xfrm>
                  <a:off x="11" y="1612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>
                      <a:latin typeface="Times New Roman" pitchFamily="18" charset="0"/>
                    </a:rPr>
                    <a:t>~</a:t>
                  </a:r>
                </a:p>
              </p:txBody>
            </p:sp>
            <p:sp>
              <p:nvSpPr>
                <p:cNvPr id="49198" name="Rectangle 48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9173" name="Group 51"/>
              <p:cNvGrpSpPr>
                <a:grpSpLocks/>
              </p:cNvGrpSpPr>
              <p:nvPr/>
            </p:nvGrpSpPr>
            <p:grpSpPr bwMode="auto">
              <a:xfrm>
                <a:off x="1137" y="1612"/>
                <a:ext cx="1137" cy="403"/>
                <a:chOff x="1137" y="1612"/>
                <a:chExt cx="1137" cy="403"/>
              </a:xfrm>
            </p:grpSpPr>
            <p:sp>
              <p:nvSpPr>
                <p:cNvPr id="49195" name="Rectangle 16"/>
                <p:cNvSpPr>
                  <a:spLocks noChangeArrowheads="1"/>
                </p:cNvSpPr>
                <p:nvPr/>
              </p:nvSpPr>
              <p:spPr bwMode="auto">
                <a:xfrm>
                  <a:off x="1148" y="1612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>
                      <a:latin typeface="Times New Roman" pitchFamily="18" charset="0"/>
                    </a:rPr>
                    <a:t>NOT </a:t>
                  </a:r>
                  <a:r>
                    <a:rPr kumimoji="0" lang="zh-TW" altLang="en-US" sz="1800">
                      <a:latin typeface="Times New Roman" pitchFamily="18" charset="0"/>
                    </a:rPr>
                    <a:t>各位元</a:t>
                  </a:r>
                </a:p>
              </p:txBody>
            </p:sp>
            <p:sp>
              <p:nvSpPr>
                <p:cNvPr id="49196" name="Rectangle 50"/>
                <p:cNvSpPr>
                  <a:spLocks noChangeArrowheads="1"/>
                </p:cNvSpPr>
                <p:nvPr/>
              </p:nvSpPr>
              <p:spPr bwMode="auto">
                <a:xfrm>
                  <a:off x="1137" y="1612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9174" name="Group 53"/>
              <p:cNvGrpSpPr>
                <a:grpSpLocks/>
              </p:cNvGrpSpPr>
              <p:nvPr/>
            </p:nvGrpSpPr>
            <p:grpSpPr bwMode="auto">
              <a:xfrm>
                <a:off x="2274" y="1612"/>
                <a:ext cx="1137" cy="403"/>
                <a:chOff x="2274" y="1612"/>
                <a:chExt cx="1137" cy="403"/>
              </a:xfrm>
            </p:grpSpPr>
            <p:sp>
              <p:nvSpPr>
                <p:cNvPr id="49193" name="Rectangle 17"/>
                <p:cNvSpPr>
                  <a:spLocks noChangeArrowheads="1"/>
                </p:cNvSpPr>
                <p:nvPr/>
              </p:nvSpPr>
              <p:spPr bwMode="auto">
                <a:xfrm>
                  <a:off x="2285" y="1612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>
                      <a:latin typeface="Times New Roman" pitchFamily="18" charset="0"/>
                    </a:rPr>
                    <a:t>~$a</a:t>
                  </a:r>
                </a:p>
              </p:txBody>
            </p:sp>
            <p:sp>
              <p:nvSpPr>
                <p:cNvPr id="49194" name="Rectangle 52"/>
                <p:cNvSpPr>
                  <a:spLocks noChangeArrowheads="1"/>
                </p:cNvSpPr>
                <p:nvPr/>
              </p:nvSpPr>
              <p:spPr bwMode="auto">
                <a:xfrm>
                  <a:off x="2274" y="1612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9175" name="Group 55"/>
              <p:cNvGrpSpPr>
                <a:grpSpLocks/>
              </p:cNvGrpSpPr>
              <p:nvPr/>
            </p:nvGrpSpPr>
            <p:grpSpPr bwMode="auto">
              <a:xfrm>
                <a:off x="0" y="2015"/>
                <a:ext cx="1137" cy="403"/>
                <a:chOff x="0" y="2015"/>
                <a:chExt cx="1137" cy="403"/>
              </a:xfrm>
            </p:grpSpPr>
            <p:sp>
              <p:nvSpPr>
                <p:cNvPr id="49191" name="Rectangle 18"/>
                <p:cNvSpPr>
                  <a:spLocks noChangeArrowheads="1"/>
                </p:cNvSpPr>
                <p:nvPr/>
              </p:nvSpPr>
              <p:spPr bwMode="auto">
                <a:xfrm>
                  <a:off x="11" y="2015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>
                      <a:latin typeface="Times New Roman" pitchFamily="18" charset="0"/>
                    </a:rPr>
                    <a:t>&lt;&lt;</a:t>
                  </a:r>
                </a:p>
              </p:txBody>
            </p:sp>
            <p:sp>
              <p:nvSpPr>
                <p:cNvPr id="49192" name="Rectangle 54"/>
                <p:cNvSpPr>
                  <a:spLocks noChangeArrowheads="1"/>
                </p:cNvSpPr>
                <p:nvPr/>
              </p:nvSpPr>
              <p:spPr bwMode="auto">
                <a:xfrm>
                  <a:off x="0" y="2015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9176" name="Group 57"/>
              <p:cNvGrpSpPr>
                <a:grpSpLocks/>
              </p:cNvGrpSpPr>
              <p:nvPr/>
            </p:nvGrpSpPr>
            <p:grpSpPr bwMode="auto">
              <a:xfrm>
                <a:off x="1137" y="2015"/>
                <a:ext cx="1137" cy="403"/>
                <a:chOff x="1137" y="2015"/>
                <a:chExt cx="1137" cy="403"/>
              </a:xfrm>
            </p:grpSpPr>
            <p:sp>
              <p:nvSpPr>
                <p:cNvPr id="49189" name="Rectangle 19"/>
                <p:cNvSpPr>
                  <a:spLocks noChangeArrowheads="1"/>
                </p:cNvSpPr>
                <p:nvPr/>
              </p:nvSpPr>
              <p:spPr bwMode="auto">
                <a:xfrm>
                  <a:off x="1148" y="2015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800">
                      <a:latin typeface="Times New Roman" pitchFamily="18" charset="0"/>
                    </a:rPr>
                    <a:t>向左移</a:t>
                  </a:r>
                  <a:r>
                    <a:rPr kumimoji="0" lang="en-US" altLang="zh-TW" sz="1800">
                      <a:latin typeface="Times New Roman" pitchFamily="18" charset="0"/>
                    </a:rPr>
                    <a:t>n</a:t>
                  </a:r>
                  <a:r>
                    <a:rPr kumimoji="0" lang="zh-TW" altLang="en-US" sz="1800">
                      <a:latin typeface="Times New Roman" pitchFamily="18" charset="0"/>
                    </a:rPr>
                    <a:t>位元</a:t>
                  </a:r>
                </a:p>
              </p:txBody>
            </p:sp>
            <p:sp>
              <p:nvSpPr>
                <p:cNvPr id="49190" name="Rectangle 56"/>
                <p:cNvSpPr>
                  <a:spLocks noChangeArrowheads="1"/>
                </p:cNvSpPr>
                <p:nvPr/>
              </p:nvSpPr>
              <p:spPr bwMode="auto">
                <a:xfrm>
                  <a:off x="1137" y="2015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9177" name="Group 59"/>
              <p:cNvGrpSpPr>
                <a:grpSpLocks/>
              </p:cNvGrpSpPr>
              <p:nvPr/>
            </p:nvGrpSpPr>
            <p:grpSpPr bwMode="auto">
              <a:xfrm>
                <a:off x="2274" y="2015"/>
                <a:ext cx="1137" cy="403"/>
                <a:chOff x="2274" y="2015"/>
                <a:chExt cx="1137" cy="403"/>
              </a:xfrm>
            </p:grpSpPr>
            <p:sp>
              <p:nvSpPr>
                <p:cNvPr id="49187" name="Rectangle 20"/>
                <p:cNvSpPr>
                  <a:spLocks noChangeArrowheads="1"/>
                </p:cNvSpPr>
                <p:nvPr/>
              </p:nvSpPr>
              <p:spPr bwMode="auto">
                <a:xfrm>
                  <a:off x="2285" y="2015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>
                      <a:latin typeface="Times New Roman" pitchFamily="18" charset="0"/>
                    </a:rPr>
                    <a:t>$a &lt;&lt; 3</a:t>
                  </a:r>
                </a:p>
              </p:txBody>
            </p:sp>
            <p:sp>
              <p:nvSpPr>
                <p:cNvPr id="49188" name="Rectangle 58"/>
                <p:cNvSpPr>
                  <a:spLocks noChangeArrowheads="1"/>
                </p:cNvSpPr>
                <p:nvPr/>
              </p:nvSpPr>
              <p:spPr bwMode="auto">
                <a:xfrm>
                  <a:off x="2274" y="2015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9178" name="Group 61"/>
              <p:cNvGrpSpPr>
                <a:grpSpLocks/>
              </p:cNvGrpSpPr>
              <p:nvPr/>
            </p:nvGrpSpPr>
            <p:grpSpPr bwMode="auto">
              <a:xfrm>
                <a:off x="0" y="2418"/>
                <a:ext cx="1137" cy="403"/>
                <a:chOff x="0" y="2418"/>
                <a:chExt cx="1137" cy="403"/>
              </a:xfrm>
            </p:grpSpPr>
            <p:sp>
              <p:nvSpPr>
                <p:cNvPr id="49185" name="Rectangle 21"/>
                <p:cNvSpPr>
                  <a:spLocks noChangeArrowheads="1"/>
                </p:cNvSpPr>
                <p:nvPr/>
              </p:nvSpPr>
              <p:spPr bwMode="auto">
                <a:xfrm>
                  <a:off x="11" y="2418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>
                      <a:latin typeface="Times New Roman" pitchFamily="18" charset="0"/>
                    </a:rPr>
                    <a:t>&gt;&gt;</a:t>
                  </a:r>
                </a:p>
              </p:txBody>
            </p:sp>
            <p:sp>
              <p:nvSpPr>
                <p:cNvPr id="49186" name="Rectangle 60"/>
                <p:cNvSpPr>
                  <a:spLocks noChangeArrowheads="1"/>
                </p:cNvSpPr>
                <p:nvPr/>
              </p:nvSpPr>
              <p:spPr bwMode="auto">
                <a:xfrm>
                  <a:off x="0" y="2418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9179" name="Group 63"/>
              <p:cNvGrpSpPr>
                <a:grpSpLocks/>
              </p:cNvGrpSpPr>
              <p:nvPr/>
            </p:nvGrpSpPr>
            <p:grpSpPr bwMode="auto">
              <a:xfrm>
                <a:off x="1137" y="2418"/>
                <a:ext cx="1137" cy="403"/>
                <a:chOff x="1137" y="2418"/>
                <a:chExt cx="1137" cy="403"/>
              </a:xfrm>
            </p:grpSpPr>
            <p:sp>
              <p:nvSpPr>
                <p:cNvPr id="49183" name="Rectangle 22"/>
                <p:cNvSpPr>
                  <a:spLocks noChangeArrowheads="1"/>
                </p:cNvSpPr>
                <p:nvPr/>
              </p:nvSpPr>
              <p:spPr bwMode="auto">
                <a:xfrm>
                  <a:off x="1148" y="2418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800">
                      <a:latin typeface="Times New Roman" pitchFamily="18" charset="0"/>
                    </a:rPr>
                    <a:t>向右移</a:t>
                  </a:r>
                  <a:r>
                    <a:rPr kumimoji="0" lang="en-US" altLang="zh-TW" sz="1800">
                      <a:latin typeface="Times New Roman" pitchFamily="18" charset="0"/>
                    </a:rPr>
                    <a:t>n</a:t>
                  </a:r>
                  <a:r>
                    <a:rPr kumimoji="0" lang="zh-TW" altLang="en-US" sz="1800">
                      <a:latin typeface="Times New Roman" pitchFamily="18" charset="0"/>
                    </a:rPr>
                    <a:t>位元</a:t>
                  </a:r>
                </a:p>
              </p:txBody>
            </p:sp>
            <p:sp>
              <p:nvSpPr>
                <p:cNvPr id="49184" name="Rectangle 62"/>
                <p:cNvSpPr>
                  <a:spLocks noChangeArrowheads="1"/>
                </p:cNvSpPr>
                <p:nvPr/>
              </p:nvSpPr>
              <p:spPr bwMode="auto">
                <a:xfrm>
                  <a:off x="1137" y="2418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49180" name="Group 65"/>
              <p:cNvGrpSpPr>
                <a:grpSpLocks/>
              </p:cNvGrpSpPr>
              <p:nvPr/>
            </p:nvGrpSpPr>
            <p:grpSpPr bwMode="auto">
              <a:xfrm>
                <a:off x="2274" y="2418"/>
                <a:ext cx="1137" cy="403"/>
                <a:chOff x="2274" y="2418"/>
                <a:chExt cx="1137" cy="403"/>
              </a:xfrm>
            </p:grpSpPr>
            <p:sp>
              <p:nvSpPr>
                <p:cNvPr id="49181" name="Rectangle 23"/>
                <p:cNvSpPr>
                  <a:spLocks noChangeArrowheads="1"/>
                </p:cNvSpPr>
                <p:nvPr/>
              </p:nvSpPr>
              <p:spPr bwMode="auto">
                <a:xfrm>
                  <a:off x="2285" y="2418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800">
                      <a:latin typeface="Times New Roman" pitchFamily="18" charset="0"/>
                    </a:rPr>
                    <a:t>$a &gt;&gt; 3</a:t>
                  </a:r>
                </a:p>
              </p:txBody>
            </p:sp>
            <p:sp>
              <p:nvSpPr>
                <p:cNvPr id="49182" name="Rectangle 64"/>
                <p:cNvSpPr>
                  <a:spLocks noChangeArrowheads="1"/>
                </p:cNvSpPr>
                <p:nvPr/>
              </p:nvSpPr>
              <p:spPr bwMode="auto">
                <a:xfrm>
                  <a:off x="2274" y="2418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</p:grpSp>
        <p:sp>
          <p:nvSpPr>
            <p:cNvPr id="49159" name="Rectangle 67"/>
            <p:cNvSpPr>
              <a:spLocks noChangeArrowheads="1"/>
            </p:cNvSpPr>
            <p:nvPr/>
          </p:nvSpPr>
          <p:spPr bwMode="auto">
            <a:xfrm>
              <a:off x="-3" y="-3"/>
              <a:ext cx="3417" cy="2827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TW" altLang="en-US" sz="1800"/>
            </a:p>
          </p:txBody>
        </p:sp>
      </p:grpSp>
      <p:sp>
        <p:nvSpPr>
          <p:cNvPr id="49157" name="文字方塊 69"/>
          <p:cNvSpPr txBox="1">
            <a:spLocks noChangeArrowheads="1"/>
          </p:cNvSpPr>
          <p:nvPr/>
        </p:nvSpPr>
        <p:spPr bwMode="auto">
          <a:xfrm>
            <a:off x="6500813" y="5600700"/>
            <a:ext cx="2214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32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itchFamily="34" charset="0"/>
              <a:buChar char="◦"/>
              <a:defRPr sz="28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sz="24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Gill Sans MT" pitchFamily="34" charset="0"/>
                <a:ea typeface="微軟正黑體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2000">
                <a:sym typeface="Wingdings" pitchFamily="2" charset="2"/>
              </a:rPr>
              <a:t>    </a:t>
            </a:r>
            <a:r>
              <a:rPr kumimoji="0" lang="en-US" altLang="zh-TW" sz="2000">
                <a:solidFill>
                  <a:srgbClr val="FF0000"/>
                </a:solidFill>
                <a:sym typeface="Wingdings" pitchFamily="2" charset="2"/>
              </a:rPr>
              <a:t>(</a:t>
            </a:r>
            <a:r>
              <a:rPr kumimoji="0" lang="zh-TW" altLang="en-US" sz="2000">
                <a:solidFill>
                  <a:srgbClr val="FF0000"/>
                </a:solidFill>
                <a:sym typeface="Wingdings" pitchFamily="2" charset="2"/>
              </a:rPr>
              <a:t>移</a:t>
            </a:r>
            <a:r>
              <a:rPr kumimoji="0" lang="en-US" altLang="zh-TW" sz="2000">
                <a:solidFill>
                  <a:srgbClr val="FF0000"/>
                </a:solidFill>
                <a:sym typeface="Wingdings" pitchFamily="2" charset="2"/>
              </a:rPr>
              <a:t>n</a:t>
            </a:r>
            <a:r>
              <a:rPr kumimoji="0" lang="zh-TW" altLang="en-US" sz="2000">
                <a:solidFill>
                  <a:srgbClr val="FF0000"/>
                </a:solidFill>
                <a:sym typeface="Wingdings" pitchFamily="2" charset="2"/>
              </a:rPr>
              <a:t>位 </a:t>
            </a:r>
            <a:r>
              <a:rPr kumimoji="0" lang="en-US" altLang="zh-TW" sz="2000">
                <a:solidFill>
                  <a:srgbClr val="FF0000"/>
                </a:solidFill>
                <a:sym typeface="Wingdings" pitchFamily="2" charset="2"/>
              </a:rPr>
              <a:t>= /2</a:t>
            </a:r>
            <a:r>
              <a:rPr kumimoji="0" lang="en-US" altLang="zh-TW" sz="2000" baseline="30000">
                <a:solidFill>
                  <a:srgbClr val="FF0000"/>
                </a:solidFill>
                <a:sym typeface="Wingdings" pitchFamily="2" charset="2"/>
              </a:rPr>
              <a:t>n </a:t>
            </a:r>
            <a:r>
              <a:rPr kumimoji="0" lang="en-US" altLang="zh-TW" sz="2000">
                <a:solidFill>
                  <a:srgbClr val="FF0000"/>
                </a:solidFill>
                <a:sym typeface="Wingdings" pitchFamily="2" charset="2"/>
              </a:rPr>
              <a:t>)</a:t>
            </a:r>
            <a:endParaRPr kumimoji="0" lang="zh-TW" alt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新細明體" pitchFamily="18" charset="-120"/>
              </a:rPr>
              <a:t>字串運算子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0179" name="內容版面配置區 2"/>
          <p:cNvSpPr>
            <a:spLocks noGrp="1"/>
          </p:cNvSpPr>
          <p:nvPr>
            <p:ph idx="1"/>
          </p:nvPr>
        </p:nvSpPr>
        <p:spPr>
          <a:xfrm>
            <a:off x="1000125" y="1447800"/>
            <a:ext cx="8143875" cy="54102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新細明體" pitchFamily="18" charset="-120"/>
              </a:rPr>
              <a:t>字串的操作比較簡單，只有一個串接運算子。</a:t>
            </a:r>
            <a:r>
              <a:rPr lang="zh-TW" altLang="en-US"/>
              <a:t> </a:t>
            </a:r>
          </a:p>
          <a:p>
            <a:pPr eaLnBrk="1" hangingPunct="1"/>
            <a:endParaRPr lang="zh-TW" altLang="en-US"/>
          </a:p>
        </p:txBody>
      </p:sp>
      <p:grpSp>
        <p:nvGrpSpPr>
          <p:cNvPr id="50180" name="Group 24"/>
          <p:cNvGrpSpPr>
            <a:grpSpLocks/>
          </p:cNvGrpSpPr>
          <p:nvPr/>
        </p:nvGrpSpPr>
        <p:grpSpPr bwMode="auto">
          <a:xfrm>
            <a:off x="1857375" y="3214688"/>
            <a:ext cx="6324600" cy="1289050"/>
            <a:chOff x="-3" y="-3"/>
            <a:chExt cx="3417" cy="812"/>
          </a:xfrm>
        </p:grpSpPr>
        <p:grpSp>
          <p:nvGrpSpPr>
            <p:cNvPr id="50181" name="Group 22"/>
            <p:cNvGrpSpPr>
              <a:grpSpLocks/>
            </p:cNvGrpSpPr>
            <p:nvPr/>
          </p:nvGrpSpPr>
          <p:grpSpPr bwMode="auto">
            <a:xfrm>
              <a:off x="0" y="0"/>
              <a:ext cx="3411" cy="806"/>
              <a:chOff x="0" y="0"/>
              <a:chExt cx="3411" cy="806"/>
            </a:xfrm>
          </p:grpSpPr>
          <p:grpSp>
            <p:nvGrpSpPr>
              <p:cNvPr id="50183" name="Group 11"/>
              <p:cNvGrpSpPr>
                <a:grpSpLocks/>
              </p:cNvGrpSpPr>
              <p:nvPr/>
            </p:nvGrpSpPr>
            <p:grpSpPr bwMode="auto">
              <a:xfrm>
                <a:off x="0" y="0"/>
                <a:ext cx="1137" cy="403"/>
                <a:chOff x="0" y="0"/>
                <a:chExt cx="1137" cy="403"/>
              </a:xfrm>
            </p:grpSpPr>
            <p:sp>
              <p:nvSpPr>
                <p:cNvPr id="50199" name="Rectangle 4"/>
                <p:cNvSpPr>
                  <a:spLocks noChangeArrowheads="1"/>
                </p:cNvSpPr>
                <p:nvPr/>
              </p:nvSpPr>
              <p:spPr bwMode="auto">
                <a:xfrm>
                  <a:off x="11" y="0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2000">
                      <a:latin typeface="Times New Roman" pitchFamily="18" charset="0"/>
                    </a:rPr>
                    <a:t>字串運算子</a:t>
                  </a:r>
                </a:p>
              </p:txBody>
            </p:sp>
            <p:sp>
              <p:nvSpPr>
                <p:cNvPr id="50200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0184" name="Group 13"/>
              <p:cNvGrpSpPr>
                <a:grpSpLocks/>
              </p:cNvGrpSpPr>
              <p:nvPr/>
            </p:nvGrpSpPr>
            <p:grpSpPr bwMode="auto">
              <a:xfrm>
                <a:off x="1137" y="0"/>
                <a:ext cx="1137" cy="403"/>
                <a:chOff x="1137" y="0"/>
                <a:chExt cx="1137" cy="403"/>
              </a:xfrm>
            </p:grpSpPr>
            <p:sp>
              <p:nvSpPr>
                <p:cNvPr id="50197" name="Rectangle 5"/>
                <p:cNvSpPr>
                  <a:spLocks noChangeArrowheads="1"/>
                </p:cNvSpPr>
                <p:nvPr/>
              </p:nvSpPr>
              <p:spPr bwMode="auto">
                <a:xfrm>
                  <a:off x="1148" y="0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2000">
                      <a:latin typeface="Times New Roman" pitchFamily="18" charset="0"/>
                    </a:rPr>
                    <a:t>功能</a:t>
                  </a:r>
                </a:p>
              </p:txBody>
            </p:sp>
            <p:sp>
              <p:nvSpPr>
                <p:cNvPr id="50198" name="Rectangle 12"/>
                <p:cNvSpPr>
                  <a:spLocks noChangeArrowheads="1"/>
                </p:cNvSpPr>
                <p:nvPr/>
              </p:nvSpPr>
              <p:spPr bwMode="auto">
                <a:xfrm>
                  <a:off x="1137" y="0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0185" name="Group 15"/>
              <p:cNvGrpSpPr>
                <a:grpSpLocks/>
              </p:cNvGrpSpPr>
              <p:nvPr/>
            </p:nvGrpSpPr>
            <p:grpSpPr bwMode="auto">
              <a:xfrm>
                <a:off x="2274" y="0"/>
                <a:ext cx="1137" cy="403"/>
                <a:chOff x="2274" y="0"/>
                <a:chExt cx="1137" cy="403"/>
              </a:xfrm>
            </p:grpSpPr>
            <p:sp>
              <p:nvSpPr>
                <p:cNvPr id="50195" name="Rectangle 6"/>
                <p:cNvSpPr>
                  <a:spLocks noChangeArrowheads="1"/>
                </p:cNvSpPr>
                <p:nvPr/>
              </p:nvSpPr>
              <p:spPr bwMode="auto">
                <a:xfrm>
                  <a:off x="2285" y="0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2000">
                      <a:latin typeface="Times New Roman" pitchFamily="18" charset="0"/>
                    </a:rPr>
                    <a:t>範例</a:t>
                  </a:r>
                </a:p>
              </p:txBody>
            </p:sp>
            <p:sp>
              <p:nvSpPr>
                <p:cNvPr id="50196" name="Rectangle 14"/>
                <p:cNvSpPr>
                  <a:spLocks noChangeArrowheads="1"/>
                </p:cNvSpPr>
                <p:nvPr/>
              </p:nvSpPr>
              <p:spPr bwMode="auto">
                <a:xfrm>
                  <a:off x="2274" y="0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0186" name="Group 17"/>
              <p:cNvGrpSpPr>
                <a:grpSpLocks/>
              </p:cNvGrpSpPr>
              <p:nvPr/>
            </p:nvGrpSpPr>
            <p:grpSpPr bwMode="auto">
              <a:xfrm>
                <a:off x="0" y="403"/>
                <a:ext cx="1137" cy="403"/>
                <a:chOff x="0" y="403"/>
                <a:chExt cx="1137" cy="403"/>
              </a:xfrm>
            </p:grpSpPr>
            <p:sp>
              <p:nvSpPr>
                <p:cNvPr id="50193" name="Rectangle 7"/>
                <p:cNvSpPr>
                  <a:spLocks noChangeArrowheads="1"/>
                </p:cNvSpPr>
                <p:nvPr/>
              </p:nvSpPr>
              <p:spPr bwMode="auto">
                <a:xfrm>
                  <a:off x="11" y="403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2000" b="1">
                      <a:latin typeface="Times New Roman" pitchFamily="18" charset="0"/>
                    </a:rPr>
                    <a:t>.</a:t>
                  </a:r>
                </a:p>
              </p:txBody>
            </p:sp>
            <p:sp>
              <p:nvSpPr>
                <p:cNvPr id="50194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0187" name="Group 19"/>
              <p:cNvGrpSpPr>
                <a:grpSpLocks/>
              </p:cNvGrpSpPr>
              <p:nvPr/>
            </p:nvGrpSpPr>
            <p:grpSpPr bwMode="auto">
              <a:xfrm>
                <a:off x="1137" y="403"/>
                <a:ext cx="1137" cy="403"/>
                <a:chOff x="1137" y="403"/>
                <a:chExt cx="1137" cy="403"/>
              </a:xfrm>
            </p:grpSpPr>
            <p:sp>
              <p:nvSpPr>
                <p:cNvPr id="50191" name="Rectangle 8"/>
                <p:cNvSpPr>
                  <a:spLocks noChangeArrowheads="1"/>
                </p:cNvSpPr>
                <p:nvPr/>
              </p:nvSpPr>
              <p:spPr bwMode="auto">
                <a:xfrm>
                  <a:off x="1148" y="403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2000">
                      <a:latin typeface="Times New Roman" pitchFamily="18" charset="0"/>
                    </a:rPr>
                    <a:t>連接字串</a:t>
                  </a:r>
                </a:p>
              </p:txBody>
            </p:sp>
            <p:sp>
              <p:nvSpPr>
                <p:cNvPr id="50192" name="Rectangle 18"/>
                <p:cNvSpPr>
                  <a:spLocks noChangeArrowheads="1"/>
                </p:cNvSpPr>
                <p:nvPr/>
              </p:nvSpPr>
              <p:spPr bwMode="auto">
                <a:xfrm>
                  <a:off x="1137" y="403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0188" name="Group 21"/>
              <p:cNvGrpSpPr>
                <a:grpSpLocks/>
              </p:cNvGrpSpPr>
              <p:nvPr/>
            </p:nvGrpSpPr>
            <p:grpSpPr bwMode="auto">
              <a:xfrm>
                <a:off x="2274" y="403"/>
                <a:ext cx="1137" cy="403"/>
                <a:chOff x="2274" y="403"/>
                <a:chExt cx="1137" cy="403"/>
              </a:xfrm>
            </p:grpSpPr>
            <p:sp>
              <p:nvSpPr>
                <p:cNvPr id="50189" name="Rectangle 9"/>
                <p:cNvSpPr>
                  <a:spLocks noChangeArrowheads="1"/>
                </p:cNvSpPr>
                <p:nvPr/>
              </p:nvSpPr>
              <p:spPr bwMode="auto">
                <a:xfrm>
                  <a:off x="2285" y="403"/>
                  <a:ext cx="1115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2000">
                      <a:latin typeface="Times New Roman" pitchFamily="18" charset="0"/>
                    </a:rPr>
                    <a:t>$a . "Hello"</a:t>
                  </a:r>
                </a:p>
              </p:txBody>
            </p:sp>
            <p:sp>
              <p:nvSpPr>
                <p:cNvPr id="50190" name="Rectangle 20"/>
                <p:cNvSpPr>
                  <a:spLocks noChangeArrowheads="1"/>
                </p:cNvSpPr>
                <p:nvPr/>
              </p:nvSpPr>
              <p:spPr bwMode="auto">
                <a:xfrm>
                  <a:off x="2274" y="403"/>
                  <a:ext cx="1137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</p:grpSp>
        <p:sp>
          <p:nvSpPr>
            <p:cNvPr id="50182" name="Rectangle 23"/>
            <p:cNvSpPr>
              <a:spLocks noChangeArrowheads="1"/>
            </p:cNvSpPr>
            <p:nvPr/>
          </p:nvSpPr>
          <p:spPr bwMode="auto">
            <a:xfrm>
              <a:off x="-3" y="-3"/>
              <a:ext cx="3417" cy="812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TW" altLang="en-US" sz="1800"/>
            </a:p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新細明體" pitchFamily="18" charset="-120"/>
              </a:rPr>
              <a:t>錯誤控制運算子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1203" name="內容版面配置區 2"/>
          <p:cNvSpPr>
            <a:spLocks noGrp="1"/>
          </p:cNvSpPr>
          <p:nvPr>
            <p:ph idx="1"/>
          </p:nvPr>
        </p:nvSpPr>
        <p:spPr>
          <a:xfrm>
            <a:off x="1000125" y="1447800"/>
            <a:ext cx="7643813" cy="5410200"/>
          </a:xfrm>
        </p:spPr>
        <p:txBody>
          <a:bodyPr/>
          <a:lstStyle/>
          <a:p>
            <a:pPr eaLnBrk="1" hangingPunct="1"/>
            <a:r>
              <a:rPr lang="zh-TW" altLang="en-US" sz="2800" dirty="0">
                <a:latin typeface="新細明體" pitchFamily="18" charset="-120"/>
              </a:rPr>
              <a:t>在運算式的前面加上一個</a:t>
            </a:r>
            <a:r>
              <a:rPr lang="zh-TW" altLang="en-US" sz="2800" dirty="0"/>
              <a:t>”</a:t>
            </a:r>
            <a:r>
              <a:rPr lang="en-US" altLang="zh-TW" sz="2800" dirty="0"/>
              <a:t>@”</a:t>
            </a:r>
            <a:r>
              <a:rPr lang="zh-TW" altLang="en-US" sz="2800" dirty="0">
                <a:latin typeface="新細明體" pitchFamily="18" charset="-120"/>
              </a:rPr>
              <a:t>符號</a:t>
            </a:r>
            <a:endParaRPr lang="en-US" altLang="zh-TW" sz="2800" dirty="0">
              <a:latin typeface="新細明體" pitchFamily="18" charset="-120"/>
            </a:endParaRPr>
          </a:p>
          <a:p>
            <a:pPr eaLnBrk="1" hangingPunct="1"/>
            <a:r>
              <a:rPr lang="zh-TW" altLang="en-US" sz="2800" dirty="0">
                <a:latin typeface="新細明體" pitchFamily="18" charset="-120"/>
              </a:rPr>
              <a:t>如果發生錯誤時不會將錯誤訊息顯示於網頁</a:t>
            </a:r>
            <a:endParaRPr lang="zh-TW" altLang="en-US" sz="2800" dirty="0"/>
          </a:p>
          <a:p>
            <a:pPr eaLnBrk="1" hangingPunct="1"/>
            <a:r>
              <a:rPr lang="zh-TW" altLang="en-US" dirty="0">
                <a:latin typeface="新細明體" pitchFamily="18" charset="-120"/>
              </a:rPr>
              <a:t>在</a:t>
            </a:r>
            <a:r>
              <a:rPr lang="zh-TW" altLang="en-US" dirty="0"/>
              <a:t> </a:t>
            </a:r>
            <a:r>
              <a:rPr lang="en-US" altLang="zh-TW" dirty="0"/>
              <a:t>php.ini </a:t>
            </a:r>
            <a:r>
              <a:rPr lang="zh-TW" altLang="en-US" dirty="0">
                <a:latin typeface="新細明體" pitchFamily="18" charset="-120"/>
              </a:rPr>
              <a:t>檔案中將</a:t>
            </a:r>
            <a:r>
              <a:rPr lang="zh-TW" altLang="en-US" dirty="0"/>
              <a:t> </a:t>
            </a:r>
            <a:r>
              <a:rPr lang="en-US" altLang="zh-TW" dirty="0" err="1"/>
              <a:t>track_errors</a:t>
            </a:r>
            <a:r>
              <a:rPr lang="en-US" altLang="zh-TW" dirty="0"/>
              <a:t> </a:t>
            </a:r>
            <a:r>
              <a:rPr lang="zh-TW" altLang="en-US" dirty="0">
                <a:latin typeface="新細明體" pitchFamily="18" charset="-120"/>
              </a:rPr>
              <a:t>設定為</a:t>
            </a:r>
            <a:r>
              <a:rPr lang="zh-TW" altLang="en-US" dirty="0"/>
              <a:t> </a:t>
            </a:r>
            <a:r>
              <a:rPr lang="en-US" altLang="zh-TW" dirty="0"/>
              <a:t>on (</a:t>
            </a:r>
            <a:r>
              <a:rPr lang="zh-TW" altLang="en-US" dirty="0">
                <a:latin typeface="新細明體" pitchFamily="18" charset="-120"/>
              </a:rPr>
              <a:t>預設值為</a:t>
            </a:r>
            <a:r>
              <a:rPr lang="en-US" altLang="zh-TW" dirty="0"/>
              <a:t>off) </a:t>
            </a:r>
            <a:r>
              <a:rPr lang="zh-TW" altLang="en-US" dirty="0">
                <a:latin typeface="新細明體" pitchFamily="18" charset="-120"/>
              </a:rPr>
              <a:t>則錯誤訊息仍然會存放於</a:t>
            </a:r>
            <a:r>
              <a:rPr lang="zh-TW" altLang="en-US" dirty="0"/>
              <a:t> </a:t>
            </a:r>
            <a:r>
              <a:rPr lang="en-US" altLang="zh-TW" b="1" dirty="0"/>
              <a:t>$</a:t>
            </a:r>
            <a:r>
              <a:rPr lang="en-US" altLang="zh-TW" b="1" dirty="0" err="1"/>
              <a:t>php_errormsg</a:t>
            </a:r>
            <a:r>
              <a:rPr lang="en-US" altLang="zh-TW" b="1" dirty="0"/>
              <a:t> </a:t>
            </a:r>
            <a:r>
              <a:rPr lang="zh-TW" altLang="en-US" dirty="0">
                <a:latin typeface="新細明體" pitchFamily="18" charset="-120"/>
              </a:rPr>
              <a:t>中</a:t>
            </a:r>
            <a:endParaRPr lang="en-US" altLang="zh-TW" dirty="0">
              <a:solidFill>
                <a:srgbClr val="FF0000"/>
              </a:solidFill>
            </a:endParaRPr>
          </a:p>
          <a:p>
            <a:pPr eaLnBrk="1" hangingPunct="1"/>
            <a:endParaRPr lang="zh-TW" altLang="en-US" sz="2800" dirty="0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42844" y="4286256"/>
            <a:ext cx="4545013" cy="22256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2000" dirty="0">
                <a:latin typeface="Times New Roman" pitchFamily="18" charset="0"/>
              </a:rPr>
              <a:t>1: &lt;?</a:t>
            </a:r>
            <a:r>
              <a:rPr lang="en-US" altLang="zh-TW" sz="2000" dirty="0" err="1">
                <a:latin typeface="Times New Roman" pitchFamily="18" charset="0"/>
              </a:rPr>
              <a:t>php</a:t>
            </a:r>
            <a:endParaRPr lang="en-US" altLang="zh-TW" sz="2000" dirty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altLang="zh-TW" sz="2000" dirty="0">
                <a:latin typeface="Times New Roman" pitchFamily="18" charset="0"/>
              </a:rPr>
              <a:t>2:    $a=10;</a:t>
            </a:r>
          </a:p>
          <a:p>
            <a:pPr eaLnBrk="1" hangingPunct="1">
              <a:defRPr/>
            </a:pPr>
            <a:r>
              <a:rPr lang="en-US" altLang="zh-TW" sz="2000" dirty="0">
                <a:latin typeface="Times New Roman" pitchFamily="18" charset="0"/>
              </a:rPr>
              <a:t>3:    $b=0;</a:t>
            </a:r>
          </a:p>
          <a:p>
            <a:pPr eaLnBrk="1" hangingPunct="1">
              <a:defRPr/>
            </a:pPr>
            <a:r>
              <a:rPr lang="en-US" altLang="zh-TW" sz="2000" dirty="0">
                <a:latin typeface="Times New Roman" pitchFamily="18" charset="0"/>
              </a:rPr>
              <a:t>4:    $c=@($a/$b);</a:t>
            </a:r>
          </a:p>
          <a:p>
            <a:pPr eaLnBrk="1" hangingPunct="1">
              <a:defRPr/>
            </a:pPr>
            <a:r>
              <a:rPr lang="en-US" altLang="zh-TW" sz="2000" dirty="0">
                <a:latin typeface="Times New Roman" pitchFamily="18" charset="0"/>
              </a:rPr>
              <a:t>5:    echo "$c";</a:t>
            </a:r>
          </a:p>
          <a:p>
            <a:pPr eaLnBrk="1" hangingPunct="1">
              <a:defRPr/>
            </a:pPr>
            <a:r>
              <a:rPr lang="en-US" altLang="zh-TW" sz="2000" dirty="0">
                <a:latin typeface="Times New Roman" pitchFamily="18" charset="0"/>
              </a:rPr>
              <a:t>6:    echo "Error </a:t>
            </a:r>
            <a:r>
              <a:rPr lang="en-US" altLang="zh-TW" sz="2000" dirty="0" err="1">
                <a:latin typeface="Times New Roman" pitchFamily="18" charset="0"/>
              </a:rPr>
              <a:t>mssage</a:t>
            </a:r>
            <a:r>
              <a:rPr lang="en-US" altLang="zh-TW" sz="2000" dirty="0">
                <a:latin typeface="Times New Roman" pitchFamily="18" charset="0"/>
              </a:rPr>
              <a:t> : $</a:t>
            </a:r>
            <a:r>
              <a:rPr lang="en-US" altLang="zh-TW" sz="2000" dirty="0" err="1">
                <a:latin typeface="Times New Roman" pitchFamily="18" charset="0"/>
              </a:rPr>
              <a:t>php_errormsg</a:t>
            </a:r>
            <a:r>
              <a:rPr lang="en-US" altLang="zh-TW" sz="2000" dirty="0">
                <a:latin typeface="Times New Roman" pitchFamily="18" charset="0"/>
              </a:rPr>
              <a:t>";</a:t>
            </a:r>
          </a:p>
          <a:p>
            <a:pPr eaLnBrk="1" hangingPunct="1">
              <a:defRPr/>
            </a:pPr>
            <a:r>
              <a:rPr lang="en-US" altLang="zh-TW" sz="2000" dirty="0">
                <a:latin typeface="Times New Roman" pitchFamily="18" charset="0"/>
              </a:rPr>
              <a:t>7: ?&gt;</a:t>
            </a:r>
          </a:p>
        </p:txBody>
      </p:sp>
      <p:pic>
        <p:nvPicPr>
          <p:cNvPr id="51207" name="Picture 5" descr="10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09"/>
          <a:stretch>
            <a:fillRect/>
          </a:stretch>
        </p:blipFill>
        <p:spPr bwMode="auto">
          <a:xfrm>
            <a:off x="4857750" y="4071938"/>
            <a:ext cx="3929063" cy="24923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新細明體" pitchFamily="18" charset="-120"/>
              </a:rPr>
              <a:t>運算子之優先序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pSp>
        <p:nvGrpSpPr>
          <p:cNvPr id="52227" name="Group 114"/>
          <p:cNvGrpSpPr>
            <a:grpSpLocks/>
          </p:cNvGrpSpPr>
          <p:nvPr/>
        </p:nvGrpSpPr>
        <p:grpSpPr bwMode="auto">
          <a:xfrm>
            <a:off x="1600200" y="1371600"/>
            <a:ext cx="6019800" cy="4800600"/>
            <a:chOff x="-3" y="-3"/>
            <a:chExt cx="2498" cy="7375"/>
          </a:xfrm>
        </p:grpSpPr>
        <p:grpSp>
          <p:nvGrpSpPr>
            <p:cNvPr id="52228" name="Group 112"/>
            <p:cNvGrpSpPr>
              <a:grpSpLocks/>
            </p:cNvGrpSpPr>
            <p:nvPr/>
          </p:nvGrpSpPr>
          <p:grpSpPr bwMode="auto">
            <a:xfrm>
              <a:off x="0" y="0"/>
              <a:ext cx="2492" cy="7369"/>
              <a:chOff x="0" y="0"/>
              <a:chExt cx="2492" cy="7369"/>
            </a:xfrm>
          </p:grpSpPr>
          <p:grpSp>
            <p:nvGrpSpPr>
              <p:cNvPr id="52230" name="Group 41"/>
              <p:cNvGrpSpPr>
                <a:grpSpLocks/>
              </p:cNvGrpSpPr>
              <p:nvPr/>
            </p:nvGrpSpPr>
            <p:grpSpPr bwMode="auto">
              <a:xfrm>
                <a:off x="0" y="0"/>
                <a:ext cx="526" cy="403"/>
                <a:chOff x="0" y="0"/>
                <a:chExt cx="526" cy="403"/>
              </a:xfrm>
            </p:grpSpPr>
            <p:sp>
              <p:nvSpPr>
                <p:cNvPr id="52336" name="Rectangle 4"/>
                <p:cNvSpPr>
                  <a:spLocks noChangeArrowheads="1"/>
                </p:cNvSpPr>
                <p:nvPr/>
              </p:nvSpPr>
              <p:spPr bwMode="auto">
                <a:xfrm>
                  <a:off x="11" y="0"/>
                  <a:ext cx="50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600">
                      <a:latin typeface="Times New Roman" pitchFamily="18" charset="0"/>
                    </a:rPr>
                    <a:t>順序</a:t>
                  </a:r>
                </a:p>
              </p:txBody>
            </p:sp>
            <p:sp>
              <p:nvSpPr>
                <p:cNvPr id="52337" name="Rectangle 4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31" name="Group 43"/>
              <p:cNvGrpSpPr>
                <a:grpSpLocks/>
              </p:cNvGrpSpPr>
              <p:nvPr/>
            </p:nvGrpSpPr>
            <p:grpSpPr bwMode="auto">
              <a:xfrm>
                <a:off x="526" y="0"/>
                <a:ext cx="1966" cy="403"/>
                <a:chOff x="526" y="0"/>
                <a:chExt cx="1966" cy="403"/>
              </a:xfrm>
            </p:grpSpPr>
            <p:sp>
              <p:nvSpPr>
                <p:cNvPr id="52334" name="Rectangle 5"/>
                <p:cNvSpPr>
                  <a:spLocks noChangeArrowheads="1"/>
                </p:cNvSpPr>
                <p:nvPr/>
              </p:nvSpPr>
              <p:spPr bwMode="auto">
                <a:xfrm>
                  <a:off x="537" y="0"/>
                  <a:ext cx="194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zh-TW" altLang="en-US" sz="1600">
                      <a:latin typeface="Times New Roman" pitchFamily="18" charset="0"/>
                    </a:rPr>
                    <a:t>運算子</a:t>
                  </a:r>
                </a:p>
              </p:txBody>
            </p:sp>
            <p:sp>
              <p:nvSpPr>
                <p:cNvPr id="52335" name="Rectangle 42"/>
                <p:cNvSpPr>
                  <a:spLocks noChangeArrowheads="1"/>
                </p:cNvSpPr>
                <p:nvPr/>
              </p:nvSpPr>
              <p:spPr bwMode="auto">
                <a:xfrm>
                  <a:off x="526" y="0"/>
                  <a:ext cx="196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32" name="Group 45"/>
              <p:cNvGrpSpPr>
                <a:grpSpLocks/>
              </p:cNvGrpSpPr>
              <p:nvPr/>
            </p:nvGrpSpPr>
            <p:grpSpPr bwMode="auto">
              <a:xfrm>
                <a:off x="0" y="403"/>
                <a:ext cx="526" cy="518"/>
                <a:chOff x="0" y="403"/>
                <a:chExt cx="526" cy="518"/>
              </a:xfrm>
            </p:grpSpPr>
            <p:sp>
              <p:nvSpPr>
                <p:cNvPr id="52332" name="Rectangle 6"/>
                <p:cNvSpPr>
                  <a:spLocks noChangeArrowheads="1"/>
                </p:cNvSpPr>
                <p:nvPr/>
              </p:nvSpPr>
              <p:spPr bwMode="auto">
                <a:xfrm>
                  <a:off x="11" y="403"/>
                  <a:ext cx="50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1</a:t>
                  </a:r>
                </a:p>
              </p:txBody>
            </p:sp>
            <p:sp>
              <p:nvSpPr>
                <p:cNvPr id="52333" name="Rectangle 44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52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33" name="Group 47"/>
              <p:cNvGrpSpPr>
                <a:grpSpLocks/>
              </p:cNvGrpSpPr>
              <p:nvPr/>
            </p:nvGrpSpPr>
            <p:grpSpPr bwMode="auto">
              <a:xfrm>
                <a:off x="526" y="403"/>
                <a:ext cx="1966" cy="518"/>
                <a:chOff x="526" y="403"/>
                <a:chExt cx="1966" cy="518"/>
              </a:xfrm>
            </p:grpSpPr>
            <p:sp>
              <p:nvSpPr>
                <p:cNvPr id="52330" name="Rectangle 7"/>
                <p:cNvSpPr>
                  <a:spLocks noChangeArrowheads="1"/>
                </p:cNvSpPr>
                <p:nvPr/>
              </p:nvSpPr>
              <p:spPr bwMode="auto">
                <a:xfrm>
                  <a:off x="537" y="403"/>
                  <a:ext cx="1944" cy="51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 dirty="0">
                      <a:latin typeface="Times New Roman" pitchFamily="18" charset="0"/>
                    </a:rPr>
                    <a:t>! ~ ++ -- (</a:t>
                  </a:r>
                  <a:r>
                    <a:rPr kumimoji="0" lang="en-US" altLang="zh-TW" sz="1600" dirty="0" err="1">
                      <a:latin typeface="Times New Roman" pitchFamily="18" charset="0"/>
                    </a:rPr>
                    <a:t>int</a:t>
                  </a:r>
                  <a:r>
                    <a:rPr kumimoji="0" lang="en-US" altLang="zh-TW" sz="1600" dirty="0">
                      <a:latin typeface="Times New Roman" pitchFamily="18" charset="0"/>
                    </a:rPr>
                    <a:t>) (float) (string) (array) (object) @</a:t>
                  </a:r>
                </a:p>
              </p:txBody>
            </p:sp>
            <p:sp>
              <p:nvSpPr>
                <p:cNvPr id="52331" name="Rectangle 46"/>
                <p:cNvSpPr>
                  <a:spLocks noChangeArrowheads="1"/>
                </p:cNvSpPr>
                <p:nvPr/>
              </p:nvSpPr>
              <p:spPr bwMode="auto">
                <a:xfrm>
                  <a:off x="526" y="403"/>
                  <a:ext cx="1966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34" name="Group 49"/>
              <p:cNvGrpSpPr>
                <a:grpSpLocks/>
              </p:cNvGrpSpPr>
              <p:nvPr/>
            </p:nvGrpSpPr>
            <p:grpSpPr bwMode="auto">
              <a:xfrm>
                <a:off x="0" y="921"/>
                <a:ext cx="526" cy="403"/>
                <a:chOff x="0" y="921"/>
                <a:chExt cx="526" cy="403"/>
              </a:xfrm>
            </p:grpSpPr>
            <p:sp>
              <p:nvSpPr>
                <p:cNvPr id="52328" name="Rectangle 8"/>
                <p:cNvSpPr>
                  <a:spLocks noChangeArrowheads="1"/>
                </p:cNvSpPr>
                <p:nvPr/>
              </p:nvSpPr>
              <p:spPr bwMode="auto">
                <a:xfrm>
                  <a:off x="11" y="921"/>
                  <a:ext cx="50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2</a:t>
                  </a:r>
                </a:p>
              </p:txBody>
            </p:sp>
            <p:sp>
              <p:nvSpPr>
                <p:cNvPr id="52329" name="Rectangle 48"/>
                <p:cNvSpPr>
                  <a:spLocks noChangeArrowheads="1"/>
                </p:cNvSpPr>
                <p:nvPr/>
              </p:nvSpPr>
              <p:spPr bwMode="auto">
                <a:xfrm>
                  <a:off x="0" y="921"/>
                  <a:ext cx="5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35" name="Group 51"/>
              <p:cNvGrpSpPr>
                <a:grpSpLocks/>
              </p:cNvGrpSpPr>
              <p:nvPr/>
            </p:nvGrpSpPr>
            <p:grpSpPr bwMode="auto">
              <a:xfrm>
                <a:off x="526" y="921"/>
                <a:ext cx="1966" cy="403"/>
                <a:chOff x="526" y="921"/>
                <a:chExt cx="1966" cy="403"/>
              </a:xfrm>
            </p:grpSpPr>
            <p:sp>
              <p:nvSpPr>
                <p:cNvPr id="52326" name="Rectangle 9"/>
                <p:cNvSpPr>
                  <a:spLocks noChangeArrowheads="1"/>
                </p:cNvSpPr>
                <p:nvPr/>
              </p:nvSpPr>
              <p:spPr bwMode="auto">
                <a:xfrm>
                  <a:off x="537" y="921"/>
                  <a:ext cx="194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* / %</a:t>
                  </a:r>
                </a:p>
              </p:txBody>
            </p:sp>
            <p:sp>
              <p:nvSpPr>
                <p:cNvPr id="52327" name="Rectangle 50"/>
                <p:cNvSpPr>
                  <a:spLocks noChangeArrowheads="1"/>
                </p:cNvSpPr>
                <p:nvPr/>
              </p:nvSpPr>
              <p:spPr bwMode="auto">
                <a:xfrm>
                  <a:off x="526" y="921"/>
                  <a:ext cx="196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36" name="Group 53"/>
              <p:cNvGrpSpPr>
                <a:grpSpLocks/>
              </p:cNvGrpSpPr>
              <p:nvPr/>
            </p:nvGrpSpPr>
            <p:grpSpPr bwMode="auto">
              <a:xfrm>
                <a:off x="0" y="1324"/>
                <a:ext cx="526" cy="403"/>
                <a:chOff x="0" y="1324"/>
                <a:chExt cx="526" cy="403"/>
              </a:xfrm>
            </p:grpSpPr>
            <p:sp>
              <p:nvSpPr>
                <p:cNvPr id="52324" name="Rectangle 10"/>
                <p:cNvSpPr>
                  <a:spLocks noChangeArrowheads="1"/>
                </p:cNvSpPr>
                <p:nvPr/>
              </p:nvSpPr>
              <p:spPr bwMode="auto">
                <a:xfrm>
                  <a:off x="11" y="1324"/>
                  <a:ext cx="50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3</a:t>
                  </a:r>
                </a:p>
              </p:txBody>
            </p:sp>
            <p:sp>
              <p:nvSpPr>
                <p:cNvPr id="52325" name="Rectangle 52"/>
                <p:cNvSpPr>
                  <a:spLocks noChangeArrowheads="1"/>
                </p:cNvSpPr>
                <p:nvPr/>
              </p:nvSpPr>
              <p:spPr bwMode="auto">
                <a:xfrm>
                  <a:off x="0" y="1324"/>
                  <a:ext cx="5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37" name="Group 55"/>
              <p:cNvGrpSpPr>
                <a:grpSpLocks/>
              </p:cNvGrpSpPr>
              <p:nvPr/>
            </p:nvGrpSpPr>
            <p:grpSpPr bwMode="auto">
              <a:xfrm>
                <a:off x="526" y="1324"/>
                <a:ext cx="1966" cy="403"/>
                <a:chOff x="526" y="1324"/>
                <a:chExt cx="1966" cy="403"/>
              </a:xfrm>
            </p:grpSpPr>
            <p:sp>
              <p:nvSpPr>
                <p:cNvPr id="52322" name="Rectangle 11"/>
                <p:cNvSpPr>
                  <a:spLocks noChangeArrowheads="1"/>
                </p:cNvSpPr>
                <p:nvPr/>
              </p:nvSpPr>
              <p:spPr bwMode="auto">
                <a:xfrm>
                  <a:off x="537" y="1324"/>
                  <a:ext cx="194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+ - .</a:t>
                  </a:r>
                </a:p>
              </p:txBody>
            </p:sp>
            <p:sp>
              <p:nvSpPr>
                <p:cNvPr id="52323" name="Rectangle 54"/>
                <p:cNvSpPr>
                  <a:spLocks noChangeArrowheads="1"/>
                </p:cNvSpPr>
                <p:nvPr/>
              </p:nvSpPr>
              <p:spPr bwMode="auto">
                <a:xfrm>
                  <a:off x="526" y="1324"/>
                  <a:ext cx="196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38" name="Group 57"/>
              <p:cNvGrpSpPr>
                <a:grpSpLocks/>
              </p:cNvGrpSpPr>
              <p:nvPr/>
            </p:nvGrpSpPr>
            <p:grpSpPr bwMode="auto">
              <a:xfrm>
                <a:off x="0" y="1727"/>
                <a:ext cx="526" cy="403"/>
                <a:chOff x="0" y="1727"/>
                <a:chExt cx="526" cy="403"/>
              </a:xfrm>
            </p:grpSpPr>
            <p:sp>
              <p:nvSpPr>
                <p:cNvPr id="52320" name="Rectangle 12"/>
                <p:cNvSpPr>
                  <a:spLocks noChangeArrowheads="1"/>
                </p:cNvSpPr>
                <p:nvPr/>
              </p:nvSpPr>
              <p:spPr bwMode="auto">
                <a:xfrm>
                  <a:off x="11" y="1727"/>
                  <a:ext cx="50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4</a:t>
                  </a:r>
                </a:p>
              </p:txBody>
            </p:sp>
            <p:sp>
              <p:nvSpPr>
                <p:cNvPr id="52321" name="Rectangle 56"/>
                <p:cNvSpPr>
                  <a:spLocks noChangeArrowheads="1"/>
                </p:cNvSpPr>
                <p:nvPr/>
              </p:nvSpPr>
              <p:spPr bwMode="auto">
                <a:xfrm>
                  <a:off x="0" y="1727"/>
                  <a:ext cx="5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39" name="Group 59"/>
              <p:cNvGrpSpPr>
                <a:grpSpLocks/>
              </p:cNvGrpSpPr>
              <p:nvPr/>
            </p:nvGrpSpPr>
            <p:grpSpPr bwMode="auto">
              <a:xfrm>
                <a:off x="526" y="1727"/>
                <a:ext cx="1966" cy="403"/>
                <a:chOff x="526" y="1727"/>
                <a:chExt cx="1966" cy="403"/>
              </a:xfrm>
            </p:grpSpPr>
            <p:sp>
              <p:nvSpPr>
                <p:cNvPr id="52318" name="Rectangle 13"/>
                <p:cNvSpPr>
                  <a:spLocks noChangeArrowheads="1"/>
                </p:cNvSpPr>
                <p:nvPr/>
              </p:nvSpPr>
              <p:spPr bwMode="auto">
                <a:xfrm>
                  <a:off x="537" y="1727"/>
                  <a:ext cx="194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&lt;&lt; &gt;&gt;</a:t>
                  </a:r>
                </a:p>
              </p:txBody>
            </p:sp>
            <p:sp>
              <p:nvSpPr>
                <p:cNvPr id="52319" name="Rectangle 58"/>
                <p:cNvSpPr>
                  <a:spLocks noChangeArrowheads="1"/>
                </p:cNvSpPr>
                <p:nvPr/>
              </p:nvSpPr>
              <p:spPr bwMode="auto">
                <a:xfrm>
                  <a:off x="526" y="1727"/>
                  <a:ext cx="196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40" name="Group 61"/>
              <p:cNvGrpSpPr>
                <a:grpSpLocks/>
              </p:cNvGrpSpPr>
              <p:nvPr/>
            </p:nvGrpSpPr>
            <p:grpSpPr bwMode="auto">
              <a:xfrm>
                <a:off x="0" y="2130"/>
                <a:ext cx="526" cy="403"/>
                <a:chOff x="0" y="2130"/>
                <a:chExt cx="526" cy="403"/>
              </a:xfrm>
            </p:grpSpPr>
            <p:sp>
              <p:nvSpPr>
                <p:cNvPr id="52316" name="Rectangle 14"/>
                <p:cNvSpPr>
                  <a:spLocks noChangeArrowheads="1"/>
                </p:cNvSpPr>
                <p:nvPr/>
              </p:nvSpPr>
              <p:spPr bwMode="auto">
                <a:xfrm>
                  <a:off x="11" y="2130"/>
                  <a:ext cx="50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5</a:t>
                  </a:r>
                </a:p>
              </p:txBody>
            </p:sp>
            <p:sp>
              <p:nvSpPr>
                <p:cNvPr id="52317" name="Rectangle 60"/>
                <p:cNvSpPr>
                  <a:spLocks noChangeArrowheads="1"/>
                </p:cNvSpPr>
                <p:nvPr/>
              </p:nvSpPr>
              <p:spPr bwMode="auto">
                <a:xfrm>
                  <a:off x="0" y="2130"/>
                  <a:ext cx="5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41" name="Group 63"/>
              <p:cNvGrpSpPr>
                <a:grpSpLocks/>
              </p:cNvGrpSpPr>
              <p:nvPr/>
            </p:nvGrpSpPr>
            <p:grpSpPr bwMode="auto">
              <a:xfrm>
                <a:off x="526" y="2130"/>
                <a:ext cx="1966" cy="403"/>
                <a:chOff x="526" y="2130"/>
                <a:chExt cx="1966" cy="403"/>
              </a:xfrm>
            </p:grpSpPr>
            <p:sp>
              <p:nvSpPr>
                <p:cNvPr id="52314" name="Rectangle 15"/>
                <p:cNvSpPr>
                  <a:spLocks noChangeArrowheads="1"/>
                </p:cNvSpPr>
                <p:nvPr/>
              </p:nvSpPr>
              <p:spPr bwMode="auto">
                <a:xfrm>
                  <a:off x="537" y="2130"/>
                  <a:ext cx="194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&gt; &gt;= &lt; &lt;=</a:t>
                  </a:r>
                </a:p>
              </p:txBody>
            </p:sp>
            <p:sp>
              <p:nvSpPr>
                <p:cNvPr id="52315" name="Rectangle 62"/>
                <p:cNvSpPr>
                  <a:spLocks noChangeArrowheads="1"/>
                </p:cNvSpPr>
                <p:nvPr/>
              </p:nvSpPr>
              <p:spPr bwMode="auto">
                <a:xfrm>
                  <a:off x="526" y="2130"/>
                  <a:ext cx="196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42" name="Group 65"/>
              <p:cNvGrpSpPr>
                <a:grpSpLocks/>
              </p:cNvGrpSpPr>
              <p:nvPr/>
            </p:nvGrpSpPr>
            <p:grpSpPr bwMode="auto">
              <a:xfrm>
                <a:off x="0" y="2533"/>
                <a:ext cx="526" cy="403"/>
                <a:chOff x="0" y="2533"/>
                <a:chExt cx="526" cy="403"/>
              </a:xfrm>
            </p:grpSpPr>
            <p:sp>
              <p:nvSpPr>
                <p:cNvPr id="52312" name="Rectangle 16"/>
                <p:cNvSpPr>
                  <a:spLocks noChangeArrowheads="1"/>
                </p:cNvSpPr>
                <p:nvPr/>
              </p:nvSpPr>
              <p:spPr bwMode="auto">
                <a:xfrm>
                  <a:off x="11" y="2533"/>
                  <a:ext cx="50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6</a:t>
                  </a:r>
                </a:p>
              </p:txBody>
            </p:sp>
            <p:sp>
              <p:nvSpPr>
                <p:cNvPr id="52313" name="Rectangle 64"/>
                <p:cNvSpPr>
                  <a:spLocks noChangeArrowheads="1"/>
                </p:cNvSpPr>
                <p:nvPr/>
              </p:nvSpPr>
              <p:spPr bwMode="auto">
                <a:xfrm>
                  <a:off x="0" y="2533"/>
                  <a:ext cx="5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43" name="Group 67"/>
              <p:cNvGrpSpPr>
                <a:grpSpLocks/>
              </p:cNvGrpSpPr>
              <p:nvPr/>
            </p:nvGrpSpPr>
            <p:grpSpPr bwMode="auto">
              <a:xfrm>
                <a:off x="526" y="2533"/>
                <a:ext cx="1966" cy="403"/>
                <a:chOff x="526" y="2533"/>
                <a:chExt cx="1966" cy="403"/>
              </a:xfrm>
            </p:grpSpPr>
            <p:sp>
              <p:nvSpPr>
                <p:cNvPr id="52310" name="Rectangle 17"/>
                <p:cNvSpPr>
                  <a:spLocks noChangeArrowheads="1"/>
                </p:cNvSpPr>
                <p:nvPr/>
              </p:nvSpPr>
              <p:spPr bwMode="auto">
                <a:xfrm>
                  <a:off x="537" y="2533"/>
                  <a:ext cx="194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== != ===</a:t>
                  </a:r>
                </a:p>
              </p:txBody>
            </p:sp>
            <p:sp>
              <p:nvSpPr>
                <p:cNvPr id="52311" name="Rectangle 66"/>
                <p:cNvSpPr>
                  <a:spLocks noChangeArrowheads="1"/>
                </p:cNvSpPr>
                <p:nvPr/>
              </p:nvSpPr>
              <p:spPr bwMode="auto">
                <a:xfrm>
                  <a:off x="526" y="2533"/>
                  <a:ext cx="196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44" name="Group 69"/>
              <p:cNvGrpSpPr>
                <a:grpSpLocks/>
              </p:cNvGrpSpPr>
              <p:nvPr/>
            </p:nvGrpSpPr>
            <p:grpSpPr bwMode="auto">
              <a:xfrm>
                <a:off x="0" y="2936"/>
                <a:ext cx="526" cy="403"/>
                <a:chOff x="0" y="2936"/>
                <a:chExt cx="526" cy="403"/>
              </a:xfrm>
            </p:grpSpPr>
            <p:sp>
              <p:nvSpPr>
                <p:cNvPr id="52308" name="Rectangle 18"/>
                <p:cNvSpPr>
                  <a:spLocks noChangeArrowheads="1"/>
                </p:cNvSpPr>
                <p:nvPr/>
              </p:nvSpPr>
              <p:spPr bwMode="auto">
                <a:xfrm>
                  <a:off x="11" y="2936"/>
                  <a:ext cx="50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7</a:t>
                  </a:r>
                </a:p>
              </p:txBody>
            </p:sp>
            <p:sp>
              <p:nvSpPr>
                <p:cNvPr id="52309" name="Rectangle 68"/>
                <p:cNvSpPr>
                  <a:spLocks noChangeArrowheads="1"/>
                </p:cNvSpPr>
                <p:nvPr/>
              </p:nvSpPr>
              <p:spPr bwMode="auto">
                <a:xfrm>
                  <a:off x="0" y="2936"/>
                  <a:ext cx="5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45" name="Group 71"/>
              <p:cNvGrpSpPr>
                <a:grpSpLocks/>
              </p:cNvGrpSpPr>
              <p:nvPr/>
            </p:nvGrpSpPr>
            <p:grpSpPr bwMode="auto">
              <a:xfrm>
                <a:off x="526" y="2936"/>
                <a:ext cx="1966" cy="403"/>
                <a:chOff x="526" y="2936"/>
                <a:chExt cx="1966" cy="403"/>
              </a:xfrm>
            </p:grpSpPr>
            <p:sp>
              <p:nvSpPr>
                <p:cNvPr id="52306" name="Rectangle 19"/>
                <p:cNvSpPr>
                  <a:spLocks noChangeArrowheads="1"/>
                </p:cNvSpPr>
                <p:nvPr/>
              </p:nvSpPr>
              <p:spPr bwMode="auto">
                <a:xfrm>
                  <a:off x="537" y="2936"/>
                  <a:ext cx="194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&amp;</a:t>
                  </a:r>
                </a:p>
              </p:txBody>
            </p:sp>
            <p:sp>
              <p:nvSpPr>
                <p:cNvPr id="52307" name="Rectangle 70"/>
                <p:cNvSpPr>
                  <a:spLocks noChangeArrowheads="1"/>
                </p:cNvSpPr>
                <p:nvPr/>
              </p:nvSpPr>
              <p:spPr bwMode="auto">
                <a:xfrm>
                  <a:off x="526" y="2936"/>
                  <a:ext cx="196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46" name="Group 73"/>
              <p:cNvGrpSpPr>
                <a:grpSpLocks/>
              </p:cNvGrpSpPr>
              <p:nvPr/>
            </p:nvGrpSpPr>
            <p:grpSpPr bwMode="auto">
              <a:xfrm>
                <a:off x="0" y="3339"/>
                <a:ext cx="526" cy="403"/>
                <a:chOff x="0" y="3339"/>
                <a:chExt cx="526" cy="403"/>
              </a:xfrm>
            </p:grpSpPr>
            <p:sp>
              <p:nvSpPr>
                <p:cNvPr id="52304" name="Rectangle 20"/>
                <p:cNvSpPr>
                  <a:spLocks noChangeArrowheads="1"/>
                </p:cNvSpPr>
                <p:nvPr/>
              </p:nvSpPr>
              <p:spPr bwMode="auto">
                <a:xfrm>
                  <a:off x="11" y="3339"/>
                  <a:ext cx="50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8</a:t>
                  </a:r>
                </a:p>
              </p:txBody>
            </p:sp>
            <p:sp>
              <p:nvSpPr>
                <p:cNvPr id="52305" name="Rectangle 72"/>
                <p:cNvSpPr>
                  <a:spLocks noChangeArrowheads="1"/>
                </p:cNvSpPr>
                <p:nvPr/>
              </p:nvSpPr>
              <p:spPr bwMode="auto">
                <a:xfrm>
                  <a:off x="0" y="3339"/>
                  <a:ext cx="5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47" name="Group 75"/>
              <p:cNvGrpSpPr>
                <a:grpSpLocks/>
              </p:cNvGrpSpPr>
              <p:nvPr/>
            </p:nvGrpSpPr>
            <p:grpSpPr bwMode="auto">
              <a:xfrm>
                <a:off x="526" y="3339"/>
                <a:ext cx="1966" cy="403"/>
                <a:chOff x="526" y="3339"/>
                <a:chExt cx="1966" cy="403"/>
              </a:xfrm>
            </p:grpSpPr>
            <p:sp>
              <p:nvSpPr>
                <p:cNvPr id="52302" name="Rectangle 21"/>
                <p:cNvSpPr>
                  <a:spLocks noChangeArrowheads="1"/>
                </p:cNvSpPr>
                <p:nvPr/>
              </p:nvSpPr>
              <p:spPr bwMode="auto">
                <a:xfrm>
                  <a:off x="537" y="3339"/>
                  <a:ext cx="194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^</a:t>
                  </a:r>
                </a:p>
              </p:txBody>
            </p:sp>
            <p:sp>
              <p:nvSpPr>
                <p:cNvPr id="52303" name="Rectangle 74"/>
                <p:cNvSpPr>
                  <a:spLocks noChangeArrowheads="1"/>
                </p:cNvSpPr>
                <p:nvPr/>
              </p:nvSpPr>
              <p:spPr bwMode="auto">
                <a:xfrm>
                  <a:off x="526" y="3339"/>
                  <a:ext cx="196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48" name="Group 77"/>
              <p:cNvGrpSpPr>
                <a:grpSpLocks/>
              </p:cNvGrpSpPr>
              <p:nvPr/>
            </p:nvGrpSpPr>
            <p:grpSpPr bwMode="auto">
              <a:xfrm>
                <a:off x="0" y="3742"/>
                <a:ext cx="526" cy="403"/>
                <a:chOff x="0" y="3742"/>
                <a:chExt cx="526" cy="403"/>
              </a:xfrm>
            </p:grpSpPr>
            <p:sp>
              <p:nvSpPr>
                <p:cNvPr id="52300" name="Rectangle 22"/>
                <p:cNvSpPr>
                  <a:spLocks noChangeArrowheads="1"/>
                </p:cNvSpPr>
                <p:nvPr/>
              </p:nvSpPr>
              <p:spPr bwMode="auto">
                <a:xfrm>
                  <a:off x="11" y="3742"/>
                  <a:ext cx="50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9</a:t>
                  </a:r>
                </a:p>
              </p:txBody>
            </p:sp>
            <p:sp>
              <p:nvSpPr>
                <p:cNvPr id="52301" name="Rectangle 76"/>
                <p:cNvSpPr>
                  <a:spLocks noChangeArrowheads="1"/>
                </p:cNvSpPr>
                <p:nvPr/>
              </p:nvSpPr>
              <p:spPr bwMode="auto">
                <a:xfrm>
                  <a:off x="0" y="3742"/>
                  <a:ext cx="5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49" name="Group 79"/>
              <p:cNvGrpSpPr>
                <a:grpSpLocks/>
              </p:cNvGrpSpPr>
              <p:nvPr/>
            </p:nvGrpSpPr>
            <p:grpSpPr bwMode="auto">
              <a:xfrm>
                <a:off x="526" y="3742"/>
                <a:ext cx="1966" cy="403"/>
                <a:chOff x="526" y="3742"/>
                <a:chExt cx="1966" cy="403"/>
              </a:xfrm>
            </p:grpSpPr>
            <p:sp>
              <p:nvSpPr>
                <p:cNvPr id="52298" name="Rectangle 23"/>
                <p:cNvSpPr>
                  <a:spLocks noChangeArrowheads="1"/>
                </p:cNvSpPr>
                <p:nvPr/>
              </p:nvSpPr>
              <p:spPr bwMode="auto">
                <a:xfrm>
                  <a:off x="537" y="3742"/>
                  <a:ext cx="194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|</a:t>
                  </a:r>
                </a:p>
              </p:txBody>
            </p:sp>
            <p:sp>
              <p:nvSpPr>
                <p:cNvPr id="52299" name="Rectangle 78"/>
                <p:cNvSpPr>
                  <a:spLocks noChangeArrowheads="1"/>
                </p:cNvSpPr>
                <p:nvPr/>
              </p:nvSpPr>
              <p:spPr bwMode="auto">
                <a:xfrm>
                  <a:off x="526" y="3742"/>
                  <a:ext cx="196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50" name="Group 81"/>
              <p:cNvGrpSpPr>
                <a:grpSpLocks/>
              </p:cNvGrpSpPr>
              <p:nvPr/>
            </p:nvGrpSpPr>
            <p:grpSpPr bwMode="auto">
              <a:xfrm>
                <a:off x="0" y="4145"/>
                <a:ext cx="526" cy="403"/>
                <a:chOff x="0" y="4145"/>
                <a:chExt cx="526" cy="403"/>
              </a:xfrm>
            </p:grpSpPr>
            <p:sp>
              <p:nvSpPr>
                <p:cNvPr id="52296" name="Rectangle 24"/>
                <p:cNvSpPr>
                  <a:spLocks noChangeArrowheads="1"/>
                </p:cNvSpPr>
                <p:nvPr/>
              </p:nvSpPr>
              <p:spPr bwMode="auto">
                <a:xfrm>
                  <a:off x="11" y="4145"/>
                  <a:ext cx="50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10</a:t>
                  </a:r>
                </a:p>
              </p:txBody>
            </p:sp>
            <p:sp>
              <p:nvSpPr>
                <p:cNvPr id="52297" name="Rectangle 80"/>
                <p:cNvSpPr>
                  <a:spLocks noChangeArrowheads="1"/>
                </p:cNvSpPr>
                <p:nvPr/>
              </p:nvSpPr>
              <p:spPr bwMode="auto">
                <a:xfrm>
                  <a:off x="0" y="4145"/>
                  <a:ext cx="5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51" name="Group 83"/>
              <p:cNvGrpSpPr>
                <a:grpSpLocks/>
              </p:cNvGrpSpPr>
              <p:nvPr/>
            </p:nvGrpSpPr>
            <p:grpSpPr bwMode="auto">
              <a:xfrm>
                <a:off x="526" y="4145"/>
                <a:ext cx="1966" cy="403"/>
                <a:chOff x="526" y="4145"/>
                <a:chExt cx="1966" cy="403"/>
              </a:xfrm>
            </p:grpSpPr>
            <p:sp>
              <p:nvSpPr>
                <p:cNvPr id="52294" name="Rectangle 25"/>
                <p:cNvSpPr>
                  <a:spLocks noChangeArrowheads="1"/>
                </p:cNvSpPr>
                <p:nvPr/>
              </p:nvSpPr>
              <p:spPr bwMode="auto">
                <a:xfrm>
                  <a:off x="537" y="4145"/>
                  <a:ext cx="194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&amp;&amp;</a:t>
                  </a:r>
                </a:p>
              </p:txBody>
            </p:sp>
            <p:sp>
              <p:nvSpPr>
                <p:cNvPr id="52295" name="Rectangle 82"/>
                <p:cNvSpPr>
                  <a:spLocks noChangeArrowheads="1"/>
                </p:cNvSpPr>
                <p:nvPr/>
              </p:nvSpPr>
              <p:spPr bwMode="auto">
                <a:xfrm>
                  <a:off x="526" y="4145"/>
                  <a:ext cx="196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52" name="Group 85"/>
              <p:cNvGrpSpPr>
                <a:grpSpLocks/>
              </p:cNvGrpSpPr>
              <p:nvPr/>
            </p:nvGrpSpPr>
            <p:grpSpPr bwMode="auto">
              <a:xfrm>
                <a:off x="0" y="4548"/>
                <a:ext cx="526" cy="403"/>
                <a:chOff x="0" y="4548"/>
                <a:chExt cx="526" cy="403"/>
              </a:xfrm>
            </p:grpSpPr>
            <p:sp>
              <p:nvSpPr>
                <p:cNvPr id="52292" name="Rectangle 26"/>
                <p:cNvSpPr>
                  <a:spLocks noChangeArrowheads="1"/>
                </p:cNvSpPr>
                <p:nvPr/>
              </p:nvSpPr>
              <p:spPr bwMode="auto">
                <a:xfrm>
                  <a:off x="11" y="4548"/>
                  <a:ext cx="50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11</a:t>
                  </a:r>
                </a:p>
              </p:txBody>
            </p:sp>
            <p:sp>
              <p:nvSpPr>
                <p:cNvPr id="52293" name="Rectangle 84"/>
                <p:cNvSpPr>
                  <a:spLocks noChangeArrowheads="1"/>
                </p:cNvSpPr>
                <p:nvPr/>
              </p:nvSpPr>
              <p:spPr bwMode="auto">
                <a:xfrm>
                  <a:off x="0" y="4548"/>
                  <a:ext cx="5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53" name="Group 87"/>
              <p:cNvGrpSpPr>
                <a:grpSpLocks/>
              </p:cNvGrpSpPr>
              <p:nvPr/>
            </p:nvGrpSpPr>
            <p:grpSpPr bwMode="auto">
              <a:xfrm>
                <a:off x="526" y="4548"/>
                <a:ext cx="1966" cy="403"/>
                <a:chOff x="526" y="4548"/>
                <a:chExt cx="1966" cy="403"/>
              </a:xfrm>
            </p:grpSpPr>
            <p:sp>
              <p:nvSpPr>
                <p:cNvPr id="52290" name="Rectangle 27"/>
                <p:cNvSpPr>
                  <a:spLocks noChangeArrowheads="1"/>
                </p:cNvSpPr>
                <p:nvPr/>
              </p:nvSpPr>
              <p:spPr bwMode="auto">
                <a:xfrm>
                  <a:off x="537" y="4548"/>
                  <a:ext cx="194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||</a:t>
                  </a:r>
                </a:p>
              </p:txBody>
            </p:sp>
            <p:sp>
              <p:nvSpPr>
                <p:cNvPr id="52291" name="Rectangle 86"/>
                <p:cNvSpPr>
                  <a:spLocks noChangeArrowheads="1"/>
                </p:cNvSpPr>
                <p:nvPr/>
              </p:nvSpPr>
              <p:spPr bwMode="auto">
                <a:xfrm>
                  <a:off x="526" y="4548"/>
                  <a:ext cx="196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54" name="Group 89"/>
              <p:cNvGrpSpPr>
                <a:grpSpLocks/>
              </p:cNvGrpSpPr>
              <p:nvPr/>
            </p:nvGrpSpPr>
            <p:grpSpPr bwMode="auto">
              <a:xfrm>
                <a:off x="0" y="4951"/>
                <a:ext cx="526" cy="403"/>
                <a:chOff x="0" y="4951"/>
                <a:chExt cx="526" cy="403"/>
              </a:xfrm>
            </p:grpSpPr>
            <p:sp>
              <p:nvSpPr>
                <p:cNvPr id="52288" name="Rectangle 28"/>
                <p:cNvSpPr>
                  <a:spLocks noChangeArrowheads="1"/>
                </p:cNvSpPr>
                <p:nvPr/>
              </p:nvSpPr>
              <p:spPr bwMode="auto">
                <a:xfrm>
                  <a:off x="11" y="4951"/>
                  <a:ext cx="50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12</a:t>
                  </a:r>
                </a:p>
              </p:txBody>
            </p:sp>
            <p:sp>
              <p:nvSpPr>
                <p:cNvPr id="52289" name="Rectangle 88"/>
                <p:cNvSpPr>
                  <a:spLocks noChangeArrowheads="1"/>
                </p:cNvSpPr>
                <p:nvPr/>
              </p:nvSpPr>
              <p:spPr bwMode="auto">
                <a:xfrm>
                  <a:off x="0" y="4951"/>
                  <a:ext cx="5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55" name="Group 91"/>
              <p:cNvGrpSpPr>
                <a:grpSpLocks/>
              </p:cNvGrpSpPr>
              <p:nvPr/>
            </p:nvGrpSpPr>
            <p:grpSpPr bwMode="auto">
              <a:xfrm>
                <a:off x="526" y="4951"/>
                <a:ext cx="1966" cy="403"/>
                <a:chOff x="526" y="4951"/>
                <a:chExt cx="1966" cy="403"/>
              </a:xfrm>
            </p:grpSpPr>
            <p:sp>
              <p:nvSpPr>
                <p:cNvPr id="52286" name="Rectangle 29"/>
                <p:cNvSpPr>
                  <a:spLocks noChangeArrowheads="1"/>
                </p:cNvSpPr>
                <p:nvPr/>
              </p:nvSpPr>
              <p:spPr bwMode="auto">
                <a:xfrm>
                  <a:off x="537" y="4951"/>
                  <a:ext cx="194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?:</a:t>
                  </a:r>
                </a:p>
              </p:txBody>
            </p:sp>
            <p:sp>
              <p:nvSpPr>
                <p:cNvPr id="52287" name="Rectangle 90"/>
                <p:cNvSpPr>
                  <a:spLocks noChangeArrowheads="1"/>
                </p:cNvSpPr>
                <p:nvPr/>
              </p:nvSpPr>
              <p:spPr bwMode="auto">
                <a:xfrm>
                  <a:off x="526" y="4951"/>
                  <a:ext cx="196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56" name="Group 93"/>
              <p:cNvGrpSpPr>
                <a:grpSpLocks/>
              </p:cNvGrpSpPr>
              <p:nvPr/>
            </p:nvGrpSpPr>
            <p:grpSpPr bwMode="auto">
              <a:xfrm>
                <a:off x="0" y="5354"/>
                <a:ext cx="526" cy="403"/>
                <a:chOff x="0" y="5354"/>
                <a:chExt cx="526" cy="403"/>
              </a:xfrm>
            </p:grpSpPr>
            <p:sp>
              <p:nvSpPr>
                <p:cNvPr id="52284" name="Rectangle 30"/>
                <p:cNvSpPr>
                  <a:spLocks noChangeArrowheads="1"/>
                </p:cNvSpPr>
                <p:nvPr/>
              </p:nvSpPr>
              <p:spPr bwMode="auto">
                <a:xfrm>
                  <a:off x="11" y="5354"/>
                  <a:ext cx="50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13</a:t>
                  </a:r>
                </a:p>
              </p:txBody>
            </p:sp>
            <p:sp>
              <p:nvSpPr>
                <p:cNvPr id="52285" name="Rectangle 92"/>
                <p:cNvSpPr>
                  <a:spLocks noChangeArrowheads="1"/>
                </p:cNvSpPr>
                <p:nvPr/>
              </p:nvSpPr>
              <p:spPr bwMode="auto">
                <a:xfrm>
                  <a:off x="0" y="5354"/>
                  <a:ext cx="5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57" name="Group 95"/>
              <p:cNvGrpSpPr>
                <a:grpSpLocks/>
              </p:cNvGrpSpPr>
              <p:nvPr/>
            </p:nvGrpSpPr>
            <p:grpSpPr bwMode="auto">
              <a:xfrm>
                <a:off x="526" y="5354"/>
                <a:ext cx="1966" cy="403"/>
                <a:chOff x="526" y="5354"/>
                <a:chExt cx="1966" cy="403"/>
              </a:xfrm>
            </p:grpSpPr>
            <p:sp>
              <p:nvSpPr>
                <p:cNvPr id="52282" name="Rectangle 31"/>
                <p:cNvSpPr>
                  <a:spLocks noChangeArrowheads="1"/>
                </p:cNvSpPr>
                <p:nvPr/>
              </p:nvSpPr>
              <p:spPr bwMode="auto">
                <a:xfrm>
                  <a:off x="537" y="5354"/>
                  <a:ext cx="194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=</a:t>
                  </a:r>
                </a:p>
              </p:txBody>
            </p:sp>
            <p:sp>
              <p:nvSpPr>
                <p:cNvPr id="52283" name="Rectangle 94"/>
                <p:cNvSpPr>
                  <a:spLocks noChangeArrowheads="1"/>
                </p:cNvSpPr>
                <p:nvPr/>
              </p:nvSpPr>
              <p:spPr bwMode="auto">
                <a:xfrm>
                  <a:off x="526" y="5354"/>
                  <a:ext cx="196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58" name="Group 97"/>
              <p:cNvGrpSpPr>
                <a:grpSpLocks/>
              </p:cNvGrpSpPr>
              <p:nvPr/>
            </p:nvGrpSpPr>
            <p:grpSpPr bwMode="auto">
              <a:xfrm>
                <a:off x="0" y="5757"/>
                <a:ext cx="526" cy="403"/>
                <a:chOff x="0" y="5757"/>
                <a:chExt cx="526" cy="403"/>
              </a:xfrm>
            </p:grpSpPr>
            <p:sp>
              <p:nvSpPr>
                <p:cNvPr id="52280" name="Rectangle 32"/>
                <p:cNvSpPr>
                  <a:spLocks noChangeArrowheads="1"/>
                </p:cNvSpPr>
                <p:nvPr/>
              </p:nvSpPr>
              <p:spPr bwMode="auto">
                <a:xfrm>
                  <a:off x="11" y="5757"/>
                  <a:ext cx="50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14</a:t>
                  </a:r>
                </a:p>
              </p:txBody>
            </p:sp>
            <p:sp>
              <p:nvSpPr>
                <p:cNvPr id="52281" name="Rectangle 96"/>
                <p:cNvSpPr>
                  <a:spLocks noChangeArrowheads="1"/>
                </p:cNvSpPr>
                <p:nvPr/>
              </p:nvSpPr>
              <p:spPr bwMode="auto">
                <a:xfrm>
                  <a:off x="0" y="5757"/>
                  <a:ext cx="5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59" name="Group 99"/>
              <p:cNvGrpSpPr>
                <a:grpSpLocks/>
              </p:cNvGrpSpPr>
              <p:nvPr/>
            </p:nvGrpSpPr>
            <p:grpSpPr bwMode="auto">
              <a:xfrm>
                <a:off x="526" y="5757"/>
                <a:ext cx="1966" cy="403"/>
                <a:chOff x="526" y="5757"/>
                <a:chExt cx="1966" cy="403"/>
              </a:xfrm>
            </p:grpSpPr>
            <p:sp>
              <p:nvSpPr>
                <p:cNvPr id="52278" name="Rectangle 33"/>
                <p:cNvSpPr>
                  <a:spLocks noChangeArrowheads="1"/>
                </p:cNvSpPr>
                <p:nvPr/>
              </p:nvSpPr>
              <p:spPr bwMode="auto">
                <a:xfrm>
                  <a:off x="537" y="5757"/>
                  <a:ext cx="194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and</a:t>
                  </a:r>
                </a:p>
              </p:txBody>
            </p:sp>
            <p:sp>
              <p:nvSpPr>
                <p:cNvPr id="52279" name="Rectangle 98"/>
                <p:cNvSpPr>
                  <a:spLocks noChangeArrowheads="1"/>
                </p:cNvSpPr>
                <p:nvPr/>
              </p:nvSpPr>
              <p:spPr bwMode="auto">
                <a:xfrm>
                  <a:off x="526" y="5757"/>
                  <a:ext cx="196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60" name="Group 101"/>
              <p:cNvGrpSpPr>
                <a:grpSpLocks/>
              </p:cNvGrpSpPr>
              <p:nvPr/>
            </p:nvGrpSpPr>
            <p:grpSpPr bwMode="auto">
              <a:xfrm>
                <a:off x="0" y="6160"/>
                <a:ext cx="526" cy="403"/>
                <a:chOff x="0" y="6160"/>
                <a:chExt cx="526" cy="403"/>
              </a:xfrm>
            </p:grpSpPr>
            <p:sp>
              <p:nvSpPr>
                <p:cNvPr id="52276" name="Rectangle 34"/>
                <p:cNvSpPr>
                  <a:spLocks noChangeArrowheads="1"/>
                </p:cNvSpPr>
                <p:nvPr/>
              </p:nvSpPr>
              <p:spPr bwMode="auto">
                <a:xfrm>
                  <a:off x="11" y="6160"/>
                  <a:ext cx="50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15</a:t>
                  </a:r>
                </a:p>
              </p:txBody>
            </p:sp>
            <p:sp>
              <p:nvSpPr>
                <p:cNvPr id="52277" name="Rectangle 100"/>
                <p:cNvSpPr>
                  <a:spLocks noChangeArrowheads="1"/>
                </p:cNvSpPr>
                <p:nvPr/>
              </p:nvSpPr>
              <p:spPr bwMode="auto">
                <a:xfrm>
                  <a:off x="0" y="6160"/>
                  <a:ext cx="5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61" name="Group 103"/>
              <p:cNvGrpSpPr>
                <a:grpSpLocks/>
              </p:cNvGrpSpPr>
              <p:nvPr/>
            </p:nvGrpSpPr>
            <p:grpSpPr bwMode="auto">
              <a:xfrm>
                <a:off x="526" y="6160"/>
                <a:ext cx="1966" cy="403"/>
                <a:chOff x="526" y="6160"/>
                <a:chExt cx="1966" cy="403"/>
              </a:xfrm>
            </p:grpSpPr>
            <p:sp>
              <p:nvSpPr>
                <p:cNvPr id="52274" name="Rectangle 35"/>
                <p:cNvSpPr>
                  <a:spLocks noChangeArrowheads="1"/>
                </p:cNvSpPr>
                <p:nvPr/>
              </p:nvSpPr>
              <p:spPr bwMode="auto">
                <a:xfrm>
                  <a:off x="537" y="6160"/>
                  <a:ext cx="194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xor</a:t>
                  </a:r>
                </a:p>
              </p:txBody>
            </p:sp>
            <p:sp>
              <p:nvSpPr>
                <p:cNvPr id="52275" name="Rectangle 102"/>
                <p:cNvSpPr>
                  <a:spLocks noChangeArrowheads="1"/>
                </p:cNvSpPr>
                <p:nvPr/>
              </p:nvSpPr>
              <p:spPr bwMode="auto">
                <a:xfrm>
                  <a:off x="526" y="6160"/>
                  <a:ext cx="196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62" name="Group 105"/>
              <p:cNvGrpSpPr>
                <a:grpSpLocks/>
              </p:cNvGrpSpPr>
              <p:nvPr/>
            </p:nvGrpSpPr>
            <p:grpSpPr bwMode="auto">
              <a:xfrm>
                <a:off x="0" y="6563"/>
                <a:ext cx="526" cy="403"/>
                <a:chOff x="0" y="6563"/>
                <a:chExt cx="526" cy="403"/>
              </a:xfrm>
            </p:grpSpPr>
            <p:sp>
              <p:nvSpPr>
                <p:cNvPr id="52272" name="Rectangle 36"/>
                <p:cNvSpPr>
                  <a:spLocks noChangeArrowheads="1"/>
                </p:cNvSpPr>
                <p:nvPr/>
              </p:nvSpPr>
              <p:spPr bwMode="auto">
                <a:xfrm>
                  <a:off x="11" y="6563"/>
                  <a:ext cx="50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 dirty="0">
                      <a:latin typeface="Times New Roman" pitchFamily="18" charset="0"/>
                    </a:rPr>
                    <a:t>16</a:t>
                  </a:r>
                </a:p>
              </p:txBody>
            </p:sp>
            <p:sp>
              <p:nvSpPr>
                <p:cNvPr id="52273" name="Rectangle 104"/>
                <p:cNvSpPr>
                  <a:spLocks noChangeArrowheads="1"/>
                </p:cNvSpPr>
                <p:nvPr/>
              </p:nvSpPr>
              <p:spPr bwMode="auto">
                <a:xfrm>
                  <a:off x="0" y="6563"/>
                  <a:ext cx="5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63" name="Group 107"/>
              <p:cNvGrpSpPr>
                <a:grpSpLocks/>
              </p:cNvGrpSpPr>
              <p:nvPr/>
            </p:nvGrpSpPr>
            <p:grpSpPr bwMode="auto">
              <a:xfrm>
                <a:off x="526" y="6563"/>
                <a:ext cx="1966" cy="403"/>
                <a:chOff x="526" y="6563"/>
                <a:chExt cx="1966" cy="403"/>
              </a:xfrm>
            </p:grpSpPr>
            <p:sp>
              <p:nvSpPr>
                <p:cNvPr id="52270" name="Rectangle 37"/>
                <p:cNvSpPr>
                  <a:spLocks noChangeArrowheads="1"/>
                </p:cNvSpPr>
                <p:nvPr/>
              </p:nvSpPr>
              <p:spPr bwMode="auto">
                <a:xfrm>
                  <a:off x="537" y="6563"/>
                  <a:ext cx="194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Or</a:t>
                  </a:r>
                </a:p>
              </p:txBody>
            </p:sp>
            <p:sp>
              <p:nvSpPr>
                <p:cNvPr id="52271" name="Rectangle 106"/>
                <p:cNvSpPr>
                  <a:spLocks noChangeArrowheads="1"/>
                </p:cNvSpPr>
                <p:nvPr/>
              </p:nvSpPr>
              <p:spPr bwMode="auto">
                <a:xfrm>
                  <a:off x="526" y="6563"/>
                  <a:ext cx="196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grpSp>
            <p:nvGrpSpPr>
              <p:cNvPr id="52264" name="Group 109"/>
              <p:cNvGrpSpPr>
                <a:grpSpLocks/>
              </p:cNvGrpSpPr>
              <p:nvPr/>
            </p:nvGrpSpPr>
            <p:grpSpPr bwMode="auto">
              <a:xfrm>
                <a:off x="0" y="6966"/>
                <a:ext cx="526" cy="403"/>
                <a:chOff x="0" y="6966"/>
                <a:chExt cx="526" cy="403"/>
              </a:xfrm>
            </p:grpSpPr>
            <p:sp>
              <p:nvSpPr>
                <p:cNvPr id="52268" name="Rectangle 38"/>
                <p:cNvSpPr>
                  <a:spLocks noChangeArrowheads="1"/>
                </p:cNvSpPr>
                <p:nvPr/>
              </p:nvSpPr>
              <p:spPr bwMode="auto">
                <a:xfrm>
                  <a:off x="11" y="6966"/>
                  <a:ext cx="504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kumimoji="0" lang="en-US" altLang="zh-TW" sz="1600">
                      <a:latin typeface="Times New Roman" pitchFamily="18" charset="0"/>
                    </a:rPr>
                    <a:t> </a:t>
                  </a:r>
                </a:p>
              </p:txBody>
            </p:sp>
            <p:sp>
              <p:nvSpPr>
                <p:cNvPr id="52269" name="Rectangle 108"/>
                <p:cNvSpPr>
                  <a:spLocks noChangeArrowheads="1"/>
                </p:cNvSpPr>
                <p:nvPr/>
              </p:nvSpPr>
              <p:spPr bwMode="auto">
                <a:xfrm>
                  <a:off x="0" y="6966"/>
                  <a:ext cx="52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ts val="600"/>
                    </a:spcBef>
                    <a:buClr>
                      <a:schemeClr val="accent1"/>
                    </a:buClr>
                    <a:buSzPct val="80000"/>
                    <a:buFont typeface="Wingdings 2" pitchFamily="18" charset="2"/>
                    <a:buChar char=""/>
                    <a:defRPr sz="32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1pPr>
                  <a:lvl2pPr marL="742950" indent="-285750">
                    <a:spcBef>
                      <a:spcPts val="550"/>
                    </a:spcBef>
                    <a:buClr>
                      <a:schemeClr val="accent1"/>
                    </a:buClr>
                    <a:buFont typeface="Verdana" pitchFamily="34" charset="0"/>
                    <a:buChar char="◦"/>
                    <a:defRPr sz="28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2"/>
                    </a:buClr>
                    <a:buFont typeface="Wingdings 2" pitchFamily="18" charset="2"/>
                    <a:buChar char=""/>
                    <a:defRPr sz="24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rgbClr val="C32D2E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84AA33"/>
                    </a:buClr>
                    <a:buFont typeface="Wingdings 2" pitchFamily="18" charset="2"/>
                    <a:buChar char=""/>
                    <a:defRPr sz="2000">
                      <a:solidFill>
                        <a:schemeClr val="tx1"/>
                      </a:solidFill>
                      <a:latin typeface="Gill Sans MT" pitchFamily="34" charset="0"/>
                      <a:ea typeface="微軟正黑體" pitchFamily="34" charset="-12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kumimoji="0" lang="zh-TW" altLang="en-US" sz="1800"/>
                </a:p>
              </p:txBody>
            </p:sp>
          </p:grpSp>
          <p:sp>
            <p:nvSpPr>
              <p:cNvPr id="52267" name="Rectangle 110"/>
              <p:cNvSpPr>
                <a:spLocks noChangeArrowheads="1"/>
              </p:cNvSpPr>
              <p:nvPr/>
            </p:nvSpPr>
            <p:spPr bwMode="auto">
              <a:xfrm>
                <a:off x="526" y="6966"/>
                <a:ext cx="1966" cy="403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ts val="600"/>
                  </a:spcBef>
                  <a:buClr>
                    <a:schemeClr val="accent1"/>
                  </a:buClr>
                  <a:buSzPct val="80000"/>
                  <a:buFont typeface="Wingdings 2" pitchFamily="18" charset="2"/>
                  <a:buChar char=""/>
                  <a:defRPr sz="3200">
                    <a:solidFill>
                      <a:schemeClr val="tx1"/>
                    </a:solidFill>
                    <a:latin typeface="Gill Sans MT" pitchFamily="34" charset="0"/>
                    <a:ea typeface="微軟正黑體" pitchFamily="34" charset="-120"/>
                  </a:defRPr>
                </a:lvl1pPr>
                <a:lvl2pPr marL="742950" indent="-285750">
                  <a:spcBef>
                    <a:spcPts val="550"/>
                  </a:spcBef>
                  <a:buClr>
                    <a:schemeClr val="accent1"/>
                  </a:buClr>
                  <a:buFont typeface="Verdana" pitchFamily="34" charset="0"/>
                  <a:buChar char="◦"/>
                  <a:defRPr sz="2800">
                    <a:solidFill>
                      <a:schemeClr val="tx1"/>
                    </a:solidFill>
                    <a:latin typeface="Gill Sans MT" pitchFamily="34" charset="0"/>
                    <a:ea typeface="微軟正黑體" pitchFamily="34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Font typeface="Wingdings 2" pitchFamily="18" charset="2"/>
                  <a:buChar char=""/>
                  <a:defRPr sz="2400">
                    <a:solidFill>
                      <a:schemeClr val="tx1"/>
                    </a:solidFill>
                    <a:latin typeface="Gill Sans MT" pitchFamily="34" charset="0"/>
                    <a:ea typeface="微軟正黑體" pitchFamily="34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C32D2E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itchFamily="34" charset="0"/>
                    <a:ea typeface="微軟正黑體" pitchFamily="34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itchFamily="34" charset="0"/>
                    <a:ea typeface="微軟正黑體" pitchFamily="34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itchFamily="34" charset="0"/>
                    <a:ea typeface="微軟正黑體" pitchFamily="34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itchFamily="34" charset="0"/>
                    <a:ea typeface="微軟正黑體" pitchFamily="34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itchFamily="34" charset="0"/>
                    <a:ea typeface="微軟正黑體" pitchFamily="34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84AA33"/>
                  </a:buClr>
                  <a:buFont typeface="Wingdings 2" pitchFamily="18" charset="2"/>
                  <a:buChar char=""/>
                  <a:defRPr sz="2000">
                    <a:solidFill>
                      <a:schemeClr val="tx1"/>
                    </a:solidFill>
                    <a:latin typeface="Gill Sans MT" pitchFamily="34" charset="0"/>
                    <a:ea typeface="微軟正黑體" pitchFamily="34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kumimoji="0" lang="zh-TW" altLang="en-US" sz="1800"/>
              </a:p>
            </p:txBody>
          </p:sp>
        </p:grpSp>
        <p:sp>
          <p:nvSpPr>
            <p:cNvPr id="52229" name="Rectangle 113"/>
            <p:cNvSpPr>
              <a:spLocks noChangeArrowheads="1"/>
            </p:cNvSpPr>
            <p:nvPr/>
          </p:nvSpPr>
          <p:spPr bwMode="auto">
            <a:xfrm>
              <a:off x="-3" y="-3"/>
              <a:ext cx="2498" cy="7375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Char char=""/>
                <a:defRPr sz="32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1pPr>
              <a:lvl2pPr marL="742950" indent="-285750">
                <a:spcBef>
                  <a:spcPts val="550"/>
                </a:spcBef>
                <a:buClr>
                  <a:schemeClr val="accent1"/>
                </a:buClr>
                <a:buFont typeface="Verdana" pitchFamily="34" charset="0"/>
                <a:buChar char="◦"/>
                <a:defRPr sz="28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Font typeface="Wingdings 2" pitchFamily="18" charset="2"/>
                <a:buChar char=""/>
                <a:defRPr sz="24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3pPr>
              <a:lvl4pPr marL="1600200" indent="-228600">
                <a:spcBef>
                  <a:spcPct val="20000"/>
                </a:spcBef>
                <a:buClr>
                  <a:srgbClr val="C32D2E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4pPr>
              <a:lvl5pPr marL="2057400" indent="-228600">
                <a:spcBef>
                  <a:spcPct val="20000"/>
                </a:spcBef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84AA33"/>
                </a:buClr>
                <a:buFont typeface="Wingdings 2" pitchFamily="18" charset="2"/>
                <a:buChar char=""/>
                <a:defRPr sz="2000">
                  <a:solidFill>
                    <a:schemeClr val="tx1"/>
                  </a:solidFill>
                  <a:latin typeface="Gill Sans MT" pitchFamily="34" charset="0"/>
                  <a:ea typeface="微軟正黑體" pitchFamily="34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kumimoji="0" lang="zh-TW" altLang="en-US" sz="180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zh-TW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PHP </a:t>
            </a:r>
            <a:r>
              <a:rPr lang="zh-TW" altLang="en-US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保留字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1268413"/>
            <a:ext cx="5976937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新細明體" charset="-120"/>
              </a:rPr>
              <a:t>設定初始值</a:t>
            </a:r>
            <a:r>
              <a:rPr lang="zh-TW" altLang="en-US" dirty="0">
                <a:solidFill>
                  <a:schemeClr val="tx2">
                    <a:satMod val="130000"/>
                  </a:schemeClr>
                </a:solidFill>
              </a:rPr>
              <a:t> </a:t>
            </a:r>
          </a:p>
        </p:txBody>
      </p:sp>
      <p:sp>
        <p:nvSpPr>
          <p:cNvPr id="14339" name="內容版面配置區 2"/>
          <p:cNvSpPr>
            <a:spLocks noGrp="1"/>
          </p:cNvSpPr>
          <p:nvPr>
            <p:ph idx="1"/>
          </p:nvPr>
        </p:nvSpPr>
        <p:spPr>
          <a:xfrm>
            <a:off x="1000125" y="1447800"/>
            <a:ext cx="8143875" cy="5410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dirty="0"/>
              <a:t>指定立即值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dirty="0"/>
              <a:t>將一個資料型態的值存入變數中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dirty="0"/>
              <a:t>例如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dirty="0"/>
              <a:t>$a = 10 ;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dirty="0"/>
              <a:t>$b = </a:t>
            </a:r>
            <a:r>
              <a:rPr lang="en-US" altLang="zh-TW" sz="2000" dirty="0">
                <a:latin typeface="Tahoma" pitchFamily="34" charset="0"/>
              </a:rPr>
              <a:t>"</a:t>
            </a:r>
            <a:r>
              <a:rPr lang="en-US" altLang="zh-TW" sz="2000" dirty="0"/>
              <a:t>Hello</a:t>
            </a:r>
            <a:r>
              <a:rPr lang="en-US" altLang="zh-TW" sz="2000" dirty="0">
                <a:latin typeface="Tahoma" pitchFamily="34" charset="0"/>
              </a:rPr>
              <a:t>";</a:t>
            </a:r>
          </a:p>
          <a:p>
            <a:pPr eaLnBrk="1" hangingPunct="1">
              <a:lnSpc>
                <a:spcPct val="90000"/>
              </a:lnSpc>
            </a:pPr>
            <a:endParaRPr lang="en-US" altLang="zh-TW" dirty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zh-TW" altLang="en-US" sz="2800" dirty="0"/>
              <a:t>指定運算式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dirty="0"/>
              <a:t>將運算式計算的結果複製到變數中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 sz="2400" dirty="0"/>
              <a:t>例如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dirty="0"/>
              <a:t>$sum = $price*$num+50 ; 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 sz="2000" dirty="0"/>
              <a:t>$x = $y+$z ; </a:t>
            </a:r>
          </a:p>
          <a:p>
            <a:pPr eaLnBrk="1" hangingPunct="1">
              <a:lnSpc>
                <a:spcPct val="90000"/>
              </a:lnSpc>
            </a:pPr>
            <a:endParaRPr lang="en-US" altLang="zh-TW" dirty="0">
              <a:latin typeface="Tahoma" pitchFamily="34" charset="0"/>
            </a:endParaRPr>
          </a:p>
          <a:p>
            <a:pPr lvl="2" eaLnBrk="1" hangingPunct="1">
              <a:lnSpc>
                <a:spcPct val="90000"/>
              </a:lnSpc>
            </a:pPr>
            <a:endParaRPr lang="zh-TW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新細明體" charset="-120"/>
              </a:rPr>
              <a:t>傳值設定</a:t>
            </a:r>
            <a:r>
              <a:rPr lang="en-US" altLang="zh-TW" dirty="0">
                <a:solidFill>
                  <a:schemeClr val="tx2">
                    <a:satMod val="130000"/>
                  </a:schemeClr>
                </a:solidFill>
              </a:rPr>
              <a:t>(assign by copy)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5363" name="內容版面配置區 2"/>
          <p:cNvSpPr>
            <a:spLocks noGrp="1"/>
          </p:cNvSpPr>
          <p:nvPr>
            <p:ph idx="1"/>
          </p:nvPr>
        </p:nvSpPr>
        <p:spPr>
          <a:xfrm>
            <a:off x="1000125" y="1447800"/>
            <a:ext cx="7858125" cy="3052763"/>
          </a:xfrm>
        </p:spPr>
        <p:txBody>
          <a:bodyPr/>
          <a:lstStyle/>
          <a:p>
            <a:pPr eaLnBrk="1" hangingPunct="1"/>
            <a:r>
              <a:rPr lang="zh-TW" altLang="en-US" sz="2800"/>
              <a:t>變數傳遞時也有兩種傳遞設定值的方式</a:t>
            </a:r>
            <a:r>
              <a:rPr lang="en-US" altLang="zh-TW" sz="2800"/>
              <a:t>, </a:t>
            </a:r>
            <a:r>
              <a:rPr lang="zh-TW" altLang="en-US" sz="2800"/>
              <a:t>分別是傳值設定與傳址設定兩種方式。 </a:t>
            </a:r>
          </a:p>
          <a:p>
            <a:pPr eaLnBrk="1" hangingPunct="1"/>
            <a:r>
              <a:rPr lang="zh-TW" altLang="en-US" sz="2800"/>
              <a:t>傳值設定就是將立即值或表示式運算所得的結果複製到變數中。</a:t>
            </a:r>
          </a:p>
          <a:p>
            <a:pPr lvl="1" eaLnBrk="1" hangingPunct="1"/>
            <a:r>
              <a:rPr lang="zh-TW" altLang="en-US" sz="2400"/>
              <a:t> </a:t>
            </a:r>
            <a:r>
              <a:rPr lang="en-US" altLang="zh-TW" sz="2400"/>
              <a:t>$a=$b </a:t>
            </a:r>
            <a:r>
              <a:rPr lang="zh-TW" altLang="en-US" sz="2400"/>
              <a:t>是使用傳值設定</a:t>
            </a:r>
            <a:r>
              <a:rPr lang="en-US" altLang="zh-TW" sz="2400"/>
              <a:t>, </a:t>
            </a:r>
            <a:r>
              <a:rPr lang="zh-TW" altLang="en-US" sz="2400"/>
              <a:t>會將 </a:t>
            </a:r>
            <a:r>
              <a:rPr lang="en-US" altLang="zh-TW" sz="2400"/>
              <a:t>$b </a:t>
            </a:r>
            <a:r>
              <a:rPr lang="zh-TW" altLang="en-US" sz="2400"/>
              <a:t>的內容複製到目的變數 </a:t>
            </a:r>
            <a:r>
              <a:rPr lang="en-US" altLang="zh-TW" sz="2400"/>
              <a:t>$a </a:t>
            </a:r>
            <a:r>
              <a:rPr lang="zh-TW" altLang="en-US" sz="2400"/>
              <a:t>中。  </a:t>
            </a:r>
          </a:p>
          <a:p>
            <a:pPr eaLnBrk="1" hangingPunct="1"/>
            <a:endParaRPr lang="zh-TW" altLang="en-US" sz="2800"/>
          </a:p>
        </p:txBody>
      </p:sp>
      <p:graphicFrame>
        <p:nvGraphicFramePr>
          <p:cNvPr id="15364" name="Object 2"/>
          <p:cNvGraphicFramePr>
            <a:graphicFrameLocks noChangeAspect="1"/>
          </p:cNvGraphicFramePr>
          <p:nvPr/>
        </p:nvGraphicFramePr>
        <p:xfrm>
          <a:off x="285750" y="4857750"/>
          <a:ext cx="412432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PhotoImpact" r:id="rId3" imgW="4123810" imgH="1571429" progId="">
                  <p:embed/>
                </p:oleObj>
              </mc:Choice>
              <mc:Fallback>
                <p:oleObj name="PhotoImpact" r:id="rId3" imgW="4123810" imgH="157142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4857750"/>
                        <a:ext cx="4124325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3"/>
          <p:cNvGraphicFramePr>
            <a:graphicFrameLocks noChangeAspect="1"/>
          </p:cNvGraphicFramePr>
          <p:nvPr/>
        </p:nvGraphicFramePr>
        <p:xfrm>
          <a:off x="4495800" y="4953000"/>
          <a:ext cx="4191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PhotoImpact" r:id="rId5" imgW="4190476" imgH="1523810" progId="">
                  <p:embed/>
                </p:oleObj>
              </mc:Choice>
              <mc:Fallback>
                <p:oleObj name="PhotoImpact" r:id="rId5" imgW="4190476" imgH="152381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953000"/>
                        <a:ext cx="4191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新細明體" charset="-120"/>
              </a:rPr>
              <a:t>傳值設定</a:t>
            </a:r>
            <a:r>
              <a:rPr lang="en-US" altLang="zh-TW" dirty="0">
                <a:solidFill>
                  <a:schemeClr val="tx2">
                    <a:satMod val="130000"/>
                  </a:schemeClr>
                </a:solidFill>
              </a:rPr>
              <a:t>(assign by copy)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7" name="內容版面配置區 2"/>
          <p:cNvSpPr>
            <a:spLocks noGrp="1"/>
          </p:cNvSpPr>
          <p:nvPr>
            <p:ph idx="1"/>
          </p:nvPr>
        </p:nvSpPr>
        <p:spPr>
          <a:xfrm>
            <a:off x="1000125" y="1447800"/>
            <a:ext cx="8143875" cy="5410200"/>
          </a:xfrm>
        </p:spPr>
        <p:txBody>
          <a:bodyPr/>
          <a:lstStyle/>
          <a:p>
            <a:pPr eaLnBrk="1" hangingPunct="1"/>
            <a:r>
              <a:rPr lang="zh-TW" altLang="en-US">
                <a:latin typeface="新細明體" pitchFamily="18" charset="-120"/>
              </a:rPr>
              <a:t>傳值設定</a:t>
            </a:r>
            <a:r>
              <a:rPr lang="zh-TW" altLang="en-US"/>
              <a:t>範例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0063" y="2714625"/>
            <a:ext cx="3151187" cy="33877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1: &lt;html&gt;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2: &lt;title&gt;</a:t>
            </a:r>
            <a:r>
              <a:rPr kumimoji="0" lang="zh-TW" altLang="en-US" dirty="0">
                <a:latin typeface="Times New Roman" pitchFamily="18" charset="0"/>
              </a:rPr>
              <a:t>傳值設定</a:t>
            </a:r>
            <a:r>
              <a:rPr kumimoji="0" lang="en-US" altLang="zh-TW" dirty="0">
                <a:latin typeface="Times New Roman" pitchFamily="18" charset="0"/>
              </a:rPr>
              <a:t>&lt;/title&gt;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3: &lt;body&gt;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4: &lt;?</a:t>
            </a:r>
            <a:r>
              <a:rPr kumimoji="0" lang="en-US" altLang="zh-TW" dirty="0" err="1">
                <a:latin typeface="Times New Roman" pitchFamily="18" charset="0"/>
              </a:rPr>
              <a:t>php</a:t>
            </a:r>
            <a:endParaRPr kumimoji="0" lang="en-US" altLang="zh-TW" dirty="0">
              <a:latin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5:	$a=10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6:	$b=$a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7:	$b=$b+10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8:	echo "\$a=$a &lt;</a:t>
            </a:r>
            <a:r>
              <a:rPr kumimoji="0" lang="en-US" altLang="zh-TW" dirty="0" err="1">
                <a:latin typeface="Times New Roman" pitchFamily="18" charset="0"/>
              </a:rPr>
              <a:t>br</a:t>
            </a:r>
            <a:r>
              <a:rPr kumimoji="0" lang="en-US" altLang="zh-TW" dirty="0">
                <a:latin typeface="Times New Roman" pitchFamily="18" charset="0"/>
              </a:rPr>
              <a:t>&gt;"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9: 	echo "\$b=$b" 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10: ?&gt;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11: &lt;/body&gt;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dirty="0">
                <a:latin typeface="Times New Roman" pitchFamily="18" charset="0"/>
              </a:rPr>
              <a:t>12: &lt;/html&gt; </a:t>
            </a:r>
          </a:p>
        </p:txBody>
      </p:sp>
      <p:pic>
        <p:nvPicPr>
          <p:cNvPr id="16391" name="Picture 5" descr="D:\kevin\phpbook\NewVerson2004\Done\zip\tif_ch5_20\ch08\8-3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8" y="2752725"/>
            <a:ext cx="5067300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4438" y="142875"/>
            <a:ext cx="7499350" cy="10001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新細明體" charset="-120"/>
              </a:rPr>
              <a:t>傳址設定</a:t>
            </a:r>
            <a:r>
              <a:rPr lang="en-US" altLang="zh-TW" sz="4400" dirty="0">
                <a:solidFill>
                  <a:schemeClr val="tx2">
                    <a:satMod val="130000"/>
                  </a:schemeClr>
                </a:solidFill>
              </a:rPr>
              <a:t>(assign by reference)</a:t>
            </a:r>
            <a:endParaRPr lang="zh-TW" alt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1" name="內容版面配置區 2"/>
          <p:cNvSpPr>
            <a:spLocks noGrp="1"/>
          </p:cNvSpPr>
          <p:nvPr>
            <p:ph idx="1"/>
          </p:nvPr>
        </p:nvSpPr>
        <p:spPr>
          <a:xfrm>
            <a:off x="1000125" y="1447800"/>
            <a:ext cx="7715250" cy="3124200"/>
          </a:xfrm>
        </p:spPr>
        <p:txBody>
          <a:bodyPr/>
          <a:lstStyle/>
          <a:p>
            <a:pPr eaLnBrk="1" hangingPunct="1"/>
            <a:r>
              <a:rPr lang="zh-TW" altLang="en-US" sz="2800">
                <a:latin typeface="新細明體" pitchFamily="18" charset="-120"/>
              </a:rPr>
              <a:t>傳址設定的方法不會複製變數的內容而是存入變數的記憶體位址。</a:t>
            </a:r>
            <a:endParaRPr lang="zh-TW" altLang="en-US" sz="2800"/>
          </a:p>
          <a:p>
            <a:pPr eaLnBrk="1" hangingPunct="1"/>
            <a:r>
              <a:rPr lang="zh-TW" altLang="en-US" sz="2800">
                <a:latin typeface="新細明體" pitchFamily="18" charset="-120"/>
              </a:rPr>
              <a:t>二個變數指向同一個記憶體空間。</a:t>
            </a:r>
          </a:p>
          <a:p>
            <a:pPr eaLnBrk="1" hangingPunct="1"/>
            <a:r>
              <a:rPr lang="zh-TW" altLang="en-US" sz="2800">
                <a:latin typeface="新細明體" pitchFamily="18" charset="-120"/>
              </a:rPr>
              <a:t>若是要使用傳址設定的方式則必須在變數前再加上一個 </a:t>
            </a:r>
            <a:r>
              <a:rPr lang="en-US" altLang="zh-TW" sz="2800">
                <a:latin typeface="Tahoma" pitchFamily="34" charset="0"/>
              </a:rPr>
              <a:t>'</a:t>
            </a:r>
            <a:r>
              <a:rPr lang="en-US" altLang="zh-TW" sz="2800" b="1"/>
              <a:t>&amp;</a:t>
            </a:r>
            <a:r>
              <a:rPr lang="en-US" altLang="zh-TW" sz="2800">
                <a:latin typeface="Tahoma" pitchFamily="34" charset="0"/>
              </a:rPr>
              <a:t>'</a:t>
            </a:r>
            <a:r>
              <a:rPr lang="en-US" altLang="zh-TW" sz="2800">
                <a:latin typeface="新細明體" pitchFamily="18" charset="-120"/>
              </a:rPr>
              <a:t>  </a:t>
            </a:r>
            <a:r>
              <a:rPr lang="zh-TW" altLang="en-US" sz="2800">
                <a:latin typeface="新細明體" pitchFamily="18" charset="-120"/>
              </a:rPr>
              <a:t>字元表示取得的是變數的位址而並非變數的內容 </a:t>
            </a:r>
          </a:p>
          <a:p>
            <a:pPr eaLnBrk="1" hangingPunct="1"/>
            <a:endParaRPr lang="zh-TW" altLang="en-US" sz="2800"/>
          </a:p>
        </p:txBody>
      </p:sp>
      <p:graphicFrame>
        <p:nvGraphicFramePr>
          <p:cNvPr id="17412" name="Object 2"/>
          <p:cNvGraphicFramePr>
            <a:graphicFrameLocks noChangeAspect="1"/>
          </p:cNvGraphicFramePr>
          <p:nvPr/>
        </p:nvGraphicFramePr>
        <p:xfrm>
          <a:off x="285750" y="4929188"/>
          <a:ext cx="412432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1" name="PhotoImpact" r:id="rId3" imgW="4123810" imgH="1571429" progId="">
                  <p:embed/>
                </p:oleObj>
              </mc:Choice>
              <mc:Fallback>
                <p:oleObj name="PhotoImpact" r:id="rId3" imgW="4123810" imgH="157142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4929188"/>
                        <a:ext cx="4124325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3"/>
          <p:cNvGraphicFramePr>
            <a:graphicFrameLocks noChangeAspect="1"/>
          </p:cNvGraphicFramePr>
          <p:nvPr/>
        </p:nvGraphicFramePr>
        <p:xfrm>
          <a:off x="4643438" y="4929188"/>
          <a:ext cx="4191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PhotoImpact" r:id="rId5" imgW="4190476" imgH="1523810" progId="">
                  <p:embed/>
                </p:oleObj>
              </mc:Choice>
              <mc:Fallback>
                <p:oleObj name="PhotoImpact" r:id="rId5" imgW="4190476" imgH="152381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929188"/>
                        <a:ext cx="4191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文字方塊 2"/>
          <p:cNvSpPr txBox="1">
            <a:spLocks noChangeArrowheads="1"/>
          </p:cNvSpPr>
          <p:nvPr/>
        </p:nvSpPr>
        <p:spPr bwMode="auto">
          <a:xfrm>
            <a:off x="3924300" y="4221163"/>
            <a:ext cx="1636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sz="2400" b="1"/>
              <a:t>$A = &amp;$B;</a:t>
            </a:r>
            <a:endParaRPr lang="zh-TW" altLang="en-US" sz="2400" b="1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自訂 9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232D46"/>
      </a:accent6>
      <a:hlink>
        <a:srgbClr val="232D46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10013</TotalTime>
  <Words>4013</Words>
  <Application>Microsoft Office PowerPoint</Application>
  <PresentationFormat>如螢幕大小 (4:3)</PresentationFormat>
  <Paragraphs>639</Paragraphs>
  <Slides>45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58" baseType="lpstr">
      <vt:lpstr>微軟正黑體</vt:lpstr>
      <vt:lpstr>新細明體</vt:lpstr>
      <vt:lpstr>標楷體</vt:lpstr>
      <vt:lpstr>Arial</vt:lpstr>
      <vt:lpstr>Calibri</vt:lpstr>
      <vt:lpstr>Gill Sans MT</vt:lpstr>
      <vt:lpstr>Tahoma</vt:lpstr>
      <vt:lpstr>Times New Roman</vt:lpstr>
      <vt:lpstr>Verdana</vt:lpstr>
      <vt:lpstr>Wingdings</vt:lpstr>
      <vt:lpstr>Wingdings 2</vt:lpstr>
      <vt:lpstr>夏至</vt:lpstr>
      <vt:lpstr>PhotoImpact</vt:lpstr>
      <vt:lpstr>PHP 變數、常數與運算子</vt:lpstr>
      <vt:lpstr>PHP 5 變數設定與常用指令</vt:lpstr>
      <vt:lpstr>變數命名</vt:lpstr>
      <vt:lpstr>變數命名範例</vt:lpstr>
      <vt:lpstr>PHP 保留字</vt:lpstr>
      <vt:lpstr>設定初始值 </vt:lpstr>
      <vt:lpstr>傳值設定(assign by copy)</vt:lpstr>
      <vt:lpstr>傳值設定(assign by copy)</vt:lpstr>
      <vt:lpstr>傳址設定(assign by reference)</vt:lpstr>
      <vt:lpstr>傳址設定(assign by reference)</vt:lpstr>
      <vt:lpstr>變數的種類</vt:lpstr>
      <vt:lpstr>區域變數 (Local Variables) </vt:lpstr>
      <vt:lpstr>區域變數 </vt:lpstr>
      <vt:lpstr>全域變數 (Global Variables)</vt:lpstr>
      <vt:lpstr>全域變數</vt:lpstr>
      <vt:lpstr>全域變數</vt:lpstr>
      <vt:lpstr>靜態變數 (Static Variables)</vt:lpstr>
      <vt:lpstr>PowerPoint 簡報</vt:lpstr>
      <vt:lpstr>動態變數 (不教授，僅供參考) </vt:lpstr>
      <vt:lpstr>PowerPoint 簡報</vt:lpstr>
      <vt:lpstr>預設變數 </vt:lpstr>
      <vt:lpstr>部分 $_SERVER 陣列中內容 </vt:lpstr>
      <vt:lpstr>PowerPoint 簡報</vt:lpstr>
      <vt:lpstr>PowerPoint 簡報</vt:lpstr>
      <vt:lpstr>變數的型態轉換</vt:lpstr>
      <vt:lpstr>讀取外部變數 </vt:lpstr>
      <vt:lpstr>全域變數陣列 (Superglobals) </vt:lpstr>
      <vt:lpstr>全域變數陣列應用 </vt:lpstr>
      <vt:lpstr>全域變數陣列應用 </vt:lpstr>
      <vt:lpstr>常數、預設常數</vt:lpstr>
      <vt:lpstr>自定常數</vt:lpstr>
      <vt:lpstr>運算子 (Operator)</vt:lpstr>
      <vt:lpstr>導讀</vt:lpstr>
      <vt:lpstr>算術運算子</vt:lpstr>
      <vt:lpstr>指定運算子</vt:lpstr>
      <vt:lpstr>指定運算子</vt:lpstr>
      <vt:lpstr>邏輯運算子</vt:lpstr>
      <vt:lpstr>邏輯運算子的寫法 </vt:lpstr>
      <vt:lpstr>比較運算子</vt:lpstr>
      <vt:lpstr>遞增遞減運算子</vt:lpstr>
      <vt:lpstr>位元運算子</vt:lpstr>
      <vt:lpstr>位元運算子</vt:lpstr>
      <vt:lpstr>字串運算子</vt:lpstr>
      <vt:lpstr>錯誤控制運算子</vt:lpstr>
      <vt:lpstr>運算子之優先序</vt:lpstr>
    </vt:vector>
  </TitlesOfParts>
  <Company>NCTU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PHP 5 入門基礎</dc:title>
  <dc:creator>USER</dc:creator>
  <cp:lastModifiedBy>Yen-Cheng Chen</cp:lastModifiedBy>
  <cp:revision>93</cp:revision>
  <dcterms:created xsi:type="dcterms:W3CDTF">2009-02-13T07:40:10Z</dcterms:created>
  <dcterms:modified xsi:type="dcterms:W3CDTF">2022-05-17T09:02:28Z</dcterms:modified>
</cp:coreProperties>
</file>