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EE966-1D83-4702-84C0-FCC923894116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82D95-E4EE-4F9E-8DD0-F51AC827A5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74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948575C-5574-4E3F-8BBC-2F32B5486CDC}" type="slidenum">
              <a:rPr lang="zh-TW" altLang="en-US" smtClean="0"/>
              <a:pPr>
                <a:spcBef>
                  <a:spcPct val="0"/>
                </a:spcBef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327EAF-F609-4F2D-8074-DFF010F9C08B}" type="slidenum">
              <a:rPr lang="zh-TW" altLang="en-US" smtClean="0"/>
              <a:pPr>
                <a:spcBef>
                  <a:spcPct val="0"/>
                </a:spcBef>
              </a:pPr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EDB94FD-E7AE-4430-B45B-22C42F66D348}" type="slidenum">
              <a:rPr lang="zh-TW" altLang="en-US" smtClean="0"/>
              <a:pPr>
                <a:spcBef>
                  <a:spcPct val="0"/>
                </a:spcBef>
              </a:pPr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0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BF6BEE4-0EFE-4B08-B6E0-88E6FFF243C5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11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B91-1130-4976-8959-9003FE761B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5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C80B-D503-45C8-AA69-CAFC18A31D3A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7E6-7356-419A-A2D3-254253D298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74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接點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64B8-32CA-4A8B-BF33-419C2052E71E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6062-35C3-4C6D-8E88-B6100CE261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0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D67E-AE68-4F45-B9EE-22208404CC9F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51B5-A3A9-45E9-BFDD-BC096165AC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7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26A25-3D45-4995-AF51-08432189A66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881DE-3576-4F0C-99C3-D628391C45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432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7C4E-2A25-49A0-B1AC-5B2A980E272A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FD8DC-46E9-4B41-A3FF-5137F3D79D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5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D6C4-29C4-4C4B-93C1-A8E76386653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EC55-A986-4E3C-9598-6C569B6BBB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47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9BC3-AC69-4C73-ADC6-E7054996E5A5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2531-A31B-4904-B773-E03F18C93E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66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1A48-A42E-4A81-8303-835EFDFB66C4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E4DA-B5AF-4416-AC73-EBFB3077D6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2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直線接點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7982-877E-4C96-B096-A0553ADB21B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C788-EA08-4F5B-AD1F-CE376AE896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39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A1F7-E1A7-49C3-AE86-5CAC5AA8689A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3DDA-D0D6-426A-AE3E-7A7DBCF8CC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64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76FB2F-A818-49E3-BDD0-C04935028E3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77D9EA-C549-409E-A266-474EC577F1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1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46" r:id="rId4"/>
    <p:sldLayoutId id="2147483747" r:id="rId5"/>
    <p:sldLayoutId id="2147483751" r:id="rId6"/>
    <p:sldLayoutId id="2147483752" r:id="rId7"/>
    <p:sldLayoutId id="2147483753" r:id="rId8"/>
    <p:sldLayoutId id="2147483754" r:id="rId9"/>
    <p:sldLayoutId id="2147483748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php/fileUpload.zi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表單</a:t>
            </a:r>
            <a:r>
              <a:rPr lang="en-US" altLang="zh-TW"/>
              <a:t>(Form)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取得多選的下拉式選單資料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sz="quarter" idx="1"/>
          </p:nvPr>
        </p:nvSpPr>
        <p:spPr>
          <a:xfrm>
            <a:off x="285750" y="1214438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Web Technologies: &lt;br /&gt;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&lt;select id="wts" name="</a:t>
            </a:r>
            <a:r>
              <a:rPr lang="en-US" altLang="zh-TW" sz="2200" b="1">
                <a:latin typeface="Courier New" pitchFamily="49" charset="0"/>
                <a:cs typeface="Courier New" pitchFamily="49" charset="0"/>
              </a:rPr>
              <a:t>wts[]</a:t>
            </a: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" size="4" multiple="multiple"&gt;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&lt;option&gt;HTML&lt;/option&gt;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&lt;option&gt;XHTML&lt;/option&gt;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&lt;option&gt;CSS&lt;/option&gt;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&lt;option&gt;JavaScript&lt;/option&gt;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&lt;option&gt;php&lt;/option&gt;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2200">
                <a:latin typeface="Times New Roman" pitchFamily="18" charset="0"/>
                <a:cs typeface="Times New Roman" pitchFamily="18" charset="0"/>
              </a:rPr>
              <a:t>&lt;/select&gt; </a:t>
            </a:r>
          </a:p>
          <a:p>
            <a:pPr eaLnBrk="1" hangingPunct="1">
              <a:buFont typeface="Wingdings 3" pitchFamily="18" charset="2"/>
              <a:buNone/>
            </a:pPr>
            <a:endParaRPr lang="zh-TW" alt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106908"/>
            <a:ext cx="3143272" cy="2465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5" name="矩形 4"/>
          <p:cNvSpPr/>
          <p:nvPr/>
        </p:nvSpPr>
        <p:spPr>
          <a:xfrm>
            <a:off x="1691680" y="4653136"/>
            <a:ext cx="5328592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php</a:t>
            </a:r>
            <a:endParaRPr kumimoji="0" lang="en-US" altLang="zh-TW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arrWT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= $_POST['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wts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'];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= count($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arrWT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for ($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=0;$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echo "You select 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arrWT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[$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]&lt;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/&gt;";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?&gt;</a:t>
            </a:r>
            <a:endParaRPr kumimoji="0" lang="zh-TW" alt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檔案上傳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 eaLnBrk="1" hangingPunct="1"/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所謂檔案上傳，就是將檔案由客戶端的主機，藉由瀏覽器傳送到伺服器的資料夾上。</a:t>
            </a:r>
          </a:p>
          <a:p>
            <a:pPr eaLnBrk="1" hangingPunct="1"/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在網頁中將檔案由客戶端上傳到伺服器中，其中要經歷的過程如下：</a:t>
            </a:r>
            <a:endParaRPr lang="en-US" altLang="zh-TW" sz="2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Arial Black" pitchFamily="34" charset="0"/>
              <a:buAutoNum type="arabicPeriod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在表單檔案欄位選取要上傳的檔案。 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Arial Black" pitchFamily="34" charset="0"/>
              <a:buAutoNum type="arabicPeriod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表單送出，將檔案傳送到伺服器。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伺服器在接收的過程中，先將接收到的檔案放置在暫存資料夾中。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傳送完畢後將完整的檔案搬移到指定的網頁資料夾中。</a:t>
            </a:r>
          </a:p>
          <a:p>
            <a:pPr eaLnBrk="1" hangingPunct="1"/>
            <a:endParaRPr lang="zh-TW" altLang="en-US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2852738"/>
            <a:ext cx="45767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85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87450" y="4445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檔案上傳 參數調整</a:t>
            </a:r>
            <a:endParaRPr lang="en-US" altLang="zh-TW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268760"/>
            <a:ext cx="8066088" cy="50180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在使用檔案上傳的功能前，對於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的執行環境要進行以下的檢查及調整。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是否允許上傳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file_uploads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請開啟允許網頁伺服器允許上傳的設定：</a:t>
            </a:r>
          </a:p>
          <a:p>
            <a:pPr eaLnBrk="1" hangingPunct="1"/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暫存檔資料夾   </a:t>
            </a: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upload_temp_dir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=“C:\Windows\Temp”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在檔案上傳到網頁伺服器時會先放在暫存資料夾，完成後才搬到指定資料夾。若沒有設定暫存資料夾會造成上傳失敗，若在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Windows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系統中您可以參考以下設定：</a:t>
            </a:r>
          </a:p>
          <a:p>
            <a:pPr eaLnBrk="1" hangingPunct="1"/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可接受上傳檔案大小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upload_max_filesize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8M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在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&lt;php.ini&gt;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中預設的大小為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2MB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，建議您可以調整為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8MB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10MB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之間，適用於大部份的需求。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檔案上傳 表單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196752"/>
            <a:ext cx="7962900" cy="5410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上傳檔案的表單，有幾個重要的注意事項：</a:t>
            </a:r>
          </a:p>
          <a:p>
            <a:pPr eaLnBrk="1" hangingPunct="1">
              <a:spcBef>
                <a:spcPct val="0"/>
              </a:spcBef>
              <a:buFont typeface="Arial Black" pitchFamily="34" charset="0"/>
              <a:buAutoNum type="arabicPeriod"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&lt;form&gt;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標籤中「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action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」屬性必須設定要接收檔案的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程式檔。</a:t>
            </a:r>
          </a:p>
          <a:p>
            <a:pPr eaLnBrk="1" hangingPunct="1">
              <a:spcBef>
                <a:spcPct val="0"/>
              </a:spcBef>
              <a:buFont typeface="Arial Black" pitchFamily="34" charset="0"/>
              <a:buAutoNum type="arabicPeriod"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&lt;form&gt;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標籤中，傳送方式屬性必須要設定為「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method="post"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」，因為檔案上傳的表單的傳送一定要使用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POST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的方法。</a:t>
            </a:r>
          </a:p>
          <a:p>
            <a:pPr eaLnBrk="1" hangingPunct="1">
              <a:spcBef>
                <a:spcPct val="0"/>
              </a:spcBef>
              <a:buFont typeface="Arial Black" pitchFamily="34" charset="0"/>
              <a:buAutoNum type="arabicPeriod"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&lt;form&gt;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標籤中，因為傳送檔案所以要設定傳遞時資料的編碼方式，這裡要加上「</a:t>
            </a:r>
            <a:r>
              <a:rPr lang="en-US" altLang="zh-TW" sz="26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enctype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="multipart/form-data"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」的屬性，才能正確地讓檔案欄位送出。</a:t>
            </a:r>
          </a:p>
          <a:p>
            <a:pPr eaLnBrk="1" hangingPunct="1">
              <a:spcBef>
                <a:spcPct val="0"/>
              </a:spcBef>
              <a:buFont typeface="Arial Black" pitchFamily="34" charset="0"/>
              <a:buAutoNum type="arabicPeriod"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上傳的檔案欄位為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&lt;input&gt;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標籤，屬性必須設定「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type="file"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」，如此即可在使用時出現 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瀏覽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鈕，讓使用者選取要上傳的檔案。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5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接收上傳檔案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1000125" y="1571625"/>
            <a:ext cx="7777163" cy="464343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在程式端接收到檔案，並不是馬上將檔案放置到指定的資料夾中，而是先將檔案儲存成暫存檔，在完成檔案傳輸後再將檔案搬移到指定資料夾。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zh-TW" altLang="en-US" sz="28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取得暫存檔資訊</a:t>
            </a:r>
          </a:p>
          <a:p>
            <a:pPr indent="-4763" eaLnBrk="1" hangingPunct="1">
              <a:buFont typeface="Wingdings 2" pitchFamily="18" charset="2"/>
              <a:buNone/>
              <a:defRPr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您可以使用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取得暫存檔的資訊，參考次頁：</a:t>
            </a:r>
          </a:p>
        </p:txBody>
      </p:sp>
    </p:spTree>
    <p:extLst>
      <p:ext uri="{BB962C8B-B14F-4D97-AF65-F5344CB8AC3E}">
        <p14:creationId xmlns:p14="http://schemas.microsoft.com/office/powerpoint/2010/main" val="33710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4450"/>
            <a:ext cx="6913563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722563" y="2255838"/>
            <a:ext cx="427037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844" name="文字方塊 1"/>
          <p:cNvSpPr txBox="1">
            <a:spLocks noChangeArrowheads="1"/>
          </p:cNvSpPr>
          <p:nvPr/>
        </p:nvSpPr>
        <p:spPr bwMode="auto">
          <a:xfrm>
            <a:off x="2620963" y="2193925"/>
            <a:ext cx="84296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1300" b="1"/>
              <a:t>["error"]</a:t>
            </a:r>
            <a:endParaRPr lang="zh-TW" altLang="en-US" sz="1300" b="1"/>
          </a:p>
        </p:txBody>
      </p:sp>
    </p:spTree>
    <p:extLst>
      <p:ext uri="{BB962C8B-B14F-4D97-AF65-F5344CB8AC3E}">
        <p14:creationId xmlns:p14="http://schemas.microsoft.com/office/powerpoint/2010/main" val="422716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260350"/>
            <a:ext cx="7499350" cy="7923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上傳檔案範例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upload.html </a:t>
            </a:r>
          </a:p>
        </p:txBody>
      </p:sp>
      <p:sp>
        <p:nvSpPr>
          <p:cNvPr id="6" name="矩形 5"/>
          <p:cNvSpPr/>
          <p:nvPr/>
        </p:nvSpPr>
        <p:spPr>
          <a:xfrm>
            <a:off x="611188" y="3644900"/>
            <a:ext cx="8137525" cy="217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&lt;form action="upload.php" method="</a:t>
            </a:r>
            <a:r>
              <a:rPr lang="en-US" altLang="zh-TW" b="1" dirty="0"/>
              <a:t>post</a:t>
            </a:r>
            <a:r>
              <a:rPr lang="en-US" altLang="zh-TW" dirty="0"/>
              <a:t>" </a:t>
            </a:r>
            <a:r>
              <a:rPr lang="en-US" altLang="zh-TW" dirty="0" err="1"/>
              <a:t>enctype</a:t>
            </a:r>
            <a:r>
              <a:rPr lang="en-US" altLang="zh-TW" dirty="0"/>
              <a:t>="</a:t>
            </a:r>
            <a:r>
              <a:rPr lang="en-US" altLang="zh-TW" b="1" dirty="0"/>
              <a:t>multipart/form-data</a:t>
            </a:r>
            <a:r>
              <a:rPr lang="en-US" altLang="zh-TW" dirty="0"/>
              <a:t>"&gt;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/>
              <a:t>請選取要上傳的檔案：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&lt;input type="file" name="</a:t>
            </a:r>
            <a:r>
              <a:rPr lang="en-US" altLang="zh-TW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</a:t>
            </a:r>
            <a:r>
              <a:rPr lang="en-US" altLang="zh-TW" dirty="0"/>
              <a:t>" /&gt;&lt;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&lt;input type="submit" value="</a:t>
            </a:r>
            <a:r>
              <a:rPr lang="zh-TW" altLang="en-US" dirty="0"/>
              <a:t>上傳檔案</a:t>
            </a:r>
            <a:r>
              <a:rPr lang="en-US" altLang="zh-TW" dirty="0"/>
              <a:t>" /&gt; &lt;input type="reset"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&lt;/form&gt;</a:t>
            </a:r>
            <a:endParaRPr lang="zh-TW" altLang="en-US" dirty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36290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773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上傳檔案範例</a:t>
            </a:r>
          </a:p>
        </p:txBody>
      </p:sp>
      <p:sp>
        <p:nvSpPr>
          <p:cNvPr id="6" name="矩形 5"/>
          <p:cNvSpPr/>
          <p:nvPr/>
        </p:nvSpPr>
        <p:spPr>
          <a:xfrm>
            <a:off x="1042988" y="2133600"/>
            <a:ext cx="759777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$path="C:/</a:t>
            </a:r>
            <a:r>
              <a:rPr lang="en-US" altLang="zh-TW" dirty="0" err="1"/>
              <a:t>yourDirectory</a:t>
            </a:r>
            <a:r>
              <a:rPr lang="en-US" altLang="zh-TW" dirty="0"/>
              <a:t>/</a:t>
            </a:r>
            <a:r>
              <a:rPr lang="en-US" altLang="zh-TW" dirty="0" err="1"/>
              <a:t>fileDir</a:t>
            </a:r>
            <a:r>
              <a:rPr lang="en-US" altLang="zh-TW" dirty="0"/>
              <a:t>";</a:t>
            </a:r>
          </a:p>
          <a:p>
            <a:pPr eaLnBrk="1" hangingPunct="1">
              <a:defRPr/>
            </a:pPr>
            <a:r>
              <a:rPr lang="en-US" altLang="zh-TW" dirty="0"/>
              <a:t>if</a:t>
            </a:r>
            <a:r>
              <a:rPr lang="zh-TW" altLang="en-US" dirty="0"/>
              <a:t> </a:t>
            </a:r>
            <a:r>
              <a:rPr lang="en-US" altLang="zh-TW" dirty="0"/>
              <a:t>($_FILES["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r>
              <a:rPr lang="en-US" altLang="zh-TW" dirty="0"/>
              <a:t>"]["error"]==0) {</a:t>
            </a:r>
          </a:p>
          <a:p>
            <a:pPr eaLnBrk="1" hangingPunct="1">
              <a:defRPr/>
            </a:pPr>
            <a:r>
              <a:rPr lang="en-US" altLang="zh-TW" dirty="0"/>
              <a:t>    $</a:t>
            </a:r>
            <a:r>
              <a:rPr lang="en-US" altLang="zh-TW" dirty="0" err="1"/>
              <a:t>tmpName</a:t>
            </a:r>
            <a:r>
              <a:rPr lang="en-US" altLang="zh-TW" dirty="0"/>
              <a:t> = 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r>
              <a:rPr lang="en-US" altLang="zh-TW" dirty="0"/>
              <a:t>"]["</a:t>
            </a:r>
            <a:r>
              <a:rPr lang="en-US" altLang="zh-TW" dirty="0" err="1"/>
              <a:t>tmp_name</a:t>
            </a:r>
            <a:r>
              <a:rPr lang="en-US" altLang="zh-TW" dirty="0"/>
              <a:t>"];</a:t>
            </a:r>
          </a:p>
          <a:p>
            <a:pPr eaLnBrk="1" hangingPunct="1">
              <a:defRPr/>
            </a:pPr>
            <a:r>
              <a:rPr lang="en-US" altLang="zh-TW" dirty="0"/>
              <a:t>    $</a:t>
            </a:r>
            <a:r>
              <a:rPr lang="en-US" altLang="zh-TW" dirty="0" err="1"/>
              <a:t>fileName</a:t>
            </a:r>
            <a:r>
              <a:rPr lang="en-US" altLang="zh-TW" dirty="0"/>
              <a:t> =  "$path/" . 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r>
              <a:rPr lang="en-US" altLang="zh-TW" dirty="0"/>
              <a:t>"]["name"];</a:t>
            </a:r>
          </a:p>
          <a:p>
            <a:pPr eaLnBrk="1" hangingPunct="1">
              <a:defRPr/>
            </a:pPr>
            <a:r>
              <a:rPr lang="en-US" altLang="zh-TW" dirty="0"/>
              <a:t>    if (</a:t>
            </a:r>
            <a:r>
              <a:rPr lang="en-US" altLang="zh-TW" dirty="0" err="1"/>
              <a:t>move_uploaded_file</a:t>
            </a:r>
            <a:r>
              <a:rPr lang="en-US" altLang="zh-TW" dirty="0"/>
              <a:t>($</a:t>
            </a:r>
            <a:r>
              <a:rPr lang="en-US" altLang="zh-TW" dirty="0" err="1"/>
              <a:t>tmpName</a:t>
            </a:r>
            <a:r>
              <a:rPr lang="en-US" altLang="zh-TW" dirty="0"/>
              <a:t>, $</a:t>
            </a:r>
            <a:r>
              <a:rPr lang="en-US" altLang="zh-TW" dirty="0" err="1"/>
              <a:t>fileName</a:t>
            </a:r>
            <a:r>
              <a:rPr lang="en-US" altLang="zh-TW" dirty="0"/>
              <a:t>)) {</a:t>
            </a:r>
          </a:p>
          <a:p>
            <a:pPr eaLnBrk="1" hangingPunct="1">
              <a:defRPr/>
            </a:pPr>
            <a:r>
              <a:rPr lang="en-US" altLang="zh-TW" dirty="0"/>
              <a:t>	echo "</a:t>
            </a:r>
            <a:r>
              <a:rPr lang="zh-TW" altLang="en-US" dirty="0"/>
              <a:t>上傳成功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defRPr/>
            </a:pPr>
            <a:r>
              <a:rPr lang="en-US" altLang="zh-TW" dirty="0"/>
              <a:t>	echo "</a:t>
            </a:r>
            <a:r>
              <a:rPr lang="zh-TW" altLang="en-US" dirty="0"/>
              <a:t>檔案名稱：</a:t>
            </a:r>
            <a:r>
              <a:rPr lang="en-US" altLang="zh-TW" dirty="0"/>
              <a:t>" . 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 </a:t>
            </a:r>
            <a:r>
              <a:rPr lang="en-US" altLang="zh-TW" dirty="0"/>
              <a:t>"]["name"]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defRPr/>
            </a:pPr>
            <a:r>
              <a:rPr lang="en-US" altLang="zh-TW" dirty="0"/>
              <a:t>	echo "</a:t>
            </a:r>
            <a:r>
              <a:rPr lang="zh-TW" altLang="en-US" dirty="0"/>
              <a:t>檔案類型：</a:t>
            </a:r>
            <a:r>
              <a:rPr lang="en-US" altLang="zh-TW" dirty="0"/>
              <a:t>" . 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 </a:t>
            </a:r>
            <a:r>
              <a:rPr lang="en-US" altLang="zh-TW" dirty="0"/>
              <a:t>"]["type"]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defRPr/>
            </a:pPr>
            <a:r>
              <a:rPr lang="en-US" altLang="zh-TW" dirty="0"/>
              <a:t>	echo "</a:t>
            </a:r>
            <a:r>
              <a:rPr lang="zh-TW" altLang="en-US" dirty="0"/>
              <a:t>檔案大小：</a:t>
            </a:r>
            <a:r>
              <a:rPr lang="en-US" altLang="zh-TW" dirty="0"/>
              <a:t>" . $_FILES["</a:t>
            </a:r>
            <a:r>
              <a:rPr lang="en-US" altLang="zh-TW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 </a:t>
            </a:r>
            <a:r>
              <a:rPr lang="en-US" altLang="zh-TW" dirty="0"/>
              <a:t>"]["size"]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defRPr/>
            </a:pPr>
            <a:r>
              <a:rPr lang="en-US" altLang="zh-TW" dirty="0"/>
              <a:t>     } else {</a:t>
            </a:r>
          </a:p>
          <a:p>
            <a:pPr eaLnBrk="1" hangingPunct="1">
              <a:defRPr/>
            </a:pPr>
            <a:r>
              <a:rPr lang="en-US" altLang="zh-TW" dirty="0"/>
              <a:t>	echo "</a:t>
            </a:r>
            <a:r>
              <a:rPr lang="zh-TW" altLang="en-US" dirty="0"/>
              <a:t>上傳失敗</a:t>
            </a:r>
            <a:r>
              <a:rPr lang="en-US" altLang="zh-TW" dirty="0"/>
              <a:t>! ";</a:t>
            </a:r>
          </a:p>
          <a:p>
            <a:pPr eaLnBrk="1" hangingPunct="1">
              <a:defRPr/>
            </a:pPr>
            <a:r>
              <a:rPr lang="en-US" altLang="zh-TW" dirty="0"/>
              <a:t>	echo "&lt;a </a:t>
            </a:r>
            <a:r>
              <a:rPr lang="en-US" altLang="zh-TW" dirty="0" err="1"/>
              <a:t>href</a:t>
            </a:r>
            <a:r>
              <a:rPr lang="en-US" altLang="zh-TW" dirty="0"/>
              <a:t>='</a:t>
            </a:r>
            <a:r>
              <a:rPr lang="en-US" altLang="zh-TW" dirty="0" err="1"/>
              <a:t>javascript:window.history.back</a:t>
            </a:r>
            <a:r>
              <a:rPr lang="en-US" altLang="zh-TW" dirty="0"/>
              <a:t>();'&gt;</a:t>
            </a:r>
            <a:r>
              <a:rPr lang="zh-TW" altLang="en-US" dirty="0"/>
              <a:t>回上一頁</a:t>
            </a:r>
            <a:r>
              <a:rPr lang="en-US" altLang="zh-TW" dirty="0"/>
              <a:t>&lt;/a&gt;";</a:t>
            </a:r>
          </a:p>
          <a:p>
            <a:pPr eaLnBrk="1" hangingPunct="1">
              <a:defRPr/>
            </a:pPr>
            <a:r>
              <a:rPr lang="en-US" altLang="zh-TW" dirty="0"/>
              <a:t>     }</a:t>
            </a:r>
          </a:p>
          <a:p>
            <a:pPr eaLnBrk="1" hangingPunct="1">
              <a:defRPr/>
            </a:pPr>
            <a:r>
              <a:rPr lang="en-US" altLang="zh-TW" dirty="0"/>
              <a:t>}</a:t>
            </a:r>
          </a:p>
          <a:p>
            <a:pPr eaLnBrk="1" hangingPunct="1">
              <a:defRPr/>
            </a:pPr>
            <a:r>
              <a:rPr lang="en-US" altLang="zh-TW" dirty="0"/>
              <a:t>?&gt;</a:t>
            </a:r>
            <a:endParaRPr lang="zh-TW" altLang="en-US" dirty="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2400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矩形 4"/>
          <p:cNvSpPr>
            <a:spLocks noChangeArrowheads="1"/>
          </p:cNvSpPr>
          <p:nvPr/>
        </p:nvSpPr>
        <p:spPr bwMode="auto">
          <a:xfrm>
            <a:off x="971550" y="1628775"/>
            <a:ext cx="171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charset="0"/>
                <a:ea typeface="新細明體" pitchFamily="18" charset="-120"/>
              </a:rPr>
              <a:t>upload.php</a:t>
            </a:r>
            <a:endParaRPr lang="zh-TW" altLang="en-US" sz="2400">
              <a:latin typeface="Arial" charset="0"/>
              <a:ea typeface="新細明體" pitchFamily="18" charset="-120"/>
            </a:endParaRPr>
          </a:p>
        </p:txBody>
      </p:sp>
      <p:sp>
        <p:nvSpPr>
          <p:cNvPr id="37894" name="矩形 6"/>
          <p:cNvSpPr>
            <a:spLocks noChangeArrowheads="1"/>
          </p:cNvSpPr>
          <p:nvPr/>
        </p:nvSpPr>
        <p:spPr bwMode="auto">
          <a:xfrm>
            <a:off x="467544" y="188640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dirty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s</a:t>
            </a:r>
            <a:r>
              <a:rPr lang="zh-TW" altLang="en-US" dirty="0">
                <a:hlinkClick r:id="rId3"/>
              </a:rPr>
              <a:t>://ycchen.im.ncnu.edu.tw/www2011/lab/php/f</a:t>
            </a:r>
            <a:r>
              <a:rPr lang="en-US" altLang="zh-TW" dirty="0" err="1">
                <a:hlinkClick r:id="rId3"/>
              </a:rPr>
              <a:t>ileUpload</a:t>
            </a:r>
            <a:r>
              <a:rPr lang="zh-TW" altLang="en-US" dirty="0">
                <a:hlinkClick r:id="rId3"/>
              </a:rPr>
              <a:t>.zip</a:t>
            </a:r>
            <a:endParaRPr lang="en-US" altLang="zh-TW" dirty="0"/>
          </a:p>
        </p:txBody>
      </p:sp>
      <p:sp>
        <p:nvSpPr>
          <p:cNvPr id="2" name="向右箭號 1"/>
          <p:cNvSpPr/>
          <p:nvPr/>
        </p:nvSpPr>
        <p:spPr>
          <a:xfrm rot="10800000">
            <a:off x="4572000" y="2492896"/>
            <a:ext cx="360040" cy="21602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076056" y="242088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需有讀寫權限</a:t>
            </a:r>
          </a:p>
        </p:txBody>
      </p:sp>
    </p:spTree>
    <p:extLst>
      <p:ext uri="{BB962C8B-B14F-4D97-AF65-F5344CB8AC3E}">
        <p14:creationId xmlns:p14="http://schemas.microsoft.com/office/powerpoint/2010/main" val="2555243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move_uploaded_file(</a:t>
            </a:r>
            <a:r>
              <a:rPr lang="zh-TW" altLang="en-US"/>
              <a:t> 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8915" name="矩形 3"/>
          <p:cNvSpPr>
            <a:spLocks noChangeArrowheads="1"/>
          </p:cNvSpPr>
          <p:nvPr/>
        </p:nvSpPr>
        <p:spPr bwMode="auto">
          <a:xfrm>
            <a:off x="791555" y="1755080"/>
            <a:ext cx="7560890" cy="334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$path =</a:t>
            </a:r>
            <a:r>
              <a:rPr lang="en-US" altLang="zh-TW" sz="2400" dirty="0"/>
              <a:t> "C:/yourDirectory/fileDir";</a:t>
            </a:r>
            <a:endParaRPr lang="en-US" altLang="zh-TW" sz="2400" dirty="0">
              <a:latin typeface="Arial" charset="0"/>
              <a:ea typeface="新細明體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$</a:t>
            </a:r>
            <a:r>
              <a:rPr lang="en-US" altLang="zh-TW" sz="2400" dirty="0" err="1">
                <a:latin typeface="Arial" charset="0"/>
                <a:ea typeface="新細明體" pitchFamily="18" charset="-120"/>
              </a:rPr>
              <a:t>tmpName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 = $_FILES["</a:t>
            </a:r>
            <a:r>
              <a:rPr lang="en-US" altLang="zh-TW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"]["</a:t>
            </a:r>
            <a:r>
              <a:rPr lang="en-US" altLang="zh-TW" sz="2400" dirty="0" err="1">
                <a:latin typeface="Arial" charset="0"/>
                <a:ea typeface="新細明體" pitchFamily="18" charset="-120"/>
              </a:rPr>
              <a:t>tmp_name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"];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$</a:t>
            </a:r>
            <a:r>
              <a:rPr lang="en-US" altLang="zh-TW" sz="2400" dirty="0" err="1">
                <a:latin typeface="Arial" charset="0"/>
                <a:ea typeface="新細明體" pitchFamily="18" charset="-120"/>
              </a:rPr>
              <a:t>fileName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 =  "$path/" . $_FILES["</a:t>
            </a:r>
            <a:r>
              <a:rPr lang="en-US" altLang="zh-TW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"]["name"];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if</a:t>
            </a:r>
            <a:r>
              <a:rPr lang="zh-TW" altLang="en-US" sz="2400" dirty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(</a:t>
            </a:r>
            <a:r>
              <a:rPr lang="en-US" altLang="zh-TW" sz="2400" b="1" dirty="0" err="1">
                <a:latin typeface="Arial" charset="0"/>
                <a:ea typeface="新細明體" pitchFamily="18" charset="-120"/>
              </a:rPr>
              <a:t>move_uploaded_file</a:t>
            </a:r>
            <a:r>
              <a:rPr lang="en-US" altLang="zh-TW" sz="2400" b="1" dirty="0">
                <a:latin typeface="Arial" charset="0"/>
                <a:ea typeface="新細明體" pitchFamily="18" charset="-120"/>
              </a:rPr>
              <a:t>($</a:t>
            </a:r>
            <a:r>
              <a:rPr lang="en-US" altLang="zh-TW" sz="2400" b="1" dirty="0" err="1">
                <a:latin typeface="Arial" charset="0"/>
                <a:ea typeface="新細明體" pitchFamily="18" charset="-120"/>
              </a:rPr>
              <a:t>tmpName</a:t>
            </a:r>
            <a:r>
              <a:rPr lang="en-US" altLang="zh-TW" sz="2400" b="1" dirty="0">
                <a:latin typeface="Arial" charset="0"/>
                <a:ea typeface="新細明體" pitchFamily="18" charset="-120"/>
              </a:rPr>
              <a:t>, $</a:t>
            </a:r>
            <a:r>
              <a:rPr lang="en-US" altLang="zh-TW" sz="2400" b="1" dirty="0" err="1">
                <a:latin typeface="Arial" charset="0"/>
                <a:ea typeface="新細明體" pitchFamily="18" charset="-120"/>
              </a:rPr>
              <a:t>fileName</a:t>
            </a:r>
            <a:r>
              <a:rPr lang="en-US" altLang="zh-TW" sz="2400" b="1" dirty="0">
                <a:latin typeface="Arial" charset="0"/>
                <a:ea typeface="新細明體" pitchFamily="18" charset="-120"/>
              </a:rPr>
              <a:t>)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)</a:t>
            </a:r>
            <a:r>
              <a:rPr lang="zh-TW" altLang="en-US" sz="2400" dirty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{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dirty="0">
                <a:latin typeface="Arial" charset="0"/>
                <a:ea typeface="新細明體" pitchFamily="18" charset="-120"/>
              </a:rPr>
              <a:t>    </a:t>
            </a:r>
            <a:r>
              <a:rPr lang="en-US" altLang="zh-TW" sz="2400" dirty="0">
                <a:latin typeface="Arial" charset="0"/>
                <a:ea typeface="新細明體" pitchFamily="18" charset="-120"/>
              </a:rPr>
              <a:t>// …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}</a:t>
            </a:r>
            <a:endParaRPr lang="zh-TW" altLang="en-US" sz="2400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6581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上傳檔名中文問題</a:t>
            </a:r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410200"/>
          </a:xfrm>
        </p:spPr>
        <p:txBody>
          <a:bodyPr/>
          <a:lstStyle/>
          <a:p>
            <a:r>
              <a:rPr lang="zh-TW" altLang="en-US" dirty="0"/>
              <a:t>中文版的伺服器若使用 </a:t>
            </a:r>
            <a:r>
              <a:rPr lang="en-US" altLang="zh-TW" dirty="0"/>
              <a:t>Big5 </a:t>
            </a:r>
            <a:r>
              <a:rPr lang="zh-TW" altLang="en-US" dirty="0"/>
              <a:t>編碼，但網頁送過來資料卻是以 </a:t>
            </a:r>
            <a:r>
              <a:rPr lang="en-US" altLang="zh-TW" dirty="0"/>
              <a:t>UTF8 </a:t>
            </a:r>
            <a:r>
              <a:rPr lang="zh-TW" altLang="en-US" dirty="0"/>
              <a:t>編碼，將導致編碼錯誤，檔案上傳失敗。</a:t>
            </a:r>
            <a:endParaRPr lang="en-US" altLang="zh-TW" dirty="0"/>
          </a:p>
          <a:p>
            <a:r>
              <a:rPr lang="zh-TW" altLang="en-US" dirty="0"/>
              <a:t>解決之道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endParaRPr lang="en-US" altLang="zh-TW" dirty="0"/>
          </a:p>
          <a:p>
            <a:pPr marL="403225" lvl="1" indent="0">
              <a:buFont typeface="Verdana" pitchFamily="34" charset="0"/>
              <a:buNone/>
            </a:pPr>
            <a:r>
              <a:rPr lang="en-US" altLang="zh-TW" dirty="0" err="1"/>
              <a:t>iconv</a:t>
            </a:r>
            <a:r>
              <a:rPr lang="en-US" altLang="zh-TW" dirty="0"/>
              <a:t>("UTF-8" , "big5" , $utf8FileName)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9940" name="矩形 3"/>
          <p:cNvSpPr>
            <a:spLocks noChangeArrowheads="1"/>
          </p:cNvSpPr>
          <p:nvPr/>
        </p:nvSpPr>
        <p:spPr bwMode="auto">
          <a:xfrm>
            <a:off x="251520" y="3573016"/>
            <a:ext cx="8769350" cy="258532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825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  <a:ea typeface="新細明體" pitchFamily="18" charset="-120"/>
              </a:rPr>
              <a:t>$path = "C:/yourDirectory/fileDir";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  <a:ea typeface="新細明體" pitchFamily="18" charset="-120"/>
              </a:rPr>
              <a:t>$</a:t>
            </a:r>
            <a:r>
              <a:rPr lang="en-US" altLang="zh-TW" sz="1800" dirty="0" err="1">
                <a:latin typeface="Arial" charset="0"/>
                <a:ea typeface="新細明體" pitchFamily="18" charset="-120"/>
              </a:rPr>
              <a:t>tmpName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 = $_FILES["</a:t>
            </a:r>
            <a:r>
              <a:rPr lang="en-US" altLang="zh-TW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 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"]["</a:t>
            </a:r>
            <a:r>
              <a:rPr lang="en-US" altLang="zh-TW" sz="1800" dirty="0" err="1">
                <a:latin typeface="Arial" charset="0"/>
                <a:ea typeface="新細明體" pitchFamily="18" charset="-120"/>
              </a:rPr>
              <a:t>tmp_name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"];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  <a:ea typeface="新細明體" pitchFamily="18" charset="-120"/>
              </a:rPr>
              <a:t>$</a:t>
            </a:r>
            <a:r>
              <a:rPr lang="en-US" altLang="zh-TW" sz="1800" dirty="0" err="1">
                <a:latin typeface="Arial" charset="0"/>
                <a:ea typeface="新細明體" pitchFamily="18" charset="-120"/>
              </a:rPr>
              <a:t>fileName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 =  "$path/" .</a:t>
            </a:r>
            <a:r>
              <a:rPr lang="zh-TW" altLang="en-US" sz="1800" dirty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1800" b="1" dirty="0" err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iconv</a:t>
            </a:r>
            <a:r>
              <a:rPr lang="en-US" altLang="zh-TW" sz="1800" b="1" dirty="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("UTF-8" , "big5" , $_FILES["</a:t>
            </a:r>
            <a:r>
              <a:rPr lang="en-US" altLang="zh-TW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resume </a:t>
            </a:r>
            <a:r>
              <a:rPr lang="en-US" altLang="zh-TW" sz="1800" b="1" dirty="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"]["name"])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  <a:ea typeface="新細明體" pitchFamily="18" charset="-120"/>
              </a:rPr>
              <a:t>if(</a:t>
            </a:r>
            <a:r>
              <a:rPr lang="en-US" altLang="zh-TW" sz="1800" b="1" dirty="0" err="1">
                <a:latin typeface="Arial" charset="0"/>
                <a:ea typeface="新細明體" pitchFamily="18" charset="-120"/>
              </a:rPr>
              <a:t>move_uploaded_file</a:t>
            </a:r>
            <a:r>
              <a:rPr lang="en-US" altLang="zh-TW" sz="1800" b="1" dirty="0">
                <a:latin typeface="Arial" charset="0"/>
                <a:ea typeface="新細明體" pitchFamily="18" charset="-120"/>
              </a:rPr>
              <a:t>($</a:t>
            </a:r>
            <a:r>
              <a:rPr lang="en-US" altLang="zh-TW" sz="1800" b="1" dirty="0" err="1">
                <a:latin typeface="Arial" charset="0"/>
                <a:ea typeface="新細明體" pitchFamily="18" charset="-120"/>
              </a:rPr>
              <a:t>tmpName</a:t>
            </a:r>
            <a:r>
              <a:rPr lang="en-US" altLang="zh-TW" sz="1800" b="1" dirty="0">
                <a:latin typeface="Arial" charset="0"/>
                <a:ea typeface="新細明體" pitchFamily="18" charset="-120"/>
              </a:rPr>
              <a:t>, $</a:t>
            </a:r>
            <a:r>
              <a:rPr lang="en-US" altLang="zh-TW" sz="1800" b="1" dirty="0" err="1">
                <a:latin typeface="Arial" charset="0"/>
                <a:ea typeface="新細明體" pitchFamily="18" charset="-120"/>
              </a:rPr>
              <a:t>fileName</a:t>
            </a:r>
            <a:r>
              <a:rPr lang="en-US" altLang="zh-TW" sz="1800" b="1" dirty="0">
                <a:latin typeface="Arial" charset="0"/>
                <a:ea typeface="新細明體" pitchFamily="18" charset="-120"/>
              </a:rPr>
              <a:t>)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)</a:t>
            </a:r>
            <a:r>
              <a:rPr lang="zh-TW" altLang="en-US" sz="1800" dirty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1800" dirty="0">
                <a:latin typeface="Arial" charset="0"/>
                <a:ea typeface="新細明體" pitchFamily="18" charset="-120"/>
              </a:rPr>
              <a:t>{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dirty="0">
              <a:latin typeface="Arial" charset="0"/>
              <a:ea typeface="新細明體" pitchFamily="18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  <a:ea typeface="新細明體" pitchFamily="18" charset="-120"/>
              </a:rPr>
              <a:t>}</a:t>
            </a:r>
            <a:endParaRPr lang="zh-TW" altLang="en-US" sz="1800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705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表單傳送與接收方式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TW" dirty="0"/>
              <a:t>GET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/>
              <a:t>目的</a:t>
            </a:r>
            <a:r>
              <a:rPr lang="en-US" altLang="zh-TW" dirty="0"/>
              <a:t>:</a:t>
            </a:r>
            <a:r>
              <a:rPr lang="zh-TW" altLang="en-US" dirty="0"/>
              <a:t> 傳送資料，以取得想要的資訊</a:t>
            </a:r>
            <a:endParaRPr lang="en-US" altLang="zh-TW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/>
              <a:t>表單資料附加於網址之後傳送</a:t>
            </a:r>
            <a:endParaRPr lang="en-US" altLang="zh-TW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TW" dirty="0"/>
              <a:t>Ex:  </a:t>
            </a:r>
            <a:r>
              <a:rPr lang="en-US" altLang="zh-TW" dirty="0" err="1"/>
              <a:t>join.php?name</a:t>
            </a:r>
            <a:r>
              <a:rPr lang="en-US" altLang="zh-TW" dirty="0"/>
              <a:t>=</a:t>
            </a:r>
            <a:r>
              <a:rPr lang="en-US" altLang="zh-TW" dirty="0" err="1"/>
              <a:t>fred&amp;age</a:t>
            </a:r>
            <a:r>
              <a:rPr lang="en-US" altLang="zh-TW" dirty="0"/>
              <a:t>=32&amp;sex=F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&lt;form name="f1" method="</a:t>
            </a:r>
            <a:r>
              <a:rPr lang="en-US" altLang="zh-TW" b="1" dirty="0"/>
              <a:t>get</a:t>
            </a:r>
            <a:r>
              <a:rPr lang="en-US" altLang="zh-TW" dirty="0"/>
              <a:t>" action="search.php"&gt;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&lt;/form&gt;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TW" dirty="0"/>
              <a:t>POST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/>
              <a:t>目的</a:t>
            </a:r>
            <a:r>
              <a:rPr lang="en-US" altLang="zh-TW" dirty="0"/>
              <a:t>:</a:t>
            </a:r>
            <a:r>
              <a:rPr lang="zh-TW" altLang="en-US" dirty="0"/>
              <a:t> 將資料傳送給網站</a:t>
            </a:r>
            <a:endParaRPr lang="en-US" altLang="zh-TW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/>
              <a:t>表單資料於</a:t>
            </a:r>
            <a:r>
              <a:rPr lang="en-US" altLang="zh-TW" dirty="0"/>
              <a:t>http</a:t>
            </a:r>
            <a:r>
              <a:rPr lang="zh-TW" altLang="en-US" dirty="0"/>
              <a:t>訊息之</a:t>
            </a:r>
            <a:r>
              <a:rPr lang="en-US" altLang="zh-TW" dirty="0"/>
              <a:t>body</a:t>
            </a:r>
            <a:r>
              <a:rPr lang="zh-TW" altLang="en-US" dirty="0"/>
              <a:t>部分，不會顯示於網址</a:t>
            </a:r>
            <a:endParaRPr lang="en-US" altLang="zh-TW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&lt;form name="f1" method="</a:t>
            </a:r>
            <a:r>
              <a:rPr lang="en-US" altLang="zh-TW" b="1" dirty="0"/>
              <a:t>post</a:t>
            </a:r>
            <a:r>
              <a:rPr lang="en-US" altLang="zh-TW" dirty="0"/>
              <a:t>" action="join.php"&gt;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&lt;/form&gt;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b="1" dirty="0"/>
              <a:t>Restrictions on Upload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0975" y="1390650"/>
            <a:ext cx="8764588" cy="54886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$</a:t>
            </a:r>
            <a:r>
              <a:rPr lang="en-US" altLang="zh-TW" dirty="0" err="1"/>
              <a:t>arrTypes</a:t>
            </a:r>
            <a:r>
              <a:rPr lang="en-US" altLang="zh-TW" dirty="0"/>
              <a:t> =array ("image/gif", "image/</a:t>
            </a:r>
            <a:r>
              <a:rPr lang="en-US" altLang="zh-TW" dirty="0" err="1"/>
              <a:t>png</a:t>
            </a:r>
            <a:r>
              <a:rPr lang="en-US" altLang="zh-TW" dirty="0"/>
              <a:t>", "image/jpeg", "image/</a:t>
            </a:r>
            <a:r>
              <a:rPr lang="en-US" altLang="zh-TW" dirty="0" err="1"/>
              <a:t>pjpeg</a:t>
            </a:r>
            <a:r>
              <a:rPr lang="en-US" altLang="zh-TW" dirty="0"/>
              <a:t>");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if (</a:t>
            </a:r>
            <a:r>
              <a:rPr lang="en-US" altLang="zh-TW" b="1" dirty="0" err="1">
                <a:solidFill>
                  <a:srgbClr val="FF0000"/>
                </a:solidFill>
              </a:rPr>
              <a:t>in_array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en-US" altLang="zh-TW" dirty="0"/>
              <a:t>$_FILES["</a:t>
            </a:r>
            <a:r>
              <a:rPr lang="en-US" altLang="zh-TW" dirty="0" err="1"/>
              <a:t>pic</a:t>
            </a:r>
            <a:r>
              <a:rPr lang="en-US" altLang="zh-TW" dirty="0"/>
              <a:t>"]["type"]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en-US" altLang="zh-TW" dirty="0"/>
              <a:t> $</a:t>
            </a:r>
            <a:r>
              <a:rPr lang="en-US" altLang="zh-TW" dirty="0" err="1"/>
              <a:t>arrTypes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 &amp;&amp; ($_FILES["</a:t>
            </a:r>
            <a:r>
              <a:rPr lang="en-US" altLang="zh-TW" dirty="0" err="1"/>
              <a:t>pic</a:t>
            </a:r>
            <a:r>
              <a:rPr lang="en-US" altLang="zh-TW" dirty="0"/>
              <a:t>"]["size"] &lt; 500000))</a:t>
            </a:r>
            <a:r>
              <a:rPr lang="zh-TW" altLang="en-US" dirty="0"/>
              <a:t> </a:t>
            </a:r>
            <a:r>
              <a:rPr lang="en-US" altLang="zh-TW" dirty="0"/>
              <a:t>{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</a:t>
            </a:r>
            <a:r>
              <a:rPr lang="zh-TW" altLang="en-US" dirty="0"/>
              <a:t>  </a:t>
            </a:r>
            <a:r>
              <a:rPr lang="en-US" altLang="zh-TW" dirty="0"/>
              <a:t>if ($_FILES["</a:t>
            </a:r>
            <a:r>
              <a:rPr lang="en-US" altLang="zh-TW" dirty="0" err="1"/>
              <a:t>pic</a:t>
            </a:r>
            <a:r>
              <a:rPr lang="en-US" altLang="zh-TW" dirty="0"/>
              <a:t>"]["error"] &gt; 0)</a:t>
            </a:r>
            <a:r>
              <a:rPr lang="zh-TW" altLang="en-US" dirty="0"/>
              <a:t> </a:t>
            </a:r>
            <a:r>
              <a:rPr lang="en-US" altLang="zh-TW" dirty="0"/>
              <a:t>{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</a:t>
            </a:r>
            <a:r>
              <a:rPr lang="zh-TW" altLang="en-US" dirty="0"/>
              <a:t>     </a:t>
            </a:r>
            <a:r>
              <a:rPr lang="en-US" altLang="zh-TW" dirty="0"/>
              <a:t>echo "Error: " . $_FILES["</a:t>
            </a:r>
            <a:r>
              <a:rPr lang="en-US" altLang="zh-TW" dirty="0" err="1"/>
              <a:t>pic</a:t>
            </a:r>
            <a:r>
              <a:rPr lang="en-US" altLang="zh-TW" dirty="0"/>
              <a:t>"]["error"]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</a:t>
            </a:r>
            <a:r>
              <a:rPr lang="zh-TW" altLang="en-US" dirty="0"/>
              <a:t>  </a:t>
            </a:r>
            <a:r>
              <a:rPr lang="en-US" altLang="zh-TW" dirty="0"/>
              <a:t>}</a:t>
            </a:r>
            <a:r>
              <a:rPr lang="zh-TW" altLang="en-US" dirty="0"/>
              <a:t> </a:t>
            </a:r>
            <a:endParaRPr lang="en-US" altLang="zh-TW" dirty="0"/>
          </a:p>
          <a:p>
            <a:pPr eaLnBrk="1" hangingPunct="1">
              <a:spcBef>
                <a:spcPts val="200"/>
              </a:spcBef>
              <a:defRPr/>
            </a:pPr>
            <a:r>
              <a:rPr lang="zh-TW" altLang="en-US" dirty="0"/>
              <a:t>     </a:t>
            </a:r>
            <a:r>
              <a:rPr lang="en-US" altLang="zh-TW" dirty="0"/>
              <a:t>else</a:t>
            </a:r>
            <a:r>
              <a:rPr lang="zh-TW" altLang="en-US" dirty="0"/>
              <a:t> </a:t>
            </a:r>
            <a:r>
              <a:rPr lang="en-US" altLang="zh-TW" dirty="0"/>
              <a:t>{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</a:t>
            </a:r>
            <a:r>
              <a:rPr lang="zh-TW" altLang="en-US" dirty="0"/>
              <a:t>     </a:t>
            </a:r>
            <a:r>
              <a:rPr lang="en-US" altLang="zh-TW" dirty="0"/>
              <a:t>echo "Upload: " . $_FILES["</a:t>
            </a:r>
            <a:r>
              <a:rPr lang="en-US" altLang="zh-TW" dirty="0" err="1"/>
              <a:t>pic</a:t>
            </a:r>
            <a:r>
              <a:rPr lang="en-US" altLang="zh-TW" dirty="0"/>
              <a:t>"]["name"]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</a:t>
            </a:r>
            <a:r>
              <a:rPr lang="zh-TW" altLang="en-US" dirty="0"/>
              <a:t>     </a:t>
            </a:r>
            <a:r>
              <a:rPr lang="en-US" altLang="zh-TW" dirty="0"/>
              <a:t>echo "Type: " . $_FILES["</a:t>
            </a:r>
            <a:r>
              <a:rPr lang="en-US" altLang="zh-TW" dirty="0" err="1"/>
              <a:t>pic</a:t>
            </a:r>
            <a:r>
              <a:rPr lang="en-US" altLang="zh-TW" dirty="0"/>
              <a:t>"]["type"] . "&lt;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</a:t>
            </a:r>
            <a:r>
              <a:rPr lang="zh-TW" altLang="en-US" dirty="0"/>
              <a:t>     </a:t>
            </a:r>
            <a:r>
              <a:rPr lang="en-US" altLang="zh-TW" dirty="0"/>
              <a:t>echo "Size: " . ($_FILES["</a:t>
            </a:r>
            <a:r>
              <a:rPr lang="en-US" altLang="zh-TW" dirty="0" err="1"/>
              <a:t>pic</a:t>
            </a:r>
            <a:r>
              <a:rPr lang="en-US" altLang="zh-TW" dirty="0"/>
              <a:t>"]["size"] / 1024) . " Kb&lt;</a:t>
            </a:r>
            <a:r>
              <a:rPr lang="en-US" altLang="zh-TW" dirty="0" err="1"/>
              <a:t>br</a:t>
            </a:r>
            <a:r>
              <a:rPr lang="en-US" altLang="zh-TW" dirty="0"/>
              <a:t> /&gt;";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</a:t>
            </a:r>
            <a:r>
              <a:rPr lang="zh-TW" altLang="en-US" dirty="0"/>
              <a:t>     </a:t>
            </a:r>
            <a:r>
              <a:rPr lang="en-US" altLang="zh-TW" dirty="0"/>
              <a:t>echo "Stored in: " . $_FILES["</a:t>
            </a:r>
            <a:r>
              <a:rPr lang="en-US" altLang="zh-TW" dirty="0" err="1"/>
              <a:t>pic</a:t>
            </a:r>
            <a:r>
              <a:rPr lang="en-US" altLang="zh-TW" dirty="0"/>
              <a:t>"]["</a:t>
            </a:r>
            <a:r>
              <a:rPr lang="en-US" altLang="zh-TW" dirty="0" err="1"/>
              <a:t>tmp_name</a:t>
            </a:r>
            <a:r>
              <a:rPr lang="en-US" altLang="zh-TW" dirty="0"/>
              <a:t>"];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     // Move file …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  }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}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else</a:t>
            </a:r>
            <a:r>
              <a:rPr lang="zh-TW" altLang="en-US" dirty="0"/>
              <a:t>  </a:t>
            </a:r>
            <a:r>
              <a:rPr lang="en-US" altLang="zh-TW" dirty="0"/>
              <a:t>{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  </a:t>
            </a:r>
            <a:r>
              <a:rPr lang="zh-TW" altLang="en-US" dirty="0"/>
              <a:t>  </a:t>
            </a:r>
            <a:r>
              <a:rPr lang="en-US" altLang="zh-TW" dirty="0"/>
              <a:t>echo "Invalid file";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}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US" altLang="zh-TW" dirty="0"/>
              <a:t> ?&gt;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59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檢查檔案是否已存在</a:t>
            </a:r>
          </a:p>
        </p:txBody>
      </p:sp>
      <p:sp>
        <p:nvSpPr>
          <p:cNvPr id="4" name="矩形 3"/>
          <p:cNvSpPr/>
          <p:nvPr/>
        </p:nvSpPr>
        <p:spPr>
          <a:xfrm>
            <a:off x="71438" y="2060575"/>
            <a:ext cx="8964612" cy="300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if (</a:t>
            </a:r>
            <a:r>
              <a:rPr lang="en-US" altLang="zh-TW" b="1" dirty="0" err="1">
                <a:solidFill>
                  <a:srgbClr val="FF0000"/>
                </a:solidFill>
              </a:rPr>
              <a:t>file_exists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en-US" altLang="zh-TW" dirty="0"/>
              <a:t>"files/" . $_FILES["</a:t>
            </a:r>
            <a:r>
              <a:rPr lang="en-US" altLang="zh-TW" dirty="0" err="1"/>
              <a:t>pic</a:t>
            </a:r>
            <a:r>
              <a:rPr lang="en-US" altLang="zh-TW" dirty="0"/>
              <a:t>"]["name"]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) {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     echo $_FILES["</a:t>
            </a:r>
            <a:r>
              <a:rPr lang="en-US" altLang="zh-TW" dirty="0" err="1"/>
              <a:t>pic</a:t>
            </a:r>
            <a:r>
              <a:rPr lang="en-US" altLang="zh-TW" dirty="0"/>
              <a:t>"]["name"] . " already exists. &lt;</a:t>
            </a:r>
            <a:r>
              <a:rPr lang="en-US" altLang="zh-TW" dirty="0" err="1"/>
              <a:t>br</a:t>
            </a:r>
            <a:r>
              <a:rPr lang="en-US" altLang="zh-TW" dirty="0"/>
              <a:t>/&gt;";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}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else {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     </a:t>
            </a:r>
            <a:r>
              <a:rPr lang="en-US" altLang="zh-TW" dirty="0" err="1"/>
              <a:t>move_uploaded_file</a:t>
            </a:r>
            <a:r>
              <a:rPr lang="en-US" altLang="zh-TW" dirty="0"/>
              <a:t>($_FILES["pic"]["</a:t>
            </a:r>
            <a:r>
              <a:rPr lang="en-US" altLang="zh-TW" dirty="0" err="1"/>
              <a:t>tmp_name</a:t>
            </a:r>
            <a:r>
              <a:rPr lang="en-US" altLang="zh-TW" dirty="0"/>
              <a:t>"],  "files/" . $_FILES["</a:t>
            </a:r>
            <a:r>
              <a:rPr lang="en-US" altLang="zh-TW" dirty="0" err="1"/>
              <a:t>pic</a:t>
            </a:r>
            <a:r>
              <a:rPr lang="en-US" altLang="zh-TW" dirty="0"/>
              <a:t>"]["name"]);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     echo "Stored in: " . "files/" . $_FILES["</a:t>
            </a:r>
            <a:r>
              <a:rPr lang="en-US" altLang="zh-TW" dirty="0" err="1"/>
              <a:t>pic</a:t>
            </a:r>
            <a:r>
              <a:rPr lang="en-US" altLang="zh-TW" dirty="0"/>
              <a:t>"]["name"];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397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338" y="155575"/>
            <a:ext cx="8532812" cy="6586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$</a:t>
            </a:r>
            <a:r>
              <a:rPr lang="en-US" altLang="zh-TW" sz="1600" dirty="0" err="1"/>
              <a:t>arrTypes</a:t>
            </a:r>
            <a:r>
              <a:rPr lang="en-US" altLang="zh-TW" sz="1600" dirty="0"/>
              <a:t> =array ("image/gif", "image/</a:t>
            </a:r>
            <a:r>
              <a:rPr lang="en-US" altLang="zh-TW" sz="1600" dirty="0" err="1"/>
              <a:t>png</a:t>
            </a:r>
            <a:r>
              <a:rPr lang="en-US" altLang="zh-TW" sz="1600" dirty="0"/>
              <a:t>", "image/jpeg", "image/</a:t>
            </a:r>
            <a:r>
              <a:rPr lang="en-US" altLang="zh-TW" sz="1600" dirty="0" err="1"/>
              <a:t>pjpeg</a:t>
            </a:r>
            <a:r>
              <a:rPr lang="en-US" altLang="zh-TW" sz="1600" dirty="0"/>
              <a:t>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if (</a:t>
            </a:r>
            <a:r>
              <a:rPr lang="en-US" altLang="zh-TW" sz="1600" b="1" dirty="0" err="1"/>
              <a:t>in_array</a:t>
            </a:r>
            <a:r>
              <a:rPr lang="en-US" altLang="zh-TW" sz="1600" b="1" dirty="0"/>
              <a:t>($_FILES["</a:t>
            </a:r>
            <a:r>
              <a:rPr lang="en-US" altLang="zh-TW" sz="1600" b="1" dirty="0" err="1"/>
              <a:t>pic</a:t>
            </a:r>
            <a:r>
              <a:rPr lang="en-US" altLang="zh-TW" sz="1600" b="1" dirty="0"/>
              <a:t>"]["type"], $</a:t>
            </a:r>
            <a:r>
              <a:rPr lang="en-US" altLang="zh-TW" sz="1600" b="1" dirty="0" err="1"/>
              <a:t>arrTypes</a:t>
            </a:r>
            <a:r>
              <a:rPr lang="en-US" altLang="zh-TW" sz="1600" b="1" dirty="0"/>
              <a:t>) &amp;&amp; ($_FILES["</a:t>
            </a:r>
            <a:r>
              <a:rPr lang="en-US" altLang="zh-TW" sz="1600" b="1" dirty="0" err="1"/>
              <a:t>pic</a:t>
            </a:r>
            <a:r>
              <a:rPr lang="en-US" altLang="zh-TW" sz="1600" b="1" dirty="0"/>
              <a:t>"]["size"] &lt; 500000)</a:t>
            </a:r>
            <a:r>
              <a:rPr lang="en-US" altLang="zh-TW" sz="1600" dirty="0"/>
              <a:t>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if ($_FILES["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"]["error"] &gt; 0)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echo "Error: 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"]["error"] . "&lt;</a:t>
            </a:r>
            <a:r>
              <a:rPr lang="en-US" altLang="zh-TW" sz="1600" dirty="0" err="1"/>
              <a:t>br</a:t>
            </a:r>
            <a:r>
              <a:rPr lang="en-US" altLang="zh-TW" sz="1600" dirty="0"/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}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else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echo "Upload: 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"]["name"] . "&lt;</a:t>
            </a:r>
            <a:r>
              <a:rPr lang="en-US" altLang="zh-TW" sz="1600" dirty="0" err="1"/>
              <a:t>br</a:t>
            </a:r>
            <a:r>
              <a:rPr lang="en-US" altLang="zh-TW" sz="1600" dirty="0"/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echo "Type: 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"]["type"] . "&lt;</a:t>
            </a:r>
            <a:r>
              <a:rPr lang="en-US" altLang="zh-TW" sz="1600" dirty="0" err="1"/>
              <a:t>br</a:t>
            </a:r>
            <a:r>
              <a:rPr lang="en-US" altLang="zh-TW" sz="1600" dirty="0"/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echo "Size: " . round(($_FILES["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"]["size"] / 1024),2) . " Kb&lt;</a:t>
            </a:r>
            <a:r>
              <a:rPr lang="en-US" altLang="zh-TW" sz="1600" dirty="0" err="1"/>
              <a:t>br</a:t>
            </a:r>
            <a:r>
              <a:rPr lang="en-US" altLang="zh-TW" sz="1600" dirty="0"/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echo "Stored in: 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</a:t>
            </a:r>
            <a:r>
              <a:rPr lang="en-US" altLang="zh-TW" sz="1600" dirty="0" err="1"/>
              <a:t>tmp_name</a:t>
            </a:r>
            <a:r>
              <a:rPr lang="en-US" altLang="zh-TW" sz="1600" dirty="0"/>
              <a:t>"] . "&lt;</a:t>
            </a:r>
            <a:r>
              <a:rPr lang="en-US" altLang="zh-TW" sz="1600" dirty="0" err="1"/>
              <a:t>br</a:t>
            </a:r>
            <a:r>
              <a:rPr lang="en-US" altLang="zh-TW" sz="1600" dirty="0"/>
              <a:t>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if (</a:t>
            </a:r>
            <a:r>
              <a:rPr lang="en-US" altLang="zh-TW" sz="1600" b="1" dirty="0" err="1"/>
              <a:t>file_exists</a:t>
            </a:r>
            <a:r>
              <a:rPr lang="en-US" altLang="zh-TW" sz="1600" b="1" dirty="0"/>
              <a:t>("files/" . $_FILES["</a:t>
            </a:r>
            <a:r>
              <a:rPr lang="en-US" altLang="zh-TW" sz="1600" b="1" dirty="0" err="1"/>
              <a:t>pic</a:t>
            </a:r>
            <a:r>
              <a:rPr lang="en-US" altLang="zh-TW" sz="1600" b="1" dirty="0"/>
              <a:t>"]["name"])</a:t>
            </a:r>
            <a:r>
              <a:rPr lang="en-US" altLang="zh-TW" sz="1600" dirty="0"/>
              <a:t>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     echo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"]["name"] . " already exists. 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else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     </a:t>
            </a:r>
            <a:r>
              <a:rPr lang="en-US" altLang="zh-TW" sz="1600" dirty="0" err="1"/>
              <a:t>move_uploaded_file</a:t>
            </a:r>
            <a:r>
              <a:rPr lang="en-US" altLang="zh-TW" sz="1600" dirty="0"/>
              <a:t>($_FILES["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</a:t>
            </a:r>
            <a:r>
              <a:rPr lang="en-US" altLang="zh-TW" sz="1600" dirty="0" err="1"/>
              <a:t>tmp_name</a:t>
            </a:r>
            <a:r>
              <a:rPr lang="en-US" altLang="zh-TW" sz="1600" dirty="0"/>
              <a:t>"], "files/"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"]["name"]);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      echo "Stored in: " . "files/" . $_FILES["</a:t>
            </a:r>
            <a:r>
              <a:rPr lang="en-US" altLang="zh-TW" sz="1600" dirty="0" err="1"/>
              <a:t>pic</a:t>
            </a:r>
            <a:r>
              <a:rPr lang="en-US" altLang="zh-TW" sz="1600" dirty="0"/>
              <a:t>"]["name"];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   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else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     echo "Invalid file";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1600" dirty="0"/>
              <a:t>}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13111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20713"/>
            <a:ext cx="5981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文字方塊 2"/>
          <p:cNvSpPr txBox="1">
            <a:spLocks noChangeArrowheads="1"/>
          </p:cNvSpPr>
          <p:nvPr/>
        </p:nvSpPr>
        <p:spPr bwMode="auto">
          <a:xfrm flipH="1">
            <a:off x="1403350" y="188913"/>
            <a:ext cx="4275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imgUpload.html</a:t>
            </a:r>
            <a:endParaRPr lang="zh-TW" altLang="en-US" sz="1800">
              <a:latin typeface="Arial" charset="0"/>
              <a:ea typeface="新細明體" pitchFamily="18" charset="-120"/>
            </a:endParaRP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3676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文字方塊 4"/>
          <p:cNvSpPr txBox="1">
            <a:spLocks noChangeArrowheads="1"/>
          </p:cNvSpPr>
          <p:nvPr/>
        </p:nvSpPr>
        <p:spPr bwMode="auto">
          <a:xfrm flipH="1">
            <a:off x="1476375" y="2492375"/>
            <a:ext cx="427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imgUpload.php</a:t>
            </a:r>
            <a:endParaRPr lang="zh-TW" altLang="en-US" sz="1800">
              <a:latin typeface="Arial" charset="0"/>
              <a:ea typeface="新細明體" pitchFamily="18" charset="-120"/>
            </a:endParaRPr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97425"/>
            <a:ext cx="33623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文字方塊 6"/>
          <p:cNvSpPr txBox="1">
            <a:spLocks noChangeArrowheads="1"/>
          </p:cNvSpPr>
          <p:nvPr/>
        </p:nvSpPr>
        <p:spPr bwMode="auto">
          <a:xfrm>
            <a:off x="1187450" y="609282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Wingdings" pitchFamily="2" charset="2"/>
              </a:rPr>
              <a:t></a:t>
            </a:r>
            <a:endParaRPr lang="zh-TW" altLang="en-US" sz="1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39888" y="6122988"/>
            <a:ext cx="2087562" cy="28892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334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多檔上傳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1000125" y="1285875"/>
            <a:ext cx="7499350" cy="50720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若您有上傳多個檔案的需求，在表單欄位佈置上也必須在表單名稱後加上</a:t>
            </a:r>
            <a:r>
              <a:rPr lang="en-US" altLang="zh-TW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[]</a:t>
            </a: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左右括號，讓表單欄位以陣列方式傳送。</a:t>
            </a:r>
            <a:endParaRPr lang="en-US" altLang="zh-TW" sz="2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在接收時以 </a:t>
            </a:r>
            <a:r>
              <a:rPr lang="en-US" altLang="zh-TW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 </a:t>
            </a: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陣列方式接收即可完成。但是要注意的是這個陣列是二維陣列</a:t>
            </a:r>
            <a:endParaRPr lang="en-US" altLang="zh-TW" sz="2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</a:t>
            </a:r>
            <a:endParaRPr lang="en-US" altLang="zh-TW" sz="2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第一個檔案</a:t>
            </a:r>
            <a:r>
              <a:rPr lang="en-US" altLang="zh-TW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暫存檔名稱：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$_FILES[</a:t>
            </a:r>
            <a:r>
              <a:rPr lang="zh-TW" altLang="en-US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 ["</a:t>
            </a:r>
            <a:r>
              <a:rPr lang="en-US" altLang="zh-TW" sz="19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tmp_name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"][0]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原始名稱：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$_FILES[</a:t>
            </a:r>
            <a:r>
              <a:rPr lang="zh-TW" altLang="en-US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]["name"][0]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zh-TW" altLang="en-US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第二個檔案</a:t>
            </a:r>
            <a:r>
              <a:rPr lang="en-US" altLang="zh-TW" sz="2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暫存檔名稱：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$_FILES[</a:t>
            </a:r>
            <a:r>
              <a:rPr lang="zh-TW" altLang="en-US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]["</a:t>
            </a:r>
            <a:r>
              <a:rPr lang="en-US" altLang="zh-TW" sz="19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tmp_name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"][1]</a:t>
            </a: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原始名稱：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$_FILES[</a:t>
            </a:r>
            <a:r>
              <a:rPr lang="zh-TW" altLang="en-US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19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]["name"][1]</a:t>
            </a:r>
            <a:endParaRPr lang="zh-TW" altLang="en-US" sz="19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39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多檔上傳範例</a:t>
            </a:r>
          </a:p>
        </p:txBody>
      </p:sp>
      <p:pic>
        <p:nvPicPr>
          <p:cNvPr id="4608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" t="51561" r="13464"/>
          <a:stretch/>
        </p:blipFill>
        <p:spPr bwMode="auto">
          <a:xfrm>
            <a:off x="2267744" y="4365104"/>
            <a:ext cx="3879068" cy="158417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95288" y="1412875"/>
            <a:ext cx="8137525" cy="2584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&lt;form action</a:t>
            </a:r>
            <a:r>
              <a:rPr lang="en-US" altLang="zh-TW"/>
              <a:t>="php_file10.php</a:t>
            </a:r>
            <a:r>
              <a:rPr lang="en-US" altLang="zh-TW" dirty="0"/>
              <a:t>" method="post" </a:t>
            </a:r>
            <a:r>
              <a:rPr lang="en-US" altLang="zh-TW" dirty="0" err="1"/>
              <a:t>enctype</a:t>
            </a:r>
            <a:r>
              <a:rPr lang="en-US" altLang="zh-TW" dirty="0"/>
              <a:t>="multipart/form-data"&gt;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/>
              <a:t>請選取要上傳的檔案：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/>
              <a:t>檔案一：</a:t>
            </a:r>
            <a:r>
              <a:rPr lang="en-US" altLang="zh-TW" dirty="0"/>
              <a:t>&lt;input </a:t>
            </a:r>
            <a:r>
              <a:rPr lang="en-US" altLang="zh-TW"/>
              <a:t>type="file" name="</a:t>
            </a:r>
            <a:r>
              <a:rPr lang="en-US" altLang="zh-TW" b="1">
                <a:latin typeface="Times New Roman" pitchFamily="18" charset="0"/>
                <a:cs typeface="Times New Roman" pitchFamily="18" charset="0"/>
              </a:rPr>
              <a:t>fileUpload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altLang="zh-TW" dirty="0"/>
              <a:t>" /&gt;&lt;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/>
              <a:t>檔案二：</a:t>
            </a:r>
            <a:r>
              <a:rPr lang="en-US" altLang="zh-TW" dirty="0"/>
              <a:t>&lt;input </a:t>
            </a:r>
            <a:r>
              <a:rPr lang="en-US" altLang="zh-TW"/>
              <a:t>type="file" name="</a:t>
            </a:r>
            <a:r>
              <a:rPr lang="en-US" altLang="zh-TW" b="1">
                <a:latin typeface="Times New Roman" pitchFamily="18" charset="0"/>
                <a:cs typeface="Times New Roman" pitchFamily="18" charset="0"/>
              </a:rPr>
              <a:t>fileUpload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altLang="zh-TW" dirty="0"/>
              <a:t>" /&gt;&lt;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/>
              <a:t>檔案三：</a:t>
            </a:r>
            <a:r>
              <a:rPr lang="en-US" altLang="zh-TW" dirty="0"/>
              <a:t>&lt;input </a:t>
            </a:r>
            <a:r>
              <a:rPr lang="en-US" altLang="zh-TW"/>
              <a:t>type="file" name="</a:t>
            </a:r>
            <a:r>
              <a:rPr lang="en-US" altLang="zh-TW" b="1">
                <a:latin typeface="Times New Roman" pitchFamily="18" charset="0"/>
                <a:cs typeface="Times New Roman" pitchFamily="18" charset="0"/>
              </a:rPr>
              <a:t>fileUpload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altLang="zh-TW" dirty="0"/>
              <a:t>" /&gt;&lt;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/>
              <a:t>&lt;input type="submit" value="</a:t>
            </a:r>
            <a:r>
              <a:rPr lang="zh-TW" altLang="en-US" dirty="0"/>
              <a:t>送出資料</a:t>
            </a:r>
            <a:r>
              <a:rPr lang="en-US" altLang="zh-TW" dirty="0"/>
              <a:t>" /&gt;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421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71600" y="116632"/>
            <a:ext cx="749935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多檔上傳範例</a:t>
            </a:r>
          </a:p>
        </p:txBody>
      </p:sp>
      <p:sp>
        <p:nvSpPr>
          <p:cNvPr id="5" name="矩形 4"/>
          <p:cNvSpPr/>
          <p:nvPr/>
        </p:nvSpPr>
        <p:spPr>
          <a:xfrm>
            <a:off x="323528" y="1484784"/>
            <a:ext cx="8353425" cy="4308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&lt;?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php</a:t>
            </a:r>
            <a:endParaRPr lang="en-US" altLang="zh-TW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cnt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=count($_FILES["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"]["name"]);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for ($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=0;$j&lt;$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cnt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;$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++)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if ($_FILES["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"]["error"][$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]==0) {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if (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move_uploaded_file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($_FILES["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"]["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tmp_name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"][$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],  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"./files/".$_FILES["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"]["name"][$</a:t>
            </a:r>
            <a:r>
              <a:rPr lang="en-US" altLang="zh-TW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])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echo $_FILES["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"]["name"][$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]."</a:t>
            </a:r>
            <a:r>
              <a:rPr lang="zh-TW" altLang="en-US" dirty="0">
                <a:latin typeface="Verdana" pitchFamily="34" charset="0"/>
                <a:cs typeface="Verdana" pitchFamily="34" charset="0"/>
              </a:rPr>
              <a:t>上傳成功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!&lt;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br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} else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echo $_FILES["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fileUpload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"]["name"][$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]."</a:t>
            </a:r>
            <a:r>
              <a:rPr lang="zh-TW" altLang="en-US" dirty="0">
                <a:latin typeface="Verdana" pitchFamily="34" charset="0"/>
                <a:cs typeface="Verdana" pitchFamily="34" charset="0"/>
              </a:rPr>
              <a:t>上傳失敗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!&lt;</a:t>
            </a:r>
            <a:r>
              <a:rPr lang="en-US" altLang="zh-TW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br</a:t>
            </a: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/&gt;";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    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Verdana" pitchFamily="34" charset="0"/>
                <a:ea typeface="Verdana" pitchFamily="34" charset="0"/>
                <a:cs typeface="Verdana" pitchFamily="34" charset="0"/>
              </a:rPr>
              <a:t>?&gt;</a:t>
            </a:r>
            <a:endParaRPr lang="zh-TW" altLang="en-US" dirty="0">
              <a:latin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4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GET</a:t>
            </a:r>
            <a:r>
              <a:rPr lang="zh-TW" altLang="en-US"/>
              <a:t> </a:t>
            </a:r>
            <a:r>
              <a:rPr lang="en-US" altLang="zh-TW"/>
              <a:t>Example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5613" cy="28527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&lt;form name="f1" method="get" action="join.php"&gt;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E-mail: &lt;input type="text" name="email" /&gt;&lt;</a:t>
            </a:r>
            <a:r>
              <a:rPr lang="en-US" altLang="zh-TW" dirty="0" err="1"/>
              <a:t>br</a:t>
            </a:r>
            <a:r>
              <a:rPr lang="en-US" altLang="zh-TW" dirty="0"/>
              <a:t> /&gt;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Password: &lt;input type="password" name="pw"&gt;&lt;</a:t>
            </a:r>
            <a:r>
              <a:rPr lang="en-US" altLang="zh-TW" dirty="0" err="1"/>
              <a:t>br</a:t>
            </a:r>
            <a:r>
              <a:rPr lang="en-US" altLang="zh-TW" dirty="0"/>
              <a:t> /&gt;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Age: &lt;input type="text" name="age" size="4"&gt;&lt;</a:t>
            </a:r>
            <a:r>
              <a:rPr lang="en-US" altLang="zh-TW" dirty="0" err="1"/>
              <a:t>br</a:t>
            </a:r>
            <a:r>
              <a:rPr lang="en-US" altLang="zh-TW" dirty="0"/>
              <a:t>/&gt;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&lt;input type="submit" /&gt; &lt;input type="reset" /&gt;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/>
              <a:t>&lt;/form&gt;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143380"/>
            <a:ext cx="3077237" cy="15716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5" name="矩形 4"/>
          <p:cNvSpPr/>
          <p:nvPr/>
        </p:nvSpPr>
        <p:spPr>
          <a:xfrm>
            <a:off x="500063" y="5857875"/>
            <a:ext cx="8001000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http://10.10.34.167/plab/join.php?email=ycchen@ncnu.edu.tw&amp;pw=pwd999&amp;age=32</a:t>
            </a:r>
            <a:endParaRPr kumimoji="0"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POST Example</a:t>
            </a:r>
            <a:endParaRPr lang="zh-TW" altLang="en-US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219200"/>
            <a:ext cx="8578850" cy="28527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&lt;form name="f1" method="post" action="join.php"&gt;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E-mail: &lt;input type="text" name="email" /&gt;&lt;</a:t>
            </a:r>
            <a:r>
              <a:rPr kumimoji="0" lang="en-US" altLang="zh-TW" sz="2200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/&gt;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Password: &lt;input type="password" name="pw"&gt;&lt;</a:t>
            </a:r>
            <a:r>
              <a:rPr kumimoji="0" lang="en-US" altLang="zh-TW" sz="2200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/&gt;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Age: &lt;input type="text" name="age" size="4"&gt;&lt;</a:t>
            </a:r>
            <a:r>
              <a:rPr kumimoji="0" lang="en-US" altLang="zh-TW" sz="2200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/&gt;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&lt;input type="submit" /&gt; &lt;input type="reset" /&gt;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cs typeface="Courier New" pitchFamily="49" charset="0"/>
              </a:rPr>
              <a:t>&lt;/form&gt;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endParaRPr kumimoji="0" lang="zh-TW" altLang="en-US" sz="22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143380"/>
            <a:ext cx="3077237" cy="15716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6" name="矩形 5"/>
          <p:cNvSpPr/>
          <p:nvPr/>
        </p:nvSpPr>
        <p:spPr>
          <a:xfrm>
            <a:off x="428625" y="5857875"/>
            <a:ext cx="3214688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  <a:cs typeface="Times New Roman" pitchFamily="18" charset="0"/>
              </a:rPr>
              <a:t>http://10.10.34.167/plab/join.php</a:t>
            </a:r>
            <a:endParaRPr kumimoji="0"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接收</a:t>
            </a:r>
            <a:r>
              <a:rPr lang="en-US" altLang="zh-TW"/>
              <a:t>- GET</a:t>
            </a:r>
            <a:endParaRPr lang="zh-TW" altLang="en-US"/>
          </a:p>
        </p:txBody>
      </p:sp>
      <p:sp>
        <p:nvSpPr>
          <p:cNvPr id="13315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>
                <a:latin typeface="Times New Roman" pitchFamily="18" charset="0"/>
                <a:ea typeface="+mj-ea"/>
                <a:cs typeface="Times New Roman" pitchFamily="18" charset="0"/>
              </a:rPr>
              <a:t>使用</a:t>
            </a: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$_GET</a:t>
            </a:r>
            <a:r>
              <a:rPr lang="zh-TW" altLang="en-US" dirty="0">
                <a:latin typeface="Times New Roman" pitchFamily="18" charset="0"/>
                <a:ea typeface="+mj-ea"/>
                <a:cs typeface="Times New Roman" pitchFamily="18" charset="0"/>
              </a:rPr>
              <a:t>陣列取得用戶端送來之資料</a:t>
            </a:r>
            <a:endParaRPr lang="en-US" altLang="zh-TW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&lt;?</a:t>
            </a:r>
            <a:r>
              <a:rPr lang="en-US" altLang="zh-TW" dirty="0" err="1">
                <a:latin typeface="Times New Roman" pitchFamily="18" charset="0"/>
                <a:ea typeface="+mj-ea"/>
                <a:cs typeface="Times New Roman" pitchFamily="18" charset="0"/>
              </a:rPr>
              <a:t>php</a:t>
            </a:r>
            <a:endParaRPr lang="en-US" altLang="zh-TW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$mail = $_GET['</a:t>
            </a:r>
            <a:r>
              <a:rPr lang="en-US" altLang="zh-TW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email</a:t>
            </a: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'];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…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dirty="0">
                <a:latin typeface="Times New Roman" pitchFamily="18" charset="0"/>
                <a:ea typeface="+mj-ea"/>
                <a:cs typeface="Times New Roman" pitchFamily="18" charset="0"/>
              </a:rPr>
              <a:t>?&gt;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zh-TW" altLang="en-US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4725144"/>
            <a:ext cx="6808787" cy="12017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&lt;form name="f1" method="</a:t>
            </a:r>
            <a:r>
              <a:rPr kumimoji="0"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" action="join.php"&gt;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E-mail: &lt;input type="text" name="</a:t>
            </a:r>
            <a:r>
              <a:rPr kumimoji="0" lang="en-US" altLang="zh-TW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email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" /&gt;&lt;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/&gt;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接收 </a:t>
            </a:r>
            <a:r>
              <a:rPr lang="en-US" altLang="zh-TW"/>
              <a:t>- POST</a:t>
            </a:r>
            <a:endParaRPr lang="zh-TW" altLang="en-US"/>
          </a:p>
        </p:txBody>
      </p:sp>
      <p:sp>
        <p:nvSpPr>
          <p:cNvPr id="14339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使用</a:t>
            </a: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$_POST</a:t>
            </a:r>
            <a:r>
              <a:rPr lang="zh-TW" alt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陣列取得用戶端送來之資料</a:t>
            </a:r>
            <a:endParaRPr lang="en-US" altLang="zh-TW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&lt;?</a:t>
            </a:r>
            <a:r>
              <a:rPr lang="en-US" altLang="zh-TW" sz="2800" dirty="0" err="1">
                <a:latin typeface="Times New Roman" pitchFamily="18" charset="0"/>
                <a:ea typeface="+mj-ea"/>
                <a:cs typeface="Times New Roman" pitchFamily="18" charset="0"/>
              </a:rPr>
              <a:t>php</a:t>
            </a:r>
            <a:endParaRPr lang="en-US" altLang="zh-TW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$mail = $_POST['</a:t>
            </a:r>
            <a:r>
              <a:rPr lang="en-US" altLang="zh-TW" sz="28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email</a:t>
            </a: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'];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…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altLang="zh-TW" sz="2800" dirty="0">
                <a:latin typeface="Times New Roman" pitchFamily="18" charset="0"/>
                <a:ea typeface="+mj-ea"/>
                <a:cs typeface="Times New Roman" pitchFamily="18" charset="0"/>
              </a:rPr>
              <a:t>?&gt;</a:t>
            </a:r>
            <a:endParaRPr lang="zh-TW" alt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3789040"/>
            <a:ext cx="781685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&lt;form name="f1" method="</a:t>
            </a:r>
            <a:r>
              <a:rPr kumimoji="0"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" action="join.php"&gt;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E-mail: &lt;input type="text" name="</a:t>
            </a:r>
            <a:r>
              <a:rPr kumimoji="0" lang="en-US" altLang="zh-TW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email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" /&gt;&lt;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/&gt;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83568" y="5517232"/>
            <a:ext cx="547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* </a:t>
            </a:r>
            <a:r>
              <a:rPr lang="zh-TW" altLang="en-US" b="1" dirty="0">
                <a:solidFill>
                  <a:srgbClr val="FF0000"/>
                </a:solidFill>
              </a:rPr>
              <a:t>使用者若於該文字方塊沒有填寫任何內容   </a:t>
            </a:r>
            <a:r>
              <a:rPr lang="en-US" altLang="zh-TW" b="1" dirty="0">
                <a:solidFill>
                  <a:srgbClr val="FF0000"/>
                </a:solidFill>
                <a:sym typeface="Wingdings" panose="05000000000000000000" pitchFamily="2" charset="2"/>
              </a:rPr>
              <a:t>  </a:t>
            </a:r>
            <a:r>
              <a:rPr lang="zh-TW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  <a:r>
              <a:rPr lang="en-US" altLang="zh-TW" b="1" dirty="0">
                <a:solidFill>
                  <a:srgbClr val="FF0000"/>
                </a:solidFill>
                <a:sym typeface="Wingdings" panose="05000000000000000000" pitchFamily="2" charset="2"/>
              </a:rPr>
              <a:t>""</a:t>
            </a:r>
            <a:endParaRPr lang="en-US" altLang="zh-TW" b="1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84168" y="551723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空字串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229600" cy="633413"/>
          </a:xfrm>
        </p:spPr>
        <p:txBody>
          <a:bodyPr/>
          <a:lstStyle/>
          <a:p>
            <a:pPr eaLnBrk="1" hangingPunct="1"/>
            <a:r>
              <a:rPr lang="en-US" altLang="zh-TW"/>
              <a:t>register_globals</a:t>
            </a:r>
            <a:r>
              <a:rPr lang="zh-TW" altLang="en-US"/>
              <a:t>問題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6991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29"/>
          <a:stretch>
            <a:fillRect/>
          </a:stretch>
        </p:blipFill>
        <p:spPr bwMode="auto">
          <a:xfrm>
            <a:off x="4357688" y="714375"/>
            <a:ext cx="4643437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42938" y="1143000"/>
            <a:ext cx="2168525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C:\xampp\php\php.ini</a:t>
            </a:r>
            <a:endParaRPr kumimoji="0"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2071688" y="5072063"/>
            <a:ext cx="2857500" cy="21431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214938" y="4214813"/>
            <a:ext cx="3416300" cy="923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+mj-ea"/>
                <a:ea typeface="+mj-ea"/>
              </a:rPr>
              <a:t>目的</a:t>
            </a:r>
            <a:r>
              <a:rPr kumimoji="0" lang="en-US" altLang="zh-TW" b="1" dirty="0">
                <a:latin typeface="+mj-ea"/>
                <a:ea typeface="+mj-ea"/>
              </a:rPr>
              <a:t>:</a:t>
            </a:r>
            <a:r>
              <a:rPr kumimoji="0" lang="zh-TW" altLang="en-US" b="1" dirty="0">
                <a:latin typeface="+mj-ea"/>
                <a:ea typeface="+mj-ea"/>
              </a:rPr>
              <a:t> </a:t>
            </a:r>
            <a:endParaRPr kumimoji="0" lang="en-US" altLang="zh-TW" b="1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+mj-ea"/>
                <a:ea typeface="+mj-ea"/>
              </a:rPr>
              <a:t>由用戶端傳送過來的參數，</a:t>
            </a:r>
            <a:endParaRPr kumimoji="0" lang="en-US" altLang="zh-TW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不會</a:t>
            </a:r>
            <a:r>
              <a:rPr kumimoji="0" lang="zh-TW" altLang="en-US" dirty="0">
                <a:latin typeface="+mj-ea"/>
                <a:ea typeface="+mj-ea"/>
              </a:rPr>
              <a:t>自動變成程式中的全域變數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取得表單之</a:t>
            </a:r>
            <a:r>
              <a:rPr lang="en-US" altLang="zh-TW"/>
              <a:t>checkbox</a:t>
            </a:r>
            <a:r>
              <a:rPr lang="zh-TW" altLang="en-US"/>
              <a:t>資料</a:t>
            </a:r>
            <a:r>
              <a:rPr lang="en-US" altLang="zh-TW"/>
              <a:t>(1/2)</a:t>
            </a:r>
            <a:endParaRPr lang="zh-TW" altLang="en-US"/>
          </a:p>
        </p:txBody>
      </p:sp>
      <p:sp>
        <p:nvSpPr>
          <p:cNvPr id="16387" name="內容版面配置區 2"/>
          <p:cNvSpPr>
            <a:spLocks noGrp="1"/>
          </p:cNvSpPr>
          <p:nvPr>
            <p:ph sz="quarter" idx="1"/>
          </p:nvPr>
        </p:nvSpPr>
        <p:spPr>
          <a:xfrm>
            <a:off x="357188" y="1857375"/>
            <a:ext cx="8462962" cy="1643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Members: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&lt;input type="checkbox" name="yahoo" value="true" /&gt;Yahoo!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&lt;input type="checkbox" name="google" value="true" /&gt;Google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&lt;input type="checkbox" name="youtube" value="true"</a:t>
            </a:r>
            <a:r>
              <a:rPr lang="zh-TW" alt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800">
                <a:latin typeface="Courier New" pitchFamily="49" charset="0"/>
                <a:cs typeface="Courier New" pitchFamily="49" charset="0"/>
              </a:rPr>
              <a:t>/&gt;Youtube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zh-TW" sz="18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zh-TW" altLang="en-US" sz="18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4473841" cy="4095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矩形 4"/>
          <p:cNvSpPr/>
          <p:nvPr/>
        </p:nvSpPr>
        <p:spPr>
          <a:xfrm>
            <a:off x="179512" y="3645024"/>
            <a:ext cx="4929188" cy="23082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php</a:t>
            </a:r>
            <a:endParaRPr kumimoji="0" lang="en-US" altLang="zh-TW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kumimoji="0" lang="en-US" altLang="zh-TW" b="1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$_POST['yahoo']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echo "You select Yahoo!&lt;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/&gt;";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kumimoji="0" lang="en-US" altLang="zh-TW" b="1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$_POST['google']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echo "You select Google!&lt;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/&gt;";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kumimoji="0" lang="en-US" altLang="zh-TW" b="1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$_POST['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youtube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']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echo "You select 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Youtube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!&lt;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/&gt;";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?&gt;</a:t>
            </a:r>
            <a:endParaRPr kumimoji="0"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490757" y="3789040"/>
            <a:ext cx="347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* 使用者若沒勾選</a:t>
            </a:r>
            <a:r>
              <a:rPr lang="en-US" altLang="zh-TW" dirty="0"/>
              <a:t>yahoo</a:t>
            </a:r>
          </a:p>
          <a:p>
            <a:r>
              <a:rPr lang="en-US" altLang="zh-TW" dirty="0"/>
              <a:t>  </a:t>
            </a:r>
            <a:r>
              <a:rPr lang="en-US" altLang="zh-TW" dirty="0">
                <a:sym typeface="Wingdings" panose="05000000000000000000" pitchFamily="2" charset="2"/>
              </a:rPr>
              <a:t> 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$_POST['yahoo']</a:t>
            </a:r>
            <a:r>
              <a:rPr kumimoji="0" lang="zh-TW" altLang="en-US" dirty="0">
                <a:latin typeface="Courier New" pitchFamily="49" charset="0"/>
                <a:cs typeface="Courier New" pitchFamily="49" charset="0"/>
              </a:rPr>
              <a:t>不存在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!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A3EE4C8-A3FA-46A9-956C-78E0B276F86A}"/>
              </a:ext>
            </a:extLst>
          </p:cNvPr>
          <p:cNvSpPr txBox="1"/>
          <p:nvPr/>
        </p:nvSpPr>
        <p:spPr>
          <a:xfrm>
            <a:off x="5365980" y="4581128"/>
            <a:ext cx="3906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$</a:t>
            </a:r>
            <a:r>
              <a:rPr lang="en-US" altLang="zh-TW" b="1" dirty="0" err="1">
                <a:solidFill>
                  <a:srgbClr val="FF0000"/>
                </a:solidFill>
              </a:rPr>
              <a:t>isYahoo</a:t>
            </a:r>
            <a:r>
              <a:rPr lang="en-US" altLang="zh-TW" b="1" dirty="0">
                <a:solidFill>
                  <a:srgbClr val="FF0000"/>
                </a:solidFill>
              </a:rPr>
              <a:t>=</a:t>
            </a: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$_POST['yahoo'];</a:t>
            </a:r>
          </a:p>
          <a:p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($</a:t>
            </a:r>
            <a:r>
              <a:rPr kumimoji="0" lang="en-US" altLang="zh-TW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isYahoo</a:t>
            </a: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echo "You select Yahoo!";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取得表單之</a:t>
            </a:r>
            <a:r>
              <a:rPr lang="en-US" altLang="zh-TW"/>
              <a:t>checkbox</a:t>
            </a:r>
            <a:r>
              <a:rPr lang="zh-TW" altLang="en-US"/>
              <a:t>資料</a:t>
            </a:r>
            <a:r>
              <a:rPr lang="en-US" altLang="zh-TW"/>
              <a:t>(2/2)</a:t>
            </a:r>
            <a:endParaRPr lang="zh-TW" altLang="en-US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57188" y="1857375"/>
            <a:ext cx="8572500" cy="16430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Members: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&lt;input type="checkbox" name="member</a:t>
            </a:r>
            <a:r>
              <a:rPr kumimoji="0" lang="en-US" altLang="zh-TW" sz="2200" b="1" dirty="0">
                <a:latin typeface="Courier New" pitchFamily="49" charset="0"/>
                <a:ea typeface="+mn-ea"/>
                <a:cs typeface="Courier New" pitchFamily="49" charset="0"/>
              </a:rPr>
              <a:t>[]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" value="yahoo" /&gt;Yahoo!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&lt;input type="checkbox" name="member</a:t>
            </a:r>
            <a:r>
              <a:rPr kumimoji="0" lang="en-US" altLang="zh-TW" sz="2200" b="1" dirty="0">
                <a:latin typeface="Courier New" pitchFamily="49" charset="0"/>
                <a:ea typeface="+mn-ea"/>
                <a:cs typeface="Courier New" pitchFamily="49" charset="0"/>
              </a:rPr>
              <a:t>[]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" value="</a:t>
            </a:r>
            <a:r>
              <a:rPr kumimoji="0" lang="en-US" altLang="zh-TW" sz="2200" dirty="0" err="1">
                <a:latin typeface="Courier New" pitchFamily="49" charset="0"/>
                <a:ea typeface="+mn-ea"/>
                <a:cs typeface="Courier New" pitchFamily="49" charset="0"/>
              </a:rPr>
              <a:t>google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" /&gt;Google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&lt;input type="checkbox" name="member</a:t>
            </a:r>
            <a:r>
              <a:rPr kumimoji="0" lang="en-US" altLang="zh-TW" sz="2200" b="1" dirty="0">
                <a:latin typeface="Courier New" pitchFamily="49" charset="0"/>
                <a:ea typeface="+mn-ea"/>
                <a:cs typeface="Courier New" pitchFamily="49" charset="0"/>
              </a:rPr>
              <a:t>[]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" value="</a:t>
            </a:r>
            <a:r>
              <a:rPr kumimoji="0" lang="en-US" altLang="zh-TW" sz="2200" dirty="0" err="1">
                <a:latin typeface="Courier New" pitchFamily="49" charset="0"/>
                <a:ea typeface="+mn-ea"/>
                <a:cs typeface="Courier New" pitchFamily="49" charset="0"/>
              </a:rPr>
              <a:t>youtube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kumimoji="0" lang="zh-TW" altLang="en-US" sz="2200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altLang="zh-TW" sz="2200" dirty="0">
                <a:latin typeface="Courier New" pitchFamily="49" charset="0"/>
                <a:ea typeface="+mn-ea"/>
                <a:cs typeface="Courier New" pitchFamily="49" charset="0"/>
              </a:rPr>
              <a:t>/&gt;</a:t>
            </a:r>
            <a:r>
              <a:rPr kumimoji="0" lang="en-US" altLang="zh-TW" sz="2200" dirty="0" err="1">
                <a:latin typeface="Courier New" pitchFamily="49" charset="0"/>
                <a:ea typeface="+mn-ea"/>
                <a:cs typeface="Courier New" pitchFamily="49" charset="0"/>
              </a:rPr>
              <a:t>Youtube</a:t>
            </a:r>
            <a:endParaRPr kumimoji="0" lang="en-US" altLang="zh-TW" sz="22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endParaRPr kumimoji="0" lang="en-US" altLang="zh-TW" sz="24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endParaRPr kumimoji="0" lang="zh-TW" altLang="en-US" sz="24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4473841" cy="4095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矩形 5"/>
          <p:cNvSpPr/>
          <p:nvPr/>
        </p:nvSpPr>
        <p:spPr>
          <a:xfrm>
            <a:off x="827584" y="3140968"/>
            <a:ext cx="6670501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php</a:t>
            </a:r>
            <a:endParaRPr kumimoji="0" lang="en-US" altLang="zh-TW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kumimoji="0" lang="en-US" altLang="zh-TW" b="1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$_POST['member']</a:t>
            </a:r>
            <a:r>
              <a:rPr kumimoji="0" lang="en-US" altLang="zh-TW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 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arrMbr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= $_POST['member'];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 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= count($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arrMbr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 for ($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=0;$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&lt;$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;$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   echo "You select 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arrMbr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[$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]&lt;</a:t>
            </a:r>
            <a:r>
              <a:rPr kumimoji="0" lang="en-US" altLang="zh-TW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/&gt;";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Courier New" pitchFamily="49" charset="0"/>
                <a:cs typeface="Courier New" pitchFamily="49" charset="0"/>
              </a:rPr>
              <a:t>?&gt;</a:t>
            </a:r>
            <a:endParaRPr kumimoji="0"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5576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zh-TW" altLang="en-US" b="1" dirty="0">
                <a:solidFill>
                  <a:srgbClr val="FF0000"/>
                </a:solidFill>
              </a:rPr>
              <a:t>使用者若沒有勾選任一選項   </a:t>
            </a:r>
            <a:r>
              <a:rPr lang="en-US" altLang="zh-TW" b="1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$_POST['member']</a:t>
            </a:r>
            <a:r>
              <a:rPr kumimoji="0" lang="zh-TW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不存在</a:t>
            </a: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285750" indent="-285750">
              <a:buFont typeface="Arial" charset="0"/>
              <a:buChar char="•"/>
            </a:pP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$_POST['member']</a:t>
            </a:r>
            <a:r>
              <a:rPr kumimoji="0" lang="zh-TW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是一個陣列</a:t>
            </a:r>
            <a:r>
              <a:rPr kumimoji="0" lang="en-US" altLang="zh-TW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(array)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635</TotalTime>
  <Words>2711</Words>
  <Application>Microsoft Office PowerPoint</Application>
  <PresentationFormat>如螢幕大小 (4:3)</PresentationFormat>
  <Paragraphs>264</Paragraphs>
  <Slides>26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41" baseType="lpstr">
      <vt:lpstr>微軟正黑體</vt:lpstr>
      <vt:lpstr>新細明體</vt:lpstr>
      <vt:lpstr>標楷體</vt:lpstr>
      <vt:lpstr>Arial</vt:lpstr>
      <vt:lpstr>Arial Black</vt:lpstr>
      <vt:lpstr>Bookman Old Style</vt:lpstr>
      <vt:lpstr>Calibri</vt:lpstr>
      <vt:lpstr>Courier New</vt:lpstr>
      <vt:lpstr>Gill Sans MT</vt:lpstr>
      <vt:lpstr>Times New Roman</vt:lpstr>
      <vt:lpstr>Verdana</vt:lpstr>
      <vt:lpstr>Wingdings</vt:lpstr>
      <vt:lpstr>Wingdings 2</vt:lpstr>
      <vt:lpstr>Wingdings 3</vt:lpstr>
      <vt:lpstr>原創</vt:lpstr>
      <vt:lpstr>表單(Form)</vt:lpstr>
      <vt:lpstr>表單傳送與接收方式</vt:lpstr>
      <vt:lpstr>GET Example</vt:lpstr>
      <vt:lpstr>POST Example</vt:lpstr>
      <vt:lpstr>接收- GET</vt:lpstr>
      <vt:lpstr>接收 - POST</vt:lpstr>
      <vt:lpstr>register_globals問題</vt:lpstr>
      <vt:lpstr>取得表單之checkbox資料(1/2)</vt:lpstr>
      <vt:lpstr>取得表單之checkbox資料(2/2)</vt:lpstr>
      <vt:lpstr>取得多選的下拉式選單資料</vt:lpstr>
      <vt:lpstr>檔案上傳</vt:lpstr>
      <vt:lpstr>檔案上傳 參數調整</vt:lpstr>
      <vt:lpstr>檔案上傳 表單</vt:lpstr>
      <vt:lpstr>接收上傳檔案</vt:lpstr>
      <vt:lpstr>PowerPoint 簡報</vt:lpstr>
      <vt:lpstr>上傳檔案範例</vt:lpstr>
      <vt:lpstr>上傳檔案範例</vt:lpstr>
      <vt:lpstr>move_uploaded_file( )</vt:lpstr>
      <vt:lpstr>上傳檔名中文問題</vt:lpstr>
      <vt:lpstr>Restrictions on Upload</vt:lpstr>
      <vt:lpstr>檢查檔案是否已存在</vt:lpstr>
      <vt:lpstr>PowerPoint 簡報</vt:lpstr>
      <vt:lpstr>PowerPoint 簡報</vt:lpstr>
      <vt:lpstr>多檔上傳</vt:lpstr>
      <vt:lpstr>多檔上傳範例</vt:lpstr>
      <vt:lpstr>多檔上傳範例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表單(Form)</dc:title>
  <dc:creator>ycchen</dc:creator>
  <cp:lastModifiedBy>Yen-Cheng Chen</cp:lastModifiedBy>
  <cp:revision>24</cp:revision>
  <dcterms:created xsi:type="dcterms:W3CDTF">2009-12-24T14:10:05Z</dcterms:created>
  <dcterms:modified xsi:type="dcterms:W3CDTF">2022-05-17T09:02:16Z</dcterms:modified>
</cp:coreProperties>
</file>