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319" r:id="rId2"/>
    <p:sldId id="320" r:id="rId3"/>
    <p:sldId id="321" r:id="rId4"/>
    <p:sldId id="322" r:id="rId5"/>
    <p:sldId id="345" r:id="rId6"/>
    <p:sldId id="343" r:id="rId7"/>
    <p:sldId id="323" r:id="rId8"/>
    <p:sldId id="344" r:id="rId9"/>
    <p:sldId id="324" r:id="rId10"/>
    <p:sldId id="337" r:id="rId11"/>
    <p:sldId id="346" r:id="rId12"/>
    <p:sldId id="348" r:id="rId13"/>
    <p:sldId id="340" r:id="rId14"/>
    <p:sldId id="347" r:id="rId15"/>
    <p:sldId id="349" r:id="rId16"/>
    <p:sldId id="351" r:id="rId17"/>
    <p:sldId id="350" r:id="rId18"/>
    <p:sldId id="325" r:id="rId19"/>
    <p:sldId id="326" r:id="rId20"/>
    <p:sldId id="327" r:id="rId21"/>
    <p:sldId id="328" r:id="rId22"/>
    <p:sldId id="342" r:id="rId23"/>
    <p:sldId id="329" r:id="rId24"/>
    <p:sldId id="330" r:id="rId25"/>
    <p:sldId id="334" r:id="rId26"/>
    <p:sldId id="335" r:id="rId27"/>
    <p:sldId id="331" r:id="rId28"/>
    <p:sldId id="332" r:id="rId29"/>
    <p:sldId id="333" r:id="rId30"/>
    <p:sldId id="336" r:id="rId31"/>
  </p:sldIdLst>
  <p:sldSz cx="9144000" cy="6858000" type="screen4x3"/>
  <p:notesSz cx="6797675" cy="987425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49" autoAdjust="0"/>
  </p:normalViewPr>
  <p:slideViewPr>
    <p:cSldViewPr>
      <p:cViewPr varScale="1">
        <p:scale>
          <a:sx n="95" d="100"/>
          <a:sy n="95" d="100"/>
        </p:scale>
        <p:origin x="157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9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2760" y="-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CCD7520-5990-47AE-A14A-53D29D94CF7F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D21972F-37B6-41EB-A510-7AAC103B26A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8930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BE1B57F-D322-4A0B-A214-6CAD1A59C621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3A006365-2C86-44B7-948E-E75780338F3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6352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686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fld id="{58A51D05-20A9-4D6F-BB7A-491947634213}" type="slidenum">
              <a:rPr kumimoji="0" lang="zh-TW" altLang="en-US">
                <a:latin typeface="Calibri" pitchFamily="34" charset="0"/>
              </a:rPr>
              <a:pPr/>
              <a:t>7</a:t>
            </a:fld>
            <a:endParaRPr kumimoji="0" lang="zh-TW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789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fld id="{86D37988-9A65-4239-9F83-9C76EDCA620D}" type="slidenum">
              <a:rPr kumimoji="0" lang="zh-TW" altLang="en-US">
                <a:latin typeface="Calibri" pitchFamily="34" charset="0"/>
              </a:rPr>
              <a:pPr/>
              <a:t>10</a:t>
            </a:fld>
            <a:endParaRPr kumimoji="0" lang="zh-TW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橢圓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6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3DB19D-D56A-462E-99A1-482C7F4AEFEE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7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CBD9D6-D044-41CB-98AF-744C1264E41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200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6EBCC-33AE-4B46-9F69-D5BB9FD1C659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AF45-F239-46B3-B17F-57317AB559C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567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9D44F-F854-4BC2-8819-3C51D93DAC61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71669-4257-4AED-9BCE-B5EF601DCD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384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00100" y="1447800"/>
            <a:ext cx="8143900" cy="5410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2DF4EC-5AFC-48B8-B531-30F92B619DB5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4572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7E8CEF-198B-41D7-9A14-1F0C859C15A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871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橢圓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8E9EBB-B922-487E-803F-6DB90B6A43B3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3BC912-8C85-4A5A-9D4A-4BEE5D714B0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4061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A14C7-B699-4902-A2AC-B93DBD9D1421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9EF0C-001D-4433-9836-8D3E58337B0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32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01A5C1-0AC2-4006-9D2D-CC6E4D82F8AB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D4FF84-138B-40E8-9257-634D8B6981E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3526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BE705-6B17-410C-ADD2-E7B24DE4F228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4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8C0B5-92B1-42AF-9720-F517AEEF2CF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530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矩形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143463-6FF1-43A1-A58D-E46BD7EC2328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88F6CC-6C58-4D57-A516-5F70865B1A0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412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93D059-2B16-4CAC-8CCD-3447203AEB9B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91462B-93B0-481B-9DF3-7EDCCC173CA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084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en-US" sz="3200">
              <a:latin typeface="+mn-lt"/>
              <a:ea typeface="+mn-ea"/>
            </a:endParaRPr>
          </a:p>
        </p:txBody>
      </p:sp>
      <p:sp>
        <p:nvSpPr>
          <p:cNvPr id="6" name="流程圖: 程序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流程圖: 程序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2F3A36-127A-4F52-8BBF-3A0963E4D70F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778C00-DAD6-4DB3-8ADC-8058B98EBBD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3704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1033" name="文字版面配置區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D2DBDEE0-C763-40B0-8EDD-55F00A5596A0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 smtClean="0">
                <a:solidFill>
                  <a:srgbClr val="B5A788"/>
                </a:solidFill>
                <a:latin typeface="Gill Sans MT" pitchFamily="34" charset="0"/>
                <a:ea typeface="微軟正黑體" pitchFamily="34" charset="-120"/>
              </a:defRPr>
            </a:lvl1pPr>
          </a:lstStyle>
          <a:p>
            <a:pPr>
              <a:defRPr/>
            </a:pPr>
            <a:fld id="{8DDC8EC3-EA30-481E-AE95-9055146126E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66" r:id="rId4"/>
    <p:sldLayoutId id="2147483873" r:id="rId5"/>
    <p:sldLayoutId id="2147483867" r:id="rId6"/>
    <p:sldLayoutId id="2147483874" r:id="rId7"/>
    <p:sldLayoutId id="2147483875" r:id="rId8"/>
    <p:sldLayoutId id="2147483876" r:id="rId9"/>
    <p:sldLayoutId id="2147483868" r:id="rId10"/>
    <p:sldLayoutId id="21474838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PHP/func_array_keys.asp" TargetMode="External"/><Relationship Id="rId13" Type="http://schemas.openxmlformats.org/officeDocument/2006/relationships/hyperlink" Target="https://www.w3schools.com/PHP/func_array_in_array.asp" TargetMode="External"/><Relationship Id="rId3" Type="http://schemas.openxmlformats.org/officeDocument/2006/relationships/hyperlink" Target="https://www.w3schools.com/PHP/php_ref_array.asp" TargetMode="External"/><Relationship Id="rId7" Type="http://schemas.openxmlformats.org/officeDocument/2006/relationships/hyperlink" Target="https://www.w3schools.com/PHP/func_array_list.asp" TargetMode="External"/><Relationship Id="rId12" Type="http://schemas.openxmlformats.org/officeDocument/2006/relationships/hyperlink" Target="https://www.w3schools.com/PHP/func_array_sum.asp" TargetMode="External"/><Relationship Id="rId17" Type="http://schemas.openxmlformats.org/officeDocument/2006/relationships/hyperlink" Target="https://www.w3schools.com/PHP/func_array_rand.asp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www.w3schools.com/PHP/func_array_shuffle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PHP/func_array_count.asp" TargetMode="External"/><Relationship Id="rId11" Type="http://schemas.openxmlformats.org/officeDocument/2006/relationships/hyperlink" Target="https://www.w3schools.com/PHP/func_array_product.asp" TargetMode="External"/><Relationship Id="rId5" Type="http://schemas.openxmlformats.org/officeDocument/2006/relationships/hyperlink" Target="https://www.w3schools.com/PHP/func_array_range.asp" TargetMode="External"/><Relationship Id="rId15" Type="http://schemas.openxmlformats.org/officeDocument/2006/relationships/hyperlink" Target="https://www.w3schools.com/PHP/func_array_search.asp" TargetMode="External"/><Relationship Id="rId10" Type="http://schemas.openxmlformats.org/officeDocument/2006/relationships/hyperlink" Target="https://www.w3schools.com/PHP/func_array_count_values.asp" TargetMode="External"/><Relationship Id="rId4" Type="http://schemas.openxmlformats.org/officeDocument/2006/relationships/hyperlink" Target="https://www.w3schools.com/PHP/func_array.asp" TargetMode="External"/><Relationship Id="rId9" Type="http://schemas.openxmlformats.org/officeDocument/2006/relationships/hyperlink" Target="https://www.w3schools.com/PHP/func_array_values.asp" TargetMode="External"/><Relationship Id="rId14" Type="http://schemas.openxmlformats.org/officeDocument/2006/relationships/hyperlink" Target="https://www.w3schools.com/PHP/func_array_key_exists.asp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PHP/func_array_unique.asp" TargetMode="External"/><Relationship Id="rId3" Type="http://schemas.openxmlformats.org/officeDocument/2006/relationships/hyperlink" Target="https://www.w3schools.com/PHP/func_array_shift.asp" TargetMode="External"/><Relationship Id="rId7" Type="http://schemas.openxmlformats.org/officeDocument/2006/relationships/hyperlink" Target="https://www.w3schools.com/PHP/func_array_splice.asp" TargetMode="External"/><Relationship Id="rId2" Type="http://schemas.openxmlformats.org/officeDocument/2006/relationships/hyperlink" Target="https://www.w3schools.com/PHP/func_array_unshift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PHP/func_array_slice.asp" TargetMode="External"/><Relationship Id="rId5" Type="http://schemas.openxmlformats.org/officeDocument/2006/relationships/hyperlink" Target="https://www.w3schools.com/PHP/func_array_pop.asp" TargetMode="External"/><Relationship Id="rId4" Type="http://schemas.openxmlformats.org/officeDocument/2006/relationships/hyperlink" Target="https://www.w3schools.com/PHP/func_array_push.asp" TargetMode="External"/><Relationship Id="rId9" Type="http://schemas.openxmlformats.org/officeDocument/2006/relationships/hyperlink" Target="https://www.w3schools.com/PHP/func_array_pad.asp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PHP/func_array_uasort.asp" TargetMode="External"/><Relationship Id="rId3" Type="http://schemas.openxmlformats.org/officeDocument/2006/relationships/hyperlink" Target="https://www.w3schools.com/PHP/func_array_arsort.asp" TargetMode="External"/><Relationship Id="rId7" Type="http://schemas.openxmlformats.org/officeDocument/2006/relationships/hyperlink" Target="https://www.w3schools.com/PHP/func_array_usort.asp" TargetMode="External"/><Relationship Id="rId2" Type="http://schemas.openxmlformats.org/officeDocument/2006/relationships/hyperlink" Target="https://www.w3schools.com/PHP/func_array_rsort.asp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w3schools.com/PHP/func_array_ksort.asp" TargetMode="External"/><Relationship Id="rId11" Type="http://schemas.openxmlformats.org/officeDocument/2006/relationships/hyperlink" Target="https://www.w3schools.com/PHP/func_array_natsort.asp" TargetMode="External"/><Relationship Id="rId5" Type="http://schemas.openxmlformats.org/officeDocument/2006/relationships/hyperlink" Target="https://www.w3schools.com/PHP/func_array_krsort.asp" TargetMode="External"/><Relationship Id="rId10" Type="http://schemas.openxmlformats.org/officeDocument/2006/relationships/hyperlink" Target="https://www.w3schools.com/PHP/func_array_natcasesort.asp" TargetMode="External"/><Relationship Id="rId4" Type="http://schemas.openxmlformats.org/officeDocument/2006/relationships/hyperlink" Target="https://www.w3schools.com/PHP/func_array_asort.asp" TargetMode="External"/><Relationship Id="rId9" Type="http://schemas.openxmlformats.org/officeDocument/2006/relationships/hyperlink" Target="https://www.w3schools.com/PHP/func_array_uksort.asp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PHP/func_array_pos.asp" TargetMode="External"/><Relationship Id="rId7" Type="http://schemas.openxmlformats.org/officeDocument/2006/relationships/hyperlink" Target="http://www.w3schools.com/PHP/func_array_end.asp" TargetMode="External"/><Relationship Id="rId2" Type="http://schemas.openxmlformats.org/officeDocument/2006/relationships/hyperlink" Target="http://www.w3schools.com/PHP/func_array_current.asp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w3schools.com/PHP/func_array_prev.asp" TargetMode="External"/><Relationship Id="rId5" Type="http://schemas.openxmlformats.org/officeDocument/2006/relationships/hyperlink" Target="http://www.w3schools.com/PHP/func_array_next.asp" TargetMode="External"/><Relationship Id="rId4" Type="http://schemas.openxmlformats.org/officeDocument/2006/relationships/hyperlink" Target="http://www.w3schools.com/PHP/func_array_key.asp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PHP/func_array_filter.asp" TargetMode="External"/><Relationship Id="rId13" Type="http://schemas.openxmlformats.org/officeDocument/2006/relationships/hyperlink" Target="https://www.w3schools.com/PHP/func_array_reduce.asp" TargetMode="External"/><Relationship Id="rId18" Type="http://schemas.openxmlformats.org/officeDocument/2006/relationships/hyperlink" Target="https://www.w3schools.com/PHP/func_array_walk_recursive.asp" TargetMode="External"/><Relationship Id="rId3" Type="http://schemas.openxmlformats.org/officeDocument/2006/relationships/hyperlink" Target="https://www.w3schools.com/PHP/func_array_chunk.asp" TargetMode="External"/><Relationship Id="rId7" Type="http://schemas.openxmlformats.org/officeDocument/2006/relationships/hyperlink" Target="https://www.w3schools.com/PHP/func_array_fill_keys.asp" TargetMode="External"/><Relationship Id="rId12" Type="http://schemas.openxmlformats.org/officeDocument/2006/relationships/hyperlink" Target="https://www.w3schools.com/PHP/func_array_merge_recursive.asp" TargetMode="External"/><Relationship Id="rId17" Type="http://schemas.openxmlformats.org/officeDocument/2006/relationships/hyperlink" Target="https://www.w3schools.com/PHP/func_array_walk.asp" TargetMode="External"/><Relationship Id="rId2" Type="http://schemas.openxmlformats.org/officeDocument/2006/relationships/hyperlink" Target="https://www.w3schools.com/PHP/func_array_change_key_case.asp" TargetMode="External"/><Relationship Id="rId16" Type="http://schemas.openxmlformats.org/officeDocument/2006/relationships/hyperlink" Target="https://www.w3schools.com/PHP/func_array_reverse.asp" TargetMode="External"/><Relationship Id="rId20" Type="http://schemas.openxmlformats.org/officeDocument/2006/relationships/hyperlink" Target="https://www.w3schools.com/PHP/func_array_extract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PHP/func_array_fill.asp" TargetMode="External"/><Relationship Id="rId11" Type="http://schemas.openxmlformats.org/officeDocument/2006/relationships/hyperlink" Target="https://www.w3schools.com/PHP/func_array_merge.asp" TargetMode="External"/><Relationship Id="rId5" Type="http://schemas.openxmlformats.org/officeDocument/2006/relationships/hyperlink" Target="https://www.w3schools.com/PHP/func_array_combine.asp" TargetMode="External"/><Relationship Id="rId15" Type="http://schemas.openxmlformats.org/officeDocument/2006/relationships/hyperlink" Target="https://www.w3schools.com/PHP/func_array_replace_recursive.asp" TargetMode="External"/><Relationship Id="rId10" Type="http://schemas.openxmlformats.org/officeDocument/2006/relationships/hyperlink" Target="https://www.w3schools.com/PHP/func_array_map.asp" TargetMode="External"/><Relationship Id="rId19" Type="http://schemas.openxmlformats.org/officeDocument/2006/relationships/hyperlink" Target="https://www.w3schools.com/PHP/func_array_compact.asp" TargetMode="External"/><Relationship Id="rId4" Type="http://schemas.openxmlformats.org/officeDocument/2006/relationships/hyperlink" Target="https://www.w3schools.com/PHP/func_array_column.asp" TargetMode="External"/><Relationship Id="rId9" Type="http://schemas.openxmlformats.org/officeDocument/2006/relationships/hyperlink" Target="https://www.w3schools.com/PHP/func_array_flip.asp" TargetMode="External"/><Relationship Id="rId14" Type="http://schemas.openxmlformats.org/officeDocument/2006/relationships/hyperlink" Target="https://www.w3schools.com/PHP/func_array_replace.asp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p.net/manual/en/function.explode.php" TargetMode="External"/><Relationship Id="rId2" Type="http://schemas.openxmlformats.org/officeDocument/2006/relationships/hyperlink" Target="https://www.php.net/manual/en/function.is-array.php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php.net/manual/en/function.unset.php" TargetMode="External"/><Relationship Id="rId5" Type="http://schemas.openxmlformats.org/officeDocument/2006/relationships/hyperlink" Target="https://www.php.net/manual/en/function.preg-split.php" TargetMode="External"/><Relationship Id="rId4" Type="http://schemas.openxmlformats.org/officeDocument/2006/relationships/hyperlink" Target="https://www.php.net/manual/en/function.implode.php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PHP </a:t>
            </a: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陣列與自定函數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57250" y="2071688"/>
            <a:ext cx="7910513" cy="4651375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陣列應用</a:t>
            </a:r>
            <a:endParaRPr lang="en-US" altLang="zh-TW" sz="3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自定函數</a:t>
            </a:r>
            <a:endParaRPr lang="en-US" altLang="zh-TW" sz="3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endParaRPr lang="en-US" altLang="zh-TW" sz="3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0"/>
            <a:ext cx="7488832" cy="764704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array</a:t>
            </a:r>
            <a:r>
              <a:rPr lang="zh-TW" altLang="en-US" dirty="0"/>
              <a:t>相關函數</a:t>
            </a:r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>
          <a:xfrm>
            <a:off x="755576" y="692696"/>
            <a:ext cx="8143875" cy="5715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altLang="zh-TW" sz="2800" dirty="0">
                <a:hlinkClick r:id="rId3"/>
              </a:rPr>
              <a:t>https://www.w3schools.com/PHP/php_ref_array.asp</a:t>
            </a:r>
            <a:endParaRPr lang="en-US" altLang="zh-TW" sz="2800" dirty="0"/>
          </a:p>
        </p:txBody>
      </p:sp>
      <p:graphicFrame>
        <p:nvGraphicFramePr>
          <p:cNvPr id="6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110073"/>
              </p:ext>
            </p:extLst>
          </p:nvPr>
        </p:nvGraphicFramePr>
        <p:xfrm>
          <a:off x="683568" y="1268760"/>
          <a:ext cx="8208912" cy="5046506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42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Function</a:t>
                      </a:r>
                    </a:p>
                  </a:txBody>
                  <a:tcPr marL="72000" marR="8106" marT="8105" marB="0" horzOverflow="overflow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Description</a:t>
                      </a:r>
                    </a:p>
                  </a:txBody>
                  <a:tcPr marL="72000" marR="8106" marT="8105" marB="0" horzOverflow="overflow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4"/>
                        </a:rPr>
                        <a:t>array()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Creates an array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5"/>
                        </a:rPr>
                        <a:t>range()</a:t>
                      </a:r>
                      <a:endParaRPr lang="en-US" sz="18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Creates an array containing a range of elements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6"/>
                        </a:rPr>
                        <a:t>count()</a:t>
                      </a:r>
                      <a:endParaRPr lang="en-US" sz="18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Returns the number of elements in an array, alias: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sizeof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7"/>
                        </a:rPr>
                        <a:t>list()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Assigns variables as if they were an array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8"/>
                        </a:rPr>
                        <a:t>array_keys()</a:t>
                      </a:r>
                      <a:endParaRPr lang="en-US" sz="18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Returns all the keys of an array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9"/>
                        </a:rPr>
                        <a:t>array_values()</a:t>
                      </a:r>
                      <a:endParaRPr lang="en-US" sz="18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Returns all the values of an array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10"/>
                        </a:rPr>
                        <a:t>array_count_values()</a:t>
                      </a:r>
                      <a:endParaRPr lang="en-US" sz="18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Counts all the values of an array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10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11"/>
                        </a:rPr>
                        <a:t>array_product()</a:t>
                      </a:r>
                      <a:endParaRPr lang="en-US" sz="18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Calculates the product of the values in an array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12"/>
                        </a:rPr>
                        <a:t>array_sum()</a:t>
                      </a:r>
                      <a:endParaRPr lang="en-US" sz="18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Returns the sum of the values in an array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13"/>
                        </a:rPr>
                        <a:t>in_array()</a:t>
                      </a:r>
                      <a:endParaRPr lang="en-US" sz="18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Checks if a specified value exists in an array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14"/>
                        </a:rPr>
                        <a:t>array_key_exists()</a:t>
                      </a:r>
                      <a:endParaRPr lang="en-US" sz="18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Checks if the specified key exists in the array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15"/>
                        </a:rPr>
                        <a:t>array_search()</a:t>
                      </a:r>
                      <a:endParaRPr lang="en-US" sz="18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Searches an array for a given value and returns the key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16"/>
                        </a:rPr>
                        <a:t>shuffle()</a:t>
                      </a:r>
                      <a:endParaRPr lang="en-US" sz="18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Shuffles an array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 dirty="0" err="1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17"/>
                        </a:rPr>
                        <a:t>array_rand</a:t>
                      </a:r>
                      <a:r>
                        <a:rPr lang="en-US" sz="1800" b="0" i="0" u="sng" strike="noStrike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17"/>
                        </a:rPr>
                        <a:t>()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Returns one or more random keys from an array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892805"/>
              </p:ext>
            </p:extLst>
          </p:nvPr>
        </p:nvGraphicFramePr>
        <p:xfrm>
          <a:off x="611560" y="764704"/>
          <a:ext cx="8208912" cy="4680519"/>
        </p:xfrm>
        <a:graphic>
          <a:graphicData uri="http://schemas.openxmlformats.org/drawingml/2006/table">
            <a:tbl>
              <a:tblPr/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8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186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Function</a:t>
                      </a:r>
                    </a:p>
                  </a:txBody>
                  <a:tcPr marL="72000" marR="8106" marT="8105" marB="0" anchor="ctr" horzOverflow="overflow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Description</a:t>
                      </a:r>
                    </a:p>
                  </a:txBody>
                  <a:tcPr marL="72000" marR="8106" marT="8105" marB="0" anchor="ctr" horzOverflow="overflow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6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 dirty="0" err="1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2"/>
                        </a:rPr>
                        <a:t>array_unshift</a:t>
                      </a:r>
                      <a:r>
                        <a:rPr lang="en-US" sz="1800" b="0" i="0" u="sng" strike="noStrike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2"/>
                        </a:rPr>
                        <a:t>()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Adds one or more elements to the beginning of an array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71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3"/>
                        </a:rPr>
                        <a:t>array_shift()</a:t>
                      </a:r>
                      <a:endParaRPr lang="en-US" sz="18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Removes the first element from an array, and returns the value of the removed element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6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4"/>
                        </a:rPr>
                        <a:t>array_push()</a:t>
                      </a:r>
                      <a:endParaRPr lang="en-US" sz="18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Inserts one or more elements to the end of an array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6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5"/>
                        </a:rPr>
                        <a:t>array_pop()</a:t>
                      </a:r>
                      <a:endParaRPr lang="en-US" sz="18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Deletes the last element of an array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86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6"/>
                        </a:rPr>
                        <a:t>array_slice()</a:t>
                      </a:r>
                      <a:endParaRPr lang="en-US" sz="18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Returns selected parts of an array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86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7"/>
                        </a:rPr>
                        <a:t>array_splice()</a:t>
                      </a:r>
                      <a:endParaRPr lang="en-US" sz="18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Removes and replaces specified elements of an array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86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8"/>
                        </a:rPr>
                        <a:t>array_unique()</a:t>
                      </a:r>
                      <a:endParaRPr lang="en-US" sz="18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Removes duplicate values from an array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871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9"/>
                        </a:rPr>
                        <a:t>array_pad()</a:t>
                      </a:r>
                      <a:endParaRPr lang="en-US" sz="18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Inserts a specified number of items, with a specified value, to an array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910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15616" y="22109"/>
            <a:ext cx="7498080" cy="1143000"/>
          </a:xfrm>
        </p:spPr>
        <p:txBody>
          <a:bodyPr/>
          <a:lstStyle/>
          <a:p>
            <a:r>
              <a:rPr lang="en-US" altLang="zh-TW" dirty="0">
                <a:latin typeface="+mn-ea"/>
                <a:ea typeface="+mn-ea"/>
              </a:rPr>
              <a:t>Array Sorting</a:t>
            </a:r>
            <a:endParaRPr lang="zh-TW" altLang="en-US" dirty="0">
              <a:latin typeface="+mn-ea"/>
              <a:ea typeface="+mn-ea"/>
            </a:endParaRPr>
          </a:p>
        </p:txBody>
      </p:sp>
      <p:graphicFrame>
        <p:nvGraphicFramePr>
          <p:cNvPr id="3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414375"/>
              </p:ext>
            </p:extLst>
          </p:nvPr>
        </p:nvGraphicFramePr>
        <p:xfrm>
          <a:off x="215008" y="1124744"/>
          <a:ext cx="8928992" cy="5204958"/>
        </p:xfrm>
        <a:graphic>
          <a:graphicData uri="http://schemas.openxmlformats.org/drawingml/2006/table">
            <a:tbl>
              <a:tblPr/>
              <a:tblGrid>
                <a:gridCol w="1656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2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369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Function</a:t>
                      </a:r>
                    </a:p>
                  </a:txBody>
                  <a:tcPr marL="72000" marR="8106" marT="8105" marB="0" anchor="ctr" horzOverflow="overflow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Description</a:t>
                      </a:r>
                    </a:p>
                  </a:txBody>
                  <a:tcPr marL="72000" marR="8106" marT="8105" marB="0" anchor="ctr" horzOverflow="overflow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0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sort()</a:t>
                      </a:r>
                    </a:p>
                  </a:txBody>
                  <a:tcPr marL="14287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Sorts an indexed array in ascending order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0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2"/>
                        </a:rPr>
                        <a:t>rsort()</a:t>
                      </a:r>
                      <a:endParaRPr lang="en-US" sz="18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Sorts an indexed array in descending order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04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 dirty="0" err="1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3"/>
                        </a:rPr>
                        <a:t>arsort</a:t>
                      </a:r>
                      <a:r>
                        <a:rPr lang="en-US" sz="1800" b="0" i="0" u="sng" strike="noStrike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3"/>
                        </a:rPr>
                        <a:t>()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Sorts an associative array in descending order, according to the value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32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4"/>
                        </a:rPr>
                        <a:t>asort()</a:t>
                      </a:r>
                      <a:endParaRPr lang="en-US" sz="18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Sorts an associative array in ascending order, according to the value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23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5"/>
                        </a:rPr>
                        <a:t>krsort()</a:t>
                      </a:r>
                      <a:endParaRPr lang="en-US" sz="18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Sorts an associative array in descending order, according to the key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68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6"/>
                        </a:rPr>
                        <a:t>ksort()</a:t>
                      </a:r>
                      <a:endParaRPr lang="en-US" sz="18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Sorts an associative array in ascending order, according to the key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0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7"/>
                        </a:rPr>
                        <a:t>usort()</a:t>
                      </a:r>
                      <a:endParaRPr lang="en-US" sz="18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Sorts an array using a user-defined comparison function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11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8"/>
                        </a:rPr>
                        <a:t>uasort()</a:t>
                      </a:r>
                      <a:endParaRPr lang="en-US" sz="18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Sorts an array by values using a user-defined comparison function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9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9"/>
                        </a:rPr>
                        <a:t>uksort()</a:t>
                      </a:r>
                      <a:endParaRPr lang="en-US" sz="18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Sorts an array by keys using a user-defined comparison function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40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10"/>
                        </a:rPr>
                        <a:t>natcasesort()</a:t>
                      </a:r>
                      <a:endParaRPr lang="en-US" sz="18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Sorts an array using a case insensitive "natural order" algorithm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40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 dirty="0" err="1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11"/>
                        </a:rPr>
                        <a:t>natsort</a:t>
                      </a:r>
                      <a:r>
                        <a:rPr lang="en-US" sz="1800" b="0" i="0" u="sng" strike="noStrike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11"/>
                        </a:rPr>
                        <a:t>()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Sorts an array using a "natural order" algorithm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938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40" name="Group 32"/>
          <p:cNvGraphicFramePr>
            <a:graphicFrameLocks noGrp="1"/>
          </p:cNvGraphicFramePr>
          <p:nvPr/>
        </p:nvGraphicFramePr>
        <p:xfrm>
          <a:off x="785813" y="1643063"/>
          <a:ext cx="8072437" cy="3860800"/>
        </p:xfrm>
        <a:graphic>
          <a:graphicData uri="http://schemas.openxmlformats.org/drawingml/2006/table">
            <a:tbl>
              <a:tblPr/>
              <a:tblGrid>
                <a:gridCol w="1389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3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Function</a:t>
                      </a:r>
                    </a:p>
                  </a:txBody>
                  <a:tcPr marL="72000" marR="8106" marT="8106" marB="0" horzOverflow="overflow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L="72000" marR="8106" marT="8106" marB="0" horzOverflow="overflow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hlinkClick r:id="rId2"/>
                        </a:rPr>
                        <a:t>current()</a:t>
                      </a:r>
                      <a:endParaRPr kumimoji="0" lang="en-US" altLang="zh-TW" sz="1800" b="1" i="0" u="sng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72000" marR="8106" marT="8106" marB="0" horzOverflow="overflow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Returns the current element in an array</a:t>
                      </a:r>
                    </a:p>
                  </a:txBody>
                  <a:tcPr marL="72000" marR="8106" marT="8106" marB="0" horzOverflow="overflow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hlinkClick r:id="rId3"/>
                        </a:rPr>
                        <a:t>pos()</a:t>
                      </a:r>
                      <a:endParaRPr kumimoji="0" lang="en-US" altLang="zh-TW" sz="1800" b="1" i="0" u="sng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72000" marR="8106" marT="8106" marB="0" horzOverflow="overflow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Alias of current()</a:t>
                      </a:r>
                    </a:p>
                  </a:txBody>
                  <a:tcPr marL="72000" marR="8106" marT="8106" marB="0" horzOverflow="overflow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hlinkClick r:id="rId4"/>
                        </a:rPr>
                        <a:t>key()</a:t>
                      </a:r>
                      <a:endParaRPr kumimoji="0" lang="en-US" altLang="zh-TW" sz="1800" b="1" i="0" u="sng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72000" marR="8106" marT="8106" marB="0" horzOverflow="overflow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Fetches a key from an array</a:t>
                      </a:r>
                    </a:p>
                  </a:txBody>
                  <a:tcPr marL="72000" marR="8106" marT="8106" marB="0" horzOverflow="overflow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hlinkClick r:id="rId5"/>
                        </a:rPr>
                        <a:t>next()</a:t>
                      </a:r>
                      <a:endParaRPr kumimoji="0" lang="en-US" altLang="zh-TW" sz="1800" b="1" i="0" u="sng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72000" marR="8106" marT="8106" marB="0" horzOverflow="overflow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Advance the internal array pointer of an array</a:t>
                      </a:r>
                    </a:p>
                  </a:txBody>
                  <a:tcPr marL="72000" marR="8106" marT="8106" marB="0" horzOverflow="overflow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hlinkClick r:id="rId6"/>
                        </a:rPr>
                        <a:t>prev()</a:t>
                      </a:r>
                      <a:endParaRPr kumimoji="0" lang="en-US" altLang="zh-TW" sz="1800" b="1" i="0" u="sng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72000" marR="8106" marT="8106" marB="0" horzOverflow="overflow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Rewinds the internal array pointer</a:t>
                      </a:r>
                    </a:p>
                  </a:txBody>
                  <a:tcPr marL="72000" marR="8106" marT="8106" marB="0" horzOverflow="overflow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reset()</a:t>
                      </a:r>
                    </a:p>
                  </a:txBody>
                  <a:tcPr marL="72000" marR="8106" marT="8106" marB="0" horzOverflow="overflow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Sets the internal pointer of an array to its first element</a:t>
                      </a:r>
                    </a:p>
                  </a:txBody>
                  <a:tcPr marL="72000" marR="8106" marT="8106" marB="0" horzOverflow="overflow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hlinkClick r:id="rId7"/>
                        </a:rPr>
                        <a:t>end()</a:t>
                      </a:r>
                      <a:endParaRPr kumimoji="0" lang="en-US" altLang="zh-TW" sz="1800" b="1" i="0" u="sng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72000" marR="8106" marT="8106" marB="0" horzOverflow="overflow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Sets the internal pointer of an array to its last element</a:t>
                      </a:r>
                    </a:p>
                  </a:txBody>
                  <a:tcPr marL="72000" marR="8106" marT="8106" marB="0" horzOverflow="overflow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5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596718"/>
              </p:ext>
            </p:extLst>
          </p:nvPr>
        </p:nvGraphicFramePr>
        <p:xfrm>
          <a:off x="539552" y="124606"/>
          <a:ext cx="8208912" cy="6667197"/>
        </p:xfrm>
        <a:graphic>
          <a:graphicData uri="http://schemas.openxmlformats.org/drawingml/2006/table">
            <a:tbl>
              <a:tblPr/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42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Function</a:t>
                      </a:r>
                    </a:p>
                  </a:txBody>
                  <a:tcPr marL="72000" marR="8106" marT="8105" marB="0" horzOverflow="overflow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Description</a:t>
                      </a:r>
                    </a:p>
                  </a:txBody>
                  <a:tcPr marL="72000" marR="8106" marT="8105" marB="0" horzOverflow="overflow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 dirty="0" err="1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2"/>
                        </a:rPr>
                        <a:t>array_change_key_case</a:t>
                      </a:r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2"/>
                        </a:rPr>
                        <a:t>()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Changes all keys in an array to lowercase or uppercase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3"/>
                        </a:rPr>
                        <a:t>array_chunk()</a:t>
                      </a:r>
                      <a:endParaRPr lang="en-US" sz="14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Splits an array into chunks of arrays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4"/>
                        </a:rPr>
                        <a:t>array_column()</a:t>
                      </a:r>
                      <a:endParaRPr lang="en-US" sz="14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Returns the values from a single column in the input array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5"/>
                        </a:rPr>
                        <a:t>array_combine()</a:t>
                      </a:r>
                      <a:endParaRPr lang="en-US" sz="14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Creates an array by using the elements from one "keys" array and one "values" array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6"/>
                        </a:rPr>
                        <a:t>array_fill()</a:t>
                      </a:r>
                      <a:endParaRPr lang="en-US" sz="14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Fills an array with values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7"/>
                        </a:rPr>
                        <a:t>array_fill_keys()</a:t>
                      </a:r>
                      <a:endParaRPr lang="en-US" sz="14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Fills an array with values, specifying keys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8"/>
                        </a:rPr>
                        <a:t>array_filter()</a:t>
                      </a:r>
                      <a:endParaRPr lang="en-US" sz="14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Filters the values of an array using a callback function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9"/>
                        </a:rPr>
                        <a:t>array_flip()</a:t>
                      </a:r>
                      <a:endParaRPr lang="en-US" sz="14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Flips/Exchanges all keys with their associated values in an array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10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10"/>
                        </a:rPr>
                        <a:t>array_map()</a:t>
                      </a:r>
                      <a:endParaRPr lang="en-US" sz="14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Sends each value of an array to a user-made function, which returns new values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11"/>
                        </a:rPr>
                        <a:t>array_merge()</a:t>
                      </a:r>
                      <a:endParaRPr lang="en-US" sz="14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Merges one or more arrays into one array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12"/>
                        </a:rPr>
                        <a:t>array_merge_recursive()</a:t>
                      </a:r>
                      <a:endParaRPr lang="en-US" sz="14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Merges one or more arrays into one array recursively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13"/>
                        </a:rPr>
                        <a:t>array_reduce()</a:t>
                      </a:r>
                      <a:endParaRPr lang="en-US" sz="14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Returns an array as a string, using a user-defined function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14"/>
                        </a:rPr>
                        <a:t>array_replace()</a:t>
                      </a:r>
                      <a:endParaRPr lang="en-US" sz="14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Replaces the values of the first array with the values from following arrays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15"/>
                        </a:rPr>
                        <a:t>array_replace_recursive()</a:t>
                      </a:r>
                      <a:endParaRPr lang="en-US" sz="14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Replaces the values of the first array with the values from following arrays recursively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16"/>
                        </a:rPr>
                        <a:t>array_reverse()</a:t>
                      </a:r>
                      <a:endParaRPr lang="en-US" sz="14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Returns an array in the reverse order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17"/>
                        </a:rPr>
                        <a:t>array_walk()</a:t>
                      </a:r>
                      <a:endParaRPr lang="en-US" sz="14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Applies a user function to every member of an array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18"/>
                        </a:rPr>
                        <a:t>array_walk_recursive()</a:t>
                      </a:r>
                      <a:endParaRPr lang="en-US" sz="14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Applies a user function recursively to every member of an array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19"/>
                        </a:rPr>
                        <a:t>compact()</a:t>
                      </a:r>
                      <a:endParaRPr lang="en-US" sz="14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Create array containing variables and their values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hlinkClick r:id="rId20"/>
                        </a:rPr>
                        <a:t>extract()</a:t>
                      </a:r>
                      <a:endParaRPr lang="en-US" sz="1400" b="0" i="0" u="sng" strike="noStrike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4287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Imports variables into the current symbol table from an array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63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+mn-ea"/>
                <a:ea typeface="+mn-ea"/>
              </a:rPr>
              <a:t>其他與</a:t>
            </a:r>
            <a:r>
              <a:rPr lang="en-US" altLang="zh-TW" dirty="0">
                <a:latin typeface="+mn-ea"/>
                <a:ea typeface="+mn-ea"/>
              </a:rPr>
              <a:t>Array </a:t>
            </a:r>
            <a:r>
              <a:rPr lang="zh-TW" altLang="en-US" dirty="0">
                <a:latin typeface="+mn-ea"/>
                <a:ea typeface="+mn-ea"/>
              </a:rPr>
              <a:t>相關函式</a:t>
            </a:r>
          </a:p>
        </p:txBody>
      </p:sp>
      <p:sp>
        <p:nvSpPr>
          <p:cNvPr id="3" name="矩形 2"/>
          <p:cNvSpPr/>
          <p:nvPr/>
        </p:nvSpPr>
        <p:spPr>
          <a:xfrm>
            <a:off x="1115616" y="2060848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dirty="0" err="1">
                <a:hlinkClick r:id="rId2"/>
              </a:rPr>
              <a:t>is_array</a:t>
            </a:r>
            <a:r>
              <a:rPr lang="en-US" altLang="zh-TW" sz="2400" dirty="0">
                <a:hlinkClick r:id="rId2"/>
              </a:rPr>
              <a:t>()</a:t>
            </a:r>
            <a:r>
              <a:rPr lang="en-US" altLang="zh-TW" sz="2400" dirty="0"/>
              <a:t>: Finds whether a variable is an array</a:t>
            </a:r>
          </a:p>
          <a:p>
            <a:pPr>
              <a:lnSpc>
                <a:spcPct val="150000"/>
              </a:lnSpc>
            </a:pPr>
            <a:r>
              <a:rPr lang="en-US" altLang="zh-TW" sz="2400" dirty="0">
                <a:hlinkClick r:id="rId3"/>
              </a:rPr>
              <a:t>explode()</a:t>
            </a:r>
            <a:r>
              <a:rPr lang="en-US" altLang="zh-TW" sz="2400" dirty="0"/>
              <a:t>: Split a string by a string, return an array</a:t>
            </a:r>
          </a:p>
          <a:p>
            <a:pPr>
              <a:lnSpc>
                <a:spcPct val="150000"/>
              </a:lnSpc>
            </a:pPr>
            <a:r>
              <a:rPr lang="en-US" altLang="zh-TW" sz="2400" dirty="0">
                <a:hlinkClick r:id="rId4"/>
              </a:rPr>
              <a:t>implode()</a:t>
            </a:r>
            <a:r>
              <a:rPr lang="en-US" altLang="zh-TW" sz="2400" dirty="0"/>
              <a:t>: Join array elements with a string</a:t>
            </a:r>
          </a:p>
          <a:p>
            <a:pPr>
              <a:lnSpc>
                <a:spcPct val="150000"/>
              </a:lnSpc>
            </a:pPr>
            <a:r>
              <a:rPr lang="en-US" altLang="zh-TW" sz="2400" dirty="0" err="1">
                <a:hlinkClick r:id="rId5"/>
              </a:rPr>
              <a:t>preg_split</a:t>
            </a:r>
            <a:r>
              <a:rPr lang="en-US" altLang="zh-TW" sz="2400" dirty="0">
                <a:hlinkClick r:id="rId5"/>
              </a:rPr>
              <a:t>()</a:t>
            </a:r>
            <a:r>
              <a:rPr lang="en-US" altLang="zh-TW" sz="2400" dirty="0"/>
              <a:t>: Split string by a regular expression</a:t>
            </a:r>
          </a:p>
          <a:p>
            <a:pPr>
              <a:lnSpc>
                <a:spcPct val="150000"/>
              </a:lnSpc>
            </a:pPr>
            <a:r>
              <a:rPr lang="en-US" altLang="zh-TW" sz="2400" dirty="0">
                <a:hlinkClick r:id="rId6"/>
              </a:rPr>
              <a:t>unset()</a:t>
            </a:r>
            <a:r>
              <a:rPr lang="en-US" altLang="zh-TW" sz="2400" dirty="0"/>
              <a:t>: Unset a given variable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19011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397980-321D-4EED-8E52-8B82B7B22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Split Strings by explode( )</a:t>
            </a:r>
            <a:endParaRPr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C74712E8-1500-405F-B529-188C50081CE5}"/>
              </a:ext>
            </a:extLst>
          </p:cNvPr>
          <p:cNvSpPr txBox="1"/>
          <p:nvPr/>
        </p:nvSpPr>
        <p:spPr>
          <a:xfrm>
            <a:off x="1002239" y="1440053"/>
            <a:ext cx="7946599" cy="37286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000" dirty="0"/>
              <a:t>&lt;?php</a:t>
            </a:r>
          </a:p>
          <a:p>
            <a:pPr>
              <a:lnSpc>
                <a:spcPct val="150000"/>
              </a:lnSpc>
            </a:pPr>
            <a:r>
              <a:rPr lang="en-US" altLang="zh-TW" sz="2000" dirty="0"/>
              <a:t>$</a:t>
            </a:r>
            <a:r>
              <a:rPr lang="en-US" altLang="zh-TW" sz="2000" dirty="0" err="1"/>
              <a:t>stStr</a:t>
            </a:r>
            <a:r>
              <a:rPr lang="en-US" altLang="zh-TW" sz="2000" dirty="0"/>
              <a:t>="</a:t>
            </a:r>
            <a:r>
              <a:rPr lang="zh-TW" altLang="en-US" sz="2000" dirty="0"/>
              <a:t>安欣藥局</a:t>
            </a:r>
            <a:r>
              <a:rPr lang="en-US" altLang="zh-TW" sz="2000" dirty="0"/>
              <a:t>,</a:t>
            </a:r>
            <a:r>
              <a:rPr lang="zh-TW" altLang="en-US" sz="2000" dirty="0"/>
              <a:t>南投縣埔里鎮中山路三段９８號</a:t>
            </a:r>
            <a:r>
              <a:rPr lang="en-US" altLang="zh-TW" sz="2000" dirty="0"/>
              <a:t>,(04)2906620,112";</a:t>
            </a:r>
          </a:p>
          <a:p>
            <a:pPr>
              <a:lnSpc>
                <a:spcPct val="150000"/>
              </a:lnSpc>
            </a:pPr>
            <a:r>
              <a:rPr lang="en-US" altLang="zh-TW" sz="2000" dirty="0"/>
              <a:t>$</a:t>
            </a:r>
            <a:r>
              <a:rPr lang="en-US" altLang="zh-TW" sz="2000" dirty="0" err="1"/>
              <a:t>stArr</a:t>
            </a:r>
            <a:r>
              <a:rPr lang="en-US" altLang="zh-TW" sz="2000" dirty="0"/>
              <a:t>=</a:t>
            </a:r>
            <a:r>
              <a:rPr lang="en-US" altLang="zh-TW" sz="2000" b="1" dirty="0"/>
              <a:t>explode</a:t>
            </a:r>
            <a:r>
              <a:rPr lang="en-US" altLang="zh-TW" sz="2000" dirty="0"/>
              <a:t>(",", $</a:t>
            </a:r>
            <a:r>
              <a:rPr lang="en-US" altLang="zh-TW" sz="2000" dirty="0" err="1"/>
              <a:t>stStr</a:t>
            </a:r>
            <a:r>
              <a:rPr lang="en-US" altLang="zh-TW" sz="2000" dirty="0"/>
              <a:t>);</a:t>
            </a:r>
          </a:p>
          <a:p>
            <a:pPr>
              <a:lnSpc>
                <a:spcPct val="150000"/>
              </a:lnSpc>
            </a:pPr>
            <a:r>
              <a:rPr lang="en-US" altLang="zh-TW" sz="2000" dirty="0"/>
              <a:t>// </a:t>
            </a:r>
            <a:r>
              <a:rPr lang="en-US" altLang="zh-TW" sz="2000" dirty="0" err="1"/>
              <a:t>print_r</a:t>
            </a:r>
            <a:r>
              <a:rPr lang="en-US" altLang="zh-TW" sz="2000" dirty="0"/>
              <a:t>($</a:t>
            </a:r>
            <a:r>
              <a:rPr lang="en-US" altLang="zh-TW" sz="2000" dirty="0" err="1"/>
              <a:t>stArr</a:t>
            </a:r>
            <a:r>
              <a:rPr lang="en-US" altLang="zh-TW" sz="2000" dirty="0"/>
              <a:t>);</a:t>
            </a:r>
          </a:p>
          <a:p>
            <a:pPr>
              <a:lnSpc>
                <a:spcPct val="150000"/>
              </a:lnSpc>
            </a:pPr>
            <a:r>
              <a:rPr lang="en-US" altLang="zh-TW" sz="2000" dirty="0"/>
              <a:t>echo "</a:t>
            </a:r>
            <a:r>
              <a:rPr lang="zh-TW" altLang="en-US" sz="2000" dirty="0"/>
              <a:t>藥局名稱</a:t>
            </a:r>
            <a:r>
              <a:rPr lang="en-US" altLang="zh-TW" sz="2000" dirty="0"/>
              <a:t>:</a:t>
            </a:r>
            <a:r>
              <a:rPr lang="zh-TW" altLang="en-US" sz="2000" dirty="0"/>
              <a:t> </a:t>
            </a:r>
            <a:r>
              <a:rPr lang="en-US" altLang="zh-TW" sz="2000" dirty="0"/>
              <a:t>{$</a:t>
            </a:r>
            <a:r>
              <a:rPr lang="en-US" altLang="zh-TW" sz="2000" dirty="0" err="1"/>
              <a:t>stArr</a:t>
            </a:r>
            <a:r>
              <a:rPr lang="en-US" altLang="zh-TW" sz="2000" dirty="0"/>
              <a:t>[0]}&lt;</a:t>
            </a:r>
            <a:r>
              <a:rPr lang="en-US" altLang="zh-TW" sz="2000" dirty="0" err="1"/>
              <a:t>br</a:t>
            </a:r>
            <a:r>
              <a:rPr lang="en-US" altLang="zh-TW" sz="2000" dirty="0"/>
              <a:t>/&gt;";</a:t>
            </a:r>
          </a:p>
          <a:p>
            <a:pPr>
              <a:lnSpc>
                <a:spcPct val="150000"/>
              </a:lnSpc>
            </a:pPr>
            <a:r>
              <a:rPr lang="en-US" altLang="zh-TW" sz="2000" dirty="0"/>
              <a:t>echo "</a:t>
            </a:r>
            <a:r>
              <a:rPr lang="zh-TW" altLang="en-US" sz="2000" dirty="0"/>
              <a:t>地址</a:t>
            </a:r>
            <a:r>
              <a:rPr lang="en-US" altLang="zh-TW" sz="2000" dirty="0"/>
              <a:t>:</a:t>
            </a:r>
            <a:r>
              <a:rPr lang="zh-TW" altLang="en-US" sz="2000" dirty="0"/>
              <a:t> </a:t>
            </a:r>
            <a:r>
              <a:rPr lang="en-US" altLang="zh-TW" sz="2000" dirty="0"/>
              <a:t>{$</a:t>
            </a:r>
            <a:r>
              <a:rPr lang="en-US" altLang="zh-TW" sz="2000" dirty="0" err="1"/>
              <a:t>stArr</a:t>
            </a:r>
            <a:r>
              <a:rPr lang="en-US" altLang="zh-TW" sz="2000" dirty="0"/>
              <a:t>[1]}&lt;</a:t>
            </a:r>
            <a:r>
              <a:rPr lang="en-US" altLang="zh-TW" sz="2000" dirty="0" err="1"/>
              <a:t>br</a:t>
            </a:r>
            <a:r>
              <a:rPr lang="en-US" altLang="zh-TW" sz="2000" dirty="0"/>
              <a:t>/&gt;";</a:t>
            </a:r>
          </a:p>
          <a:p>
            <a:pPr>
              <a:lnSpc>
                <a:spcPct val="150000"/>
              </a:lnSpc>
            </a:pPr>
            <a:r>
              <a:rPr lang="en-US" altLang="zh-TW" sz="2000" dirty="0"/>
              <a:t>echo "</a:t>
            </a:r>
            <a:r>
              <a:rPr lang="zh-TW" altLang="en-US" sz="2000" dirty="0"/>
              <a:t>剩餘數量</a:t>
            </a:r>
            <a:r>
              <a:rPr lang="en-US" altLang="zh-TW" sz="2000" dirty="0"/>
              <a:t>:</a:t>
            </a:r>
            <a:r>
              <a:rPr lang="zh-TW" altLang="en-US" sz="2000" dirty="0"/>
              <a:t> </a:t>
            </a:r>
            <a:r>
              <a:rPr lang="en-US" altLang="zh-TW" sz="2000" dirty="0"/>
              <a:t>{$</a:t>
            </a:r>
            <a:r>
              <a:rPr lang="en-US" altLang="zh-TW" sz="2000" dirty="0" err="1"/>
              <a:t>stArr</a:t>
            </a:r>
            <a:r>
              <a:rPr lang="en-US" altLang="zh-TW" sz="2000" dirty="0"/>
              <a:t>[3]}&lt;</a:t>
            </a:r>
            <a:r>
              <a:rPr lang="en-US" altLang="zh-TW" sz="2000" dirty="0" err="1"/>
              <a:t>br</a:t>
            </a:r>
            <a:r>
              <a:rPr lang="en-US" altLang="zh-TW" sz="2000" dirty="0"/>
              <a:t>/&gt;";</a:t>
            </a:r>
          </a:p>
          <a:p>
            <a:pPr>
              <a:lnSpc>
                <a:spcPct val="150000"/>
              </a:lnSpc>
            </a:pPr>
            <a:r>
              <a:rPr lang="en-US" altLang="zh-TW" sz="2000" dirty="0"/>
              <a:t>?&gt;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1E7296F-882E-43EA-8A27-C4C45742948F}"/>
              </a:ext>
            </a:extLst>
          </p:cNvPr>
          <p:cNvSpPr/>
          <p:nvPr/>
        </p:nvSpPr>
        <p:spPr>
          <a:xfrm>
            <a:off x="4376838" y="5013176"/>
            <a:ext cx="4572000" cy="1289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藥局名稱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安欣藥局</a:t>
            </a:r>
            <a:br>
              <a:rPr lang="zh-TW" altLang="en-US" dirty="0"/>
            </a:br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地址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南投縣埔里鎮中山路三段９８號</a:t>
            </a:r>
            <a:br>
              <a:rPr lang="zh-TW" altLang="en-US" dirty="0"/>
            </a:br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剩餘數量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: 112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52982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+mj-ea"/>
              </a:rPr>
              <a:t>Array Examples</a:t>
            </a:r>
            <a:endParaRPr lang="zh-TW" altLang="en-US" dirty="0">
              <a:latin typeface="+mj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63688" y="2276872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/>
              <a:t>&lt;?</a:t>
            </a:r>
            <a:r>
              <a:rPr lang="en-US" altLang="zh-TW" dirty="0" err="1"/>
              <a:t>php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en-US" altLang="zh-TW" dirty="0"/>
              <a:t>$</a:t>
            </a:r>
            <a:r>
              <a:rPr lang="en-US" altLang="zh-TW" dirty="0" err="1"/>
              <a:t>numArr</a:t>
            </a:r>
            <a:r>
              <a:rPr lang="en-US" altLang="zh-TW" dirty="0"/>
              <a:t>=range(1,49);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shuffle($</a:t>
            </a:r>
            <a:r>
              <a:rPr lang="en-US" altLang="zh-TW" dirty="0" err="1"/>
              <a:t>numArr</a:t>
            </a:r>
            <a:r>
              <a:rPr lang="en-US" altLang="zh-TW" dirty="0"/>
              <a:t>);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$</a:t>
            </a:r>
            <a:r>
              <a:rPr lang="en-US" altLang="zh-TW" dirty="0" err="1"/>
              <a:t>lotos</a:t>
            </a:r>
            <a:r>
              <a:rPr lang="en-US" altLang="zh-TW" dirty="0"/>
              <a:t>=</a:t>
            </a:r>
            <a:r>
              <a:rPr lang="en-US" altLang="zh-TW" dirty="0" err="1"/>
              <a:t>array_slice</a:t>
            </a:r>
            <a:r>
              <a:rPr lang="en-US" altLang="zh-TW" dirty="0"/>
              <a:t>($numArr,0,7));</a:t>
            </a:r>
          </a:p>
          <a:p>
            <a:pPr>
              <a:lnSpc>
                <a:spcPct val="150000"/>
              </a:lnSpc>
            </a:pPr>
            <a:r>
              <a:rPr lang="en-US" altLang="zh-TW" dirty="0" err="1"/>
              <a:t>print_r</a:t>
            </a:r>
            <a:r>
              <a:rPr lang="en-US" altLang="zh-TW" dirty="0"/>
              <a:t>($</a:t>
            </a:r>
            <a:r>
              <a:rPr lang="en-US" altLang="zh-TW" dirty="0" err="1"/>
              <a:t>lotos</a:t>
            </a:r>
            <a:r>
              <a:rPr lang="en-US" altLang="zh-TW" dirty="0"/>
              <a:t>);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?&gt;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187624" y="5157192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Array ( [0] =&gt; 4 [1] =&gt; 21 [2] =&gt; 13 [3] =&gt; 25 [4] =&gt; 37 [5] =&gt; 7 [6] =&gt; 9 )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1331640" y="1628800"/>
            <a:ext cx="47884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+mn-ea"/>
                <a:ea typeface="+mn-ea"/>
              </a:rPr>
              <a:t>產生</a:t>
            </a:r>
            <a:r>
              <a:rPr lang="en-US" altLang="zh-TW" sz="2000" dirty="0">
                <a:latin typeface="+mn-ea"/>
                <a:ea typeface="+mn-ea"/>
              </a:rPr>
              <a:t>7</a:t>
            </a:r>
            <a:r>
              <a:rPr lang="zh-TW" altLang="en-US" sz="2000" dirty="0">
                <a:latin typeface="+mn-ea"/>
                <a:ea typeface="+mn-ea"/>
              </a:rPr>
              <a:t>個介於</a:t>
            </a:r>
            <a:r>
              <a:rPr lang="en-US" altLang="zh-TW" sz="2000" dirty="0">
                <a:latin typeface="+mn-ea"/>
                <a:ea typeface="+mn-ea"/>
              </a:rPr>
              <a:t>1~49</a:t>
            </a:r>
            <a:r>
              <a:rPr lang="zh-TW" altLang="en-US" sz="2000" dirty="0">
                <a:latin typeface="+mn-ea"/>
                <a:ea typeface="+mn-ea"/>
              </a:rPr>
              <a:t>不重複的數字 </a:t>
            </a:r>
            <a:r>
              <a:rPr lang="en-US" altLang="zh-TW" sz="2000" dirty="0">
                <a:latin typeface="+mn-ea"/>
                <a:ea typeface="+mn-ea"/>
              </a:rPr>
              <a:t>(</a:t>
            </a:r>
            <a:r>
              <a:rPr lang="zh-TW" altLang="en-US" sz="2000" dirty="0">
                <a:latin typeface="+mn-ea"/>
                <a:ea typeface="+mn-ea"/>
              </a:rPr>
              <a:t>大樂透</a:t>
            </a:r>
            <a:r>
              <a:rPr lang="en-US" altLang="zh-TW" sz="2000" dirty="0">
                <a:latin typeface="+mn-ea"/>
                <a:ea typeface="+mn-ea"/>
              </a:rPr>
              <a:t>)</a:t>
            </a:r>
            <a:endParaRPr lang="zh-TW" altLang="en-US" sz="20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5731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自定函數</a:t>
            </a:r>
          </a:p>
        </p:txBody>
      </p:sp>
      <p:sp>
        <p:nvSpPr>
          <p:cNvPr id="22531" name="內容版面配置區 2"/>
          <p:cNvSpPr>
            <a:spLocks noGrp="1"/>
          </p:cNvSpPr>
          <p:nvPr>
            <p:ph idx="1"/>
          </p:nvPr>
        </p:nvSpPr>
        <p:spPr>
          <a:xfrm>
            <a:off x="1000125" y="1447800"/>
            <a:ext cx="8143875" cy="5410200"/>
          </a:xfrm>
        </p:spPr>
        <p:txBody>
          <a:bodyPr/>
          <a:lstStyle/>
          <a:p>
            <a:pPr eaLnBrk="1" hangingPunct="1"/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建立函數</a:t>
            </a:r>
            <a:endParaRPr lang="en-US" altLang="zh-TW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參數的傳遞</a:t>
            </a:r>
            <a:endParaRPr lang="en-US" altLang="zh-TW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預設參數值</a:t>
            </a:r>
            <a:endParaRPr lang="en-US" altLang="zh-TW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預設參數值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建立函數</a:t>
            </a:r>
          </a:p>
        </p:txBody>
      </p:sp>
      <p:sp>
        <p:nvSpPr>
          <p:cNvPr id="23555" name="內容版面配置區 2"/>
          <p:cNvSpPr>
            <a:spLocks noGrp="1"/>
          </p:cNvSpPr>
          <p:nvPr>
            <p:ph idx="1"/>
          </p:nvPr>
        </p:nvSpPr>
        <p:spPr>
          <a:xfrm>
            <a:off x="857250" y="1447800"/>
            <a:ext cx="8143875" cy="5410200"/>
          </a:xfrm>
        </p:spPr>
        <p:txBody>
          <a:bodyPr/>
          <a:lstStyle/>
          <a:p>
            <a:pPr eaLnBrk="1" hangingPunct="1"/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自定函數的格式如下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function  </a:t>
            </a: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自定函數名稱 </a:t>
            </a: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($arg1, $arg2, ... $argn) {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</a:t>
            </a: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函數敘述 </a:t>
            </a: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;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return </a:t>
            </a: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函數返回值 </a:t>
            </a: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;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}</a:t>
            </a:r>
          </a:p>
          <a:p>
            <a:pPr eaLnBrk="1" hangingPunct="1"/>
            <a:endParaRPr lang="zh-TW" altLang="en-US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陣列應用</a:t>
            </a:r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>
          <a:xfrm>
            <a:off x="1000125" y="1447800"/>
            <a:ext cx="7964488" cy="5149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3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所謂的陣列就是指集合相同屬性的變數所成的集合，可分成一維陣列、二維陣列</a:t>
            </a:r>
            <a:r>
              <a:rPr lang="en-US" altLang="zh-TW" sz="3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3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一維陣列表示方式</a:t>
            </a:r>
            <a:endParaRPr lang="en-US" altLang="zh-TW" sz="30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altLang="zh-TW" sz="3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	  $</a:t>
            </a:r>
            <a:r>
              <a:rPr lang="zh-TW" altLang="en-US" sz="3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陣列名稱</a:t>
            </a:r>
            <a:r>
              <a:rPr lang="en-US" altLang="zh-TW" sz="3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[</a:t>
            </a:r>
            <a:r>
              <a:rPr lang="zh-TW" altLang="en-US" sz="3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指標</a:t>
            </a:r>
            <a:r>
              <a:rPr lang="en-US" altLang="zh-TW" sz="3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]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altLang="zh-TW" sz="30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zh-TW" altLang="en-US" sz="30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30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3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範例：</a:t>
            </a:r>
            <a:r>
              <a:rPr lang="en-US" altLang="zh-TW" sz="26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$Name[0] = "Joe" ;  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altLang="zh-TW" sz="26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$Name[1] = "Ken" ;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altLang="zh-TW" sz="26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$Name[2] = "Cherry" ;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altLang="zh-TW" sz="26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$Name[3] = "Maggy";</a:t>
            </a:r>
            <a:endParaRPr lang="zh-TW" altLang="en-US" sz="2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10244" name="Object 3"/>
          <p:cNvGraphicFramePr>
            <a:graphicFrameLocks noChangeAspect="1"/>
          </p:cNvGraphicFramePr>
          <p:nvPr/>
        </p:nvGraphicFramePr>
        <p:xfrm>
          <a:off x="1500188" y="3357563"/>
          <a:ext cx="7124700" cy="129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PhotoImpact" r:id="rId3" imgW="5980952" imgH="1780952" progId="">
                  <p:embed/>
                </p:oleObj>
              </mc:Choice>
              <mc:Fallback>
                <p:oleObj name="PhotoImpact" r:id="rId3" imgW="5980952" imgH="1780952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3357563"/>
                        <a:ext cx="7124700" cy="1290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建立函數</a:t>
            </a:r>
          </a:p>
        </p:txBody>
      </p:sp>
      <p:sp>
        <p:nvSpPr>
          <p:cNvPr id="24579" name="內容版面配置區 2"/>
          <p:cNvSpPr>
            <a:spLocks noGrp="1"/>
          </p:cNvSpPr>
          <p:nvPr>
            <p:ph idx="1"/>
          </p:nvPr>
        </p:nvSpPr>
        <p:spPr>
          <a:xfrm>
            <a:off x="1000125" y="1447800"/>
            <a:ext cx="8143875" cy="5410200"/>
          </a:xfrm>
        </p:spPr>
        <p:txBody>
          <a:bodyPr/>
          <a:lstStyle/>
          <a:p>
            <a:pPr eaLnBrk="1" hangingPunct="1"/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自定函數範例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85750" y="2120900"/>
            <a:ext cx="4879975" cy="4737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0" lang="en-US" altLang="zh-TW" sz="1600">
                <a:solidFill>
                  <a:srgbClr val="000000"/>
                </a:solidFill>
                <a:latin typeface="Times New Roman" pitchFamily="18" charset="0"/>
              </a:rPr>
              <a:t>1: &lt;?php</a:t>
            </a:r>
          </a:p>
          <a:p>
            <a:pPr eaLnBrk="1" hangingPunct="1">
              <a:defRPr/>
            </a:pPr>
            <a:r>
              <a:rPr kumimoji="0" lang="en-US" altLang="zh-TW" sz="1600">
                <a:solidFill>
                  <a:srgbClr val="000000"/>
                </a:solidFill>
                <a:latin typeface="Times New Roman" pitchFamily="18" charset="0"/>
              </a:rPr>
              <a:t>2:  function Pay($price, $amount) {</a:t>
            </a:r>
          </a:p>
          <a:p>
            <a:pPr eaLnBrk="1" hangingPunct="1">
              <a:defRPr/>
            </a:pPr>
            <a:r>
              <a:rPr kumimoji="0" lang="en-US" altLang="zh-TW" sz="1600">
                <a:solidFill>
                  <a:srgbClr val="000000"/>
                </a:solidFill>
                <a:latin typeface="Times New Roman" pitchFamily="18" charset="0"/>
              </a:rPr>
              <a:t>3:    echo "</a:t>
            </a:r>
            <a:r>
              <a:rPr kumimoji="0" lang="zh-TW" altLang="en-US" sz="1600">
                <a:solidFill>
                  <a:srgbClr val="000000"/>
                </a:solidFill>
                <a:latin typeface="Times New Roman" pitchFamily="18" charset="0"/>
              </a:rPr>
              <a:t>價格 </a:t>
            </a:r>
            <a:r>
              <a:rPr kumimoji="0" lang="en-US" altLang="zh-TW" sz="1600">
                <a:solidFill>
                  <a:srgbClr val="000000"/>
                </a:solidFill>
                <a:latin typeface="Times New Roman" pitchFamily="18" charset="0"/>
              </a:rPr>
              <a:t>: $price   &lt;br&gt; </a:t>
            </a:r>
            <a:r>
              <a:rPr kumimoji="0" lang="zh-TW" altLang="en-US" sz="1600">
                <a:solidFill>
                  <a:srgbClr val="000000"/>
                </a:solidFill>
                <a:latin typeface="Times New Roman" pitchFamily="18" charset="0"/>
              </a:rPr>
              <a:t>數量 </a:t>
            </a:r>
            <a:r>
              <a:rPr kumimoji="0" lang="en-US" altLang="zh-TW" sz="1600">
                <a:solidFill>
                  <a:srgbClr val="000000"/>
                </a:solidFill>
                <a:latin typeface="Times New Roman" pitchFamily="18" charset="0"/>
              </a:rPr>
              <a:t>: $amount &lt;br&gt;\n";</a:t>
            </a:r>
          </a:p>
          <a:p>
            <a:pPr eaLnBrk="1" hangingPunct="1">
              <a:defRPr/>
            </a:pPr>
            <a:r>
              <a:rPr kumimoji="0" lang="en-US" altLang="zh-TW" sz="1600">
                <a:solidFill>
                  <a:srgbClr val="000000"/>
                </a:solidFill>
                <a:latin typeface="Times New Roman" pitchFamily="18" charset="0"/>
              </a:rPr>
              <a:t>4:    echo "</a:t>
            </a:r>
            <a:r>
              <a:rPr kumimoji="0" lang="zh-TW" altLang="en-US" sz="1600">
                <a:solidFill>
                  <a:srgbClr val="000000"/>
                </a:solidFill>
                <a:latin typeface="Times New Roman" pitchFamily="18" charset="0"/>
              </a:rPr>
              <a:t>金額</a:t>
            </a:r>
            <a:r>
              <a:rPr kumimoji="0" lang="en-US" altLang="zh-TW" sz="1600">
                <a:solidFill>
                  <a:srgbClr val="000000"/>
                </a:solidFill>
                <a:latin typeface="Times New Roman" pitchFamily="18" charset="0"/>
              </a:rPr>
              <a:t>: ".$price * $amount."&lt;p&gt;" ;</a:t>
            </a:r>
          </a:p>
          <a:p>
            <a:pPr eaLnBrk="1" hangingPunct="1">
              <a:defRPr/>
            </a:pPr>
            <a:r>
              <a:rPr kumimoji="0" lang="en-US" altLang="zh-TW" sz="1600">
                <a:solidFill>
                  <a:srgbClr val="000000"/>
                </a:solidFill>
                <a:latin typeface="Times New Roman" pitchFamily="18" charset="0"/>
              </a:rPr>
              <a:t>5:  }</a:t>
            </a:r>
          </a:p>
          <a:p>
            <a:pPr eaLnBrk="1" hangingPunct="1">
              <a:defRPr/>
            </a:pPr>
            <a:r>
              <a:rPr kumimoji="0" lang="en-US" altLang="zh-TW" sz="1600">
                <a:solidFill>
                  <a:srgbClr val="000000"/>
                </a:solidFill>
                <a:latin typeface="Times New Roman" pitchFamily="18" charset="0"/>
              </a:rPr>
              <a:t>6: ?&gt;</a:t>
            </a:r>
          </a:p>
          <a:p>
            <a:pPr eaLnBrk="1" hangingPunct="1">
              <a:defRPr/>
            </a:pPr>
            <a:r>
              <a:rPr kumimoji="0" lang="en-US" altLang="zh-TW" sz="1600">
                <a:solidFill>
                  <a:srgbClr val="000000"/>
                </a:solidFill>
                <a:latin typeface="Times New Roman" pitchFamily="18" charset="0"/>
              </a:rPr>
              <a:t>7: &lt;html&gt;</a:t>
            </a:r>
          </a:p>
          <a:p>
            <a:pPr eaLnBrk="1" hangingPunct="1">
              <a:defRPr/>
            </a:pPr>
            <a:r>
              <a:rPr kumimoji="0" lang="en-US" altLang="zh-TW" sz="1600">
                <a:solidFill>
                  <a:srgbClr val="000000"/>
                </a:solidFill>
                <a:latin typeface="Times New Roman" pitchFamily="18" charset="0"/>
              </a:rPr>
              <a:t>8: &lt;title&gt;</a:t>
            </a:r>
            <a:r>
              <a:rPr kumimoji="0" lang="zh-TW" altLang="en-US" sz="1600">
                <a:solidFill>
                  <a:srgbClr val="000000"/>
                </a:solidFill>
                <a:latin typeface="Times New Roman" pitchFamily="18" charset="0"/>
              </a:rPr>
              <a:t>自定函數</a:t>
            </a:r>
            <a:r>
              <a:rPr kumimoji="0" lang="en-US" altLang="zh-TW" sz="1600">
                <a:solidFill>
                  <a:srgbClr val="000000"/>
                </a:solidFill>
                <a:latin typeface="Times New Roman" pitchFamily="18" charset="0"/>
              </a:rPr>
              <a:t>&lt;/title&gt;</a:t>
            </a:r>
          </a:p>
          <a:p>
            <a:pPr eaLnBrk="1" hangingPunct="1">
              <a:defRPr/>
            </a:pPr>
            <a:r>
              <a:rPr kumimoji="0" lang="en-US" altLang="zh-TW" sz="1600">
                <a:solidFill>
                  <a:srgbClr val="000000"/>
                </a:solidFill>
                <a:latin typeface="Times New Roman" pitchFamily="18" charset="0"/>
              </a:rPr>
              <a:t>9: &lt;body&gt;</a:t>
            </a:r>
          </a:p>
          <a:p>
            <a:pPr eaLnBrk="1" hangingPunct="1">
              <a:defRPr/>
            </a:pPr>
            <a:r>
              <a:rPr kumimoji="0" lang="en-US" altLang="zh-TW" sz="1600">
                <a:solidFill>
                  <a:srgbClr val="000000"/>
                </a:solidFill>
                <a:latin typeface="Times New Roman" pitchFamily="18" charset="0"/>
              </a:rPr>
              <a:t>10: &lt;?php</a:t>
            </a:r>
          </a:p>
          <a:p>
            <a:pPr eaLnBrk="1" hangingPunct="1">
              <a:defRPr/>
            </a:pPr>
            <a:r>
              <a:rPr kumimoji="0" lang="en-US" altLang="zh-TW" sz="1600">
                <a:solidFill>
                  <a:srgbClr val="000000"/>
                </a:solidFill>
                <a:latin typeface="Times New Roman" pitchFamily="18" charset="0"/>
              </a:rPr>
              <a:t>11:	$Price=90 ;</a:t>
            </a:r>
          </a:p>
          <a:p>
            <a:pPr eaLnBrk="1" hangingPunct="1">
              <a:defRPr/>
            </a:pPr>
            <a:r>
              <a:rPr kumimoji="0" lang="en-US" altLang="zh-TW" sz="1600">
                <a:solidFill>
                  <a:srgbClr val="000000"/>
                </a:solidFill>
                <a:latin typeface="Times New Roman" pitchFamily="18" charset="0"/>
              </a:rPr>
              <a:t>12:	$amount=100 ;</a:t>
            </a:r>
          </a:p>
          <a:p>
            <a:pPr eaLnBrk="1" hangingPunct="1">
              <a:defRPr/>
            </a:pPr>
            <a:r>
              <a:rPr kumimoji="0" lang="en-US" altLang="zh-TW" sz="1600">
                <a:solidFill>
                  <a:srgbClr val="000000"/>
                </a:solidFill>
                <a:latin typeface="Times New Roman" pitchFamily="18" charset="0"/>
              </a:rPr>
              <a:t>13: 	Pay($Price, $amount) ;     //</a:t>
            </a:r>
            <a:r>
              <a:rPr kumimoji="0" lang="zh-TW" altLang="en-US" sz="1600">
                <a:solidFill>
                  <a:srgbClr val="000000"/>
                </a:solidFill>
                <a:latin typeface="Times New Roman" pitchFamily="18" charset="0"/>
              </a:rPr>
              <a:t>第一次呼叫函數</a:t>
            </a:r>
          </a:p>
          <a:p>
            <a:pPr eaLnBrk="1" hangingPunct="1">
              <a:defRPr/>
            </a:pPr>
            <a:r>
              <a:rPr kumimoji="0" lang="en-US" altLang="zh-TW" sz="1600">
                <a:solidFill>
                  <a:srgbClr val="000000"/>
                </a:solidFill>
                <a:latin typeface="Times New Roman" pitchFamily="18" charset="0"/>
              </a:rPr>
              <a:t>14:	$Price=60 ;</a:t>
            </a:r>
          </a:p>
          <a:p>
            <a:pPr eaLnBrk="1" hangingPunct="1">
              <a:defRPr/>
            </a:pPr>
            <a:r>
              <a:rPr kumimoji="0" lang="en-US" altLang="zh-TW" sz="1600">
                <a:solidFill>
                  <a:srgbClr val="000000"/>
                </a:solidFill>
                <a:latin typeface="Times New Roman" pitchFamily="18" charset="0"/>
              </a:rPr>
              <a:t>15:	$amount=50 ;</a:t>
            </a:r>
          </a:p>
          <a:p>
            <a:pPr eaLnBrk="1" hangingPunct="1">
              <a:defRPr/>
            </a:pPr>
            <a:r>
              <a:rPr kumimoji="0" lang="en-US" altLang="zh-TW" sz="1600">
                <a:solidFill>
                  <a:srgbClr val="000000"/>
                </a:solidFill>
                <a:latin typeface="Times New Roman" pitchFamily="18" charset="0"/>
              </a:rPr>
              <a:t>16:	Pay($Price, $amount) ;      //</a:t>
            </a:r>
            <a:r>
              <a:rPr kumimoji="0" lang="zh-TW" altLang="en-US" sz="1600">
                <a:solidFill>
                  <a:srgbClr val="000000"/>
                </a:solidFill>
                <a:latin typeface="Times New Roman" pitchFamily="18" charset="0"/>
              </a:rPr>
              <a:t>第二次呼叫函數</a:t>
            </a:r>
          </a:p>
          <a:p>
            <a:pPr eaLnBrk="1" hangingPunct="1">
              <a:defRPr/>
            </a:pPr>
            <a:r>
              <a:rPr kumimoji="0" lang="en-US" altLang="zh-TW" sz="1600">
                <a:solidFill>
                  <a:srgbClr val="000000"/>
                </a:solidFill>
                <a:latin typeface="Times New Roman" pitchFamily="18" charset="0"/>
              </a:rPr>
              <a:t>17: ?&gt;</a:t>
            </a:r>
          </a:p>
          <a:p>
            <a:pPr eaLnBrk="1" hangingPunct="1">
              <a:defRPr/>
            </a:pPr>
            <a:r>
              <a:rPr kumimoji="0" lang="en-US" altLang="zh-TW" sz="1600">
                <a:solidFill>
                  <a:srgbClr val="000000"/>
                </a:solidFill>
                <a:latin typeface="Times New Roman" pitchFamily="18" charset="0"/>
              </a:rPr>
              <a:t>18: &lt;/body&gt;</a:t>
            </a:r>
          </a:p>
          <a:p>
            <a:pPr eaLnBrk="1" hangingPunct="1">
              <a:defRPr/>
            </a:pPr>
            <a:r>
              <a:rPr kumimoji="0" lang="en-US" altLang="zh-TW" sz="1600">
                <a:solidFill>
                  <a:srgbClr val="000000"/>
                </a:solidFill>
                <a:latin typeface="Times New Roman" pitchFamily="18" charset="0"/>
              </a:rPr>
              <a:t>19: &lt;/html&gt;</a:t>
            </a:r>
          </a:p>
        </p:txBody>
      </p:sp>
      <p:pic>
        <p:nvPicPr>
          <p:cNvPr id="24583" name="Picture 5" descr="D:\kevin\phpbook\NewVerson2004\Done\zip\tif_ch5_20\ch14\14-1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368" b="26161"/>
          <a:stretch>
            <a:fillRect/>
          </a:stretch>
        </p:blipFill>
        <p:spPr bwMode="auto">
          <a:xfrm>
            <a:off x="5257800" y="3581400"/>
            <a:ext cx="3581400" cy="3116263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28750" y="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函數有多個回傳值</a:t>
            </a:r>
          </a:p>
        </p:txBody>
      </p:sp>
      <p:sp>
        <p:nvSpPr>
          <p:cNvPr id="25603" name="內容版面配置區 2"/>
          <p:cNvSpPr>
            <a:spLocks noGrp="1"/>
          </p:cNvSpPr>
          <p:nvPr>
            <p:ph idx="1"/>
          </p:nvPr>
        </p:nvSpPr>
        <p:spPr>
          <a:xfrm>
            <a:off x="1000125" y="1143000"/>
            <a:ext cx="8143875" cy="5410200"/>
          </a:xfrm>
        </p:spPr>
        <p:txBody>
          <a:bodyPr/>
          <a:lstStyle/>
          <a:p>
            <a:pPr eaLnBrk="1" hangingPunct="1"/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一般自定函數都只能有「單一回傳值」，而</a:t>
            </a: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PHP </a:t>
            </a: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中可利用</a:t>
            </a: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list </a:t>
            </a: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函數接收「多個回傳值。</a:t>
            </a:r>
            <a:endParaRPr lang="en-US" altLang="zh-TW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範例</a:t>
            </a: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zh-TW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zh-TW" altLang="en-US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786182" y="2285992"/>
            <a:ext cx="4714908" cy="4524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1: &lt;?</a:t>
            </a:r>
            <a:r>
              <a:rPr kumimoji="0" lang="en-US" altLang="zh-TW" dirty="0" err="1">
                <a:latin typeface="Times New Roman" pitchFamily="18" charset="0"/>
              </a:rPr>
              <a:t>php</a:t>
            </a:r>
            <a:endParaRPr kumimoji="0" lang="en-US" altLang="zh-TW" dirty="0">
              <a:latin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2:    function message() {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3:         echo "</a:t>
            </a:r>
            <a:r>
              <a:rPr kumimoji="0" lang="zh-TW" altLang="en-US" dirty="0">
                <a:latin typeface="Times New Roman" pitchFamily="18" charset="0"/>
              </a:rPr>
              <a:t>函數回傳三個數值</a:t>
            </a:r>
            <a:r>
              <a:rPr kumimoji="0" lang="en-US" altLang="zh-TW" dirty="0">
                <a:latin typeface="Times New Roman" pitchFamily="18" charset="0"/>
              </a:rPr>
              <a:t>.&lt;p&gt;";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4:         return array("Hello", "My", "friend");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5:    }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6: ?&gt;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7: &lt;html&gt;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8: &lt;title&gt;</a:t>
            </a:r>
            <a:r>
              <a:rPr kumimoji="0" lang="zh-TW" altLang="en-US" dirty="0">
                <a:latin typeface="Times New Roman" pitchFamily="18" charset="0"/>
              </a:rPr>
              <a:t>多個回傳值</a:t>
            </a:r>
            <a:r>
              <a:rPr kumimoji="0" lang="en-US" altLang="zh-TW" dirty="0">
                <a:latin typeface="Times New Roman" pitchFamily="18" charset="0"/>
              </a:rPr>
              <a:t>&lt;/title&gt;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9: &lt;body&gt;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10: &lt;?</a:t>
            </a:r>
            <a:r>
              <a:rPr kumimoji="0" lang="en-US" altLang="zh-TW" dirty="0" err="1">
                <a:latin typeface="Times New Roman" pitchFamily="18" charset="0"/>
              </a:rPr>
              <a:t>php</a:t>
            </a:r>
            <a:endParaRPr kumimoji="0" lang="en-US" altLang="zh-TW" dirty="0">
              <a:latin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11:    </a:t>
            </a:r>
            <a:r>
              <a:rPr kumimoji="0" lang="en-US" altLang="zh-TW" b="1" dirty="0">
                <a:solidFill>
                  <a:srgbClr val="FF0000"/>
                </a:solidFill>
                <a:latin typeface="Times New Roman" pitchFamily="18" charset="0"/>
              </a:rPr>
              <a:t>list($msg1, $msg2, $msg3) </a:t>
            </a:r>
            <a:r>
              <a:rPr kumimoji="0" lang="en-US" altLang="zh-TW" dirty="0">
                <a:latin typeface="Times New Roman" pitchFamily="18" charset="0"/>
              </a:rPr>
              <a:t>= message();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12:    echo "</a:t>
            </a:r>
            <a:r>
              <a:rPr kumimoji="0" lang="zh-TW" altLang="en-US" dirty="0">
                <a:latin typeface="Times New Roman" pitchFamily="18" charset="0"/>
              </a:rPr>
              <a:t>主程式接收多個訊息如下</a:t>
            </a:r>
            <a:r>
              <a:rPr kumimoji="0" lang="en-US" altLang="zh-TW" dirty="0">
                <a:latin typeface="Times New Roman" pitchFamily="18" charset="0"/>
              </a:rPr>
              <a:t>&lt;</a:t>
            </a:r>
            <a:r>
              <a:rPr kumimoji="0" lang="en-US" altLang="zh-TW" dirty="0" err="1">
                <a:latin typeface="Times New Roman" pitchFamily="18" charset="0"/>
              </a:rPr>
              <a:t>br</a:t>
            </a:r>
            <a:r>
              <a:rPr kumimoji="0" lang="en-US" altLang="zh-TW" dirty="0">
                <a:latin typeface="Times New Roman" pitchFamily="18" charset="0"/>
              </a:rPr>
              <a:t>&gt;";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13:    echo "$msg1 $msg2 $msg3";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14: ?&gt;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15: &lt;/body&gt;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16: &lt;/html&gt;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Example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476375" y="1484313"/>
            <a:ext cx="4572000" cy="3170237"/>
          </a:xfrm>
          <a:prstGeom prst="rect">
            <a:avLst/>
          </a:prstGeom>
          <a:solidFill>
            <a:srgbClr val="FFFFCC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2000" dirty="0"/>
              <a:t>&lt;?</a:t>
            </a:r>
            <a:r>
              <a:rPr lang="en-US" altLang="zh-TW" sz="2000" dirty="0" err="1"/>
              <a:t>php</a:t>
            </a:r>
            <a:endParaRPr lang="en-US" altLang="zh-TW" sz="2000" dirty="0"/>
          </a:p>
          <a:p>
            <a:pPr eaLnBrk="1" hangingPunct="1">
              <a:defRPr/>
            </a:pPr>
            <a:r>
              <a:rPr lang="en-US" altLang="zh-TW" sz="2000" dirty="0"/>
              <a:t>function </a:t>
            </a:r>
            <a:r>
              <a:rPr lang="en-US" altLang="zh-TW" sz="2000" dirty="0" err="1"/>
              <a:t>cmp</a:t>
            </a:r>
            <a:r>
              <a:rPr lang="en-US" altLang="zh-TW" sz="2000" dirty="0"/>
              <a:t>($</a:t>
            </a:r>
            <a:r>
              <a:rPr lang="en-US" altLang="zh-TW" sz="2000" dirty="0" err="1"/>
              <a:t>a,$b</a:t>
            </a:r>
            <a:r>
              <a:rPr lang="en-US" altLang="zh-TW" sz="2000" dirty="0"/>
              <a:t>) {</a:t>
            </a:r>
          </a:p>
          <a:p>
            <a:pPr eaLnBrk="1" hangingPunct="1">
              <a:defRPr/>
            </a:pPr>
            <a:r>
              <a:rPr lang="en-US" altLang="zh-TW" sz="2000" dirty="0"/>
              <a:t>  if ($a&lt;=$b)</a:t>
            </a:r>
          </a:p>
          <a:p>
            <a:pPr eaLnBrk="1" hangingPunct="1">
              <a:defRPr/>
            </a:pPr>
            <a:r>
              <a:rPr lang="en-US" altLang="zh-TW" sz="2000" dirty="0"/>
              <a:t>       return array($a, $b);</a:t>
            </a:r>
          </a:p>
          <a:p>
            <a:pPr eaLnBrk="1" hangingPunct="1">
              <a:defRPr/>
            </a:pPr>
            <a:r>
              <a:rPr lang="en-US" altLang="zh-TW" sz="2000" dirty="0"/>
              <a:t>  else </a:t>
            </a:r>
          </a:p>
          <a:p>
            <a:pPr eaLnBrk="1" hangingPunct="1">
              <a:defRPr/>
            </a:pPr>
            <a:r>
              <a:rPr lang="en-US" altLang="zh-TW" sz="2000" dirty="0"/>
              <a:t>       return array($b, $a); </a:t>
            </a:r>
          </a:p>
          <a:p>
            <a:pPr eaLnBrk="1" hangingPunct="1">
              <a:defRPr/>
            </a:pPr>
            <a:r>
              <a:rPr lang="en-US" altLang="zh-TW" sz="2000" dirty="0"/>
              <a:t>}</a:t>
            </a:r>
          </a:p>
          <a:p>
            <a:pPr eaLnBrk="1" hangingPunct="1">
              <a:defRPr/>
            </a:pPr>
            <a:r>
              <a:rPr lang="en-US" altLang="zh-TW" sz="2000" dirty="0"/>
              <a:t>list($</a:t>
            </a:r>
            <a:r>
              <a:rPr lang="en-US" altLang="zh-TW" sz="2000" dirty="0" err="1"/>
              <a:t>s,$g</a:t>
            </a:r>
            <a:r>
              <a:rPr lang="en-US" altLang="zh-TW" sz="2000" dirty="0"/>
              <a:t>) = </a:t>
            </a:r>
            <a:r>
              <a:rPr lang="en-US" altLang="zh-TW" sz="2000" dirty="0" err="1"/>
              <a:t>cmp</a:t>
            </a:r>
            <a:r>
              <a:rPr lang="en-US" altLang="zh-TW" sz="2000" dirty="0"/>
              <a:t>(5,2);</a:t>
            </a:r>
          </a:p>
          <a:p>
            <a:pPr eaLnBrk="1" hangingPunct="1">
              <a:defRPr/>
            </a:pPr>
            <a:r>
              <a:rPr lang="en-US" altLang="zh-TW" sz="2000" dirty="0"/>
              <a:t>echo "$s is smaller than $g";</a:t>
            </a:r>
          </a:p>
          <a:p>
            <a:pPr eaLnBrk="1" hangingPunct="1">
              <a:defRPr/>
            </a:pPr>
            <a:r>
              <a:rPr lang="en-US" altLang="zh-TW" sz="2000" dirty="0"/>
              <a:t>?&gt;</a:t>
            </a:r>
            <a:endParaRPr lang="zh-TW" altLang="en-US" sz="2000" dirty="0"/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484313"/>
            <a:ext cx="222250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自定函數</a:t>
            </a:r>
            <a:r>
              <a:rPr lang="en-US" altLang="zh-TW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</a:t>
            </a: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參數的傳遞</a:t>
            </a:r>
          </a:p>
        </p:txBody>
      </p:sp>
      <p:sp>
        <p:nvSpPr>
          <p:cNvPr id="27651" name="內容版面配置區 2"/>
          <p:cNvSpPr>
            <a:spLocks noGrp="1"/>
          </p:cNvSpPr>
          <p:nvPr>
            <p:ph idx="1"/>
          </p:nvPr>
        </p:nvSpPr>
        <p:spPr>
          <a:xfrm>
            <a:off x="1000125" y="1447800"/>
            <a:ext cx="7929563" cy="4624388"/>
          </a:xfrm>
        </p:spPr>
        <p:txBody>
          <a:bodyPr/>
          <a:lstStyle/>
          <a:p>
            <a:pPr eaLnBrk="1" hangingPunct="1"/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傳址呼叫 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(Call By Value)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傳值呼叫的方式是由主程式傳遞變數的值給自訂函數的參數</a:t>
            </a:r>
          </a:p>
          <a:p>
            <a:pPr eaLnBrk="1" hangingPunct="1"/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傳值呼叫 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(Call By Reference)</a:t>
            </a:r>
            <a:endParaRPr lang="zh-TW" altLang="en-US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 eaLnBrk="1" hangingPunct="1"/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傳址呼叫是傳入變數的位址而不是值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函數參數是接受主程式傳來的一個位址。因此參數會指向原變數</a:t>
            </a:r>
          </a:p>
          <a:p>
            <a:pPr lvl="1" eaLnBrk="1" hangingPunct="1"/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由於 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PHP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的預設值不予許使用 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call by reference,</a:t>
            </a:r>
            <a:b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需修改 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php.ini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之</a:t>
            </a:r>
            <a:b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	</a:t>
            </a:r>
            <a:r>
              <a:rPr lang="en-US" altLang="zh-TW" sz="24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allow_call_time_pass_reference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= On</a:t>
            </a:r>
            <a:b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設定為 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on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才可以使用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</a:p>
          <a:p>
            <a:pPr eaLnBrk="1" hangingPunct="1">
              <a:buFont typeface="Wingdings 2" pitchFamily="18" charset="2"/>
              <a:buNone/>
            </a:pPr>
            <a:endParaRPr lang="zh-TW" altLang="en-US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1CCFBCB7-266B-4AD5-8529-C330C4BC0D3A}"/>
              </a:ext>
            </a:extLst>
          </p:cNvPr>
          <p:cNvSpPr txBox="1"/>
          <p:nvPr/>
        </p:nvSpPr>
        <p:spPr>
          <a:xfrm>
            <a:off x="6516216" y="5517232"/>
            <a:ext cx="223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+mn-ea"/>
                <a:ea typeface="+mn-ea"/>
              </a:rPr>
              <a:t>新版</a:t>
            </a:r>
            <a:r>
              <a:rPr lang="en-US" altLang="zh-TW" b="1" dirty="0">
                <a:solidFill>
                  <a:srgbClr val="FF0000"/>
                </a:solidFill>
                <a:latin typeface="+mn-ea"/>
                <a:ea typeface="+mn-ea"/>
              </a:rPr>
              <a:t>php</a:t>
            </a:r>
            <a:r>
              <a:rPr lang="zh-TW" altLang="en-US" b="1" dirty="0">
                <a:solidFill>
                  <a:srgbClr val="FF0000"/>
                </a:solidFill>
                <a:latin typeface="+mn-ea"/>
                <a:ea typeface="+mn-ea"/>
              </a:rPr>
              <a:t>不再支援！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4438" y="0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自定函數</a:t>
            </a:r>
            <a:r>
              <a:rPr lang="en-US" altLang="zh-TW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</a:t>
            </a: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參數的傳遞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07504" y="1412776"/>
            <a:ext cx="5369992" cy="48320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kumimoji="0"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&lt;?</a:t>
            </a:r>
            <a:r>
              <a:rPr kumimoji="0" lang="en-US" altLang="zh-TW" sz="1400" dirty="0" err="1">
                <a:solidFill>
                  <a:srgbClr val="000000"/>
                </a:solidFill>
                <a:latin typeface="Times New Roman" pitchFamily="18" charset="0"/>
              </a:rPr>
              <a:t>php</a:t>
            </a:r>
            <a:endParaRPr kumimoji="0" lang="en-US" altLang="zh-TW" sz="140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kumimoji="0"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function Pay($Price, $amount, $Total) {</a:t>
            </a:r>
          </a:p>
          <a:p>
            <a:pPr eaLnBrk="1" hangingPunct="1">
              <a:defRPr/>
            </a:pPr>
            <a:r>
              <a:rPr kumimoji="0"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	echo "=========== in Function Pay ======== &lt;</a:t>
            </a:r>
            <a:r>
              <a:rPr kumimoji="0" lang="en-US" altLang="zh-TW" sz="1400" dirty="0" err="1">
                <a:solidFill>
                  <a:srgbClr val="000000"/>
                </a:solidFill>
                <a:latin typeface="Times New Roman" pitchFamily="18" charset="0"/>
              </a:rPr>
              <a:t>br</a:t>
            </a:r>
            <a:r>
              <a:rPr kumimoji="0"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/&gt;" ;</a:t>
            </a:r>
          </a:p>
          <a:p>
            <a:pPr eaLnBrk="1" hangingPunct="1">
              <a:defRPr/>
            </a:pPr>
            <a:r>
              <a:rPr kumimoji="0"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	echo "Price : $Price &lt;</a:t>
            </a:r>
            <a:r>
              <a:rPr kumimoji="0" lang="en-US" altLang="zh-TW" sz="1400" dirty="0" err="1">
                <a:solidFill>
                  <a:srgbClr val="000000"/>
                </a:solidFill>
                <a:latin typeface="Times New Roman" pitchFamily="18" charset="0"/>
              </a:rPr>
              <a:t>br</a:t>
            </a:r>
            <a:r>
              <a:rPr kumimoji="0"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/&gt; Amount : $amount &lt;</a:t>
            </a:r>
            <a:r>
              <a:rPr kumimoji="0" lang="en-US" altLang="zh-TW" sz="1400" dirty="0" err="1">
                <a:solidFill>
                  <a:srgbClr val="000000"/>
                </a:solidFill>
                <a:latin typeface="Times New Roman" pitchFamily="18" charset="0"/>
              </a:rPr>
              <a:t>br</a:t>
            </a:r>
            <a:r>
              <a:rPr kumimoji="0"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/&gt;\n";</a:t>
            </a:r>
          </a:p>
          <a:p>
            <a:pPr eaLnBrk="1" hangingPunct="1">
              <a:defRPr/>
            </a:pPr>
            <a:r>
              <a:rPr kumimoji="0"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	$Total=$Price * $amount ;</a:t>
            </a:r>
          </a:p>
          <a:p>
            <a:pPr eaLnBrk="1" hangingPunct="1">
              <a:defRPr/>
            </a:pPr>
            <a:r>
              <a:rPr kumimoji="0"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	echo "Total in Function Pay : $Total  &lt;p&gt;\n" ;</a:t>
            </a:r>
          </a:p>
          <a:p>
            <a:pPr eaLnBrk="1" hangingPunct="1">
              <a:defRPr/>
            </a:pPr>
            <a:r>
              <a:rPr kumimoji="0"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}</a:t>
            </a:r>
          </a:p>
          <a:p>
            <a:pPr eaLnBrk="1" hangingPunct="1">
              <a:defRPr/>
            </a:pPr>
            <a:r>
              <a:rPr kumimoji="0"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?&gt;</a:t>
            </a:r>
          </a:p>
          <a:p>
            <a:pPr eaLnBrk="1" hangingPunct="1">
              <a:defRPr/>
            </a:pPr>
            <a:r>
              <a:rPr kumimoji="0"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&lt;html&gt;</a:t>
            </a:r>
          </a:p>
          <a:p>
            <a:pPr eaLnBrk="1" hangingPunct="1">
              <a:defRPr/>
            </a:pPr>
            <a:r>
              <a:rPr kumimoji="0"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&lt;title&gt;</a:t>
            </a:r>
            <a:r>
              <a:rPr kumimoji="0" lang="zh-TW" altLang="en-US" sz="1400" dirty="0">
                <a:solidFill>
                  <a:srgbClr val="000000"/>
                </a:solidFill>
                <a:latin typeface="Times New Roman" pitchFamily="18" charset="0"/>
              </a:rPr>
              <a:t>傳值呼叫</a:t>
            </a:r>
            <a:r>
              <a:rPr kumimoji="0"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&lt;/title&gt;</a:t>
            </a:r>
          </a:p>
          <a:p>
            <a:pPr eaLnBrk="1" hangingPunct="1">
              <a:defRPr/>
            </a:pPr>
            <a:r>
              <a:rPr kumimoji="0"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&lt;body&gt;</a:t>
            </a:r>
          </a:p>
          <a:p>
            <a:pPr eaLnBrk="1" hangingPunct="1">
              <a:defRPr/>
            </a:pPr>
            <a:r>
              <a:rPr kumimoji="0"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&lt;?</a:t>
            </a:r>
            <a:r>
              <a:rPr kumimoji="0" lang="en-US" altLang="zh-TW" sz="1400" dirty="0" err="1">
                <a:solidFill>
                  <a:srgbClr val="000000"/>
                </a:solidFill>
                <a:latin typeface="Times New Roman" pitchFamily="18" charset="0"/>
              </a:rPr>
              <a:t>php</a:t>
            </a:r>
            <a:endParaRPr kumimoji="0" lang="en-US" altLang="zh-TW" sz="140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kumimoji="0"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	$Price=90 ;</a:t>
            </a:r>
          </a:p>
          <a:p>
            <a:pPr eaLnBrk="1" hangingPunct="1">
              <a:defRPr/>
            </a:pPr>
            <a:r>
              <a:rPr kumimoji="0"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	$amount=100 ;</a:t>
            </a:r>
          </a:p>
          <a:p>
            <a:pPr eaLnBrk="1" hangingPunct="1">
              <a:defRPr/>
            </a:pPr>
            <a:r>
              <a:rPr kumimoji="0"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	$Total=0 ;</a:t>
            </a:r>
          </a:p>
          <a:p>
            <a:pPr eaLnBrk="1" hangingPunct="1">
              <a:defRPr/>
            </a:pPr>
            <a:r>
              <a:rPr kumimoji="0"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	Pay($Price, $amount, $Total) ;</a:t>
            </a:r>
          </a:p>
          <a:p>
            <a:pPr eaLnBrk="1" hangingPunct="1">
              <a:defRPr/>
            </a:pPr>
            <a:r>
              <a:rPr kumimoji="0"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	echo "============== in Main ===========&lt;</a:t>
            </a:r>
            <a:r>
              <a:rPr kumimoji="0" lang="en-US" altLang="zh-TW" sz="1400" dirty="0" err="1">
                <a:solidFill>
                  <a:srgbClr val="000000"/>
                </a:solidFill>
                <a:latin typeface="Times New Roman" pitchFamily="18" charset="0"/>
              </a:rPr>
              <a:t>br</a:t>
            </a:r>
            <a:r>
              <a:rPr kumimoji="0"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/&gt;" ;</a:t>
            </a:r>
          </a:p>
          <a:p>
            <a:pPr eaLnBrk="1" hangingPunct="1">
              <a:defRPr/>
            </a:pPr>
            <a:r>
              <a:rPr kumimoji="0"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	echo "Price : $Price &lt;</a:t>
            </a:r>
            <a:r>
              <a:rPr kumimoji="0" lang="en-US" altLang="zh-TW" sz="1400" dirty="0" err="1">
                <a:solidFill>
                  <a:srgbClr val="000000"/>
                </a:solidFill>
                <a:latin typeface="Times New Roman" pitchFamily="18" charset="0"/>
              </a:rPr>
              <a:t>br</a:t>
            </a:r>
            <a:r>
              <a:rPr kumimoji="0"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/&gt; Amount : $amount &lt;</a:t>
            </a:r>
            <a:r>
              <a:rPr kumimoji="0" lang="en-US" altLang="zh-TW" sz="1400" dirty="0" err="1">
                <a:solidFill>
                  <a:srgbClr val="000000"/>
                </a:solidFill>
                <a:latin typeface="Times New Roman" pitchFamily="18" charset="0"/>
              </a:rPr>
              <a:t>br</a:t>
            </a:r>
            <a:r>
              <a:rPr kumimoji="0"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/&gt;\n";</a:t>
            </a:r>
          </a:p>
          <a:p>
            <a:pPr eaLnBrk="1" hangingPunct="1">
              <a:defRPr/>
            </a:pPr>
            <a:r>
              <a:rPr kumimoji="0"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	echo "Total in main       : $Total&lt;</a:t>
            </a:r>
            <a:r>
              <a:rPr kumimoji="0" lang="en-US" altLang="zh-TW" sz="1400" dirty="0" err="1">
                <a:solidFill>
                  <a:srgbClr val="000000"/>
                </a:solidFill>
                <a:latin typeface="Times New Roman" pitchFamily="18" charset="0"/>
              </a:rPr>
              <a:t>br</a:t>
            </a:r>
            <a:r>
              <a:rPr kumimoji="0"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/&gt;" ;</a:t>
            </a:r>
          </a:p>
          <a:p>
            <a:pPr eaLnBrk="1" hangingPunct="1">
              <a:defRPr/>
            </a:pPr>
            <a:r>
              <a:rPr kumimoji="0"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?&gt;</a:t>
            </a:r>
          </a:p>
          <a:p>
            <a:pPr eaLnBrk="1" hangingPunct="1">
              <a:defRPr/>
            </a:pPr>
            <a:r>
              <a:rPr kumimoji="0"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&lt;/body&gt;</a:t>
            </a:r>
          </a:p>
          <a:p>
            <a:pPr eaLnBrk="1" hangingPunct="1">
              <a:defRPr/>
            </a:pPr>
            <a:r>
              <a:rPr kumimoji="0"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&lt;/html&gt;</a:t>
            </a:r>
          </a:p>
        </p:txBody>
      </p:sp>
      <p:pic>
        <p:nvPicPr>
          <p:cNvPr id="28678" name="Picture 5" descr="D:\kevin\phpbook\NewVerson2004\Done\zip\tif_ch5_20\ch14\14-4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82" b="17331"/>
          <a:stretch>
            <a:fillRect/>
          </a:stretch>
        </p:blipFill>
        <p:spPr bwMode="auto">
          <a:xfrm>
            <a:off x="5435600" y="1647825"/>
            <a:ext cx="3575050" cy="35814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4438" y="0"/>
            <a:ext cx="7497762" cy="9286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自定函數</a:t>
            </a:r>
            <a:r>
              <a:rPr lang="en-US" altLang="zh-TW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</a:t>
            </a: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參數的傳遞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00100" y="857232"/>
            <a:ext cx="8143900" cy="5410200"/>
          </a:xfrm>
          <a:ln>
            <a:miter lim="800000"/>
            <a:headEnd/>
            <a:tailEnd/>
          </a:ln>
          <a:extLst/>
        </p:spPr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傳址呼叫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(Call By Reference)-Type 1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放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function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定義的參數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  <a:r>
              <a:rPr lang="en-US" altLang="zh-TW" dirty="0">
                <a:solidFill>
                  <a:srgbClr val="9900CC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‘&amp;’ </a:t>
            </a:r>
            <a:r>
              <a:rPr lang="zh-TW" altLang="en-US" dirty="0">
                <a:solidFill>
                  <a:srgbClr val="9900CC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寫在函數參數列。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8">
              <a:defRPr/>
            </a:pP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</a:t>
            </a:r>
          </a:p>
          <a:p>
            <a:pPr marL="1298448" lvl="4" indent="-182880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"/>
              <a:defRPr/>
            </a:pP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 </a:t>
            </a:r>
            <a:endParaRPr lang="zh-TW" altLang="en-US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41976" y="1780840"/>
            <a:ext cx="5426497" cy="486287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1: &lt;?php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2:  function Pay($Price, $amount, </a:t>
            </a:r>
            <a:r>
              <a:rPr kumimoji="0" lang="en-US" altLang="zh-TW" sz="1600" b="1">
                <a:solidFill>
                  <a:srgbClr val="000000"/>
                </a:solidFill>
                <a:latin typeface="Times New Roman" pitchFamily="18" charset="0"/>
              </a:rPr>
              <a:t>&amp;$Total</a:t>
            </a: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) {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3:      	echo "=========== in Function Pay ========== &lt;br&gt;" 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4:      	echo "Price : $Price &lt;br&gt; Amount : $amount &lt;br&gt;\n";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5:      	$Total=$Price * $amount 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6:      	echo "Total in Function Pay : $Total  &lt;p&gt;\n" 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7:  }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8: ?&gt;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9: &lt;html&gt;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10: &lt;title&gt;</a:t>
            </a:r>
            <a:r>
              <a:rPr kumimoji="0" lang="zh-TW" altLang="en-US" sz="1400">
                <a:solidFill>
                  <a:srgbClr val="000000"/>
                </a:solidFill>
                <a:latin typeface="Times New Roman" pitchFamily="18" charset="0"/>
              </a:rPr>
              <a:t>傳址呼叫</a:t>
            </a: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&lt;/title&gt;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11: &lt;body&gt;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12: &lt;?php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13:	$Price=90 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14:	$amount=100 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15: 	$Total=0 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16:	Pay($Price, $amount, $Total) 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17:	echo "============== in Main ==============&lt;br&gt;" 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18:	echo "Price : $Price &lt;br&gt; Amount : $amount &lt;br&gt;\n";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19:	echo "Total in main       : $Total&lt;br&gt;" 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20: ?&gt;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21: &lt;/body&gt;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22: &lt;/html&gt;</a:t>
            </a:r>
          </a:p>
        </p:txBody>
      </p:sp>
      <p:pic>
        <p:nvPicPr>
          <p:cNvPr id="29703" name="Picture 6" descr="D:\kevin\phpbook\NewVerson2004\Done\zip\tif_ch5_20\ch14\14-5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693" b="17331"/>
          <a:stretch>
            <a:fillRect/>
          </a:stretch>
        </p:blipFill>
        <p:spPr bwMode="auto">
          <a:xfrm>
            <a:off x="5572125" y="3143250"/>
            <a:ext cx="3232150" cy="3259138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470957" y="1933599"/>
            <a:ext cx="5109699" cy="4924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1: &lt;?</a:t>
            </a:r>
            <a:r>
              <a:rPr lang="en-US" altLang="zh-TW" sz="1400" dirty="0" err="1">
                <a:solidFill>
                  <a:srgbClr val="000000"/>
                </a:solidFill>
                <a:latin typeface="Times New Roman" pitchFamily="18" charset="0"/>
              </a:rPr>
              <a:t>php</a:t>
            </a:r>
            <a:endParaRPr lang="en-US" altLang="zh-TW" sz="140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2:   function Pay($price, $amount, </a:t>
            </a:r>
            <a:r>
              <a:rPr lang="en-US" altLang="zh-TW" sz="1600" b="1" dirty="0">
                <a:solidFill>
                  <a:srgbClr val="000000"/>
                </a:solidFill>
                <a:latin typeface="Times New Roman" pitchFamily="18" charset="0"/>
              </a:rPr>
              <a:t>$total</a:t>
            </a:r>
            <a:r>
              <a:rPr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) {</a:t>
            </a:r>
          </a:p>
          <a:p>
            <a:pPr eaLnBrk="1" hangingPunct="1">
              <a:defRPr/>
            </a:pPr>
            <a:r>
              <a:rPr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3:   	echo "Price : $price   Amount : $amount &lt;</a:t>
            </a:r>
            <a:r>
              <a:rPr lang="en-US" altLang="zh-TW" sz="1400" dirty="0" err="1">
                <a:solidFill>
                  <a:srgbClr val="000000"/>
                </a:solidFill>
                <a:latin typeface="Times New Roman" pitchFamily="18" charset="0"/>
              </a:rPr>
              <a:t>br</a:t>
            </a:r>
            <a:r>
              <a:rPr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&gt;\n";</a:t>
            </a:r>
          </a:p>
          <a:p>
            <a:pPr eaLnBrk="1" hangingPunct="1">
              <a:defRPr/>
            </a:pPr>
            <a:r>
              <a:rPr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4:	$total=$price * $amount ;</a:t>
            </a:r>
          </a:p>
          <a:p>
            <a:pPr eaLnBrk="1" hangingPunct="1">
              <a:defRPr/>
            </a:pPr>
            <a:r>
              <a:rPr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5:	echo "Total in Function Pay : $total  &lt;</a:t>
            </a:r>
            <a:r>
              <a:rPr lang="en-US" altLang="zh-TW" sz="1400" dirty="0" err="1">
                <a:solidFill>
                  <a:srgbClr val="000000"/>
                </a:solidFill>
                <a:latin typeface="Times New Roman" pitchFamily="18" charset="0"/>
              </a:rPr>
              <a:t>br</a:t>
            </a:r>
            <a:r>
              <a:rPr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&gt;\n" ;</a:t>
            </a:r>
          </a:p>
          <a:p>
            <a:pPr eaLnBrk="1" hangingPunct="1">
              <a:defRPr/>
            </a:pPr>
            <a:r>
              <a:rPr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6:	echo "&lt;p&gt;\n" ;</a:t>
            </a:r>
          </a:p>
          <a:p>
            <a:pPr eaLnBrk="1" hangingPunct="1">
              <a:defRPr/>
            </a:pPr>
            <a:r>
              <a:rPr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7:   }</a:t>
            </a:r>
          </a:p>
          <a:p>
            <a:pPr eaLnBrk="1" hangingPunct="1">
              <a:defRPr/>
            </a:pPr>
            <a:r>
              <a:rPr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8: ?&gt;</a:t>
            </a:r>
          </a:p>
          <a:p>
            <a:pPr eaLnBrk="1" hangingPunct="1">
              <a:defRPr/>
            </a:pPr>
            <a:r>
              <a:rPr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9: &lt;html&gt;</a:t>
            </a:r>
          </a:p>
          <a:p>
            <a:pPr eaLnBrk="1" hangingPunct="1">
              <a:defRPr/>
            </a:pPr>
            <a:r>
              <a:rPr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10: &lt;title&gt;</a:t>
            </a:r>
            <a:r>
              <a:rPr lang="zh-TW" altLang="en-US" sz="1400" dirty="0">
                <a:solidFill>
                  <a:srgbClr val="000000"/>
                </a:solidFill>
                <a:latin typeface="Times New Roman" pitchFamily="18" charset="0"/>
              </a:rPr>
              <a:t>選擇傳遞方式</a:t>
            </a:r>
            <a:r>
              <a:rPr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&lt;/title&gt;</a:t>
            </a:r>
          </a:p>
          <a:p>
            <a:pPr eaLnBrk="1" hangingPunct="1">
              <a:defRPr/>
            </a:pPr>
            <a:r>
              <a:rPr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11: &lt;body&gt;</a:t>
            </a:r>
          </a:p>
          <a:p>
            <a:pPr eaLnBrk="1" hangingPunct="1">
              <a:defRPr/>
            </a:pPr>
            <a:r>
              <a:rPr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12: &lt;?</a:t>
            </a:r>
            <a:r>
              <a:rPr lang="en-US" altLang="zh-TW" sz="1400" dirty="0" err="1">
                <a:solidFill>
                  <a:srgbClr val="000000"/>
                </a:solidFill>
                <a:latin typeface="Times New Roman" pitchFamily="18" charset="0"/>
              </a:rPr>
              <a:t>php</a:t>
            </a:r>
            <a:endParaRPr lang="en-US" altLang="zh-TW" sz="140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13:	$Price=90 ;</a:t>
            </a:r>
          </a:p>
          <a:p>
            <a:pPr eaLnBrk="1" hangingPunct="1">
              <a:defRPr/>
            </a:pPr>
            <a:r>
              <a:rPr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14: 	$amount=100 ;</a:t>
            </a:r>
          </a:p>
          <a:p>
            <a:pPr eaLnBrk="1" hangingPunct="1">
              <a:defRPr/>
            </a:pPr>
            <a:r>
              <a:rPr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15:	$Total=0 ;</a:t>
            </a:r>
          </a:p>
          <a:p>
            <a:pPr eaLnBrk="1" hangingPunct="1">
              <a:defRPr/>
            </a:pPr>
            <a:r>
              <a:rPr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16:	Pay($Price, $amount, </a:t>
            </a:r>
            <a:r>
              <a:rPr lang="en-US" altLang="zh-TW" sz="1600" b="1" dirty="0">
                <a:solidFill>
                  <a:srgbClr val="000000"/>
                </a:solidFill>
                <a:latin typeface="Times New Roman" pitchFamily="18" charset="0"/>
              </a:rPr>
              <a:t>$Total</a:t>
            </a:r>
            <a:r>
              <a:rPr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) ;</a:t>
            </a:r>
          </a:p>
          <a:p>
            <a:pPr eaLnBrk="1" hangingPunct="1">
              <a:defRPr/>
            </a:pPr>
            <a:r>
              <a:rPr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17:	echo "Total in main : $Total  &lt;== </a:t>
            </a:r>
            <a:r>
              <a:rPr lang="zh-TW" altLang="en-US" sz="1400" dirty="0">
                <a:solidFill>
                  <a:srgbClr val="000000"/>
                </a:solidFill>
                <a:latin typeface="Times New Roman" pitchFamily="18" charset="0"/>
              </a:rPr>
              <a:t>傳值呼叫</a:t>
            </a:r>
            <a:r>
              <a:rPr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&lt;</a:t>
            </a:r>
            <a:r>
              <a:rPr lang="en-US" altLang="zh-TW" sz="1400" dirty="0" err="1">
                <a:solidFill>
                  <a:srgbClr val="000000"/>
                </a:solidFill>
                <a:latin typeface="Times New Roman" pitchFamily="18" charset="0"/>
              </a:rPr>
              <a:t>hr</a:t>
            </a:r>
            <a:r>
              <a:rPr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&gt;&lt;p&gt;\n" ;</a:t>
            </a:r>
          </a:p>
          <a:p>
            <a:pPr eaLnBrk="1" hangingPunct="1">
              <a:defRPr/>
            </a:pPr>
            <a:r>
              <a:rPr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18:	Pay($Price, $amount, </a:t>
            </a:r>
            <a:r>
              <a:rPr lang="en-US" altLang="zh-TW" sz="1600" b="1" dirty="0">
                <a:solidFill>
                  <a:srgbClr val="000000"/>
                </a:solidFill>
                <a:latin typeface="Times New Roman" pitchFamily="18" charset="0"/>
              </a:rPr>
              <a:t>&amp;$Total</a:t>
            </a:r>
            <a:r>
              <a:rPr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) ;</a:t>
            </a:r>
          </a:p>
          <a:p>
            <a:pPr eaLnBrk="1" hangingPunct="1">
              <a:defRPr/>
            </a:pPr>
            <a:r>
              <a:rPr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19:	echo "Total in main : $Total  &lt;== </a:t>
            </a:r>
            <a:r>
              <a:rPr lang="zh-TW" altLang="en-US" sz="1400" dirty="0">
                <a:solidFill>
                  <a:srgbClr val="000000"/>
                </a:solidFill>
                <a:latin typeface="Times New Roman" pitchFamily="18" charset="0"/>
              </a:rPr>
              <a:t>傳址呼叫</a:t>
            </a:r>
            <a:r>
              <a:rPr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&lt;</a:t>
            </a:r>
            <a:r>
              <a:rPr lang="en-US" altLang="zh-TW" sz="1400" dirty="0" err="1">
                <a:solidFill>
                  <a:srgbClr val="000000"/>
                </a:solidFill>
                <a:latin typeface="Times New Roman" pitchFamily="18" charset="0"/>
              </a:rPr>
              <a:t>hr</a:t>
            </a:r>
            <a:r>
              <a:rPr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&gt;" ;</a:t>
            </a:r>
          </a:p>
          <a:p>
            <a:pPr eaLnBrk="1" hangingPunct="1">
              <a:defRPr/>
            </a:pPr>
            <a:r>
              <a:rPr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20: ?&gt;</a:t>
            </a:r>
          </a:p>
          <a:p>
            <a:pPr eaLnBrk="1" hangingPunct="1">
              <a:defRPr/>
            </a:pPr>
            <a:r>
              <a:rPr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21: &lt;/body&gt;</a:t>
            </a:r>
          </a:p>
          <a:p>
            <a:pPr eaLnBrk="1" hangingPunct="1">
              <a:defRPr/>
            </a:pPr>
            <a:r>
              <a:rPr lang="en-US" altLang="zh-TW" sz="1400" dirty="0">
                <a:solidFill>
                  <a:srgbClr val="000000"/>
                </a:solidFill>
                <a:latin typeface="Times New Roman" pitchFamily="18" charset="0"/>
              </a:rPr>
              <a:t>22: &lt;/html&gt;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4438" y="0"/>
            <a:ext cx="7497762" cy="857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自定函數</a:t>
            </a:r>
            <a:r>
              <a:rPr lang="en-US" altLang="zh-TW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</a:t>
            </a: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參數的傳遞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00100" y="752457"/>
            <a:ext cx="8143900" cy="5410200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傳址呼叫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(Call By Reference)-Type 2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呼叫函數時決定如何傳遞參數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dirty="0">
                <a:solidFill>
                  <a:srgbClr val="9900CC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傳值或傳址呼叫。</a:t>
            </a: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30727" name="Picture 6" descr="D:\kevin\phpbook\NewVerson2004\Done\zip\tif_ch5_20\ch14\14-5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693" b="17331"/>
          <a:stretch>
            <a:fillRect/>
          </a:stretch>
        </p:blipFill>
        <p:spPr bwMode="auto">
          <a:xfrm>
            <a:off x="5572125" y="3357563"/>
            <a:ext cx="3232150" cy="3259137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預設參數值</a:t>
            </a:r>
          </a:p>
        </p:txBody>
      </p:sp>
      <p:sp>
        <p:nvSpPr>
          <p:cNvPr id="31747" name="內容版面配置區 2"/>
          <p:cNvSpPr>
            <a:spLocks noGrp="1"/>
          </p:cNvSpPr>
          <p:nvPr>
            <p:ph idx="1"/>
          </p:nvPr>
        </p:nvSpPr>
        <p:spPr>
          <a:xfrm>
            <a:off x="1000125" y="1447800"/>
            <a:ext cx="7929563" cy="4838700"/>
          </a:xfrm>
        </p:spPr>
        <p:txBody>
          <a:bodyPr/>
          <a:lstStyle/>
          <a:p>
            <a:pPr eaLnBrk="1" hangingPunct="1"/>
            <a:r>
              <a:rPr lang="zh-TW" altLang="en-US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在自訂函數撰寫時可以事先給予參數一個預設值</a:t>
            </a:r>
            <a:r>
              <a:rPr lang="en-US" altLang="zh-TW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當主程式呼叫函數時有二種選擇。</a:t>
            </a:r>
          </a:p>
          <a:p>
            <a:pPr lvl="1" eaLnBrk="1" hangingPunct="1"/>
            <a:r>
              <a:rPr lang="zh-TW" altLang="en-US" sz="2400">
                <a:solidFill>
                  <a:srgbClr val="C32D2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主程式有傳值給函數</a:t>
            </a:r>
            <a:r>
              <a:rPr lang="en-US" altLang="zh-TW" sz="2400">
                <a:solidFill>
                  <a:srgbClr val="C32D2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</a:t>
            </a:r>
            <a:r>
              <a:rPr lang="zh-TW" altLang="en-US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則函數中參數值即以主程式傳入的值代入。</a:t>
            </a:r>
          </a:p>
          <a:p>
            <a:pPr lvl="1" eaLnBrk="1" hangingPunct="1"/>
            <a:r>
              <a:rPr lang="zh-TW" altLang="en-US" sz="2400">
                <a:solidFill>
                  <a:srgbClr val="C32D2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主程式沒有傳值給函數</a:t>
            </a:r>
            <a:r>
              <a:rPr lang="en-US" altLang="zh-TW" sz="2400">
                <a:solidFill>
                  <a:srgbClr val="C32D2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</a:t>
            </a:r>
            <a:r>
              <a:rPr lang="zh-TW" altLang="en-US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則以函數將以函數定義的預設值帶入參數。</a:t>
            </a:r>
            <a:endParaRPr lang="en-US" altLang="zh-TW" sz="24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r>
              <a:rPr lang="zh-TW" altLang="en-US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預設參數值 注意事項</a:t>
            </a:r>
            <a:r>
              <a:rPr lang="en-US" altLang="zh-TW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</a:p>
          <a:p>
            <a:pPr lvl="1" eaLnBrk="1" hangingPunct="1"/>
            <a:r>
              <a:rPr lang="zh-TW" altLang="en-US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第一點</a:t>
            </a:r>
            <a:r>
              <a:rPr lang="en-US" altLang="zh-TW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預設值必須是一個常數</a:t>
            </a:r>
            <a:r>
              <a:rPr lang="en-US" altLang="zh-TW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不可以是變數。</a:t>
            </a:r>
          </a:p>
          <a:p>
            <a:pPr lvl="1" eaLnBrk="1" hangingPunct="1"/>
            <a:r>
              <a:rPr lang="zh-TW" altLang="en-US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第二點</a:t>
            </a:r>
            <a:r>
              <a:rPr lang="en-US" altLang="zh-TW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預設值的參數必須是在參數列的右邊開始</a:t>
            </a:r>
            <a:r>
              <a:rPr lang="en-US" altLang="zh-TW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由右向左延伸。這一點很容易理解</a:t>
            </a:r>
            <a:r>
              <a:rPr lang="en-US" altLang="zh-TW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如果有一函數如下  </a:t>
            </a:r>
            <a:r>
              <a:rPr lang="en-US" altLang="zh-TW" sz="200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 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錯誤示範 </a:t>
            </a:r>
            <a:endParaRPr lang="en-US" altLang="zh-TW" sz="2000">
              <a:latin typeface="Times New Roman" pitchFamily="18" charset="0"/>
              <a:ea typeface="標楷體" pitchFamily="65" charset="-120"/>
              <a:cs typeface="Times New Roman" pitchFamily="18" charset="0"/>
              <a:sym typeface="Wingdings" pitchFamily="2" charset="2"/>
            </a:endParaRPr>
          </a:p>
          <a:p>
            <a:pPr lvl="1" eaLnBrk="1" hangingPunct="1">
              <a:buFont typeface="Verdana" pitchFamily="34" charset="0"/>
              <a:buNone/>
            </a:pPr>
            <a:r>
              <a:rPr lang="en-US" altLang="zh-TW" sz="200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	f</a:t>
            </a:r>
            <a:r>
              <a:rPr lang="en-US" altLang="zh-TW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unction test ($a=10, $B) </a:t>
            </a:r>
            <a:endParaRPr lang="zh-TW" altLang="en-US" sz="20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endParaRPr lang="zh-TW" altLang="en-US" sz="28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endParaRPr lang="zh-TW" altLang="en-US" sz="24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乘號 2"/>
          <p:cNvSpPr/>
          <p:nvPr/>
        </p:nvSpPr>
        <p:spPr>
          <a:xfrm>
            <a:off x="1331913" y="5445125"/>
            <a:ext cx="360362" cy="360363"/>
          </a:xfrm>
          <a:prstGeom prst="mathMultiply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內容版面配置區 2"/>
          <p:cNvSpPr>
            <a:spLocks noGrp="1"/>
          </p:cNvSpPr>
          <p:nvPr>
            <p:ph idx="1"/>
          </p:nvPr>
        </p:nvSpPr>
        <p:spPr>
          <a:xfrm>
            <a:off x="1000125" y="500063"/>
            <a:ext cx="8143875" cy="5410200"/>
          </a:xfrm>
        </p:spPr>
        <p:txBody>
          <a:bodyPr/>
          <a:lstStyle/>
          <a:p>
            <a:pPr eaLnBrk="1" hangingPunct="1"/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預設參數值 範例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47071" y="1214422"/>
            <a:ext cx="6013632" cy="55707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1: &lt;?php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2:  function Pay($price, $amount, </a:t>
            </a:r>
            <a:r>
              <a:rPr kumimoji="0" lang="en-US" altLang="zh-TW" sz="1600" b="1">
                <a:solidFill>
                  <a:srgbClr val="000000"/>
                </a:solidFill>
                <a:latin typeface="Times New Roman" pitchFamily="18" charset="0"/>
              </a:rPr>
              <a:t>$discount=0.8</a:t>
            </a: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) {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3:	echo "</a:t>
            </a:r>
            <a:r>
              <a:rPr kumimoji="0" lang="zh-TW" altLang="en-US" sz="1400">
                <a:solidFill>
                  <a:srgbClr val="000000"/>
                </a:solidFill>
                <a:latin typeface="Times New Roman" pitchFamily="18" charset="0"/>
              </a:rPr>
              <a:t>價格 </a:t>
            </a: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: $price </a:t>
            </a:r>
            <a:r>
              <a:rPr kumimoji="0" lang="zh-TW" altLang="en-US" sz="1400">
                <a:solidFill>
                  <a:srgbClr val="000000"/>
                </a:solidFill>
                <a:latin typeface="Times New Roman" pitchFamily="18" charset="0"/>
              </a:rPr>
              <a:t>元</a:t>
            </a: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&lt;br&gt;" 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4:	echo "</a:t>
            </a:r>
            <a:r>
              <a:rPr kumimoji="0" lang="zh-TW" altLang="en-US" sz="1400">
                <a:solidFill>
                  <a:srgbClr val="000000"/>
                </a:solidFill>
                <a:latin typeface="Times New Roman" pitchFamily="18" charset="0"/>
              </a:rPr>
              <a:t>數量 </a:t>
            </a: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: $amount </a:t>
            </a:r>
            <a:r>
              <a:rPr kumimoji="0" lang="zh-TW" altLang="en-US" sz="1400">
                <a:solidFill>
                  <a:srgbClr val="000000"/>
                </a:solidFill>
                <a:latin typeface="Times New Roman" pitchFamily="18" charset="0"/>
              </a:rPr>
              <a:t>個</a:t>
            </a: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&lt;br&gt;" 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5:	$showcnt=$discount*10 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6:	echo "</a:t>
            </a:r>
            <a:r>
              <a:rPr kumimoji="0" lang="zh-TW" altLang="en-US" sz="1400">
                <a:solidFill>
                  <a:srgbClr val="000000"/>
                </a:solidFill>
                <a:latin typeface="Times New Roman" pitchFamily="18" charset="0"/>
              </a:rPr>
              <a:t>折扣 </a:t>
            </a: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: $showcnt </a:t>
            </a:r>
            <a:r>
              <a:rPr kumimoji="0" lang="zh-TW" altLang="en-US" sz="1400">
                <a:solidFill>
                  <a:srgbClr val="000000"/>
                </a:solidFill>
                <a:latin typeface="Times New Roman" pitchFamily="18" charset="0"/>
              </a:rPr>
              <a:t>折</a:t>
            </a: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&lt;br&gt; " 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7:	return $price*$amount*$discount 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8:  }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9: ?&gt;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10: &lt;html&gt;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11: &lt;title&gt;</a:t>
            </a:r>
            <a:r>
              <a:rPr kumimoji="0" lang="zh-TW" altLang="en-US" sz="1400">
                <a:solidFill>
                  <a:srgbClr val="000000"/>
                </a:solidFill>
                <a:latin typeface="Times New Roman" pitchFamily="18" charset="0"/>
              </a:rPr>
              <a:t>預設參數</a:t>
            </a: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&lt;/title&gt;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12: &lt;body&gt;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13: &lt;?php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14:	$Price=100 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15:	$amount=8 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16:	echo "</a:t>
            </a:r>
            <a:r>
              <a:rPr kumimoji="0" lang="zh-TW" altLang="en-US" sz="1400">
                <a:solidFill>
                  <a:srgbClr val="000000"/>
                </a:solidFill>
                <a:latin typeface="Times New Roman" pitchFamily="18" charset="0"/>
              </a:rPr>
              <a:t>特別折扣：</a:t>
            </a: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&lt;br&gt;" 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17:	$Discount=0.5 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18:	$cost=Pay($Price, $amount, $Discount) ;  </a:t>
            </a:r>
            <a:r>
              <a:rPr kumimoji="0" lang="en-US" altLang="zh-TW" sz="1600">
                <a:solidFill>
                  <a:srgbClr val="FF0000"/>
                </a:solidFill>
                <a:latin typeface="Times New Roman" pitchFamily="18" charset="0"/>
              </a:rPr>
              <a:t>//</a:t>
            </a:r>
            <a:r>
              <a:rPr kumimoji="0" lang="zh-TW" altLang="en-US" sz="1600">
                <a:solidFill>
                  <a:srgbClr val="FF0000"/>
                </a:solidFill>
                <a:latin typeface="Times New Roman" pitchFamily="18" charset="0"/>
              </a:rPr>
              <a:t>傳入</a:t>
            </a:r>
            <a:r>
              <a:rPr kumimoji="0" lang="en-US" altLang="zh-TW" sz="1600">
                <a:solidFill>
                  <a:srgbClr val="FF0000"/>
                </a:solidFill>
                <a:latin typeface="Times New Roman" pitchFamily="18" charset="0"/>
              </a:rPr>
              <a:t>$Discount</a:t>
            </a:r>
            <a:r>
              <a:rPr kumimoji="0" lang="zh-TW" altLang="en-US" sz="1600">
                <a:solidFill>
                  <a:srgbClr val="FF0000"/>
                </a:solidFill>
                <a:latin typeface="Times New Roman" pitchFamily="18" charset="0"/>
              </a:rPr>
              <a:t>參數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19:	echo "</a:t>
            </a:r>
            <a:r>
              <a:rPr kumimoji="0" lang="zh-TW" altLang="en-US" sz="1400">
                <a:solidFill>
                  <a:srgbClr val="000000"/>
                </a:solidFill>
                <a:latin typeface="Times New Roman" pitchFamily="18" charset="0"/>
              </a:rPr>
              <a:t>總價 </a:t>
            </a: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: $cost </a:t>
            </a:r>
            <a:r>
              <a:rPr kumimoji="0" lang="zh-TW" altLang="en-US" sz="1400">
                <a:solidFill>
                  <a:srgbClr val="000000"/>
                </a:solidFill>
                <a:latin typeface="Times New Roman" pitchFamily="18" charset="0"/>
              </a:rPr>
              <a:t>元</a:t>
            </a: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&lt;p&gt;\n" 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20:	echo "</a:t>
            </a:r>
            <a:r>
              <a:rPr kumimoji="0" lang="zh-TW" altLang="en-US" sz="1400">
                <a:solidFill>
                  <a:srgbClr val="000000"/>
                </a:solidFill>
                <a:latin typeface="Times New Roman" pitchFamily="18" charset="0"/>
              </a:rPr>
              <a:t>一般折扣：</a:t>
            </a: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&lt;br&gt;" 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21:	$cost=Pay($Price, $amount) ;</a:t>
            </a:r>
            <a:r>
              <a:rPr kumimoji="0" lang="en-US" altLang="zh-TW" sz="1600">
                <a:solidFill>
                  <a:srgbClr val="FF0000"/>
                </a:solidFill>
                <a:latin typeface="Times New Roman" pitchFamily="18" charset="0"/>
              </a:rPr>
              <a:t>//</a:t>
            </a:r>
            <a:r>
              <a:rPr kumimoji="0" lang="zh-TW" altLang="en-US" sz="1600">
                <a:solidFill>
                  <a:srgbClr val="FF0000"/>
                </a:solidFill>
                <a:latin typeface="Times New Roman" pitchFamily="18" charset="0"/>
              </a:rPr>
              <a:t>未傳入</a:t>
            </a:r>
            <a:r>
              <a:rPr kumimoji="0" lang="en-US" altLang="zh-TW" sz="1600">
                <a:solidFill>
                  <a:srgbClr val="FF0000"/>
                </a:solidFill>
                <a:latin typeface="Times New Roman" pitchFamily="18" charset="0"/>
              </a:rPr>
              <a:t>$Discount, </a:t>
            </a:r>
            <a:r>
              <a:rPr kumimoji="0" lang="zh-TW" altLang="en-US" sz="1600">
                <a:solidFill>
                  <a:srgbClr val="FF0000"/>
                </a:solidFill>
                <a:latin typeface="Times New Roman" pitchFamily="18" charset="0"/>
              </a:rPr>
              <a:t>以預設值帶入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22:	echo "</a:t>
            </a:r>
            <a:r>
              <a:rPr kumimoji="0" lang="zh-TW" altLang="en-US" sz="1400">
                <a:solidFill>
                  <a:srgbClr val="000000"/>
                </a:solidFill>
                <a:latin typeface="Times New Roman" pitchFamily="18" charset="0"/>
              </a:rPr>
              <a:t>總價 </a:t>
            </a: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: $cost </a:t>
            </a:r>
            <a:r>
              <a:rPr kumimoji="0" lang="zh-TW" altLang="en-US" sz="1400">
                <a:solidFill>
                  <a:srgbClr val="000000"/>
                </a:solidFill>
                <a:latin typeface="Times New Roman" pitchFamily="18" charset="0"/>
              </a:rPr>
              <a:t>元</a:t>
            </a: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" 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23: ?&gt;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24: &lt;/body&gt;</a:t>
            </a:r>
          </a:p>
          <a:p>
            <a:pPr eaLnBrk="1" hangingPunct="1"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Times New Roman" pitchFamily="18" charset="0"/>
              </a:rPr>
              <a:t>25: &lt;/html&gt;</a:t>
            </a:r>
          </a:p>
        </p:txBody>
      </p:sp>
      <p:pic>
        <p:nvPicPr>
          <p:cNvPr id="32774" name="Picture 5" descr="D:\kevin\phpbook\NewVerson2004\Done\zip\tif_ch5_20\ch14\14-7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686" b="17114"/>
          <a:stretch>
            <a:fillRect/>
          </a:stretch>
        </p:blipFill>
        <p:spPr bwMode="auto">
          <a:xfrm>
            <a:off x="5959475" y="1341438"/>
            <a:ext cx="2784475" cy="42672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可變長度參數</a:t>
            </a:r>
          </a:p>
        </p:txBody>
      </p:sp>
      <p:sp>
        <p:nvSpPr>
          <p:cNvPr id="33795" name="內容版面配置區 2"/>
          <p:cNvSpPr>
            <a:spLocks noGrp="1"/>
          </p:cNvSpPr>
          <p:nvPr>
            <p:ph idx="1"/>
          </p:nvPr>
        </p:nvSpPr>
        <p:spPr>
          <a:xfrm>
            <a:off x="1000125" y="1447800"/>
            <a:ext cx="8143875" cy="5410200"/>
          </a:xfrm>
        </p:spPr>
        <p:txBody>
          <a:bodyPr/>
          <a:lstStyle/>
          <a:p>
            <a:pPr eaLnBrk="1" hangingPunct="1"/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一種參數傳輸技巧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可不需先行宣告自訂函數的參數值</a:t>
            </a:r>
            <a:endParaRPr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配合可變長度參數擷取參數時所使用的函數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</a:p>
          <a:p>
            <a:pPr lvl="1" eaLnBrk="1" hangingPunct="1"/>
            <a:r>
              <a:rPr lang="en-US" altLang="zh-TW" sz="24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func_num_args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()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會傳回傳入參數的個數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</a:p>
          <a:p>
            <a:pPr lvl="1" eaLnBrk="1" hangingPunct="1"/>
            <a:r>
              <a:rPr lang="en-US" altLang="zh-TW" sz="24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func_get_args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en-US" altLang="zh-TW" sz="2400" i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會傳回第 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個參數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參數是由第 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0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個開始計算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如果 </a:t>
            </a:r>
            <a:r>
              <a:rPr lang="en-US" altLang="zh-TW" sz="2400" i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值大於參數個數則會傳回 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False.</a:t>
            </a:r>
          </a:p>
          <a:p>
            <a:pPr lvl="1" eaLnBrk="1" hangingPunct="1"/>
            <a:r>
              <a:rPr lang="en-US" altLang="zh-TW" sz="24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func_get_args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()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將所有參數以陣列方式傳出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462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陣列應用</a:t>
            </a:r>
          </a:p>
        </p:txBody>
      </p:sp>
      <p:sp>
        <p:nvSpPr>
          <p:cNvPr id="11267" name="內容版面配置區 2"/>
          <p:cNvSpPr>
            <a:spLocks noGrp="1"/>
          </p:cNvSpPr>
          <p:nvPr>
            <p:ph idx="1"/>
          </p:nvPr>
        </p:nvSpPr>
        <p:spPr>
          <a:xfrm>
            <a:off x="714375" y="1143000"/>
            <a:ext cx="8358188" cy="5572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多維陣列表示方式</a:t>
            </a: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二維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$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陣列名稱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[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指標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1] [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指標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2] =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值                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三維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$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陣列名稱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[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指標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1] [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指標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2] [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指標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3] =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值                   </a:t>
            </a:r>
            <a:b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四維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$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陣列名稱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[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指標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1] [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指標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2] [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指標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3] [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指標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4] =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值</a:t>
            </a: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設定陣列的初始值</a:t>
            </a: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直接設定</a:t>
            </a: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2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	$a[1]=20;</a:t>
            </a:r>
            <a:b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en-US" altLang="zh-TW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$a[]=30; 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 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存入陣列「最尾端」</a:t>
            </a:r>
            <a:endParaRPr lang="en-US" altLang="zh-TW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函數設定</a:t>
            </a: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" pitchFamily="2" charset="2"/>
            </a:endParaRPr>
          </a:p>
          <a:p>
            <a:pPr lvl="2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陣列名稱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= array(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0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元素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元素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元素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...)</a:t>
            </a:r>
          </a:p>
          <a:p>
            <a:pPr lvl="2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  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 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需依序指定值</a:t>
            </a:r>
            <a:b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陣列名稱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= array(0 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=&gt;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0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元素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1 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=&gt;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元素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...) </a:t>
            </a:r>
          </a:p>
          <a:p>
            <a:pPr lvl="2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  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 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可依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index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指定 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(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有實例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)</a:t>
            </a:r>
            <a:endParaRPr lang="zh-TW" altLang="en-US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向右箭號 2"/>
          <p:cNvSpPr/>
          <p:nvPr/>
        </p:nvSpPr>
        <p:spPr>
          <a:xfrm>
            <a:off x="971600" y="4149080"/>
            <a:ext cx="432048" cy="288032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內容版面配置區 2"/>
          <p:cNvSpPr>
            <a:spLocks noGrp="1"/>
          </p:cNvSpPr>
          <p:nvPr>
            <p:ph idx="1"/>
          </p:nvPr>
        </p:nvSpPr>
        <p:spPr>
          <a:xfrm>
            <a:off x="1000125" y="357188"/>
            <a:ext cx="8143875" cy="5410200"/>
          </a:xfrm>
        </p:spPr>
        <p:txBody>
          <a:bodyPr/>
          <a:lstStyle/>
          <a:p>
            <a:pPr eaLnBrk="1" hangingPunct="1"/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可變長度參數範例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57250" y="1000108"/>
            <a:ext cx="3857626" cy="5715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1: &lt;?</a:t>
            </a:r>
            <a:r>
              <a:rPr kumimoji="0" lang="en-US" altLang="zh-TW" sz="1600" dirty="0" err="1">
                <a:latin typeface="Times New Roman" pitchFamily="18" charset="0"/>
              </a:rPr>
              <a:t>php</a:t>
            </a:r>
            <a:endParaRPr kumimoji="0" lang="en-US" altLang="zh-TW" sz="1600" dirty="0">
              <a:latin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2:  function </a:t>
            </a:r>
            <a:r>
              <a:rPr kumimoji="0" lang="en-US" altLang="zh-TW" sz="1600" dirty="0" err="1">
                <a:latin typeface="Times New Roman" pitchFamily="18" charset="0"/>
              </a:rPr>
              <a:t>var_len</a:t>
            </a:r>
            <a:r>
              <a:rPr kumimoji="0" lang="en-US" altLang="zh-TW" sz="1600" dirty="0">
                <a:latin typeface="Times New Roman" pitchFamily="18" charset="0"/>
              </a:rPr>
              <a:t>(){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3:       $n=</a:t>
            </a:r>
            <a:r>
              <a:rPr kumimoji="0" lang="en-US" altLang="zh-TW" sz="1600" dirty="0" err="1">
                <a:latin typeface="Times New Roman" pitchFamily="18" charset="0"/>
              </a:rPr>
              <a:t>func_num_args</a:t>
            </a:r>
            <a:r>
              <a:rPr kumimoji="0" lang="en-US" altLang="zh-TW" sz="1600" dirty="0">
                <a:latin typeface="Times New Roman" pitchFamily="18" charset="0"/>
              </a:rPr>
              <a:t>();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4:       echo "</a:t>
            </a:r>
            <a:r>
              <a:rPr kumimoji="0" lang="zh-TW" altLang="en-US" sz="1600" dirty="0">
                <a:latin typeface="Times New Roman" pitchFamily="18" charset="0"/>
              </a:rPr>
              <a:t>總共傳入</a:t>
            </a:r>
            <a:r>
              <a:rPr kumimoji="0" lang="en-US" altLang="zh-TW" sz="1600" dirty="0">
                <a:latin typeface="Times New Roman" pitchFamily="18" charset="0"/>
              </a:rPr>
              <a:t>".$n."</a:t>
            </a:r>
            <a:r>
              <a:rPr kumimoji="0" lang="zh-TW" altLang="en-US" sz="1600" dirty="0">
                <a:latin typeface="Times New Roman" pitchFamily="18" charset="0"/>
              </a:rPr>
              <a:t>個參數</a:t>
            </a:r>
            <a:r>
              <a:rPr kumimoji="0" lang="en-US" altLang="zh-TW" sz="1600" dirty="0">
                <a:latin typeface="Times New Roman" pitchFamily="18" charset="0"/>
              </a:rPr>
              <a:t>&lt;</a:t>
            </a:r>
            <a:r>
              <a:rPr kumimoji="0" lang="en-US" altLang="zh-TW" sz="1600" dirty="0" err="1">
                <a:latin typeface="Times New Roman" pitchFamily="18" charset="0"/>
              </a:rPr>
              <a:t>br</a:t>
            </a:r>
            <a:r>
              <a:rPr kumimoji="0" lang="en-US" altLang="zh-TW" sz="1600" dirty="0">
                <a:latin typeface="Times New Roman" pitchFamily="18" charset="0"/>
              </a:rPr>
              <a:t>/&gt;";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5:       echo "</a:t>
            </a:r>
            <a:r>
              <a:rPr kumimoji="0" lang="zh-TW" altLang="en-US" sz="1600" dirty="0">
                <a:latin typeface="Times New Roman" pitchFamily="18" charset="0"/>
              </a:rPr>
              <a:t>參數內容如下</a:t>
            </a:r>
            <a:r>
              <a:rPr kumimoji="0" lang="en-US" altLang="zh-TW" sz="1600" dirty="0">
                <a:latin typeface="Times New Roman" pitchFamily="18" charset="0"/>
              </a:rPr>
              <a:t>&lt;</a:t>
            </a:r>
            <a:r>
              <a:rPr kumimoji="0" lang="en-US" altLang="zh-TW" sz="1600" dirty="0" err="1">
                <a:latin typeface="Times New Roman" pitchFamily="18" charset="0"/>
              </a:rPr>
              <a:t>br</a:t>
            </a:r>
            <a:r>
              <a:rPr kumimoji="0" lang="en-US" altLang="zh-TW" sz="1600" dirty="0">
                <a:latin typeface="Times New Roman" pitchFamily="18" charset="0"/>
              </a:rPr>
              <a:t>/&gt;";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6:       $op=</a:t>
            </a:r>
            <a:r>
              <a:rPr kumimoji="0" lang="en-US" altLang="zh-TW" sz="1600" dirty="0" err="1">
                <a:latin typeface="Times New Roman" pitchFamily="18" charset="0"/>
              </a:rPr>
              <a:t>func_get_args</a:t>
            </a:r>
            <a:r>
              <a:rPr kumimoji="0" lang="en-US" altLang="zh-TW" sz="1600" dirty="0">
                <a:latin typeface="Times New Roman" pitchFamily="18" charset="0"/>
              </a:rPr>
              <a:t>();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7:       for ($</a:t>
            </a:r>
            <a:r>
              <a:rPr kumimoji="0" lang="en-US" altLang="zh-TW" sz="1600" dirty="0" err="1">
                <a:latin typeface="Times New Roman" pitchFamily="18" charset="0"/>
              </a:rPr>
              <a:t>i</a:t>
            </a:r>
            <a:r>
              <a:rPr kumimoji="0" lang="en-US" altLang="zh-TW" sz="1600" dirty="0">
                <a:latin typeface="Times New Roman" pitchFamily="18" charset="0"/>
              </a:rPr>
              <a:t>=0; $</a:t>
            </a:r>
            <a:r>
              <a:rPr kumimoji="0" lang="en-US" altLang="zh-TW" sz="1600" dirty="0" err="1">
                <a:latin typeface="Times New Roman" pitchFamily="18" charset="0"/>
              </a:rPr>
              <a:t>i</a:t>
            </a:r>
            <a:r>
              <a:rPr kumimoji="0" lang="en-US" altLang="zh-TW" sz="1600" dirty="0">
                <a:latin typeface="Times New Roman" pitchFamily="18" charset="0"/>
              </a:rPr>
              <a:t>&lt;$n; $</a:t>
            </a:r>
            <a:r>
              <a:rPr kumimoji="0" lang="en-US" altLang="zh-TW" sz="1600" dirty="0" err="1">
                <a:latin typeface="Times New Roman" pitchFamily="18" charset="0"/>
              </a:rPr>
              <a:t>i</a:t>
            </a:r>
            <a:r>
              <a:rPr kumimoji="0" lang="en-US" altLang="zh-TW" sz="1600" dirty="0">
                <a:latin typeface="Times New Roman" pitchFamily="18" charset="0"/>
              </a:rPr>
              <a:t>++){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8:          echo "- $op[$</a:t>
            </a:r>
            <a:r>
              <a:rPr kumimoji="0" lang="en-US" altLang="zh-TW" sz="1600" dirty="0" err="1">
                <a:latin typeface="Times New Roman" pitchFamily="18" charset="0"/>
              </a:rPr>
              <a:t>i</a:t>
            </a:r>
            <a:r>
              <a:rPr kumimoji="0" lang="en-US" altLang="zh-TW" sz="1600" dirty="0">
                <a:latin typeface="Times New Roman" pitchFamily="18" charset="0"/>
              </a:rPr>
              <a:t>] &lt;</a:t>
            </a:r>
            <a:r>
              <a:rPr kumimoji="0" lang="en-US" altLang="zh-TW" sz="1600" dirty="0" err="1">
                <a:latin typeface="Times New Roman" pitchFamily="18" charset="0"/>
              </a:rPr>
              <a:t>br</a:t>
            </a:r>
            <a:r>
              <a:rPr kumimoji="0" lang="en-US" altLang="zh-TW" sz="1600" dirty="0">
                <a:latin typeface="Times New Roman" pitchFamily="18" charset="0"/>
              </a:rPr>
              <a:t>/&gt;";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9:       }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10: }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11: ?&gt;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12: &lt;html&gt;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13: &lt;title&gt;</a:t>
            </a:r>
            <a:r>
              <a:rPr kumimoji="0" lang="zh-TW" altLang="en-US" sz="1600" dirty="0">
                <a:latin typeface="Times New Roman" pitchFamily="18" charset="0"/>
              </a:rPr>
              <a:t>可變長度參數</a:t>
            </a:r>
            <a:r>
              <a:rPr kumimoji="0" lang="en-US" altLang="zh-TW" sz="1600" dirty="0">
                <a:latin typeface="Times New Roman" pitchFamily="18" charset="0"/>
              </a:rPr>
              <a:t>&lt;/title&gt;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14: &lt;body&gt;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15: &lt;?</a:t>
            </a:r>
            <a:r>
              <a:rPr kumimoji="0" lang="en-US" altLang="zh-TW" sz="1600" dirty="0" err="1">
                <a:latin typeface="Times New Roman" pitchFamily="18" charset="0"/>
              </a:rPr>
              <a:t>php</a:t>
            </a:r>
            <a:endParaRPr kumimoji="0" lang="en-US" altLang="zh-TW" sz="1600" dirty="0">
              <a:latin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16:   echo "2</a:t>
            </a:r>
            <a:r>
              <a:rPr kumimoji="0" lang="zh-TW" altLang="en-US" sz="1600" dirty="0">
                <a:latin typeface="Times New Roman" pitchFamily="18" charset="0"/>
              </a:rPr>
              <a:t>個參數 </a:t>
            </a:r>
            <a:r>
              <a:rPr kumimoji="0" lang="en-US" altLang="zh-TW" sz="1600" dirty="0">
                <a:latin typeface="Times New Roman" pitchFamily="18" charset="0"/>
              </a:rPr>
              <a:t>&lt;</a:t>
            </a:r>
            <a:r>
              <a:rPr kumimoji="0" lang="en-US" altLang="zh-TW" sz="1600" dirty="0" err="1">
                <a:latin typeface="Times New Roman" pitchFamily="18" charset="0"/>
              </a:rPr>
              <a:t>br</a:t>
            </a:r>
            <a:r>
              <a:rPr kumimoji="0" lang="en-US" altLang="zh-TW" sz="1600" dirty="0">
                <a:latin typeface="Times New Roman" pitchFamily="18" charset="0"/>
              </a:rPr>
              <a:t>/&gt;";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17:   </a:t>
            </a:r>
            <a:r>
              <a:rPr kumimoji="0" lang="en-US" altLang="zh-TW" sz="1600" dirty="0" err="1">
                <a:latin typeface="Times New Roman" pitchFamily="18" charset="0"/>
              </a:rPr>
              <a:t>var_len</a:t>
            </a:r>
            <a:r>
              <a:rPr kumimoji="0" lang="en-US" altLang="zh-TW" sz="1600" dirty="0">
                <a:latin typeface="Times New Roman" pitchFamily="18" charset="0"/>
              </a:rPr>
              <a:t>(10,20);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18:   echo "&lt;p&gt;";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19:   echo "3</a:t>
            </a:r>
            <a:r>
              <a:rPr kumimoji="0" lang="zh-TW" altLang="en-US" sz="1600" dirty="0">
                <a:latin typeface="Times New Roman" pitchFamily="18" charset="0"/>
              </a:rPr>
              <a:t>個參數 </a:t>
            </a:r>
            <a:r>
              <a:rPr kumimoji="0" lang="en-US" altLang="zh-TW" sz="1600" dirty="0">
                <a:latin typeface="Times New Roman" pitchFamily="18" charset="0"/>
              </a:rPr>
              <a:t>&lt;</a:t>
            </a:r>
            <a:r>
              <a:rPr kumimoji="0" lang="en-US" altLang="zh-TW" sz="1600" dirty="0" err="1">
                <a:latin typeface="Times New Roman" pitchFamily="18" charset="0"/>
              </a:rPr>
              <a:t>br</a:t>
            </a:r>
            <a:r>
              <a:rPr kumimoji="0" lang="en-US" altLang="zh-TW" sz="1600" dirty="0">
                <a:latin typeface="Times New Roman" pitchFamily="18" charset="0"/>
              </a:rPr>
              <a:t>/&gt;";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20:   </a:t>
            </a:r>
            <a:r>
              <a:rPr kumimoji="0" lang="en-US" altLang="zh-TW" sz="1600" dirty="0" err="1">
                <a:latin typeface="Times New Roman" pitchFamily="18" charset="0"/>
              </a:rPr>
              <a:t>var_len</a:t>
            </a:r>
            <a:r>
              <a:rPr kumimoji="0" lang="en-US" altLang="zh-TW" sz="1600" dirty="0">
                <a:latin typeface="Times New Roman" pitchFamily="18" charset="0"/>
              </a:rPr>
              <a:t>("</a:t>
            </a:r>
            <a:r>
              <a:rPr kumimoji="0" lang="en-US" altLang="zh-TW" sz="1600" dirty="0" err="1">
                <a:latin typeface="Times New Roman" pitchFamily="18" charset="0"/>
              </a:rPr>
              <a:t>Hello","My","Friend</a:t>
            </a:r>
            <a:r>
              <a:rPr kumimoji="0" lang="en-US" altLang="zh-TW" sz="1600" dirty="0">
                <a:latin typeface="Times New Roman" pitchFamily="18" charset="0"/>
              </a:rPr>
              <a:t>");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21: ?&gt;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22: &lt;/body&gt;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23: &lt;/html&gt;</a:t>
            </a:r>
          </a:p>
        </p:txBody>
      </p:sp>
      <p:pic>
        <p:nvPicPr>
          <p:cNvPr id="34822" name="Picture 5" descr="D:\kevin\phpbook\NewVerson2004\Done\zip\tif_ch5_20\ch14\14-8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163" b="13580"/>
          <a:stretch>
            <a:fillRect/>
          </a:stretch>
        </p:blipFill>
        <p:spPr bwMode="auto">
          <a:xfrm>
            <a:off x="4929188" y="1143000"/>
            <a:ext cx="3495675" cy="51816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內容版面配置區 2"/>
          <p:cNvSpPr>
            <a:spLocks noGrp="1"/>
          </p:cNvSpPr>
          <p:nvPr>
            <p:ph idx="1"/>
          </p:nvPr>
        </p:nvSpPr>
        <p:spPr>
          <a:xfrm>
            <a:off x="1000125" y="1268413"/>
            <a:ext cx="8143875" cy="720725"/>
          </a:xfrm>
        </p:spPr>
        <p:txBody>
          <a:bodyPr/>
          <a:lstStyle/>
          <a:p>
            <a:pPr eaLnBrk="1" hangingPunct="1"/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設定二維陣列初始值</a:t>
            </a:r>
            <a:endParaRPr lang="en-US" altLang="zh-TW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 eaLnBrk="1" hangingPunct="1">
              <a:buFont typeface="Verdana" pitchFamily="34" charset="0"/>
              <a:buNone/>
            </a:pPr>
            <a:endParaRPr lang="zh-TW" altLang="en-US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476375" y="28575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陣列應用</a:t>
            </a:r>
          </a:p>
        </p:txBody>
      </p:sp>
      <p:sp>
        <p:nvSpPr>
          <p:cNvPr id="12292" name="矩形 1"/>
          <p:cNvSpPr>
            <a:spLocks noChangeArrowheads="1"/>
          </p:cNvSpPr>
          <p:nvPr/>
        </p:nvSpPr>
        <p:spPr bwMode="auto">
          <a:xfrm>
            <a:off x="1187450" y="1916113"/>
            <a:ext cx="5545138" cy="36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885825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096963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lvl="2" eaLnBrk="1" hangingPunct="1">
              <a:buFont typeface="Wingdings 2" pitchFamily="18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$</a:t>
            </a: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陣列名稱 </a:t>
            </a: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= array(</a:t>
            </a:r>
          </a:p>
          <a:p>
            <a:pPr lvl="3" eaLnBrk="1" hangingPunct="1">
              <a:buFont typeface="Wingdings 2" pitchFamily="18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0 =&gt; array(     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      0 =&gt; </a:t>
            </a: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</a:t>
            </a: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0</a:t>
            </a: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列第</a:t>
            </a: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0</a:t>
            </a: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行的值 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      </a:t>
            </a: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 =&gt; </a:t>
            </a: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</a:t>
            </a: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0</a:t>
            </a: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列第</a:t>
            </a: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行的值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      </a:t>
            </a: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 =&gt; </a:t>
            </a: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</a:t>
            </a: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0</a:t>
            </a: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列第</a:t>
            </a: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行的值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      </a:t>
            </a: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 ,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1 =&gt; array(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      0 =&gt; </a:t>
            </a: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</a:t>
            </a: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列第</a:t>
            </a: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0</a:t>
            </a: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行的值</a:t>
            </a: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      1 =&gt; </a:t>
            </a: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</a:t>
            </a: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列第</a:t>
            </a: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行的值</a:t>
            </a: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      2 =&gt; </a:t>
            </a: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</a:t>
            </a: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列第</a:t>
            </a: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行的值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      </a:t>
            </a: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),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</a:t>
            </a: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以此類推 </a:t>
            </a: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...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) 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字方塊 3"/>
          <p:cNvSpPr txBox="1">
            <a:spLocks noChangeArrowheads="1"/>
          </p:cNvSpPr>
          <p:nvPr/>
        </p:nvSpPr>
        <p:spPr bwMode="auto">
          <a:xfrm>
            <a:off x="1258888" y="2420938"/>
            <a:ext cx="58007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lang="en-US" altLang="zh-TW" sz="2800" b="1"/>
              <a:t>$arr3x4 = array(</a:t>
            </a:r>
          </a:p>
          <a:p>
            <a:r>
              <a:rPr lang="en-US" altLang="zh-TW" sz="2800" b="1"/>
              <a:t>       array("a1", "a2", "a3", "a4"), </a:t>
            </a:r>
          </a:p>
          <a:p>
            <a:r>
              <a:rPr lang="en-US" altLang="zh-TW" sz="2800" b="1"/>
              <a:t>       array("b1", "b2", "b3", "b4"),</a:t>
            </a:r>
          </a:p>
          <a:p>
            <a:r>
              <a:rPr lang="en-US" altLang="zh-TW" sz="2800" b="1"/>
              <a:t>       array("c1", "c2", "c3", "c4"));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258888" y="476250"/>
            <a:ext cx="2116137" cy="13398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a1, a2, a3, a4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b1, b2, b3, b4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c1, </a:t>
            </a: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c2</a:t>
            </a: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, c3, c4</a:t>
            </a:r>
            <a:endParaRPr lang="zh-TW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5364163" y="1125538"/>
            <a:ext cx="2757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lang="en-US" altLang="zh-TW" sz="3200" b="1">
                <a:solidFill>
                  <a:srgbClr val="FF0000"/>
                </a:solidFill>
              </a:rPr>
              <a:t>$arr3x4[2][1] </a:t>
            </a:r>
            <a:endParaRPr lang="zh-TW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251520" y="260648"/>
            <a:ext cx="8111516" cy="3970318"/>
          </a:xfr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82550" indent="0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en-US" altLang="zh-TW" sz="2800" dirty="0">
                <a:solidFill>
                  <a:srgbClr val="000000"/>
                </a:solidFill>
                <a:latin typeface="Times New Roman" pitchFamily="18" charset="0"/>
              </a:rPr>
              <a:t>&lt;?</a:t>
            </a:r>
            <a:r>
              <a:rPr lang="en-US" altLang="zh-TW" sz="2800" dirty="0" err="1">
                <a:solidFill>
                  <a:srgbClr val="000000"/>
                </a:solidFill>
                <a:latin typeface="Times New Roman" pitchFamily="18" charset="0"/>
              </a:rPr>
              <a:t>php</a:t>
            </a:r>
            <a:endParaRPr lang="en-US" altLang="zh-TW" sz="28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82550" indent="0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en-US" altLang="zh-TW" sz="2800" dirty="0">
                <a:solidFill>
                  <a:srgbClr val="000000"/>
                </a:solidFill>
                <a:latin typeface="Times New Roman" pitchFamily="18" charset="0"/>
              </a:rPr>
              <a:t>$arr2d = array(array(1,2,3), array(4,5,6), array(7,8,9));</a:t>
            </a:r>
          </a:p>
          <a:p>
            <a:pPr marL="82550" indent="0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en-US" altLang="zh-TW" sz="2800" dirty="0">
                <a:solidFill>
                  <a:srgbClr val="000000"/>
                </a:solidFill>
                <a:latin typeface="Times New Roman" pitchFamily="18" charset="0"/>
              </a:rPr>
              <a:t>for ($</a:t>
            </a:r>
            <a:r>
              <a:rPr lang="en-US" altLang="zh-TW" sz="28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altLang="zh-TW" sz="2800" dirty="0">
                <a:solidFill>
                  <a:srgbClr val="000000"/>
                </a:solidFill>
                <a:latin typeface="Times New Roman" pitchFamily="18" charset="0"/>
              </a:rPr>
              <a:t>=0; $</a:t>
            </a:r>
            <a:r>
              <a:rPr lang="en-US" altLang="zh-TW" sz="28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altLang="zh-TW" sz="2800" dirty="0">
                <a:solidFill>
                  <a:srgbClr val="000000"/>
                </a:solidFill>
                <a:latin typeface="Times New Roman" pitchFamily="18" charset="0"/>
              </a:rPr>
              <a:t>&lt;count($arr2d); $</a:t>
            </a:r>
            <a:r>
              <a:rPr lang="en-US" altLang="zh-TW" sz="28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altLang="zh-TW" sz="2800" dirty="0">
                <a:solidFill>
                  <a:srgbClr val="000000"/>
                </a:solidFill>
                <a:latin typeface="Times New Roman" pitchFamily="18" charset="0"/>
              </a:rPr>
              <a:t>++) {</a:t>
            </a:r>
          </a:p>
          <a:p>
            <a:pPr marL="82550" indent="0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en-US" altLang="zh-TW" sz="2800" dirty="0">
                <a:solidFill>
                  <a:srgbClr val="000000"/>
                </a:solidFill>
                <a:latin typeface="Times New Roman" pitchFamily="18" charset="0"/>
              </a:rPr>
              <a:t>   for ($j=0; $j&lt;count($arr2d[$</a:t>
            </a:r>
            <a:r>
              <a:rPr lang="en-US" altLang="zh-TW" sz="28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altLang="zh-TW" sz="2800" dirty="0">
                <a:solidFill>
                  <a:srgbClr val="000000"/>
                </a:solidFill>
                <a:latin typeface="Times New Roman" pitchFamily="18" charset="0"/>
              </a:rPr>
              <a:t>]); $j++) {</a:t>
            </a:r>
          </a:p>
          <a:p>
            <a:pPr marL="82550" indent="0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en-US" altLang="zh-TW" sz="2800" dirty="0">
                <a:solidFill>
                  <a:srgbClr val="000000"/>
                </a:solidFill>
                <a:latin typeface="Times New Roman" pitchFamily="18" charset="0"/>
              </a:rPr>
              <a:t>      echo "($</a:t>
            </a:r>
            <a:r>
              <a:rPr lang="en-US" altLang="zh-TW" sz="28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altLang="zh-TW" sz="2800" dirty="0">
                <a:solidFill>
                  <a:srgbClr val="000000"/>
                </a:solidFill>
                <a:latin typeface="Times New Roman" pitchFamily="18" charset="0"/>
              </a:rPr>
              <a:t>, $j) = {$arr2d[$</a:t>
            </a:r>
            <a:r>
              <a:rPr lang="en-US" altLang="zh-TW" sz="28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altLang="zh-TW" sz="2800" dirty="0">
                <a:solidFill>
                  <a:srgbClr val="000000"/>
                </a:solidFill>
                <a:latin typeface="Times New Roman" pitchFamily="18" charset="0"/>
              </a:rPr>
              <a:t>][$j]} &lt;</a:t>
            </a:r>
            <a:r>
              <a:rPr lang="en-US" altLang="zh-TW" sz="2800" dirty="0" err="1">
                <a:solidFill>
                  <a:srgbClr val="000000"/>
                </a:solidFill>
                <a:latin typeface="Times New Roman" pitchFamily="18" charset="0"/>
              </a:rPr>
              <a:t>br</a:t>
            </a:r>
            <a:r>
              <a:rPr lang="en-US" altLang="zh-TW" sz="2800" dirty="0">
                <a:solidFill>
                  <a:srgbClr val="000000"/>
                </a:solidFill>
                <a:latin typeface="Times New Roman" pitchFamily="18" charset="0"/>
              </a:rPr>
              <a:t>/&gt;";</a:t>
            </a:r>
          </a:p>
          <a:p>
            <a:pPr marL="82550" indent="0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en-US" altLang="zh-TW" sz="2800" dirty="0">
                <a:solidFill>
                  <a:srgbClr val="000000"/>
                </a:solidFill>
                <a:latin typeface="Times New Roman" pitchFamily="18" charset="0"/>
              </a:rPr>
              <a:t>   }</a:t>
            </a:r>
          </a:p>
          <a:p>
            <a:pPr marL="82550" indent="0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en-US" altLang="zh-TW" sz="2800" dirty="0">
                <a:solidFill>
                  <a:srgbClr val="000000"/>
                </a:solidFill>
                <a:latin typeface="Times New Roman" pitchFamily="18" charset="0"/>
              </a:rPr>
              <a:t>   echo "&lt;</a:t>
            </a:r>
            <a:r>
              <a:rPr lang="en-US" altLang="zh-TW" sz="2800" dirty="0" err="1">
                <a:solidFill>
                  <a:srgbClr val="000000"/>
                </a:solidFill>
                <a:latin typeface="Times New Roman" pitchFamily="18" charset="0"/>
              </a:rPr>
              <a:t>hr</a:t>
            </a:r>
            <a:r>
              <a:rPr lang="en-US" altLang="zh-TW" sz="2800" dirty="0">
                <a:solidFill>
                  <a:srgbClr val="000000"/>
                </a:solidFill>
                <a:latin typeface="Times New Roman" pitchFamily="18" charset="0"/>
              </a:rPr>
              <a:t>/&gt;";</a:t>
            </a:r>
          </a:p>
          <a:p>
            <a:pPr marL="82550" indent="0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en-US" altLang="zh-TW" sz="2800" dirty="0">
                <a:solidFill>
                  <a:srgbClr val="000000"/>
                </a:solidFill>
                <a:latin typeface="Times New Roman" pitchFamily="18" charset="0"/>
              </a:rPr>
              <a:t>}</a:t>
            </a:r>
          </a:p>
          <a:p>
            <a:pPr marL="82550" indent="0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en-US" altLang="zh-TW" sz="2800" dirty="0">
                <a:solidFill>
                  <a:srgbClr val="000000"/>
                </a:solidFill>
                <a:latin typeface="Times New Roman" pitchFamily="18" charset="0"/>
              </a:rPr>
              <a:t>?&gt;</a:t>
            </a:r>
            <a:endParaRPr lang="zh-TW" altLang="en-US" sz="28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2586038"/>
            <a:ext cx="3313113" cy="41719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內容版面配置區 2"/>
          <p:cNvSpPr>
            <a:spLocks noGrp="1"/>
          </p:cNvSpPr>
          <p:nvPr>
            <p:ph idx="1"/>
          </p:nvPr>
        </p:nvSpPr>
        <p:spPr>
          <a:xfrm>
            <a:off x="1000125" y="1447800"/>
            <a:ext cx="6308179" cy="757064"/>
          </a:xfrm>
        </p:spPr>
        <p:txBody>
          <a:bodyPr/>
          <a:lstStyle/>
          <a:p>
            <a:pPr eaLnBrk="1" hangingPunct="1"/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可使用文字指標如下：</a:t>
            </a: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b="1" dirty="0"/>
              <a:t>Associative Array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475656" y="2132856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$age = array("Peter"=&gt;"35", "Ben"=&gt;"37", "Joe"=&gt;"43");</a:t>
            </a:r>
          </a:p>
          <a:p>
            <a:r>
              <a:rPr lang="zh-TW" altLang="en-US" dirty="0"/>
              <a:t>或</a:t>
            </a:r>
            <a:endParaRPr lang="en-US" altLang="zh-TW" dirty="0"/>
          </a:p>
          <a:p>
            <a:r>
              <a:rPr lang="en-US" altLang="zh-TW" dirty="0"/>
              <a:t>$age['Peter'] = "35";</a:t>
            </a:r>
            <a:br>
              <a:rPr lang="en-US" altLang="zh-TW" dirty="0"/>
            </a:br>
            <a:r>
              <a:rPr lang="en-US" altLang="zh-TW" dirty="0"/>
              <a:t>$age['Ben'] = "37";</a:t>
            </a:r>
            <a:br>
              <a:rPr lang="en-US" altLang="zh-TW" dirty="0"/>
            </a:br>
            <a:r>
              <a:rPr lang="en-US" altLang="zh-TW" dirty="0"/>
              <a:t>$age['Joe'] = "43";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1331640" y="3861048"/>
            <a:ext cx="70212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/>
              <a:t>&lt;?</a:t>
            </a:r>
            <a:r>
              <a:rPr lang="en-US" altLang="zh-TW" sz="2000" dirty="0" err="1"/>
              <a:t>php</a:t>
            </a:r>
            <a:br>
              <a:rPr lang="en-US" altLang="zh-TW" sz="2000" dirty="0"/>
            </a:br>
            <a:r>
              <a:rPr lang="en-US" altLang="zh-TW" sz="2000" dirty="0"/>
              <a:t>$age = array("Peter"=&gt;"35", "Ben"=&gt;"37", "Joe"=&gt;"43");</a:t>
            </a:r>
            <a:br>
              <a:rPr lang="en-US" altLang="zh-TW" sz="2000" dirty="0"/>
            </a:br>
            <a:br>
              <a:rPr lang="en-US" altLang="zh-TW" sz="2000" dirty="0"/>
            </a:br>
            <a:r>
              <a:rPr lang="en-US" altLang="zh-TW" sz="2000" dirty="0" err="1"/>
              <a:t>foreach</a:t>
            </a:r>
            <a:r>
              <a:rPr lang="en-US" altLang="zh-TW" sz="2000" dirty="0"/>
              <a:t>($age as $x =&gt; $</a:t>
            </a:r>
            <a:r>
              <a:rPr lang="en-US" altLang="zh-TW" sz="2000" dirty="0" err="1"/>
              <a:t>x_value</a:t>
            </a:r>
            <a:r>
              <a:rPr lang="en-US" altLang="zh-TW" sz="2000" dirty="0"/>
              <a:t>) {</a:t>
            </a:r>
            <a:br>
              <a:rPr lang="en-US" altLang="zh-TW" sz="2000" dirty="0"/>
            </a:br>
            <a:r>
              <a:rPr lang="en-US" altLang="zh-TW" sz="2000" dirty="0"/>
              <a:t>  echo "Key=" . $x . ", Value=" . $</a:t>
            </a:r>
            <a:r>
              <a:rPr lang="en-US" altLang="zh-TW" sz="2000" dirty="0" err="1"/>
              <a:t>x_value</a:t>
            </a:r>
            <a:r>
              <a:rPr lang="en-US" altLang="zh-TW" sz="2000" dirty="0"/>
              <a:t>;</a:t>
            </a:r>
            <a:br>
              <a:rPr lang="en-US" altLang="zh-TW" sz="2000" dirty="0"/>
            </a:br>
            <a:r>
              <a:rPr lang="en-US" altLang="zh-TW" sz="2000" dirty="0"/>
              <a:t>  echo "&lt;</a:t>
            </a:r>
            <a:r>
              <a:rPr lang="en-US" altLang="zh-TW" sz="2000" dirty="0" err="1"/>
              <a:t>br</a:t>
            </a:r>
            <a:r>
              <a:rPr lang="en-US" altLang="zh-TW" sz="2000" dirty="0"/>
              <a:t>&gt;";</a:t>
            </a:r>
            <a:br>
              <a:rPr lang="en-US" altLang="zh-TW" sz="2000" dirty="0"/>
            </a:br>
            <a:r>
              <a:rPr lang="en-US" altLang="zh-TW" sz="2000" dirty="0"/>
              <a:t>}</a:t>
            </a:r>
            <a:br>
              <a:rPr lang="en-US" altLang="zh-TW" sz="2000" dirty="0"/>
            </a:br>
            <a:r>
              <a:rPr lang="en-US" altLang="zh-TW" sz="2000" dirty="0"/>
              <a:t>?&gt;</a:t>
            </a:r>
            <a:endParaRPr lang="zh-TW" alt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Associative Array</a:t>
            </a:r>
            <a:r>
              <a:rPr lang="zh-TW" altLang="en-US" dirty="0"/>
              <a:t> </a:t>
            </a:r>
            <a:r>
              <a:rPr lang="en-US" altLang="zh-TW" dirty="0"/>
              <a:t>(Example)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00125" y="1557338"/>
            <a:ext cx="7934325" cy="5410200"/>
          </a:xfrm>
        </p:spPr>
        <p:txBody>
          <a:bodyPr/>
          <a:lstStyle/>
          <a:p>
            <a:pPr marL="82550" indent="0">
              <a:buFont typeface="Wingdings 2" pitchFamily="18" charset="2"/>
              <a:buNone/>
              <a:defRPr/>
            </a:pPr>
            <a:r>
              <a:rPr lang="en-US" altLang="zh-TW" sz="2000" dirty="0">
                <a:latin typeface="+mn-ea"/>
              </a:rPr>
              <a:t>&lt;?</a:t>
            </a:r>
            <a:r>
              <a:rPr lang="en-US" altLang="zh-TW" sz="2000" dirty="0" err="1">
                <a:latin typeface="+mn-ea"/>
              </a:rPr>
              <a:t>php</a:t>
            </a:r>
            <a:endParaRPr lang="en-US" altLang="zh-TW" sz="2000" dirty="0">
              <a:latin typeface="+mn-ea"/>
            </a:endParaRPr>
          </a:p>
          <a:p>
            <a:pPr marL="82550" indent="0">
              <a:buFont typeface="Wingdings 2" pitchFamily="18" charset="2"/>
              <a:buNone/>
              <a:defRPr/>
            </a:pPr>
            <a:r>
              <a:rPr lang="en-US" altLang="zh-TW" sz="2000" dirty="0">
                <a:latin typeface="+mn-ea"/>
              </a:rPr>
              <a:t>$prod["p001"]= array("Sony 16G</a:t>
            </a:r>
            <a:r>
              <a:rPr lang="zh-TW" altLang="en-US" sz="2000" dirty="0">
                <a:latin typeface="+mn-ea"/>
              </a:rPr>
              <a:t>隨身碟</a:t>
            </a:r>
            <a:r>
              <a:rPr lang="en-US" altLang="zh-TW" sz="2000" dirty="0">
                <a:latin typeface="+mn-ea"/>
              </a:rPr>
              <a:t>", 1200);</a:t>
            </a:r>
          </a:p>
          <a:p>
            <a:pPr marL="82550" indent="0">
              <a:buFont typeface="Wingdings 2" pitchFamily="18" charset="2"/>
              <a:buNone/>
              <a:defRPr/>
            </a:pPr>
            <a:r>
              <a:rPr lang="en-US" altLang="zh-TW" sz="2000" dirty="0">
                <a:latin typeface="+mn-ea"/>
              </a:rPr>
              <a:t>$prod["p002"]= array("Asus  802.11g</a:t>
            </a:r>
            <a:r>
              <a:rPr lang="zh-TW" altLang="en-US" sz="2000" dirty="0">
                <a:latin typeface="+mn-ea"/>
              </a:rPr>
              <a:t>基地台</a:t>
            </a:r>
            <a:r>
              <a:rPr lang="en-US" altLang="zh-TW" sz="2000" dirty="0">
                <a:latin typeface="+mn-ea"/>
              </a:rPr>
              <a:t>", 3100);</a:t>
            </a:r>
          </a:p>
          <a:p>
            <a:pPr marL="82550" indent="0">
              <a:buFont typeface="Wingdings 2" pitchFamily="18" charset="2"/>
              <a:buNone/>
              <a:defRPr/>
            </a:pPr>
            <a:r>
              <a:rPr lang="en-US" altLang="zh-TW" sz="2000" dirty="0">
                <a:latin typeface="+mn-ea"/>
              </a:rPr>
              <a:t>$prod["p003"]= array("Acer 150G</a:t>
            </a:r>
            <a:r>
              <a:rPr lang="zh-TW" altLang="en-US" sz="2000" dirty="0">
                <a:latin typeface="+mn-ea"/>
              </a:rPr>
              <a:t>外接式硬碟</a:t>
            </a:r>
            <a:r>
              <a:rPr lang="en-US" altLang="zh-TW" sz="2000" dirty="0">
                <a:latin typeface="+mn-ea"/>
              </a:rPr>
              <a:t>", 2780);</a:t>
            </a:r>
          </a:p>
          <a:p>
            <a:pPr marL="82550" indent="0">
              <a:buFont typeface="Wingdings 2" pitchFamily="18" charset="2"/>
              <a:buNone/>
              <a:defRPr/>
            </a:pPr>
            <a:r>
              <a:rPr lang="en-US" altLang="zh-TW" sz="2000" dirty="0">
                <a:latin typeface="+mn-ea"/>
              </a:rPr>
              <a:t>$prod["p004"]= array("Logitech </a:t>
            </a:r>
            <a:r>
              <a:rPr lang="zh-TW" altLang="en-US" sz="2000" dirty="0">
                <a:latin typeface="+mn-ea"/>
              </a:rPr>
              <a:t>無線光學滑鼠</a:t>
            </a:r>
            <a:r>
              <a:rPr lang="en-US" altLang="zh-TW" sz="2000" dirty="0">
                <a:latin typeface="+mn-ea"/>
              </a:rPr>
              <a:t>", 1340);</a:t>
            </a:r>
          </a:p>
          <a:p>
            <a:pPr marL="82550" indent="0">
              <a:buFont typeface="Wingdings 2" pitchFamily="18" charset="2"/>
              <a:buNone/>
              <a:defRPr/>
            </a:pPr>
            <a:r>
              <a:rPr lang="en-US" altLang="zh-TW" sz="2000" dirty="0">
                <a:latin typeface="+mn-ea"/>
              </a:rPr>
              <a:t>$prod["p005"]= array("iPhone 5S", 22100);</a:t>
            </a:r>
          </a:p>
          <a:p>
            <a:pPr marL="82550" indent="0">
              <a:buFont typeface="Wingdings 2" pitchFamily="18" charset="2"/>
              <a:buNone/>
              <a:defRPr/>
            </a:pPr>
            <a:endParaRPr lang="en-US" altLang="zh-TW" sz="2000" dirty="0">
              <a:latin typeface="+mn-ea"/>
            </a:endParaRPr>
          </a:p>
          <a:p>
            <a:pPr marL="82550" indent="0">
              <a:buFont typeface="Wingdings 2" pitchFamily="18" charset="2"/>
              <a:buNone/>
              <a:defRPr/>
            </a:pPr>
            <a:r>
              <a:rPr lang="en-US" altLang="zh-TW" sz="1800" dirty="0">
                <a:latin typeface="+mn-ea"/>
              </a:rPr>
              <a:t>echo "&lt;</a:t>
            </a:r>
            <a:r>
              <a:rPr lang="en-US" altLang="zh-TW" sz="1800" dirty="0" err="1">
                <a:latin typeface="+mn-ea"/>
              </a:rPr>
              <a:t>ul</a:t>
            </a:r>
            <a:r>
              <a:rPr lang="en-US" altLang="zh-TW" sz="1800" dirty="0">
                <a:latin typeface="+mn-ea"/>
              </a:rPr>
              <a:t>&gt;";</a:t>
            </a:r>
          </a:p>
          <a:p>
            <a:pPr marL="82550" indent="0">
              <a:buFont typeface="Wingdings 2" pitchFamily="18" charset="2"/>
              <a:buNone/>
              <a:defRPr/>
            </a:pPr>
            <a:r>
              <a:rPr lang="en-US" altLang="zh-TW" sz="1800" dirty="0" err="1">
                <a:latin typeface="+mn-ea"/>
              </a:rPr>
              <a:t>foreach</a:t>
            </a:r>
            <a:r>
              <a:rPr lang="en-US" altLang="zh-TW" sz="1800" dirty="0">
                <a:latin typeface="+mn-ea"/>
              </a:rPr>
              <a:t> ($prod as $</a:t>
            </a:r>
            <a:r>
              <a:rPr lang="en-US" altLang="zh-TW" sz="1800" dirty="0" err="1">
                <a:latin typeface="+mn-ea"/>
              </a:rPr>
              <a:t>pid</a:t>
            </a:r>
            <a:r>
              <a:rPr lang="en-US" altLang="zh-TW" sz="1800" dirty="0">
                <a:latin typeface="+mn-ea"/>
              </a:rPr>
              <a:t> =&gt; $</a:t>
            </a:r>
            <a:r>
              <a:rPr lang="en-US" altLang="zh-TW" sz="1800" dirty="0" err="1">
                <a:latin typeface="+mn-ea"/>
              </a:rPr>
              <a:t>pInfo</a:t>
            </a:r>
            <a:r>
              <a:rPr lang="en-US" altLang="zh-TW" sz="1800" dirty="0">
                <a:latin typeface="+mn-ea"/>
              </a:rPr>
              <a:t>) {</a:t>
            </a:r>
          </a:p>
          <a:p>
            <a:pPr marL="82550" indent="0">
              <a:buFont typeface="Wingdings 2" pitchFamily="18" charset="2"/>
              <a:buNone/>
              <a:defRPr/>
            </a:pPr>
            <a:r>
              <a:rPr lang="en-US" altLang="zh-TW" sz="1800" dirty="0">
                <a:latin typeface="+mn-ea"/>
              </a:rPr>
              <a:t>     echo "&lt;li&gt;</a:t>
            </a:r>
            <a:r>
              <a:rPr lang="zh-TW" altLang="en-US" sz="1800" dirty="0">
                <a:latin typeface="+mn-ea"/>
              </a:rPr>
              <a:t>產品</a:t>
            </a:r>
            <a:r>
              <a:rPr lang="en-US" altLang="zh-TW" sz="1800" dirty="0">
                <a:latin typeface="+mn-ea"/>
              </a:rPr>
              <a:t>:</a:t>
            </a:r>
            <a:r>
              <a:rPr lang="zh-TW" altLang="en-US" sz="1800" dirty="0">
                <a:latin typeface="+mn-ea"/>
              </a:rPr>
              <a:t> </a:t>
            </a:r>
            <a:r>
              <a:rPr lang="en-US" altLang="zh-TW" sz="1800" dirty="0">
                <a:latin typeface="+mn-ea"/>
              </a:rPr>
              <a:t>$</a:t>
            </a:r>
            <a:r>
              <a:rPr lang="en-US" altLang="zh-TW" sz="1800" dirty="0" err="1">
                <a:latin typeface="+mn-ea"/>
              </a:rPr>
              <a:t>pInfo</a:t>
            </a:r>
            <a:r>
              <a:rPr lang="en-US" altLang="zh-TW" sz="1800" dirty="0">
                <a:latin typeface="+mn-ea"/>
              </a:rPr>
              <a:t>[0], </a:t>
            </a:r>
            <a:r>
              <a:rPr lang="zh-TW" altLang="en-US" sz="1800" dirty="0">
                <a:latin typeface="+mn-ea"/>
              </a:rPr>
              <a:t>售價</a:t>
            </a:r>
            <a:r>
              <a:rPr lang="en-US" altLang="zh-TW" sz="1800" dirty="0">
                <a:latin typeface="+mn-ea"/>
              </a:rPr>
              <a:t>:</a:t>
            </a:r>
            <a:r>
              <a:rPr lang="zh-TW" altLang="en-US" sz="1800" dirty="0">
                <a:latin typeface="+mn-ea"/>
              </a:rPr>
              <a:t> </a:t>
            </a:r>
            <a:r>
              <a:rPr lang="en-US" altLang="zh-TW" sz="1800" dirty="0">
                <a:latin typeface="+mn-ea"/>
              </a:rPr>
              <a:t>NT\$$</a:t>
            </a:r>
            <a:r>
              <a:rPr lang="en-US" altLang="zh-TW" sz="1800" dirty="0" err="1">
                <a:latin typeface="+mn-ea"/>
              </a:rPr>
              <a:t>pInfo</a:t>
            </a:r>
            <a:r>
              <a:rPr lang="en-US" altLang="zh-TW" sz="1800" dirty="0">
                <a:latin typeface="+mn-ea"/>
              </a:rPr>
              <a:t>[1], ";</a:t>
            </a:r>
          </a:p>
          <a:p>
            <a:pPr marL="82550" indent="0">
              <a:buFont typeface="Wingdings 2" pitchFamily="18" charset="2"/>
              <a:buNone/>
              <a:defRPr/>
            </a:pPr>
            <a:r>
              <a:rPr lang="en-US" altLang="zh-TW" sz="1800" dirty="0">
                <a:latin typeface="+mn-ea"/>
              </a:rPr>
              <a:t>     echo "&lt;a </a:t>
            </a:r>
            <a:r>
              <a:rPr lang="en-US" altLang="zh-TW" sz="1800" dirty="0" err="1">
                <a:latin typeface="+mn-ea"/>
              </a:rPr>
              <a:t>href</a:t>
            </a:r>
            <a:r>
              <a:rPr lang="en-US" altLang="zh-TW" sz="1800" dirty="0">
                <a:latin typeface="+mn-ea"/>
              </a:rPr>
              <a:t>=\"</a:t>
            </a:r>
            <a:r>
              <a:rPr lang="en-US" altLang="zh-TW" sz="1800" dirty="0" err="1">
                <a:latin typeface="+mn-ea"/>
              </a:rPr>
              <a:t>addCart.php?id</a:t>
            </a:r>
            <a:r>
              <a:rPr lang="en-US" altLang="zh-TW" sz="1800" dirty="0">
                <a:latin typeface="+mn-ea"/>
              </a:rPr>
              <a:t>=$</a:t>
            </a:r>
            <a:r>
              <a:rPr lang="en-US" altLang="zh-TW" sz="1800" dirty="0" err="1">
                <a:latin typeface="+mn-ea"/>
              </a:rPr>
              <a:t>pid</a:t>
            </a:r>
            <a:r>
              <a:rPr lang="en-US" altLang="zh-TW" sz="1800" dirty="0">
                <a:latin typeface="+mn-ea"/>
              </a:rPr>
              <a:t>\"&gt;</a:t>
            </a:r>
            <a:r>
              <a:rPr lang="zh-TW" altLang="en-US" sz="1800" dirty="0">
                <a:latin typeface="+mn-ea"/>
              </a:rPr>
              <a:t>放入購物車</a:t>
            </a:r>
            <a:r>
              <a:rPr lang="en-US" altLang="zh-TW" sz="1800" dirty="0">
                <a:latin typeface="+mn-ea"/>
              </a:rPr>
              <a:t>&lt;/a&gt;&lt;/li&gt;";</a:t>
            </a:r>
          </a:p>
          <a:p>
            <a:pPr marL="82550" indent="0">
              <a:buFont typeface="Wingdings 2" pitchFamily="18" charset="2"/>
              <a:buNone/>
              <a:defRPr/>
            </a:pPr>
            <a:r>
              <a:rPr lang="en-US" altLang="zh-TW" sz="1800" dirty="0">
                <a:latin typeface="+mn-ea"/>
              </a:rPr>
              <a:t>}</a:t>
            </a:r>
          </a:p>
          <a:p>
            <a:pPr marL="82550" indent="0">
              <a:buFont typeface="Wingdings 2" pitchFamily="18" charset="2"/>
              <a:buNone/>
              <a:defRPr/>
            </a:pPr>
            <a:r>
              <a:rPr lang="en-US" altLang="zh-TW" sz="1800" dirty="0">
                <a:latin typeface="+mn-ea"/>
              </a:rPr>
              <a:t>echo "&lt;/</a:t>
            </a:r>
            <a:r>
              <a:rPr lang="en-US" altLang="zh-TW" sz="1800" dirty="0" err="1">
                <a:latin typeface="+mn-ea"/>
              </a:rPr>
              <a:t>ul</a:t>
            </a:r>
            <a:r>
              <a:rPr lang="en-US" altLang="zh-TW" sz="1800" dirty="0">
                <a:latin typeface="+mn-ea"/>
              </a:rPr>
              <a:t>&gt;";</a:t>
            </a:r>
          </a:p>
          <a:p>
            <a:pPr marL="82550" indent="0">
              <a:buFont typeface="Wingdings 2" pitchFamily="18" charset="2"/>
              <a:buNone/>
              <a:defRPr/>
            </a:pPr>
            <a:r>
              <a:rPr lang="en-US" altLang="zh-TW" sz="1800" dirty="0">
                <a:latin typeface="+mn-ea"/>
              </a:rPr>
              <a:t>?&gt;</a:t>
            </a:r>
          </a:p>
          <a:p>
            <a:pPr marL="82550" indent="0">
              <a:buFont typeface="Wingdings 2" pitchFamily="18" charset="2"/>
              <a:buNone/>
              <a:defRPr/>
            </a:pPr>
            <a:endParaRPr lang="zh-TW" altLang="en-US" sz="2000" dirty="0">
              <a:latin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內容版面配置區 2"/>
          <p:cNvSpPr>
            <a:spLocks noGrp="1"/>
          </p:cNvSpPr>
          <p:nvPr>
            <p:ph idx="1"/>
          </p:nvPr>
        </p:nvSpPr>
        <p:spPr>
          <a:xfrm>
            <a:off x="755650" y="260350"/>
            <a:ext cx="8143875" cy="5410200"/>
          </a:xfrm>
        </p:spPr>
        <p:txBody>
          <a:bodyPr/>
          <a:lstStyle/>
          <a:p>
            <a:pPr eaLnBrk="1" hangingPunct="1"/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陣列存取範例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50825" y="908050"/>
            <a:ext cx="6264275" cy="406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zh-TW" dirty="0"/>
              <a:t>&lt;?php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TW" dirty="0"/>
              <a:t>$s = array(0,15,10,20,17,3,8,10,15,12) ;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TW" dirty="0"/>
              <a:t>$</a:t>
            </a:r>
            <a:r>
              <a:rPr lang="en-US" altLang="zh-TW" dirty="0" err="1"/>
              <a:t>cnt</a:t>
            </a:r>
            <a:r>
              <a:rPr lang="en-US" altLang="zh-TW" dirty="0"/>
              <a:t>=count($s);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TW" dirty="0"/>
              <a:t>for ($</a:t>
            </a:r>
            <a:r>
              <a:rPr lang="en-US" altLang="zh-TW" dirty="0" err="1"/>
              <a:t>i</a:t>
            </a:r>
            <a:r>
              <a:rPr lang="en-US" altLang="zh-TW" dirty="0"/>
              <a:t>=1 ; $</a:t>
            </a:r>
            <a:r>
              <a:rPr lang="en-US" altLang="zh-TW" dirty="0" err="1"/>
              <a:t>i</a:t>
            </a:r>
            <a:r>
              <a:rPr lang="en-US" altLang="zh-TW" dirty="0"/>
              <a:t>&lt;$</a:t>
            </a:r>
            <a:r>
              <a:rPr lang="en-US" altLang="zh-TW" dirty="0" err="1"/>
              <a:t>cnt</a:t>
            </a:r>
            <a:r>
              <a:rPr lang="en-US" altLang="zh-TW" dirty="0"/>
              <a:t>; $</a:t>
            </a:r>
            <a:r>
              <a:rPr lang="en-US" altLang="zh-TW" dirty="0" err="1"/>
              <a:t>i</a:t>
            </a:r>
            <a:r>
              <a:rPr lang="en-US" altLang="zh-TW" dirty="0"/>
              <a:t>++){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TW" dirty="0"/>
              <a:t>     echo "</a:t>
            </a:r>
            <a:r>
              <a:rPr lang="zh-TW" altLang="en-US" dirty="0"/>
              <a:t>銷售員</a:t>
            </a:r>
            <a:r>
              <a:rPr lang="en-US" altLang="zh-TW" dirty="0"/>
              <a:t>$</a:t>
            </a:r>
            <a:r>
              <a:rPr lang="en-US" altLang="zh-TW" dirty="0" err="1"/>
              <a:t>i</a:t>
            </a:r>
            <a:r>
              <a:rPr lang="en-US" altLang="zh-TW" dirty="0"/>
              <a:t> : " ;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TW" dirty="0"/>
              <a:t>     $s[0]+=$s[$</a:t>
            </a:r>
            <a:r>
              <a:rPr lang="en-US" altLang="zh-TW" dirty="0" err="1"/>
              <a:t>i</a:t>
            </a:r>
            <a:r>
              <a:rPr lang="en-US" altLang="zh-TW" dirty="0"/>
              <a:t>] ;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TW" dirty="0"/>
              <a:t>     $p=$s[$</a:t>
            </a:r>
            <a:r>
              <a:rPr lang="en-US" altLang="zh-TW" dirty="0" err="1"/>
              <a:t>i</a:t>
            </a:r>
            <a:r>
              <a:rPr lang="en-US" altLang="zh-TW" dirty="0"/>
              <a:t>]*20;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TW" dirty="0"/>
              <a:t>     echo "&lt;</a:t>
            </a:r>
            <a:r>
              <a:rPr lang="en-US" altLang="zh-TW" dirty="0" err="1"/>
              <a:t>img</a:t>
            </a:r>
            <a:r>
              <a:rPr lang="en-US" altLang="zh-TW" dirty="0"/>
              <a:t> </a:t>
            </a:r>
            <a:r>
              <a:rPr lang="en-US" altLang="zh-TW" dirty="0" err="1"/>
              <a:t>src</a:t>
            </a:r>
            <a:r>
              <a:rPr lang="en-US" altLang="zh-TW" dirty="0"/>
              <a:t>=\"line.png\" width=\"$p\" height=\"10\"&gt;";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TW" dirty="0"/>
              <a:t>     echo " $s[$</a:t>
            </a:r>
            <a:r>
              <a:rPr lang="en-US" altLang="zh-TW" dirty="0" err="1"/>
              <a:t>i</a:t>
            </a:r>
            <a:r>
              <a:rPr lang="en-US" altLang="zh-TW" dirty="0"/>
              <a:t>]&lt;</a:t>
            </a:r>
            <a:r>
              <a:rPr lang="en-US" altLang="zh-TW" dirty="0" err="1"/>
              <a:t>br</a:t>
            </a:r>
            <a:r>
              <a:rPr lang="en-US" altLang="zh-TW" dirty="0"/>
              <a:t>/&gt;\n" ;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TW" dirty="0"/>
              <a:t>}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TW" dirty="0"/>
              <a:t>echo "</a:t>
            </a:r>
            <a:r>
              <a:rPr lang="zh-TW" altLang="en-US" dirty="0"/>
              <a:t>總量</a:t>
            </a:r>
            <a:r>
              <a:rPr lang="en-US" altLang="zh-TW" dirty="0"/>
              <a:t>: $s[0]" ;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TW" dirty="0"/>
              <a:t>?&gt;</a:t>
            </a:r>
            <a:endParaRPr lang="zh-TW" altLang="en-US" dirty="0"/>
          </a:p>
        </p:txBody>
      </p:sp>
      <p:pic>
        <p:nvPicPr>
          <p:cNvPr id="1741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149725"/>
            <a:ext cx="6038850" cy="254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5292725" y="404813"/>
            <a:ext cx="3392488" cy="1200150"/>
          </a:xfrm>
          <a:prstGeom prst="rect">
            <a:avLst/>
          </a:prstGeom>
          <a:solidFill>
            <a:srgbClr val="CC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 u="sng">
                <a:latin typeface="Times New Roman" pitchFamily="18" charset="0"/>
              </a:rPr>
              <a:t>count</a:t>
            </a:r>
            <a:r>
              <a:rPr kumimoji="0" lang="zh-TW" altLang="en-US" sz="1800" u="sng">
                <a:latin typeface="Times New Roman" pitchFamily="18" charset="0"/>
              </a:rPr>
              <a:t>函數</a:t>
            </a:r>
            <a:r>
              <a:rPr kumimoji="0" lang="en-US" altLang="zh-TW" sz="1800">
                <a:latin typeface="Times New Roman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80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>
                <a:latin typeface="Times New Roman" pitchFamily="18" charset="0"/>
              </a:rPr>
              <a:t>count()</a:t>
            </a:r>
            <a:r>
              <a:rPr kumimoji="0" lang="zh-TW" altLang="en-US" sz="1800">
                <a:latin typeface="Times New Roman" pitchFamily="18" charset="0"/>
              </a:rPr>
              <a:t>函數會傳回由 </a:t>
            </a:r>
            <a:r>
              <a:rPr kumimoji="0" lang="en-US" altLang="zh-TW" sz="1800">
                <a:latin typeface="Times New Roman" pitchFamily="18" charset="0"/>
              </a:rPr>
              <a:t>[</a:t>
            </a:r>
            <a:r>
              <a:rPr kumimoji="0" lang="zh-TW" altLang="en-US" sz="1800">
                <a:latin typeface="Times New Roman" pitchFamily="18" charset="0"/>
              </a:rPr>
              <a:t>陣列名稱</a:t>
            </a:r>
            <a:r>
              <a:rPr kumimoji="0" lang="en-US" altLang="zh-TW" sz="1800">
                <a:latin typeface="Times New Roman" pitchFamily="18" charset="0"/>
              </a:rPr>
              <a:t>] </a:t>
            </a:r>
            <a:r>
              <a:rPr kumimoji="0" lang="zh-TW" altLang="en-US" sz="1800">
                <a:latin typeface="Times New Roman" pitchFamily="18" charset="0"/>
              </a:rPr>
              <a:t>所指定的陣列元素的個數。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10922</TotalTime>
  <Words>3808</Words>
  <Application>Microsoft Office PowerPoint</Application>
  <PresentationFormat>如螢幕大小 (4:3)</PresentationFormat>
  <Paragraphs>471</Paragraphs>
  <Slides>30</Slides>
  <Notes>2</Notes>
  <HiddenSlides>0</HiddenSlides>
  <MMClips>0</MMClips>
  <ScaleCrop>false</ScaleCrop>
  <HeadingPairs>
    <vt:vector size="8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43" baseType="lpstr">
      <vt:lpstr>微軟正黑體</vt:lpstr>
      <vt:lpstr>新細明體</vt:lpstr>
      <vt:lpstr>標楷體</vt:lpstr>
      <vt:lpstr>Arial</vt:lpstr>
      <vt:lpstr>Calibri</vt:lpstr>
      <vt:lpstr>Courier New</vt:lpstr>
      <vt:lpstr>Gill Sans MT</vt:lpstr>
      <vt:lpstr>Times New Roman</vt:lpstr>
      <vt:lpstr>Verdana</vt:lpstr>
      <vt:lpstr>Wingdings</vt:lpstr>
      <vt:lpstr>Wingdings 2</vt:lpstr>
      <vt:lpstr>夏至</vt:lpstr>
      <vt:lpstr>PhotoImpact</vt:lpstr>
      <vt:lpstr>PHP 陣列與自定函數</vt:lpstr>
      <vt:lpstr>陣列應用</vt:lpstr>
      <vt:lpstr>陣列應用</vt:lpstr>
      <vt:lpstr>陣列應用</vt:lpstr>
      <vt:lpstr>PowerPoint 簡報</vt:lpstr>
      <vt:lpstr>PowerPoint 簡報</vt:lpstr>
      <vt:lpstr>Associative Array</vt:lpstr>
      <vt:lpstr>Associative Array (Example)</vt:lpstr>
      <vt:lpstr>PowerPoint 簡報</vt:lpstr>
      <vt:lpstr>array相關函數</vt:lpstr>
      <vt:lpstr>PowerPoint 簡報</vt:lpstr>
      <vt:lpstr>Array Sorting</vt:lpstr>
      <vt:lpstr>PowerPoint 簡報</vt:lpstr>
      <vt:lpstr>PowerPoint 簡報</vt:lpstr>
      <vt:lpstr>其他與Array 相關函式</vt:lpstr>
      <vt:lpstr>Split Strings by explode( )</vt:lpstr>
      <vt:lpstr>Array Examples</vt:lpstr>
      <vt:lpstr>自定函數</vt:lpstr>
      <vt:lpstr>建立函數</vt:lpstr>
      <vt:lpstr>建立函數</vt:lpstr>
      <vt:lpstr>函數有多個回傳值</vt:lpstr>
      <vt:lpstr>Example</vt:lpstr>
      <vt:lpstr>自定函數-參數的傳遞</vt:lpstr>
      <vt:lpstr>自定函數-參數的傳遞</vt:lpstr>
      <vt:lpstr>自定函數-參數的傳遞</vt:lpstr>
      <vt:lpstr>自定函數-參數的傳遞</vt:lpstr>
      <vt:lpstr>預設參數值</vt:lpstr>
      <vt:lpstr>PowerPoint 簡報</vt:lpstr>
      <vt:lpstr>可變長度參數</vt:lpstr>
      <vt:lpstr>PowerPoint 簡報</vt:lpstr>
    </vt:vector>
  </TitlesOfParts>
  <Company>NCTU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 5 入門基礎</dc:title>
  <dc:creator>USER</dc:creator>
  <cp:lastModifiedBy>Yen-Cheng Chen</cp:lastModifiedBy>
  <cp:revision>80</cp:revision>
  <dcterms:created xsi:type="dcterms:W3CDTF">2009-02-13T07:40:10Z</dcterms:created>
  <dcterms:modified xsi:type="dcterms:W3CDTF">2022-05-17T09:02:10Z</dcterms:modified>
</cp:coreProperties>
</file>