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2" r:id="rId5"/>
    <p:sldId id="268" r:id="rId6"/>
    <p:sldId id="258" r:id="rId7"/>
    <p:sldId id="259" r:id="rId8"/>
    <p:sldId id="261" r:id="rId9"/>
    <p:sldId id="263" r:id="rId10"/>
    <p:sldId id="264" r:id="rId11"/>
    <p:sldId id="265" r:id="rId12"/>
    <p:sldId id="270" r:id="rId13"/>
    <p:sldId id="271" r:id="rId14"/>
    <p:sldId id="267" r:id="rId15"/>
    <p:sldId id="269" r:id="rId1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0F65-FC64-4AF4-83D6-038BF2F5F267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958D3-888A-4CBB-B3FC-79F6E12430C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92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DAEB2-E900-4BC6-BF68-3BF65BB2FAAA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04922-DA6F-4772-81CE-D8AFA1AADFD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79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B6561-435C-4E96-A1D7-42900DCD4684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FE5F6-F2D6-4ED5-825A-9A0CA38FD19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74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841D-0FCF-4183-912E-BD0E34F96689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B0611-350F-4714-A723-D566C8CF9D3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504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0988D-B1DD-47C7-B920-F8B0118B1C3C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3084D-EE10-46EB-BDDA-E921F97BBD5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01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5F12A-70AB-41A4-B39D-724E1460BA41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27545-8AA8-4A43-BEFD-D5C8AA3CD4E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14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17960-A466-4906-9377-78E96B30BC9D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9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C6B52-E2F1-461F-911C-A762BC5BD4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201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6A5D8-16DD-4805-9FBF-181E92861D09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C3B59-21CB-4C44-ACDA-4AFFEE6ECD6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735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4A8B6-6228-4482-8F8B-99081D01D8A2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036A4-06E8-4232-BD9A-4FFB2A4A3F4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1831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C2A27-0028-4215-BEF4-794DC859A204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9D21-74E7-4FA6-B952-690B6A9749C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8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FCBA-262B-4A86-BFFD-0625DD33BE39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8B136-090A-4CE2-BEB4-3117F841C7C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5932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6474C40-E36C-4A43-86F1-B2EF3CF3FB89}" type="datetimeFigureOut">
              <a:rPr lang="zh-TW" altLang="en-US"/>
              <a:pPr>
                <a:defRPr/>
              </a:pPr>
              <a:t>2022/5/17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>
                <a:solidFill>
                  <a:srgbClr val="636363"/>
                </a:solidFill>
                <a:latin typeface="Franklin Gothic Book" pitchFamily="34" charset="0"/>
              </a:defRPr>
            </a:lvl1pPr>
          </a:lstStyle>
          <a:p>
            <a:fld id="{D33C1BDB-7A1C-4D26-B323-05A81651E42F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php/php_ref_string.as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php/func_string_strtolower.asp" TargetMode="External"/><Relationship Id="rId13" Type="http://schemas.openxmlformats.org/officeDocument/2006/relationships/hyperlink" Target="http://www.w3schools.com/php/func_string_stripslashes.asp" TargetMode="External"/><Relationship Id="rId3" Type="http://schemas.openxmlformats.org/officeDocument/2006/relationships/hyperlink" Target="http://www.w3schools.com/php/func_string_str_ireplace.asp" TargetMode="External"/><Relationship Id="rId7" Type="http://schemas.openxmlformats.org/officeDocument/2006/relationships/hyperlink" Target="http://www.w3schools.com/php/func_string_strrev.asp" TargetMode="External"/><Relationship Id="rId12" Type="http://schemas.openxmlformats.org/officeDocument/2006/relationships/hyperlink" Target="http://www.w3schools.com/php/func_string_addslashes.asp" TargetMode="External"/><Relationship Id="rId2" Type="http://schemas.openxmlformats.org/officeDocument/2006/relationships/hyperlink" Target="http://www.w3schools.com/php/func_string_str_replac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php/func_string_str_shuffle.asp" TargetMode="External"/><Relationship Id="rId11" Type="http://schemas.openxmlformats.org/officeDocument/2006/relationships/hyperlink" Target="http://www.w3schools.com/php/func_string_ucwords.asp" TargetMode="External"/><Relationship Id="rId5" Type="http://schemas.openxmlformats.org/officeDocument/2006/relationships/hyperlink" Target="http://www.w3schools.com/php/func_string_str_repeat.asp" TargetMode="External"/><Relationship Id="rId10" Type="http://schemas.openxmlformats.org/officeDocument/2006/relationships/hyperlink" Target="http://www.w3schools.com/php/func_string_ucfirst.asp" TargetMode="External"/><Relationship Id="rId4" Type="http://schemas.openxmlformats.org/officeDocument/2006/relationships/hyperlink" Target="http://www.w3schools.com/php/func_string_str_pad.asp" TargetMode="External"/><Relationship Id="rId9" Type="http://schemas.openxmlformats.org/officeDocument/2006/relationships/hyperlink" Target="http://www.w3schools.com/php/func_string_strtoupper.asp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php/func_string_strpos.asp" TargetMode="External"/><Relationship Id="rId13" Type="http://schemas.openxmlformats.org/officeDocument/2006/relationships/hyperlink" Target="http://www.w3schools.com/php/func_string_strcasecmp.asp" TargetMode="External"/><Relationship Id="rId3" Type="http://schemas.openxmlformats.org/officeDocument/2006/relationships/hyperlink" Target="http://www.w3schools.com/php/func_string_substr.asp" TargetMode="External"/><Relationship Id="rId7" Type="http://schemas.openxmlformats.org/officeDocument/2006/relationships/hyperlink" Target="http://www.w3schools.com/php/func_string_strrchr.asp" TargetMode="External"/><Relationship Id="rId12" Type="http://schemas.openxmlformats.org/officeDocument/2006/relationships/hyperlink" Target="http://www.w3schools.com/php/func_string_strcmp.asp" TargetMode="External"/><Relationship Id="rId2" Type="http://schemas.openxmlformats.org/officeDocument/2006/relationships/hyperlink" Target="http://www.w3schools.com/php/func_string_strlen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php/func_string_stristr.asp" TargetMode="External"/><Relationship Id="rId11" Type="http://schemas.openxmlformats.org/officeDocument/2006/relationships/hyperlink" Target="http://www.w3schools.com/php/func_string_strripos.asp" TargetMode="External"/><Relationship Id="rId5" Type="http://schemas.openxmlformats.org/officeDocument/2006/relationships/hyperlink" Target="http://www.w3schools.com/php/func_string_strchr.asp" TargetMode="External"/><Relationship Id="rId10" Type="http://schemas.openxmlformats.org/officeDocument/2006/relationships/hyperlink" Target="http://www.w3schools.com/php/func_string_strrpos.asp" TargetMode="External"/><Relationship Id="rId4" Type="http://schemas.openxmlformats.org/officeDocument/2006/relationships/hyperlink" Target="http://www.w3schools.com/php/func_string_strstr.asp" TargetMode="External"/><Relationship Id="rId9" Type="http://schemas.openxmlformats.org/officeDocument/2006/relationships/hyperlink" Target="http://www.w3schools.com/php/func_string_stripos.as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strpos.php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func_string_nl2br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php/func_string_str_word_count.asp" TargetMode="External"/><Relationship Id="rId2" Type="http://schemas.openxmlformats.org/officeDocument/2006/relationships/hyperlink" Target="http://www.w3schools.com/php/func_string_strlen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php/func_string_vsprintf.asp" TargetMode="External"/><Relationship Id="rId3" Type="http://schemas.openxmlformats.org/officeDocument/2006/relationships/hyperlink" Target="http://www.w3schools.com/php/func_string_print.asp" TargetMode="External"/><Relationship Id="rId7" Type="http://schemas.openxmlformats.org/officeDocument/2006/relationships/hyperlink" Target="http://www.w3schools.com/php/func_string_vprintf.asp" TargetMode="External"/><Relationship Id="rId2" Type="http://schemas.openxmlformats.org/officeDocument/2006/relationships/hyperlink" Target="http://www.w3schools.com/php/func_string_echo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php/func_string_fprintf.asp" TargetMode="External"/><Relationship Id="rId5" Type="http://schemas.openxmlformats.org/officeDocument/2006/relationships/hyperlink" Target="http://www.w3schools.com/php/func_string_sprintf.asp" TargetMode="External"/><Relationship Id="rId10" Type="http://schemas.openxmlformats.org/officeDocument/2006/relationships/hyperlink" Target="http://www.w3schools.com/php/func_string_number_format.asp" TargetMode="External"/><Relationship Id="rId4" Type="http://schemas.openxmlformats.org/officeDocument/2006/relationships/hyperlink" Target="http://www.w3schools.com/php/func_string_printf.asp" TargetMode="External"/><Relationship Id="rId9" Type="http://schemas.openxmlformats.org/officeDocument/2006/relationships/hyperlink" Target="http://www.w3schools.com/php/func_string_vfprintf.as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php/func_string_str_split.asp" TargetMode="External"/><Relationship Id="rId2" Type="http://schemas.openxmlformats.org/officeDocument/2006/relationships/hyperlink" Target="http://www.w3schools.com/php/func_string_explode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php/func_string_implode.asp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php/func_string_chop.asp" TargetMode="External"/><Relationship Id="rId2" Type="http://schemas.openxmlformats.org/officeDocument/2006/relationships/hyperlink" Target="http://www.w3schools.com/php/func_string_trim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www.w3schools.com/php/func_string_ltrim.asp" TargetMode="External"/><Relationship Id="rId4" Type="http://schemas.openxmlformats.org/officeDocument/2006/relationships/hyperlink" Target="http://www.w3schools.com/php/func_string_rtrim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en-US" altLang="zh-TW"/>
              <a:t>String functions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750" y="3860800"/>
            <a:ext cx="7920038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>
                <a:hlinkClick r:id="rId2"/>
              </a:rPr>
              <a:t>https://www.w3schools.com/php/php_ref_string.asp</a:t>
            </a:r>
            <a:endParaRPr lang="en-US" altLang="zh-TW" sz="24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Replace, Convert</a:t>
            </a:r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11188" y="1557338"/>
          <a:ext cx="8064500" cy="453555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941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3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 dirty="0" err="1">
                          <a:hlinkClick r:id="rId2"/>
                        </a:rPr>
                        <a:t>str_replace</a:t>
                      </a:r>
                      <a:r>
                        <a:rPr lang="en-US" sz="1600" b="1" u="sng" strike="noStrike" dirty="0">
                          <a:hlinkClick r:id="rId2"/>
                        </a:rPr>
                        <a:t>()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Replaces some characters in a string (case-sensitive)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3"/>
                        </a:rPr>
                        <a:t>str_ireplace()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Replaces some characters in a string (case-insensitive)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 dirty="0" err="1">
                          <a:solidFill>
                            <a:schemeClr val="bg1"/>
                          </a:solidFill>
                        </a:rPr>
                        <a:t>substr_replace</a:t>
                      </a:r>
                      <a:r>
                        <a:rPr lang="en-US" sz="1600" b="1" u="sng" strike="noStrike" dirty="0">
                          <a:solidFill>
                            <a:schemeClr val="bg1"/>
                          </a:solidFill>
                        </a:rPr>
                        <a:t>()</a:t>
                      </a:r>
                      <a:endParaRPr lang="en-US" sz="1600" b="1" i="0" u="sng" strike="noStrike" dirty="0">
                        <a:solidFill>
                          <a:schemeClr val="bg1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Replaces a part of a string with another string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4"/>
                        </a:rPr>
                        <a:t>str_pad()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Pads a string to a new length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5"/>
                        </a:rPr>
                        <a:t>str_repeat()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Repeats a string a specified number of times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6"/>
                        </a:rPr>
                        <a:t>str_shuffle()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Randomly shuffles all characters in a string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7"/>
                        </a:rPr>
                        <a:t>strrev()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Reverses a string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8"/>
                        </a:rPr>
                        <a:t>strtolower()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Converts a string to lowercase letters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9"/>
                        </a:rPr>
                        <a:t>strtoupper()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Converts a string to uppercase letters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10"/>
                        </a:rPr>
                        <a:t>ucfirst()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Converts the first character of a string to uppercase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00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 dirty="0" err="1">
                          <a:hlinkClick r:id="rId11"/>
                        </a:rPr>
                        <a:t>ucwords</a:t>
                      </a:r>
                      <a:r>
                        <a:rPr lang="en-US" sz="1600" b="1" u="sng" strike="noStrike" dirty="0">
                          <a:hlinkClick r:id="rId11"/>
                        </a:rPr>
                        <a:t>()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Converts the first character of each word in a string to uppercase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963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err="1">
                          <a:solidFill>
                            <a:srgbClr val="0000FF"/>
                          </a:solidFill>
                          <a:latin typeface="+mn-lt"/>
                          <a:hlinkClick r:id="rId12"/>
                        </a:rPr>
                        <a:t>addslashes</a:t>
                      </a:r>
                      <a:r>
                        <a:rPr lang="en-US" sz="1600" b="1" i="0" u="sng" strike="noStrike" dirty="0">
                          <a:solidFill>
                            <a:srgbClr val="0000FF"/>
                          </a:solidFill>
                          <a:latin typeface="+mn-lt"/>
                          <a:hlinkClick r:id="rId12"/>
                        </a:rPr>
                        <a:t>()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a string with backslashes in front of predefined characters</a:t>
                      </a: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85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err="1">
                          <a:solidFill>
                            <a:srgbClr val="0000FF"/>
                          </a:solidFill>
                          <a:latin typeface="+mn-lt"/>
                          <a:hlinkClick r:id="rId13"/>
                        </a:rPr>
                        <a:t>stripslashes</a:t>
                      </a:r>
                      <a:r>
                        <a:rPr lang="en-US" sz="1600" b="1" i="0" u="sng" strike="noStrike" dirty="0">
                          <a:solidFill>
                            <a:srgbClr val="0000FF"/>
                          </a:solidFill>
                          <a:latin typeface="+mn-lt"/>
                          <a:hlinkClick r:id="rId13"/>
                        </a:rPr>
                        <a:t>()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107995" marR="35998" marT="35981" marB="3598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Verdana"/>
                        </a:rPr>
                        <a:t>Unquotes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 a string quoted with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Verdana"/>
                        </a:rPr>
                        <a:t>addslashes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()</a:t>
                      </a:r>
                    </a:p>
                  </a:txBody>
                  <a:tcPr marL="107995" marR="35998" marT="35981" marB="3598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五角星形 4"/>
          <p:cNvSpPr/>
          <p:nvPr/>
        </p:nvSpPr>
        <p:spPr>
          <a:xfrm>
            <a:off x="245475" y="5229200"/>
            <a:ext cx="216024" cy="21602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Substring, Search</a:t>
            </a:r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750" y="1412875"/>
          <a:ext cx="8280400" cy="4930866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562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80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 dirty="0" err="1">
                          <a:hlinkClick r:id="rId2"/>
                        </a:rPr>
                        <a:t>strlen</a:t>
                      </a:r>
                      <a:r>
                        <a:rPr lang="en-US" sz="1600" b="1" u="sng" strike="noStrike" dirty="0">
                          <a:hlinkClick r:id="rId2"/>
                        </a:rPr>
                        <a:t>()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Returns the length of a string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0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 dirty="0">
                          <a:hlinkClick r:id="rId3"/>
                        </a:rPr>
                        <a:t>substr()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Returns a part of a string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5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4"/>
                        </a:rPr>
                        <a:t>strstr()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Finds the first occurrence of a string inside another string (case-sensitive)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5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5"/>
                        </a:rPr>
                        <a:t>strchr()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Finds the first occurrence of a string inside another string (alias of strstr())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5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6"/>
                        </a:rPr>
                        <a:t>stristr()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Finds the first occurrence of a string inside another string (case-insensitive)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80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7"/>
                        </a:rPr>
                        <a:t>strrchr()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Finds the last occurrence of a string inside another string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64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8"/>
                        </a:rPr>
                        <a:t>strpos()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Returns the position of the first occurrence of a string inside another string (case-sensitive)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964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9"/>
                        </a:rPr>
                        <a:t>stripos()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Returns the position of the first occurrence of a string inside another string (case-insensitive)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964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10"/>
                        </a:rPr>
                        <a:t>strrpos()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Finds the position of the last occurrence of a string inside another string (case-sensitive)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964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11"/>
                        </a:rPr>
                        <a:t>strripos()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Finds the position of the last occurrence of a string inside another string (case-insensitive)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80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>
                          <a:hlinkClick r:id="rId12"/>
                        </a:rPr>
                        <a:t>strcmp()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/>
                        <a:t>Compares two strings (case-sensitive)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80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sng" strike="noStrike" dirty="0" err="1">
                          <a:hlinkClick r:id="rId13"/>
                        </a:rPr>
                        <a:t>strcasecmp</a:t>
                      </a:r>
                      <a:r>
                        <a:rPr lang="en-US" sz="1600" b="1" u="sng" strike="noStrike" dirty="0">
                          <a:hlinkClick r:id="rId13"/>
                        </a:rPr>
                        <a:t>()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93" marR="35998" marT="35988" marB="3598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Compares two strings (case-insensitive)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93" marR="35998" marT="35988" marB="3598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五角星形 4"/>
          <p:cNvSpPr/>
          <p:nvPr/>
        </p:nvSpPr>
        <p:spPr>
          <a:xfrm>
            <a:off x="241176" y="3501008"/>
            <a:ext cx="216024" cy="21602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36D344-5642-42D9-866B-66A7ED74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substr()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A8851F-956C-4781-9FD0-0F7A28C52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44" y="1500455"/>
            <a:ext cx="8229600" cy="1396752"/>
          </a:xfrm>
        </p:spPr>
        <p:txBody>
          <a:bodyPr/>
          <a:lstStyle/>
          <a:p>
            <a:r>
              <a:rPr lang="en-US" altLang="zh-TW" dirty="0"/>
              <a:t>Returns a part of a string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9A0CF31-7FBD-4B44-874F-5AA753CC2119}"/>
              </a:ext>
            </a:extLst>
          </p:cNvPr>
          <p:cNvSpPr txBox="1"/>
          <p:nvPr/>
        </p:nvSpPr>
        <p:spPr>
          <a:xfrm>
            <a:off x="1907704" y="2312432"/>
            <a:ext cx="4828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/>
              <a:t>substr(</a:t>
            </a:r>
            <a:r>
              <a:rPr lang="en-US" altLang="zh-TW" sz="3200" b="1" i="1" dirty="0"/>
              <a:t>$str</a:t>
            </a:r>
            <a:r>
              <a:rPr lang="en-US" altLang="zh-TW" sz="3200" b="1" dirty="0"/>
              <a:t>, </a:t>
            </a:r>
            <a:r>
              <a:rPr lang="en-US" altLang="zh-TW" sz="3200" i="1" dirty="0">
                <a:solidFill>
                  <a:srgbClr val="00B050"/>
                </a:solidFill>
              </a:rPr>
              <a:t>start</a:t>
            </a:r>
            <a:r>
              <a:rPr lang="en-US" altLang="zh-TW" sz="3200" b="1" dirty="0"/>
              <a:t>, </a:t>
            </a:r>
            <a:r>
              <a:rPr lang="en-US" altLang="zh-TW" sz="3200" i="1" dirty="0">
                <a:solidFill>
                  <a:srgbClr val="00B050"/>
                </a:solidFill>
              </a:rPr>
              <a:t>length</a:t>
            </a:r>
            <a:r>
              <a:rPr lang="en-US" altLang="zh-TW" sz="3200" b="1" dirty="0"/>
              <a:t>)</a:t>
            </a:r>
            <a:endParaRPr lang="zh-TW" altLang="en-US" sz="3200" b="1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2F573A5-4C3B-4A24-8B32-17032C1BC083}"/>
              </a:ext>
            </a:extLst>
          </p:cNvPr>
          <p:cNvSpPr txBox="1"/>
          <p:nvPr/>
        </p:nvSpPr>
        <p:spPr>
          <a:xfrm>
            <a:off x="1043608" y="3179514"/>
            <a:ext cx="561044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/>
              <a:t>&lt;?php</a:t>
            </a:r>
          </a:p>
          <a:p>
            <a:r>
              <a:rPr lang="en-US" altLang="zh-TW" sz="2800" dirty="0"/>
              <a:t>$</a:t>
            </a:r>
            <a:r>
              <a:rPr lang="en-US" altLang="zh-TW" sz="2800" dirty="0" err="1"/>
              <a:t>ctStr</a:t>
            </a:r>
            <a:r>
              <a:rPr lang="en-US" altLang="zh-TW" sz="2800" dirty="0"/>
              <a:t>="country: Taiwan";</a:t>
            </a:r>
          </a:p>
          <a:p>
            <a:r>
              <a:rPr lang="en-US" altLang="zh-TW" sz="2800" dirty="0"/>
              <a:t>echo substr($</a:t>
            </a:r>
            <a:r>
              <a:rPr lang="en-US" altLang="zh-TW" sz="2800" dirty="0" err="1"/>
              <a:t>ctStr</a:t>
            </a:r>
            <a:r>
              <a:rPr lang="en-US" altLang="zh-TW" sz="2800" dirty="0"/>
              <a:t>, 9);     // Taiwan</a:t>
            </a:r>
          </a:p>
          <a:p>
            <a:r>
              <a:rPr lang="en-US" altLang="zh-TW" sz="2800" dirty="0"/>
              <a:t>echo substr($</a:t>
            </a:r>
            <a:r>
              <a:rPr lang="en-US" altLang="zh-TW" sz="2800" dirty="0" err="1"/>
              <a:t>ctStr</a:t>
            </a:r>
            <a:r>
              <a:rPr lang="en-US" altLang="zh-TW" sz="2800" dirty="0"/>
              <a:t>, 9, 3);      // Tai</a:t>
            </a:r>
          </a:p>
          <a:p>
            <a:r>
              <a:rPr lang="en-US" altLang="zh-TW" sz="28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262997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6F4B75-D568-4DA2-BBDC-5FBA585A0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mb_substr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09479CF-C859-45BA-8C21-44FA3D5D6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184" y="1533095"/>
            <a:ext cx="8229600" cy="1261379"/>
          </a:xfrm>
        </p:spPr>
        <p:txBody>
          <a:bodyPr/>
          <a:lstStyle/>
          <a:p>
            <a:r>
              <a:rPr lang="en-US" altLang="zh-TW" sz="2800" dirty="0"/>
              <a:t>A multi-byte safe version of substr()</a:t>
            </a:r>
          </a:p>
          <a:p>
            <a:r>
              <a:rPr lang="zh-TW" altLang="en-US" sz="2800" dirty="0"/>
              <a:t>一個漢字使用三個位元組編碼 </a:t>
            </a:r>
            <a:r>
              <a:rPr lang="en-US" altLang="zh-TW" sz="2800" dirty="0"/>
              <a:t>(UTF-8)</a:t>
            </a:r>
            <a:endParaRPr lang="zh-TW" altLang="en-US" sz="28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D4005F-3A8A-415A-8FC6-5FCBDB5540CF}"/>
              </a:ext>
            </a:extLst>
          </p:cNvPr>
          <p:cNvSpPr txBox="1"/>
          <p:nvPr/>
        </p:nvSpPr>
        <p:spPr>
          <a:xfrm>
            <a:off x="251520" y="2780928"/>
            <a:ext cx="5015347" cy="226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/>
              <a:t>&lt;?php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$</a:t>
            </a:r>
            <a:r>
              <a:rPr lang="en-US" altLang="zh-TW" sz="2400" dirty="0" err="1"/>
              <a:t>addr</a:t>
            </a:r>
            <a:r>
              <a:rPr lang="en-US" altLang="zh-TW" sz="2400" dirty="0"/>
              <a:t>="</a:t>
            </a:r>
            <a:r>
              <a:rPr lang="zh-TW" altLang="en-US" sz="2400" dirty="0"/>
              <a:t>南投縣埔里鎮大學路</a:t>
            </a:r>
            <a:r>
              <a:rPr lang="en-US" altLang="zh-TW" sz="2400" dirty="0"/>
              <a:t>470</a:t>
            </a:r>
            <a:r>
              <a:rPr lang="zh-TW" altLang="en-US" sz="2400" dirty="0"/>
              <a:t>號</a:t>
            </a:r>
            <a:r>
              <a:rPr lang="en-US" altLang="zh-TW" sz="2400" dirty="0"/>
              <a:t>";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$</a:t>
            </a:r>
            <a:r>
              <a:rPr lang="en-US" altLang="zh-TW" sz="2400" dirty="0" err="1"/>
              <a:t>puli</a:t>
            </a:r>
            <a:r>
              <a:rPr lang="en-US" altLang="zh-TW" sz="2400" dirty="0"/>
              <a:t>=substr($</a:t>
            </a:r>
            <a:r>
              <a:rPr lang="en-US" altLang="zh-TW" sz="2400" dirty="0" err="1"/>
              <a:t>addr</a:t>
            </a:r>
            <a:r>
              <a:rPr lang="en-US" altLang="zh-TW" sz="2400" dirty="0"/>
              <a:t>, 3, 3);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echo $</a:t>
            </a:r>
            <a:r>
              <a:rPr lang="en-US" altLang="zh-TW" sz="2400" dirty="0" err="1"/>
              <a:t>puli</a:t>
            </a:r>
            <a:r>
              <a:rPr lang="en-US" altLang="zh-TW" sz="2400" dirty="0"/>
              <a:t>;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?&gt;</a:t>
            </a:r>
            <a:endParaRPr lang="zh-TW" altLang="en-US" sz="24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EC03346-6516-437D-BEDD-3CC2DA29E18E}"/>
              </a:ext>
            </a:extLst>
          </p:cNvPr>
          <p:cNvSpPr/>
          <p:nvPr/>
        </p:nvSpPr>
        <p:spPr>
          <a:xfrm>
            <a:off x="1896344" y="4139094"/>
            <a:ext cx="739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// 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投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A041C88-5B9D-417C-B275-CB89B1297952}"/>
              </a:ext>
            </a:extLst>
          </p:cNvPr>
          <p:cNvSpPr/>
          <p:nvPr/>
        </p:nvSpPr>
        <p:spPr>
          <a:xfrm>
            <a:off x="3997768" y="4271699"/>
            <a:ext cx="5029200" cy="226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/>
              <a:t>&lt;?php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$</a:t>
            </a:r>
            <a:r>
              <a:rPr lang="en-US" altLang="zh-TW" sz="2400" dirty="0" err="1"/>
              <a:t>addr</a:t>
            </a:r>
            <a:r>
              <a:rPr lang="en-US" altLang="zh-TW" sz="2400" dirty="0"/>
              <a:t>="</a:t>
            </a:r>
            <a:r>
              <a:rPr lang="zh-TW" altLang="en-US" sz="2400" dirty="0"/>
              <a:t>南投縣埔里鎮大學路</a:t>
            </a:r>
            <a:r>
              <a:rPr lang="en-US" altLang="zh-TW" sz="2400" dirty="0"/>
              <a:t>470</a:t>
            </a:r>
            <a:r>
              <a:rPr lang="zh-TW" altLang="en-US" sz="2400" dirty="0"/>
              <a:t>號</a:t>
            </a:r>
            <a:r>
              <a:rPr lang="en-US" altLang="zh-TW" sz="2400" dirty="0"/>
              <a:t>";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$</a:t>
            </a:r>
            <a:r>
              <a:rPr lang="en-US" altLang="zh-TW" sz="2400" dirty="0" err="1"/>
              <a:t>puli</a:t>
            </a:r>
            <a:r>
              <a:rPr lang="en-US" altLang="zh-TW" sz="2400" dirty="0"/>
              <a:t>=</a:t>
            </a:r>
            <a:r>
              <a:rPr lang="en-US" altLang="zh-TW" sz="2400" b="1" dirty="0" err="1"/>
              <a:t>mb_substr</a:t>
            </a:r>
            <a:r>
              <a:rPr lang="en-US" altLang="zh-TW" sz="2400" b="1" dirty="0"/>
              <a:t>(</a:t>
            </a:r>
            <a:r>
              <a:rPr lang="en-US" altLang="zh-TW" sz="2400" dirty="0"/>
              <a:t>$</a:t>
            </a:r>
            <a:r>
              <a:rPr lang="en-US" altLang="zh-TW" sz="2400" dirty="0" err="1"/>
              <a:t>addr</a:t>
            </a:r>
            <a:r>
              <a:rPr lang="en-US" altLang="zh-TW" sz="2400" dirty="0"/>
              <a:t>, 3, 3</a:t>
            </a:r>
            <a:r>
              <a:rPr lang="en-US" altLang="zh-TW" sz="2400" b="1" dirty="0"/>
              <a:t>)</a:t>
            </a:r>
            <a:r>
              <a:rPr lang="en-US" altLang="zh-TW" sz="2400" dirty="0"/>
              <a:t>;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echo $</a:t>
            </a:r>
            <a:r>
              <a:rPr lang="en-US" altLang="zh-TW" sz="2400" dirty="0" err="1"/>
              <a:t>puli</a:t>
            </a:r>
            <a:r>
              <a:rPr lang="en-US" altLang="zh-TW" sz="2400" dirty="0"/>
              <a:t>;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?&gt;</a:t>
            </a:r>
            <a:endParaRPr lang="zh-TW" altLang="en-US" sz="24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2DA2E8B-1150-4EFB-A64D-0B2B54851E9B}"/>
              </a:ext>
            </a:extLst>
          </p:cNvPr>
          <p:cNvSpPr/>
          <p:nvPr/>
        </p:nvSpPr>
        <p:spPr>
          <a:xfrm>
            <a:off x="5706092" y="5699560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// </a:t>
            </a:r>
            <a:r>
              <a:rPr lang="zh-TW" altLang="en-US" sz="2400" b="1" dirty="0">
                <a:solidFill>
                  <a:srgbClr val="FF0000"/>
                </a:solidFill>
              </a:rPr>
              <a:t>埔里鎮</a:t>
            </a:r>
          </a:p>
        </p:txBody>
      </p:sp>
    </p:spTree>
    <p:extLst>
      <p:ext uri="{BB962C8B-B14F-4D97-AF65-F5344CB8AC3E}">
        <p14:creationId xmlns:p14="http://schemas.microsoft.com/office/powerpoint/2010/main" val="697184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strpos( )</a:t>
            </a:r>
            <a:endParaRPr lang="zh-TW" altLang="en-US"/>
          </a:p>
        </p:txBody>
      </p:sp>
      <p:sp>
        <p:nvSpPr>
          <p:cNvPr id="23555" name="矩形 4"/>
          <p:cNvSpPr>
            <a:spLocks noChangeArrowheads="1"/>
          </p:cNvSpPr>
          <p:nvPr/>
        </p:nvSpPr>
        <p:spPr bwMode="auto">
          <a:xfrm>
            <a:off x="179513" y="1484784"/>
            <a:ext cx="4680520" cy="3786188"/>
          </a:xfrm>
          <a:prstGeom prst="rect">
            <a:avLst/>
          </a:prstGeom>
          <a:solidFill>
            <a:schemeClr val="bg2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ß"/>
              <a:defRPr sz="32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Þ"/>
              <a:defRPr sz="28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"/>
              <a:defRPr sz="24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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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itchFamily="18" charset="2"/>
              <a:buChar char="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itchFamily="18" charset="2"/>
              <a:buChar char="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itchFamily="18" charset="2"/>
              <a:buChar char="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itchFamily="18" charset="2"/>
              <a:buChar char="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kumimoji="0"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kumimoji="0"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$email = $_GET['mail'];  </a:t>
            </a:r>
            <a:r>
              <a:rPr kumimoji="0"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//$_POST['mail']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if </a:t>
            </a:r>
            <a:r>
              <a:rPr kumimoji="0" lang="en-US" altLang="zh-TW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kumimoji="0" lang="en-US" altLang="zh-TW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kumimoji="0"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zh-TW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strpos</a:t>
            </a:r>
            <a:r>
              <a:rPr kumimoji="0"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($email, '@')</a:t>
            </a: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$user = substr($email,0,$pos);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$server = substr($email, $pos+1);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echo "E-mail: $email&lt;</a:t>
            </a:r>
            <a:r>
              <a:rPr kumimoji="0"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/&gt;"; 	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echo "User name: $user&lt;</a:t>
            </a:r>
            <a:r>
              <a:rPr kumimoji="0"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/&gt;";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echo "Server: $server&lt;</a:t>
            </a:r>
            <a:r>
              <a:rPr kumimoji="0"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/&gt;";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else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echo "&lt;h2&gt;Wrong E-mail!&lt;/h2&gt;";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28800"/>
            <a:ext cx="32099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5067178" y="3284984"/>
            <a:ext cx="4076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buFont typeface="Arial" charset="0"/>
              <a:buChar char="•"/>
            </a:pPr>
            <a:r>
              <a:rPr lang="en-US" altLang="zh-TW" dirty="0"/>
              <a:t>If found, </a:t>
            </a:r>
            <a:r>
              <a:rPr lang="en-US" altLang="zh-TW" dirty="0" err="1"/>
              <a:t>strpos</a:t>
            </a:r>
            <a:r>
              <a:rPr lang="en-US" altLang="zh-TW" dirty="0"/>
              <a:t>() returns an integer.</a:t>
            </a:r>
          </a:p>
          <a:p>
            <a:pPr marL="177800" indent="-177800">
              <a:buFont typeface="Arial" charset="0"/>
              <a:buChar char="•"/>
            </a:pPr>
            <a:r>
              <a:rPr lang="en-US" altLang="zh-TW" dirty="0"/>
              <a:t>Otherwise, </a:t>
            </a:r>
            <a:r>
              <a:rPr lang="en-US" altLang="zh-TW" dirty="0" err="1"/>
              <a:t>strpos</a:t>
            </a:r>
            <a:r>
              <a:rPr lang="en-US" altLang="zh-TW" dirty="0"/>
              <a:t>() returns </a:t>
            </a:r>
            <a:r>
              <a:rPr lang="en-US" altLang="zh-TW" b="1" dirty="0"/>
              <a:t>false</a:t>
            </a:r>
            <a:r>
              <a:rPr lang="en-US" altLang="zh-TW" dirty="0"/>
              <a:t>; 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1520" y="5733256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3"/>
              </a:rPr>
              <a:t>http://php.net/manual/en/function.strpos.php</a:t>
            </a:r>
            <a:endParaRPr lang="en-US" altLang="zh-TW" dirty="0"/>
          </a:p>
        </p:txBody>
      </p:sp>
      <p:cxnSp>
        <p:nvCxnSpPr>
          <p:cNvPr id="5" name="直線單箭頭接點 4"/>
          <p:cNvCxnSpPr/>
          <p:nvPr/>
        </p:nvCxnSpPr>
        <p:spPr>
          <a:xfrm>
            <a:off x="3635896" y="2420888"/>
            <a:ext cx="2304256" cy="86409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/>
          <p:cNvSpPr txBox="1"/>
          <p:nvPr/>
        </p:nvSpPr>
        <p:spPr>
          <a:xfrm>
            <a:off x="5292080" y="5157192"/>
            <a:ext cx="3329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if (</a:t>
            </a:r>
            <a:r>
              <a:rPr kumimoji="0" lang="en-US" altLang="zh-TW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strpos</a:t>
            </a:r>
            <a:r>
              <a:rPr kumimoji="0"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($email, '@') !== false</a:t>
            </a:r>
            <a:r>
              <a:rPr kumimoji="0"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5004048" y="4293096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注意</a:t>
            </a:r>
            <a:r>
              <a:rPr lang="en-US" altLang="zh-TW" dirty="0"/>
              <a:t>:</a:t>
            </a:r>
            <a:r>
              <a:rPr lang="zh-TW" altLang="en-US" dirty="0"/>
              <a:t> 當</a:t>
            </a:r>
            <a:r>
              <a:rPr lang="en-US" altLang="zh-TW" dirty="0" err="1"/>
              <a:t>strpos</a:t>
            </a:r>
            <a:r>
              <a:rPr lang="en-US" altLang="zh-TW" dirty="0"/>
              <a:t>()</a:t>
            </a:r>
            <a:r>
              <a:rPr lang="zh-TW" altLang="en-US" dirty="0"/>
              <a:t>傳回</a:t>
            </a:r>
            <a:r>
              <a:rPr lang="en-US" altLang="zh-TW" dirty="0"/>
              <a:t>0, </a:t>
            </a:r>
            <a:r>
              <a:rPr lang="zh-TW" altLang="en-US" dirty="0"/>
              <a:t>條件不成立</a:t>
            </a:r>
            <a:r>
              <a:rPr lang="en-US" altLang="zh-TW" dirty="0"/>
              <a:t>!!!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372200" y="472514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可改成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/>
          <a:lstStyle/>
          <a:p>
            <a:r>
              <a:rPr lang="en-US" altLang="zh-TW" dirty="0"/>
              <a:t>nl2br()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6504"/>
          </a:xfrm>
        </p:spPr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將字串中所有的</a:t>
            </a:r>
            <a:r>
              <a:rPr lang="en-US" altLang="zh-TW" sz="2800" dirty="0">
                <a:latin typeface="+mj-ea"/>
                <a:ea typeface="+mj-ea"/>
              </a:rPr>
              <a:t>"\n",</a:t>
            </a:r>
            <a:r>
              <a:rPr lang="zh-TW" altLang="en-US" sz="2800" dirty="0">
                <a:latin typeface="+mj-ea"/>
                <a:ea typeface="+mj-ea"/>
              </a:rPr>
              <a:t>自動改為</a:t>
            </a:r>
            <a:r>
              <a:rPr lang="en-US" altLang="zh-TW" sz="2800" dirty="0">
                <a:latin typeface="+mj-ea"/>
                <a:ea typeface="+mj-ea"/>
              </a:rPr>
              <a:t>"&lt;</a:t>
            </a:r>
            <a:r>
              <a:rPr lang="en-US" altLang="zh-TW" sz="2800" dirty="0" err="1">
                <a:latin typeface="+mj-ea"/>
                <a:ea typeface="+mj-ea"/>
              </a:rPr>
              <a:t>br</a:t>
            </a:r>
            <a:r>
              <a:rPr lang="en-US" altLang="zh-TW" sz="2800" dirty="0">
                <a:latin typeface="+mj-ea"/>
                <a:ea typeface="+mj-ea"/>
              </a:rPr>
              <a:t>/&gt;"</a:t>
            </a:r>
          </a:p>
          <a:p>
            <a:r>
              <a:rPr lang="zh-TW" altLang="en-US" sz="2800" dirty="0">
                <a:latin typeface="+mj-ea"/>
                <a:ea typeface="+mj-ea"/>
              </a:rPr>
              <a:t>例如使用者在表單中</a:t>
            </a:r>
            <a:r>
              <a:rPr lang="en-US" altLang="zh-TW" sz="2800" dirty="0" err="1">
                <a:latin typeface="+mj-ea"/>
                <a:ea typeface="+mj-ea"/>
              </a:rPr>
              <a:t>textarea</a:t>
            </a:r>
            <a:r>
              <a:rPr lang="zh-TW" altLang="en-US" sz="2800" dirty="0">
                <a:latin typeface="+mj-ea"/>
                <a:ea typeface="+mj-ea"/>
              </a:rPr>
              <a:t>內容</a:t>
            </a:r>
          </a:p>
        </p:txBody>
      </p:sp>
      <p:sp>
        <p:nvSpPr>
          <p:cNvPr id="4" name="矩形 3"/>
          <p:cNvSpPr/>
          <p:nvPr/>
        </p:nvSpPr>
        <p:spPr>
          <a:xfrm>
            <a:off x="755576" y="4077072"/>
            <a:ext cx="2406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/>
              <a:t>echo nl2br($</a:t>
            </a:r>
            <a:r>
              <a:rPr lang="en-US" altLang="zh-TW" sz="2000" b="1" dirty="0" err="1"/>
              <a:t>msg</a:t>
            </a:r>
            <a:r>
              <a:rPr lang="en-US" altLang="zh-TW" sz="2000" b="1" dirty="0"/>
              <a:t>);</a:t>
            </a:r>
            <a:endParaRPr lang="zh-TW" altLang="en-US" sz="2000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755576" y="3140968"/>
            <a:ext cx="822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$</a:t>
            </a:r>
            <a:r>
              <a:rPr lang="en-US" altLang="zh-TW" dirty="0" err="1"/>
              <a:t>msg</a:t>
            </a:r>
            <a:r>
              <a:rPr lang="en-US" altLang="zh-TW" dirty="0"/>
              <a:t>="Subject: Next Meeting\n\</a:t>
            </a:r>
            <a:r>
              <a:rPr lang="en-US" altLang="zh-TW" dirty="0" err="1"/>
              <a:t>nDate</a:t>
            </a:r>
            <a:r>
              <a:rPr lang="en-US" altLang="zh-TW" dirty="0"/>
              <a:t>: June 3rd, 2020\</a:t>
            </a:r>
            <a:r>
              <a:rPr lang="en-US" altLang="zh-TW" dirty="0" err="1"/>
              <a:t>nPlace</a:t>
            </a:r>
            <a:r>
              <a:rPr lang="en-US" altLang="zh-TW" dirty="0"/>
              <a:t>: Room 5041 ";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419872" y="3861048"/>
            <a:ext cx="244827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Title: Next Meeting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Date: June 3rd, 2020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Place: Room 5041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7584" y="5589240"/>
            <a:ext cx="64807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Title: Next Meeting Date: June 3rd, 2020 Place: Room 5041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5576" y="5085184"/>
            <a:ext cx="160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/>
              <a:t>echo $</a:t>
            </a:r>
            <a:r>
              <a:rPr lang="en-US" altLang="zh-TW" sz="2000" b="1" dirty="0" err="1"/>
              <a:t>msg</a:t>
            </a:r>
            <a:r>
              <a:rPr lang="en-US" altLang="zh-TW" sz="2000" b="1" dirty="0"/>
              <a:t>;</a:t>
            </a:r>
            <a:endParaRPr lang="zh-TW" altLang="en-US" sz="2000" b="1" dirty="0"/>
          </a:p>
        </p:txBody>
      </p:sp>
      <p:sp>
        <p:nvSpPr>
          <p:cNvPr id="9" name="矩形 8"/>
          <p:cNvSpPr/>
          <p:nvPr/>
        </p:nvSpPr>
        <p:spPr>
          <a:xfrm>
            <a:off x="1259632" y="1052736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2"/>
              </a:rPr>
              <a:t>https://www.w3schools.com/php/func_string_nl2br.asp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609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String Length</a:t>
            </a:r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68254"/>
              </p:ext>
            </p:extLst>
          </p:nvPr>
        </p:nvGraphicFramePr>
        <p:xfrm>
          <a:off x="1116013" y="2492375"/>
          <a:ext cx="6769100" cy="754064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207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1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03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sng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strlen</a:t>
                      </a:r>
                      <a:r>
                        <a:rPr lang="en-US" sz="2000" b="1" u="sng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()</a:t>
                      </a:r>
                      <a:endParaRPr lang="en-US" sz="2000" b="1" i="0" u="sng" strike="noStrik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6" marR="36002" marT="36022" marB="36022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Returns the length of a string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6" marR="36002" marT="36022" marB="360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03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sng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str_word_count</a:t>
                      </a:r>
                      <a:r>
                        <a:rPr lang="en-US" sz="2000" b="1" u="sng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()</a:t>
                      </a:r>
                      <a:endParaRPr lang="en-US" sz="2000" b="1" i="0" u="sng" strike="noStrik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6" marR="36002" marT="36022" marB="36022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 the number of words in a string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6" marR="36002" marT="36022" marB="360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187624" y="4149080"/>
            <a:ext cx="62224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$</a:t>
            </a:r>
            <a:r>
              <a:rPr lang="en-US" altLang="zh-TW" sz="2400" dirty="0" err="1"/>
              <a:t>len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strlen</a:t>
            </a:r>
            <a:r>
              <a:rPr lang="en-US" altLang="zh-TW" sz="2400" dirty="0"/>
              <a:t>("Hello World");     //11</a:t>
            </a:r>
          </a:p>
          <a:p>
            <a:r>
              <a:rPr lang="en-US" altLang="zh-TW" sz="2400" dirty="0"/>
              <a:t>$</a:t>
            </a:r>
            <a:r>
              <a:rPr lang="en-US" altLang="zh-TW" sz="2400" dirty="0" err="1"/>
              <a:t>wcnt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str_word_count</a:t>
            </a:r>
            <a:r>
              <a:rPr lang="en-US" altLang="zh-TW" sz="2400" dirty="0"/>
              <a:t>("Hello World");    //2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echo and print</a:t>
            </a:r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458518"/>
              </p:ext>
            </p:extLst>
          </p:nvPr>
        </p:nvGraphicFramePr>
        <p:xfrm>
          <a:off x="971550" y="1773238"/>
          <a:ext cx="7129463" cy="4459288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94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5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71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sng" strike="noStrike" dirty="0">
                          <a:hlinkClick r:id="rId2"/>
                        </a:rPr>
                        <a:t>echo()</a:t>
                      </a:r>
                      <a:endParaRPr lang="en-US" sz="18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10" marR="36003" marT="35994" marB="35994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Outputs strings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10" marR="36003" marT="35994" marB="359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1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sng" strike="noStrike" dirty="0">
                          <a:hlinkClick r:id="rId3"/>
                        </a:rPr>
                        <a:t>print()</a:t>
                      </a:r>
                      <a:endParaRPr lang="en-US" sz="18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10" marR="36003" marT="35994" marB="35994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Outputs a string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10" marR="36003" marT="35994" marB="359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1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sng" strike="noStrike" dirty="0" err="1">
                          <a:hlinkClick r:id="rId4"/>
                        </a:rPr>
                        <a:t>printf</a:t>
                      </a:r>
                      <a:r>
                        <a:rPr lang="en-US" sz="1800" b="1" u="sng" strike="noStrike" dirty="0">
                          <a:hlinkClick r:id="rId4"/>
                        </a:rPr>
                        <a:t>()</a:t>
                      </a:r>
                      <a:endParaRPr lang="en-US" sz="18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10" marR="36003" marT="35994" marB="35994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Outputs a formatted string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10" marR="36003" marT="35994" marB="3599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71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sng" strike="noStrike" dirty="0" err="1">
                          <a:hlinkClick r:id="rId5"/>
                        </a:rPr>
                        <a:t>sprintf</a:t>
                      </a:r>
                      <a:r>
                        <a:rPr lang="en-US" sz="1800" b="1" u="sng" strike="noStrike" dirty="0">
                          <a:hlinkClick r:id="rId5"/>
                        </a:rPr>
                        <a:t>()</a:t>
                      </a:r>
                      <a:endParaRPr lang="en-US" sz="18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10" marR="36003" marT="35994" marB="35994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Writes a formatted string to a variable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10" marR="36003" marT="35994" marB="3599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628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en-US" sz="1800" b="1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fprintf</a:t>
                      </a:r>
                      <a:r>
                        <a:rPr kumimoji="0" lang="en-US" sz="18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()</a:t>
                      </a:r>
                      <a:endParaRPr kumimoji="0" lang="en-US" sz="18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10" marR="36003" marT="35994" marB="35994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en-US" sz="180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Writes a formatted string to a specified output stream</a:t>
                      </a:r>
                    </a:p>
                  </a:txBody>
                  <a:tcPr marL="108010" marR="36003" marT="35994" marB="3599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1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sng" strike="noStrike" dirty="0" err="1">
                          <a:hlinkClick r:id="rId7"/>
                        </a:rPr>
                        <a:t>vprintf</a:t>
                      </a:r>
                      <a:r>
                        <a:rPr lang="en-US" sz="1800" b="1" u="sng" strike="noStrike" dirty="0">
                          <a:hlinkClick r:id="rId7"/>
                        </a:rPr>
                        <a:t>()</a:t>
                      </a:r>
                      <a:endParaRPr lang="en-US" sz="18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10" marR="36003" marT="35994" marB="35994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Outputs a formatted string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10" marR="36003" marT="35994" marB="3599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1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sng" strike="noStrike" dirty="0" err="1">
                          <a:hlinkClick r:id="rId8"/>
                        </a:rPr>
                        <a:t>vsprintf</a:t>
                      </a:r>
                      <a:r>
                        <a:rPr lang="en-US" sz="1800" b="1" u="sng" strike="noStrike" dirty="0">
                          <a:hlinkClick r:id="rId8"/>
                        </a:rPr>
                        <a:t>()</a:t>
                      </a:r>
                      <a:endParaRPr lang="en-US" sz="18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10" marR="36003" marT="35994" marB="35994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Writes a formatted string to a variable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10" marR="36003" marT="35994" marB="3599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06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sng" strike="noStrike" dirty="0" err="1">
                          <a:hlinkClick r:id="rId9"/>
                        </a:rPr>
                        <a:t>vfprintf</a:t>
                      </a:r>
                      <a:r>
                        <a:rPr lang="en-US" sz="1800" b="1" u="sng" strike="noStrike" dirty="0">
                          <a:hlinkClick r:id="rId9"/>
                        </a:rPr>
                        <a:t>()</a:t>
                      </a:r>
                      <a:endParaRPr lang="en-US" sz="18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10" marR="36003" marT="35994" marB="35994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Writes a formatted string to a specified output stream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10" marR="36003" marT="35994" marB="3599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1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>
                          <a:hlinkClick r:id="rId10"/>
                        </a:rPr>
                        <a:t>number_format</a:t>
                      </a:r>
                      <a:r>
                        <a:rPr lang="en-US" sz="1800" b="1" dirty="0">
                          <a:hlinkClick r:id="rId10"/>
                        </a:rPr>
                        <a:t>()</a:t>
                      </a:r>
                      <a:endParaRPr lang="en-US" sz="1800" b="1" dirty="0"/>
                    </a:p>
                  </a:txBody>
                  <a:tcPr marL="108010" marR="36003" marT="35994" marB="35994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Formats a number with grouped thousands</a:t>
                      </a:r>
                    </a:p>
                  </a:txBody>
                  <a:tcPr marL="108010" marR="36003" marT="35994" marB="3599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五角星形 2"/>
          <p:cNvSpPr/>
          <p:nvPr/>
        </p:nvSpPr>
        <p:spPr>
          <a:xfrm>
            <a:off x="611560" y="5877272"/>
            <a:ext cx="216024" cy="21602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printf( )</a:t>
            </a:r>
            <a:endParaRPr lang="zh-TW" altLang="en-US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686300"/>
          </a:xfrm>
          <a:solidFill>
            <a:schemeClr val="bg2"/>
          </a:solidFill>
          <a:ln>
            <a:solidFill>
              <a:srgbClr val="92D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sz="2800">
                <a:latin typeface="Arial" charset="0"/>
                <a:cs typeface="Arial" charset="0"/>
              </a:rPr>
              <a:t>&lt;?php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altLang="zh-TW" sz="2800">
                <a:latin typeface="Arial" charset="0"/>
                <a:cs typeface="Arial" charset="0"/>
              </a:rPr>
              <a:t>   	$num1= 3.141592654;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altLang="zh-TW" sz="2800">
                <a:latin typeface="Arial" charset="0"/>
                <a:cs typeface="Arial" charset="0"/>
              </a:rPr>
              <a:t>	echo "$num1&lt;br/&gt;";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altLang="zh-TW" sz="2800">
                <a:latin typeface="Arial" charset="0"/>
                <a:cs typeface="Arial" charset="0"/>
              </a:rPr>
              <a:t>	printf("</a:t>
            </a:r>
            <a:r>
              <a:rPr lang="pt-BR" altLang="zh-TW" sz="2800" b="1">
                <a:solidFill>
                  <a:srgbClr val="FF0000"/>
                </a:solidFill>
                <a:latin typeface="Arial" charset="0"/>
                <a:cs typeface="Arial" charset="0"/>
              </a:rPr>
              <a:t>%f</a:t>
            </a:r>
            <a:r>
              <a:rPr lang="pt-BR" altLang="zh-TW" sz="2800">
                <a:latin typeface="Arial" charset="0"/>
                <a:cs typeface="Arial" charset="0"/>
              </a:rPr>
              <a:t>&lt;br/&gt;", $num1);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altLang="zh-TW" sz="2800">
                <a:latin typeface="Arial" charset="0"/>
                <a:cs typeface="Arial" charset="0"/>
              </a:rPr>
              <a:t>	printf("</a:t>
            </a:r>
            <a:r>
              <a:rPr lang="pt-BR" altLang="zh-TW" sz="2800" b="1">
                <a:solidFill>
                  <a:srgbClr val="FF0000"/>
                </a:solidFill>
                <a:latin typeface="Arial" charset="0"/>
                <a:cs typeface="Arial" charset="0"/>
              </a:rPr>
              <a:t>%.2f</a:t>
            </a:r>
            <a:r>
              <a:rPr lang="pt-BR" altLang="zh-TW" sz="2800">
                <a:latin typeface="Arial" charset="0"/>
                <a:cs typeface="Arial" charset="0"/>
              </a:rPr>
              <a:t>", $num1);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altLang="zh-TW" sz="2800">
                <a:latin typeface="Arial" charset="0"/>
                <a:cs typeface="Arial" charset="0"/>
              </a:rPr>
              <a:t>	// printf("</a:t>
            </a:r>
            <a:r>
              <a:rPr lang="pt-BR" altLang="zh-TW" sz="2800" b="1">
                <a:solidFill>
                  <a:srgbClr val="FF0000"/>
                </a:solidFill>
                <a:latin typeface="Arial" charset="0"/>
                <a:cs typeface="Arial" charset="0"/>
              </a:rPr>
              <a:t>%f</a:t>
            </a:r>
            <a:r>
              <a:rPr lang="pt-BR" altLang="zh-TW" sz="2800">
                <a:latin typeface="Arial" charset="0"/>
                <a:cs typeface="Arial" charset="0"/>
              </a:rPr>
              <a:t>&lt;br/&gt;</a:t>
            </a:r>
            <a:r>
              <a:rPr lang="pt-BR" altLang="zh-TW" sz="2800" b="1">
                <a:solidFill>
                  <a:srgbClr val="FF0000"/>
                </a:solidFill>
                <a:latin typeface="Arial" charset="0"/>
                <a:cs typeface="Arial" charset="0"/>
              </a:rPr>
              <a:t>%.2f</a:t>
            </a:r>
            <a:r>
              <a:rPr lang="pt-BR" altLang="zh-TW" sz="2800">
                <a:latin typeface="Arial" charset="0"/>
                <a:cs typeface="Arial" charset="0"/>
              </a:rPr>
              <a:t>", $num1, $num1);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altLang="zh-TW" sz="2800">
                <a:latin typeface="Arial" charset="0"/>
                <a:cs typeface="Arial" charset="0"/>
              </a:rPr>
              <a:t>?&gt;</a:t>
            </a:r>
            <a:endParaRPr lang="zh-TW" altLang="en-US" sz="2800">
              <a:latin typeface="Arial" charset="0"/>
              <a:cs typeface="Arial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373688"/>
            <a:ext cx="15335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number_format()</a:t>
            </a:r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979613" y="1811338"/>
            <a:ext cx="5472112" cy="2308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&lt;?php</a:t>
            </a:r>
          </a:p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$price= 45080;</a:t>
            </a:r>
          </a:p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315;</a:t>
            </a:r>
          </a:p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$tot = $price * $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echo "Price: NT\$",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($price),"&lt;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/&gt;";</a:t>
            </a:r>
          </a:p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echo "Number: $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/&gt;";</a:t>
            </a:r>
          </a:p>
          <a:p>
            <a:pPr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echo "Total: NT\$",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($tot, 2),"&lt;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/&gt;";</a:t>
            </a:r>
          </a:p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</p:txBody>
      </p:sp>
      <p:sp>
        <p:nvSpPr>
          <p:cNvPr id="5" name="矩形 4"/>
          <p:cNvSpPr/>
          <p:nvPr/>
        </p:nvSpPr>
        <p:spPr>
          <a:xfrm>
            <a:off x="1979613" y="4357688"/>
            <a:ext cx="5472112" cy="101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Price: NT$45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080</a:t>
            </a:r>
            <a:b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Number: 315</a:t>
            </a:r>
            <a:b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Total: NT$14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Split &amp; Join</a:t>
            </a:r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7127875" cy="185261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00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7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2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sng" strike="noStrike" dirty="0">
                          <a:solidFill>
                            <a:srgbClr val="0000FF"/>
                          </a:solidFill>
                          <a:latin typeface="新細明體"/>
                          <a:hlinkClick r:id="rId2"/>
                        </a:rPr>
                        <a:t>explode()</a:t>
                      </a:r>
                      <a:endParaRPr lang="en-US" sz="18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86" marR="35995" marT="35970" marB="359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Breaks a string into an array</a:t>
                      </a:r>
                    </a:p>
                  </a:txBody>
                  <a:tcPr marL="107986" marR="35995" marT="35970" marB="359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2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sng" strike="noStrike">
                          <a:solidFill>
                            <a:srgbClr val="0000FF"/>
                          </a:solidFill>
                          <a:latin typeface="新細明體"/>
                          <a:hlinkClick r:id="rId3"/>
                        </a:rPr>
                        <a:t>str_split()</a:t>
                      </a:r>
                      <a:endParaRPr lang="en-US" sz="18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86" marR="35995" marT="35970" marB="359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Splits a string into an array</a:t>
                      </a:r>
                    </a:p>
                  </a:txBody>
                  <a:tcPr marL="107986" marR="35995" marT="35970" marB="359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522">
                <a:tc>
                  <a:txBody>
                    <a:bodyPr/>
                    <a:lstStyle/>
                    <a:p>
                      <a:pPr algn="l" fontAlgn="t"/>
                      <a:endParaRPr lang="en-US" sz="18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86" marR="35995" marT="35970" marB="359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7986" marR="35995" marT="35970" marB="359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2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sng" strike="noStrike" dirty="0">
                          <a:solidFill>
                            <a:srgbClr val="0000FF"/>
                          </a:solidFill>
                          <a:latin typeface="新細明體"/>
                          <a:hlinkClick r:id="rId4"/>
                        </a:rPr>
                        <a:t>implode()</a:t>
                      </a:r>
                      <a:endParaRPr lang="en-US" sz="18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7986" marR="35995" marT="35970" marB="359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a string from the elements of an array</a:t>
                      </a:r>
                    </a:p>
                  </a:txBody>
                  <a:tcPr marL="107986" marR="35995" marT="35970" marB="359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2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sng" strike="noStrike" dirty="0">
                          <a:solidFill>
                            <a:srgbClr val="0000FF"/>
                          </a:solidFill>
                          <a:latin typeface="新細明體"/>
                        </a:rPr>
                        <a:t>join()</a:t>
                      </a:r>
                    </a:p>
                  </a:txBody>
                  <a:tcPr marL="107986" marR="35995" marT="35970" marB="359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Alias of implode()</a:t>
                      </a:r>
                    </a:p>
                  </a:txBody>
                  <a:tcPr marL="107986" marR="35995" marT="35970" marB="3597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zh-TW"/>
              <a:t>explode( )</a:t>
            </a:r>
            <a:endParaRPr lang="zh-TW" altLang="en-US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686300"/>
          </a:xfrm>
          <a:solidFill>
            <a:schemeClr val="bg2"/>
          </a:solidFill>
          <a:ln>
            <a:solidFill>
              <a:srgbClr val="92D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sz="2800">
                <a:latin typeface="Arial" charset="0"/>
                <a:cs typeface="Arial" charset="0"/>
              </a:rPr>
              <a:t>&lt;?php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>
                <a:latin typeface="Arial" charset="0"/>
                <a:cs typeface="Arial" charset="0"/>
              </a:rPr>
              <a:t>    $strW = "HTML, CSS, JavaScript, PHP";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>
                <a:latin typeface="Arial" charset="0"/>
                <a:cs typeface="Arial" charset="0"/>
              </a:rPr>
              <a:t>    $arrW = explode(", ",$strW);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>
                <a:latin typeface="Arial" charset="0"/>
                <a:cs typeface="Arial" charset="0"/>
              </a:rPr>
              <a:t>    echo "&lt;ul&gt;";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>
                <a:latin typeface="Arial" charset="0"/>
                <a:cs typeface="Arial" charset="0"/>
              </a:rPr>
              <a:t>    for ($i=0;$i&lt;count($arrW);$i++)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>
                <a:latin typeface="Arial" charset="0"/>
                <a:cs typeface="Arial" charset="0"/>
              </a:rPr>
              <a:t>        echo "&lt;li&gt;$arrW[$i]&lt;/li&gt;";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>
                <a:latin typeface="Arial" charset="0"/>
                <a:cs typeface="Arial" charset="0"/>
              </a:rPr>
              <a:t>    echo "&lt;/ul&gt;";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>
                <a:latin typeface="Arial" charset="0"/>
                <a:cs typeface="Arial" charset="0"/>
              </a:rPr>
              <a:t>?&gt; </a:t>
            </a:r>
            <a:endParaRPr lang="zh-TW" altLang="en-US" sz="2800">
              <a:latin typeface="Arial" charset="0"/>
              <a:cs typeface="Arial" charset="0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21163"/>
            <a:ext cx="2305050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zh-TW"/>
              <a:t>implode( )</a:t>
            </a:r>
            <a:endParaRPr lang="zh-TW" altLang="en-US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1800225"/>
          </a:xfrm>
          <a:solidFill>
            <a:schemeClr val="bg2"/>
          </a:solidFill>
          <a:ln>
            <a:solidFill>
              <a:srgbClr val="92D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sz="2400">
                <a:latin typeface="Arial" charset="0"/>
                <a:cs typeface="Arial" charset="0"/>
              </a:rPr>
              <a:t>&lt;?php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400">
                <a:latin typeface="Arial" charset="0"/>
                <a:cs typeface="Arial" charset="0"/>
              </a:rPr>
              <a:t>    $arrW = array("HTML", "CSS", "JavaScript", "PHP");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400">
                <a:latin typeface="Arial" charset="0"/>
                <a:cs typeface="Arial" charset="0"/>
              </a:rPr>
              <a:t>    echo  "[" . implode("] [",$arrW) . "]";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400">
                <a:latin typeface="Arial" charset="0"/>
                <a:cs typeface="Arial" charset="0"/>
              </a:rPr>
              <a:t>?&gt;</a:t>
            </a:r>
            <a:endParaRPr lang="zh-TW" altLang="en-US" sz="2400">
              <a:latin typeface="Arial" charset="0"/>
              <a:cs typeface="Arial" charset="0"/>
            </a:endParaRP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644900"/>
            <a:ext cx="3694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ltrim( ), rtrim( ), trim( )</a:t>
            </a:r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87450" y="1700213"/>
          <a:ext cx="6769100" cy="1508124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439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9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03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sng" strike="noStrike" dirty="0">
                          <a:hlinkClick r:id="rId2"/>
                        </a:rPr>
                        <a:t>trim()</a:t>
                      </a:r>
                      <a:endParaRPr lang="en-US" sz="20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06" marR="36002" marT="36022" marB="36022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/>
                        <a:t>Strips whitespace from both sides of a string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8006" marR="36002" marT="36022" marB="360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03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sng" strike="noStrike">
                          <a:hlinkClick r:id="rId3"/>
                        </a:rPr>
                        <a:t>chop()</a:t>
                      </a:r>
                      <a:endParaRPr lang="en-US" sz="20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06" marR="36002" marT="36022" marB="36022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/>
                        <a:t>Alias of rtrim()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8006" marR="36002" marT="36022" marB="360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03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sng" strike="noStrike">
                          <a:hlinkClick r:id="rId4"/>
                        </a:rPr>
                        <a:t>rtrim()</a:t>
                      </a:r>
                      <a:endParaRPr lang="en-US" sz="2000" b="1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06" marR="36002" marT="36022" marB="36022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/>
                        <a:t>Strips whitespace from the right side of a string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8006" marR="36002" marT="36022" marB="360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03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sng" strike="noStrike" dirty="0" err="1">
                          <a:hlinkClick r:id="rId5"/>
                        </a:rPr>
                        <a:t>ltrim</a:t>
                      </a:r>
                      <a:r>
                        <a:rPr lang="en-US" sz="2000" b="1" u="sng" strike="noStrike" dirty="0">
                          <a:hlinkClick r:id="rId5"/>
                        </a:rPr>
                        <a:t>()</a:t>
                      </a:r>
                      <a:endParaRPr lang="en-US" sz="2000" b="1" i="0" u="sng" strike="noStrike" dirty="0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108006" marR="36002" marT="36022" marB="36022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/>
                        <a:t>Strips whitespace from the left side of a string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08006" marR="36002" marT="36022" marB="360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00" name="矩形 4"/>
          <p:cNvSpPr>
            <a:spLocks noChangeArrowheads="1"/>
          </p:cNvSpPr>
          <p:nvPr/>
        </p:nvSpPr>
        <p:spPr bwMode="auto">
          <a:xfrm>
            <a:off x="1116013" y="3702050"/>
            <a:ext cx="4464050" cy="2030413"/>
          </a:xfrm>
          <a:prstGeom prst="rect">
            <a:avLst/>
          </a:prstGeom>
          <a:solidFill>
            <a:schemeClr val="bg2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ß"/>
              <a:defRPr sz="32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Þ"/>
              <a:defRPr sz="28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"/>
              <a:defRPr sz="24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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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itchFamily="18" charset="2"/>
              <a:buChar char="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itchFamily="18" charset="2"/>
              <a:buChar char="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itchFamily="18" charset="2"/>
              <a:buChar char="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itchFamily="18" charset="2"/>
              <a:buChar char=""/>
              <a:defRPr sz="2000">
                <a:solidFill>
                  <a:schemeClr val="tx1"/>
                </a:solidFill>
                <a:latin typeface="Franklin Gothic Book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&lt;?php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   $hw = " Hello World! 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   echo "\"$hw\"&lt;br/&gt;";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   echo "ltrim: \"" . ltrim($hw) . "\"&lt;br/&gt;";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   echo "rtrim: \"" . rtrim($hw) . "\"&lt;br/&gt;";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   echo "trim: \"" . trim($hw) . "\"&lt;br/&gt;";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?&gt;</a:t>
            </a:r>
            <a:endParaRPr kumimoji="0" lang="zh-TW" altLang="en-US" sz="1800"/>
          </a:p>
        </p:txBody>
      </p:sp>
      <p:pic>
        <p:nvPicPr>
          <p:cNvPr id="20501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17950"/>
            <a:ext cx="2233613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257</TotalTime>
  <Words>1220</Words>
  <Application>Microsoft Office PowerPoint</Application>
  <PresentationFormat>如螢幕大小 (4:3)</PresentationFormat>
  <Paragraphs>188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5" baseType="lpstr">
      <vt:lpstr>黑体</vt:lpstr>
      <vt:lpstr>微軟正黑體</vt:lpstr>
      <vt:lpstr>新細明體</vt:lpstr>
      <vt:lpstr>Arial</vt:lpstr>
      <vt:lpstr>Franklin Gothic Book</vt:lpstr>
      <vt:lpstr>Franklin Gothic Medium</vt:lpstr>
      <vt:lpstr>Times New Roman</vt:lpstr>
      <vt:lpstr>Verdana</vt:lpstr>
      <vt:lpstr>Wingdings 2</vt:lpstr>
      <vt:lpstr>暗香撲面</vt:lpstr>
      <vt:lpstr>String functions</vt:lpstr>
      <vt:lpstr>String Length</vt:lpstr>
      <vt:lpstr>echo and print</vt:lpstr>
      <vt:lpstr>printf( )</vt:lpstr>
      <vt:lpstr>number_format()</vt:lpstr>
      <vt:lpstr>Split &amp; Join</vt:lpstr>
      <vt:lpstr>explode( )</vt:lpstr>
      <vt:lpstr>implode( )</vt:lpstr>
      <vt:lpstr>ltrim( ), rtrim( ), trim( )</vt:lpstr>
      <vt:lpstr>Replace, Convert</vt:lpstr>
      <vt:lpstr>Substring, Search</vt:lpstr>
      <vt:lpstr>substr()</vt:lpstr>
      <vt:lpstr>mb_substr()</vt:lpstr>
      <vt:lpstr>strpos( )</vt:lpstr>
      <vt:lpstr>nl2br()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</dc:title>
  <dc:creator>ycchen</dc:creator>
  <cp:lastModifiedBy>Yen-Cheng Chen</cp:lastModifiedBy>
  <cp:revision>31</cp:revision>
  <dcterms:created xsi:type="dcterms:W3CDTF">2011-05-26T12:37:53Z</dcterms:created>
  <dcterms:modified xsi:type="dcterms:W3CDTF">2022-05-17T05:56:54Z</dcterms:modified>
</cp:coreProperties>
</file>