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notesMasterIdLst>
    <p:notesMasterId r:id="rId30"/>
  </p:notesMasterIdLst>
  <p:handoutMasterIdLst>
    <p:handoutMasterId r:id="rId31"/>
  </p:handoutMasterIdLst>
  <p:sldIdLst>
    <p:sldId id="319" r:id="rId2"/>
    <p:sldId id="320" r:id="rId3"/>
    <p:sldId id="321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55" r:id="rId15"/>
    <p:sldId id="334" r:id="rId16"/>
    <p:sldId id="356" r:id="rId17"/>
    <p:sldId id="335" r:id="rId18"/>
    <p:sldId id="336" r:id="rId19"/>
    <p:sldId id="337" r:id="rId20"/>
    <p:sldId id="338" r:id="rId21"/>
    <p:sldId id="339" r:id="rId22"/>
    <p:sldId id="353" r:id="rId23"/>
    <p:sldId id="354" r:id="rId24"/>
    <p:sldId id="340" r:id="rId25"/>
    <p:sldId id="357" r:id="rId26"/>
    <p:sldId id="358" r:id="rId27"/>
    <p:sldId id="359" r:id="rId28"/>
    <p:sldId id="360" r:id="rId29"/>
  </p:sldIdLst>
  <p:sldSz cx="9144000" cy="6858000" type="screen4x3"/>
  <p:notesSz cx="6797675" cy="987425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2" autoAdjust="0"/>
  </p:normalViewPr>
  <p:slideViewPr>
    <p:cSldViewPr snapToGrid="0">
      <p:cViewPr varScale="1">
        <p:scale>
          <a:sx n="95" d="100"/>
          <a:sy n="95" d="100"/>
        </p:scale>
        <p:origin x="157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17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-2760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58BDBE3-B6E0-4260-B161-C4EEFD051A8E}" type="datetimeFigureOut">
              <a:rPr lang="zh-TW" altLang="en-US"/>
              <a:pPr>
                <a:defRPr/>
              </a:pPr>
              <a:t>2022/5/24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9218FD27-E5B7-4672-8F7F-D7F51E7A9BA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342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CD80933-A951-4935-8944-B47E8BA6B98C}" type="datetimeFigureOut">
              <a:rPr lang="zh-TW" altLang="en-US"/>
              <a:pPr>
                <a:defRPr/>
              </a:pPr>
              <a:t>2022/5/24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AE3E1946-6FC5-4D2E-9D37-7BC81FACBCA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7699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3E1946-6FC5-4D2E-9D37-7BC81FACBCA7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5568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915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fld id="{D202C26A-5C40-47AD-A564-7B8215509C37}" type="slidenum">
              <a:rPr kumimoji="0" lang="zh-TW" altLang="en-US" smtClean="0">
                <a:latin typeface="Calibri" pitchFamily="34" charset="0"/>
              </a:rPr>
              <a:pPr/>
              <a:t>13</a:t>
            </a:fld>
            <a:endParaRPr kumimoji="0" lang="zh-TW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018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4BE8198-4B3F-486C-B9EF-A71C5FFEA91C}" type="slidenum">
              <a:rPr lang="zh-TW" altLang="en-US" smtClean="0"/>
              <a:pPr>
                <a:spcBef>
                  <a:spcPct val="0"/>
                </a:spcBef>
              </a:pPr>
              <a:t>21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12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fld id="{E0B1FF8B-0ADD-40D3-A6ED-51D4604F0281}" type="slidenum">
              <a:rPr kumimoji="0" lang="zh-TW" altLang="en-US" smtClean="0">
                <a:latin typeface="Calibri" pitchFamily="34" charset="0"/>
              </a:rPr>
              <a:pPr/>
              <a:t>22</a:t>
            </a:fld>
            <a:endParaRPr kumimoji="0" lang="zh-TW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222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6A4C4DF-89F8-4779-BE99-9CB7EA569DE8}" type="slidenum">
              <a:rPr lang="zh-TW" altLang="en-US" smtClean="0"/>
              <a:pPr>
                <a:spcBef>
                  <a:spcPct val="0"/>
                </a:spcBef>
              </a:pPr>
              <a:t>23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398C5A4-FB2F-41C3-8A7E-B402A3A755C6}" type="datetimeFigureOut">
              <a:rPr lang="zh-TW" altLang="en-US" smtClean="0"/>
              <a:pPr>
                <a:defRPr/>
              </a:pPr>
              <a:t>2022/5/24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B7E0782-F48C-476A-A61E-EEE46147DA1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32F014-BBB0-45B9-A2BB-C5AE35E128C9}" type="datetimeFigureOut">
              <a:rPr lang="zh-TW" altLang="en-US" smtClean="0"/>
              <a:pPr>
                <a:defRPr/>
              </a:pPr>
              <a:t>2022/5/24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35B72-665D-413C-A9CA-A997532C438D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2B40F0-9A1B-4DE4-AE58-870813F7942C}" type="datetimeFigureOut">
              <a:rPr lang="zh-TW" altLang="en-US" smtClean="0"/>
              <a:pPr>
                <a:defRPr/>
              </a:pPr>
              <a:t>2022/5/24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9AA061-5DAC-41FA-B09F-DA6C7175A9BE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6400" y="1227328"/>
            <a:ext cx="8412480" cy="476707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4844B-09E4-4B98-A715-653FF027754C}" type="datetimeFigureOut">
              <a:rPr lang="zh-TW" altLang="en-US" smtClean="0"/>
              <a:pPr>
                <a:defRPr/>
              </a:pPr>
              <a:t>2022/5/24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2B8C2-C548-4E6E-B617-ABA7A7BAC77F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406400" y="122238"/>
            <a:ext cx="8229600" cy="934402"/>
          </a:xfrm>
        </p:spPr>
        <p:txBody>
          <a:bodyPr rtlCol="0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827AA5-93CC-475A-BC8D-2DC4A27E33E8}" type="datetimeFigureOut">
              <a:rPr lang="zh-TW" altLang="en-US" smtClean="0"/>
              <a:pPr>
                <a:defRPr/>
              </a:pPr>
              <a:t>2022/5/24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5B3DB-C041-493C-B54F-4BE3B40CA17E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7BD0B6-2F6A-4BF5-84E3-AAFA41E31F1C}" type="datetimeFigureOut">
              <a:rPr lang="zh-TW" altLang="en-US" smtClean="0"/>
              <a:pPr>
                <a:defRPr/>
              </a:pPr>
              <a:t>2022/5/24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FFC14-2B2F-466E-AF5C-ED54CAA2672F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0A1DCE-217D-4D8C-833A-502CE8958853}" type="datetimeFigureOut">
              <a:rPr lang="zh-TW" altLang="en-US" smtClean="0"/>
              <a:pPr>
                <a:defRPr/>
              </a:pPr>
              <a:t>2022/5/24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B6E407-CE16-46E1-897F-9F96774890D1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76679D-FE48-487E-83D3-4A1C91AA2681}" type="datetimeFigureOut">
              <a:rPr lang="zh-TW" altLang="en-US" smtClean="0"/>
              <a:pPr>
                <a:defRPr/>
              </a:pPr>
              <a:t>2022/5/24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F3FCD-050F-49D4-A7D9-69B28262452F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12E55A-5147-4396-9038-B9714DBD39B6}" type="datetimeFigureOut">
              <a:rPr lang="zh-TW" altLang="en-US" smtClean="0"/>
              <a:pPr>
                <a:defRPr/>
              </a:pPr>
              <a:t>2022/5/24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16B32-9DB4-4598-A2A5-E82B2BF7440E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D1AE16C2-698C-459B-89CC-A233AEAAE006}" type="datetimeFigureOut">
              <a:rPr lang="zh-TW" altLang="en-US" smtClean="0"/>
              <a:pPr>
                <a:defRPr/>
              </a:pPr>
              <a:t>2022/5/24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2DBF2-2357-409C-AAA4-BC9F61C5F91E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C7E79E2-2F03-412A-A5E2-9008D41B6039}" type="datetimeFigureOut">
              <a:rPr lang="zh-TW" altLang="en-US" smtClean="0"/>
              <a:pPr>
                <a:defRPr/>
              </a:pPr>
              <a:t>2022/5/24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2A399BD-CA7D-4795-B50B-88EDA54E6E6C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4827AA5-93CC-475A-BC8D-2DC4A27E33E8}" type="datetimeFigureOut">
              <a:rPr lang="zh-TW" altLang="en-US" smtClean="0"/>
              <a:pPr>
                <a:defRPr/>
              </a:pPr>
              <a:t>2022/5/24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DA5B3DB-C041-493C-B54F-4BE3B40CA17E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cchen.im.ncnu.edu.tw/www2011/lab/plab2.zip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php/func_filesystem_fopen.as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php/func_filesystem_feof.asp" TargetMode="External"/><Relationship Id="rId2" Type="http://schemas.openxmlformats.org/officeDocument/2006/relationships/hyperlink" Target="https://tryphp.w3schools.com/showphp.php?filename=demo_func_filesystem_feof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cchen.im.ncnu.edu.tw/www2011/lab/php/fgets.zip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php/func_filesystem_fgets.asp" TargetMode="External"/><Relationship Id="rId13" Type="http://schemas.openxmlformats.org/officeDocument/2006/relationships/hyperlink" Target="https://www.w3schools.com/php/func_filesystem_fopen.asp" TargetMode="External"/><Relationship Id="rId18" Type="http://schemas.openxmlformats.org/officeDocument/2006/relationships/hyperlink" Target="https://www.w3schools.com/php/func_filesystem_move_uploaded_file.asp" TargetMode="External"/><Relationship Id="rId3" Type="http://schemas.openxmlformats.org/officeDocument/2006/relationships/hyperlink" Target="https://www.w3schools.com/php/func_filesystem_dirname.asp" TargetMode="External"/><Relationship Id="rId7" Type="http://schemas.openxmlformats.org/officeDocument/2006/relationships/hyperlink" Target="https://www.w3schools.com/php/func_filesystem_fgetcsv.asp" TargetMode="External"/><Relationship Id="rId12" Type="http://schemas.openxmlformats.org/officeDocument/2006/relationships/hyperlink" Target="https://www.w3schools.com/php/func_filesystem_file_put_contents.asp" TargetMode="External"/><Relationship Id="rId17" Type="http://schemas.openxmlformats.org/officeDocument/2006/relationships/hyperlink" Target="https://www.w3schools.com/php/func_filesystem_fwrite.asp" TargetMode="External"/><Relationship Id="rId2" Type="http://schemas.openxmlformats.org/officeDocument/2006/relationships/hyperlink" Target="https://www.w3schools.com/php/func_filesystem_basename.asp" TargetMode="External"/><Relationship Id="rId16" Type="http://schemas.openxmlformats.org/officeDocument/2006/relationships/hyperlink" Target="https://www.w3schools.com/php/func_filesystem_fread.asp" TargetMode="External"/><Relationship Id="rId20" Type="http://schemas.openxmlformats.org/officeDocument/2006/relationships/hyperlink" Target="https://www.w3schools.com/php/php_ref_filesystem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php/func_filesystem_fclose.asp" TargetMode="External"/><Relationship Id="rId11" Type="http://schemas.openxmlformats.org/officeDocument/2006/relationships/hyperlink" Target="https://www.w3schools.com/php/func_filesystem_file_get_contents.asp" TargetMode="External"/><Relationship Id="rId5" Type="http://schemas.openxmlformats.org/officeDocument/2006/relationships/hyperlink" Target="https://www.w3schools.com/php/func_filesystem_delete.asp" TargetMode="External"/><Relationship Id="rId15" Type="http://schemas.openxmlformats.org/officeDocument/2006/relationships/hyperlink" Target="https://www.w3schools.com/php/func_filesystem_fputs.asp" TargetMode="External"/><Relationship Id="rId10" Type="http://schemas.openxmlformats.org/officeDocument/2006/relationships/hyperlink" Target="https://www.w3schools.com/php/func_filesystem_file_exists.asp" TargetMode="External"/><Relationship Id="rId19" Type="http://schemas.openxmlformats.org/officeDocument/2006/relationships/hyperlink" Target="https://www.w3schools.com/php/func_filesystem_mkdir.asp" TargetMode="External"/><Relationship Id="rId4" Type="http://schemas.openxmlformats.org/officeDocument/2006/relationships/hyperlink" Target="https://www.w3schools.com/php/func_filesystem_copy.asp" TargetMode="External"/><Relationship Id="rId9" Type="http://schemas.openxmlformats.org/officeDocument/2006/relationships/hyperlink" Target="https://www.w3schools.com/php/func_filesystem_file.asp" TargetMode="External"/><Relationship Id="rId14" Type="http://schemas.openxmlformats.org/officeDocument/2006/relationships/hyperlink" Target="https://www.w3schools.com/php/func_filesystem_fputcsv.asp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ini.core.php#ini.include-path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副標題 2"/>
          <p:cNvSpPr>
            <a:spLocks noGrp="1"/>
          </p:cNvSpPr>
          <p:nvPr>
            <p:ph idx="1"/>
          </p:nvPr>
        </p:nvSpPr>
        <p:spPr>
          <a:xfrm>
            <a:off x="721360" y="1938529"/>
            <a:ext cx="8229600" cy="2552192"/>
          </a:xfrm>
        </p:spPr>
        <p:txBody>
          <a:bodyPr/>
          <a:lstStyle/>
          <a:p>
            <a:pPr marL="26988" eaLnBrk="1" hangingPunct="1">
              <a:buFont typeface="Arial" charset="0"/>
              <a:buChar char="•"/>
            </a:pPr>
            <a:r>
              <a:rPr lang="zh-TW" altLang="en-US" sz="3200" dirty="0">
                <a:solidFill>
                  <a:srgbClr val="320E04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引入檔 </a:t>
            </a:r>
            <a:r>
              <a:rPr lang="en-US" altLang="zh-TW" sz="3200" dirty="0">
                <a:solidFill>
                  <a:srgbClr val="320E04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(include, require)</a:t>
            </a:r>
          </a:p>
          <a:p>
            <a:pPr marL="26988" eaLnBrk="1" hangingPunct="1">
              <a:buFont typeface="Arial" charset="0"/>
              <a:buChar char="•"/>
            </a:pPr>
            <a:endParaRPr lang="en-US" altLang="zh-TW" sz="3200" dirty="0">
              <a:solidFill>
                <a:srgbClr val="320E04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6988" eaLnBrk="1" hangingPunct="1">
              <a:buFont typeface="Arial" charset="0"/>
              <a:buChar char="•"/>
            </a:pPr>
            <a:r>
              <a:rPr lang="zh-TW" altLang="en-US" sz="3200" dirty="0">
                <a:solidFill>
                  <a:srgbClr val="320E04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檔案處理</a:t>
            </a:r>
          </a:p>
          <a:p>
            <a:pPr marL="26988" eaLnBrk="1" hangingPunct="1">
              <a:buFont typeface="Arial" charset="0"/>
              <a:buChar char="•"/>
            </a:pPr>
            <a:endParaRPr lang="en-US" altLang="zh-TW" sz="3200" dirty="0">
              <a:solidFill>
                <a:srgbClr val="320E04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PHP 5  </a:t>
            </a: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引入檔 及 檔案處理</a:t>
            </a:r>
          </a:p>
        </p:txBody>
      </p:sp>
      <p:sp>
        <p:nvSpPr>
          <p:cNvPr id="9220" name="矩形 2"/>
          <p:cNvSpPr>
            <a:spLocks noChangeArrowheads="1"/>
          </p:cNvSpPr>
          <p:nvPr/>
        </p:nvSpPr>
        <p:spPr bwMode="auto">
          <a:xfrm>
            <a:off x="945515" y="4620260"/>
            <a:ext cx="6816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lang="en-US" altLang="zh-TW" sz="2000" b="1" dirty="0">
                <a:hlinkClick r:id="rId2"/>
              </a:rPr>
              <a:t>http://ycchen.im.ncnu.edu.tw/www2011/lab/plab2.zip</a:t>
            </a:r>
            <a:endParaRPr lang="en-US" altLang="zh-TW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內容版面配置區 2"/>
          <p:cNvSpPr>
            <a:spLocks noGrp="1"/>
          </p:cNvSpPr>
          <p:nvPr>
            <p:ph idx="1"/>
          </p:nvPr>
        </p:nvSpPr>
        <p:spPr>
          <a:xfrm>
            <a:off x="705485" y="1783081"/>
            <a:ext cx="7858125" cy="3429000"/>
          </a:xfrm>
        </p:spPr>
        <p:txBody>
          <a:bodyPr/>
          <a:lstStyle/>
          <a:p>
            <a:pPr eaLnBrk="1" hangingPunct="1"/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將資料儲存起來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方便日後使用。</a:t>
            </a:r>
          </a:p>
          <a:p>
            <a:pPr eaLnBrk="1" hangingPunct="1"/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檔案的處理大致上可以分成四個基本動作</a:t>
            </a:r>
          </a:p>
          <a:p>
            <a:pPr lvl="1" eaLnBrk="1" hangingPunct="1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開啟檔案</a:t>
            </a:r>
          </a:p>
          <a:p>
            <a:pPr lvl="1" eaLnBrk="1" hangingPunct="1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儲存資料</a:t>
            </a:r>
          </a:p>
          <a:p>
            <a:pPr lvl="1" eaLnBrk="1" hangingPunct="1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讀取資料</a:t>
            </a:r>
          </a:p>
          <a:p>
            <a:pPr lvl="1" eaLnBrk="1" hangingPunct="1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關閉檔案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基本檔案處理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內容版面配置區 2"/>
          <p:cNvSpPr>
            <a:spLocks noGrp="1"/>
          </p:cNvSpPr>
          <p:nvPr>
            <p:ph idx="1"/>
          </p:nvPr>
        </p:nvSpPr>
        <p:spPr>
          <a:xfrm>
            <a:off x="939165" y="1671320"/>
            <a:ext cx="7572375" cy="3910013"/>
          </a:xfrm>
        </p:spPr>
        <p:txBody>
          <a:bodyPr/>
          <a:lstStyle/>
          <a:p>
            <a:pPr eaLnBrk="1" hangingPunct="1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將資料寫入檔案中可以分成三個步驟</a:t>
            </a:r>
          </a:p>
          <a:p>
            <a:pPr lvl="1" eaLnBrk="1" hangingPunct="1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開啟檔案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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若檔案不存在可自行產生</a:t>
            </a: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 eaLnBrk="1" hangingPunct="1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寫入檔案</a:t>
            </a:r>
          </a:p>
          <a:p>
            <a:pPr lvl="1" eaLnBrk="1" hangingPunct="1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關閉檔案</a:t>
            </a:r>
          </a:p>
          <a:p>
            <a:pPr eaLnBrk="1" hangingPunct="1"/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寫入檔案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42608" y="1451610"/>
            <a:ext cx="8215312" cy="5072063"/>
          </a:xfrm>
        </p:spPr>
        <p:txBody>
          <a:bodyPr>
            <a:normAutofit/>
          </a:bodyPr>
          <a:lstStyle/>
          <a:p>
            <a:pPr marL="82296" lvl="1" indent="0" eaLnBrk="1" fontAlgn="auto" hangingPunct="1">
              <a:spcBef>
                <a:spcPts val="600"/>
              </a:spcBef>
              <a:spcAft>
                <a:spcPts val="0"/>
              </a:spcAft>
              <a:buSzPct val="80000"/>
              <a:buNone/>
              <a:defRPr/>
            </a:pP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65760" lvl="1" indent="-283464" eaLnBrk="1" fontAlgn="auto" hangingPunct="1">
              <a:spcBef>
                <a:spcPts val="600"/>
              </a:spcBef>
              <a:spcAft>
                <a:spcPts val="600"/>
              </a:spcAft>
              <a:buSzPct val="80000"/>
              <a:buFont typeface="Verdana" pitchFamily="34" charset="0"/>
              <a:buNone/>
              <a:defRPr/>
            </a:pPr>
            <a:r>
              <a:rPr lang="en-US" altLang="zh-TW" sz="2400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int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fopen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(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檔案名稱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開啟形式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[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是否使用</a:t>
            </a:r>
            <a:r>
              <a:rPr lang="en-US" altLang="zh-TW" sz="2400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include_path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])</a:t>
            </a:r>
          </a:p>
          <a:p>
            <a:pPr marL="366268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endParaRPr lang="en-US" altLang="zh-TW" sz="9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66268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當檔案開檔成功後會傳回一個檔案指標 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(file pointer) </a:t>
            </a:r>
            <a:b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來指向開啟的檔案。若是開檔失敗則會傳回 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false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</a:p>
          <a:p>
            <a:pPr marL="366268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66268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檔案名稱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欲開啟檔案的名稱。</a:t>
            </a:r>
          </a:p>
          <a:p>
            <a:pPr marL="366268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開啟形式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指定開啟檔案的用途為讀取或寫入等</a:t>
            </a:r>
          </a:p>
          <a:p>
            <a:pPr marL="366268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第三個參數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選用參數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當設定為 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時會搜尋</a:t>
            </a:r>
            <a:r>
              <a:rPr lang="en-US" altLang="zh-TW" sz="24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include_path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</a:p>
          <a:p>
            <a:pPr marL="365442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zh-TW" altLang="en-US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1"/>
            <a:r>
              <a:rPr lang="zh-TW" altLang="en-US" sz="4100" b="1" kern="1200" dirty="0">
                <a:solidFill>
                  <a:schemeClr val="tx2">
                    <a:satMod val="13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開啟檔案</a:t>
            </a:r>
          </a:p>
        </p:txBody>
      </p:sp>
      <p:sp>
        <p:nvSpPr>
          <p:cNvPr id="5" name="矩形 4"/>
          <p:cNvSpPr/>
          <p:nvPr/>
        </p:nvSpPr>
        <p:spPr>
          <a:xfrm>
            <a:off x="1219200" y="5513755"/>
            <a:ext cx="6644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hlinkClick r:id="rId3"/>
              </a:rPr>
              <a:t>https://www.w3schools.com/php/func_filesystem_fopen.asp</a:t>
            </a:r>
            <a:endParaRPr lang="en-US" altLang="zh-TW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內容版面配置區 2"/>
          <p:cNvSpPr>
            <a:spLocks noGrp="1"/>
          </p:cNvSpPr>
          <p:nvPr>
            <p:ph idx="1"/>
          </p:nvPr>
        </p:nvSpPr>
        <p:spPr>
          <a:xfrm>
            <a:off x="324168" y="1164908"/>
            <a:ext cx="8143875" cy="5410200"/>
          </a:xfrm>
        </p:spPr>
        <p:txBody>
          <a:bodyPr/>
          <a:lstStyle/>
          <a:p>
            <a:pPr eaLnBrk="1" hangingPunct="1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開啟形式參數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開啟檔案</a:t>
            </a:r>
          </a:p>
        </p:txBody>
      </p:sp>
      <p:grpSp>
        <p:nvGrpSpPr>
          <p:cNvPr id="7" name="群組 6"/>
          <p:cNvGrpSpPr/>
          <p:nvPr/>
        </p:nvGrpSpPr>
        <p:grpSpPr>
          <a:xfrm>
            <a:off x="354648" y="1727200"/>
            <a:ext cx="8647112" cy="4335463"/>
            <a:chOff x="334328" y="1889760"/>
            <a:chExt cx="8647112" cy="4335463"/>
          </a:xfrm>
        </p:grpSpPr>
        <p:grpSp>
          <p:nvGrpSpPr>
            <p:cNvPr id="21508" name="Group 47"/>
            <p:cNvGrpSpPr>
              <a:grpSpLocks/>
            </p:cNvGrpSpPr>
            <p:nvPr/>
          </p:nvGrpSpPr>
          <p:grpSpPr bwMode="auto">
            <a:xfrm>
              <a:off x="334328" y="1889760"/>
              <a:ext cx="8647112" cy="4335463"/>
              <a:chOff x="-3" y="-3"/>
              <a:chExt cx="3002" cy="2827"/>
            </a:xfrm>
          </p:grpSpPr>
          <p:grpSp>
            <p:nvGrpSpPr>
              <p:cNvPr id="21509" name="Group 45"/>
              <p:cNvGrpSpPr>
                <a:grpSpLocks/>
              </p:cNvGrpSpPr>
              <p:nvPr/>
            </p:nvGrpSpPr>
            <p:grpSpPr bwMode="auto">
              <a:xfrm>
                <a:off x="0" y="0"/>
                <a:ext cx="2996" cy="2821"/>
                <a:chOff x="0" y="0"/>
                <a:chExt cx="2996" cy="2821"/>
              </a:xfrm>
            </p:grpSpPr>
            <p:grpSp>
              <p:nvGrpSpPr>
                <p:cNvPr id="21511" name="Group 18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382" cy="403"/>
                  <a:chOff x="0" y="0"/>
                  <a:chExt cx="382" cy="403"/>
                </a:xfrm>
              </p:grpSpPr>
              <p:sp>
                <p:nvSpPr>
                  <p:cNvPr id="21551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11" y="0"/>
                    <a:ext cx="360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32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1pPr>
                    <a:lvl2pPr marL="742950" indent="-285750">
                      <a:spcBef>
                        <a:spcPts val="550"/>
                      </a:spcBef>
                      <a:buClr>
                        <a:schemeClr val="accent1"/>
                      </a:buClr>
                      <a:buFont typeface="Verdana" pitchFamily="34" charset="0"/>
                      <a:buChar char="◦"/>
                      <a:defRPr sz="28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 2" pitchFamily="18" charset="2"/>
                      <a:buChar char=""/>
                      <a:defRPr sz="24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C32D2E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kumimoji="0" lang="zh-TW" altLang="en-US" sz="2400" b="1">
                        <a:latin typeface="Times New Roman" pitchFamily="18" charset="0"/>
                      </a:rPr>
                      <a:t>參 數</a:t>
                    </a:r>
                  </a:p>
                </p:txBody>
              </p:sp>
              <p:sp>
                <p:nvSpPr>
                  <p:cNvPr id="21552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382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32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1pPr>
                    <a:lvl2pPr marL="742950" indent="-285750">
                      <a:spcBef>
                        <a:spcPts val="550"/>
                      </a:spcBef>
                      <a:buClr>
                        <a:schemeClr val="accent1"/>
                      </a:buClr>
                      <a:buFont typeface="Verdana" pitchFamily="34" charset="0"/>
                      <a:buChar char="◦"/>
                      <a:defRPr sz="28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 2" pitchFamily="18" charset="2"/>
                      <a:buChar char=""/>
                      <a:defRPr sz="24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C32D2E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kumimoji="0" lang="zh-TW" altLang="en-US" sz="1800"/>
                  </a:p>
                </p:txBody>
              </p:sp>
            </p:grpSp>
            <p:grpSp>
              <p:nvGrpSpPr>
                <p:cNvPr id="21512" name="Group 20"/>
                <p:cNvGrpSpPr>
                  <a:grpSpLocks/>
                </p:cNvGrpSpPr>
                <p:nvPr/>
              </p:nvGrpSpPr>
              <p:grpSpPr bwMode="auto">
                <a:xfrm>
                  <a:off x="382" y="0"/>
                  <a:ext cx="2614" cy="403"/>
                  <a:chOff x="382" y="0"/>
                  <a:chExt cx="2614" cy="403"/>
                </a:xfrm>
              </p:grpSpPr>
              <p:sp>
                <p:nvSpPr>
                  <p:cNvPr id="21549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393" y="0"/>
                    <a:ext cx="2592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32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1pPr>
                    <a:lvl2pPr marL="742950" indent="-285750">
                      <a:spcBef>
                        <a:spcPts val="550"/>
                      </a:spcBef>
                      <a:buClr>
                        <a:schemeClr val="accent1"/>
                      </a:buClr>
                      <a:buFont typeface="Verdana" pitchFamily="34" charset="0"/>
                      <a:buChar char="◦"/>
                      <a:defRPr sz="28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 2" pitchFamily="18" charset="2"/>
                      <a:buChar char=""/>
                      <a:defRPr sz="24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C32D2E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kumimoji="0" lang="zh-TW" altLang="en-US" sz="2400" b="1">
                        <a:latin typeface="Times New Roman" pitchFamily="18" charset="0"/>
                      </a:rPr>
                      <a:t>說     明</a:t>
                    </a:r>
                  </a:p>
                </p:txBody>
              </p:sp>
              <p:sp>
                <p:nvSpPr>
                  <p:cNvPr id="21550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382" y="0"/>
                    <a:ext cx="2614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32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1pPr>
                    <a:lvl2pPr marL="742950" indent="-285750">
                      <a:spcBef>
                        <a:spcPts val="550"/>
                      </a:spcBef>
                      <a:buClr>
                        <a:schemeClr val="accent1"/>
                      </a:buClr>
                      <a:buFont typeface="Verdana" pitchFamily="34" charset="0"/>
                      <a:buChar char="◦"/>
                      <a:defRPr sz="28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 2" pitchFamily="18" charset="2"/>
                      <a:buChar char=""/>
                      <a:defRPr sz="24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C32D2E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kumimoji="0" lang="zh-TW" altLang="en-US" sz="1800"/>
                  </a:p>
                </p:txBody>
              </p:sp>
            </p:grpSp>
            <p:grpSp>
              <p:nvGrpSpPr>
                <p:cNvPr id="21513" name="Group 22"/>
                <p:cNvGrpSpPr>
                  <a:grpSpLocks/>
                </p:cNvGrpSpPr>
                <p:nvPr/>
              </p:nvGrpSpPr>
              <p:grpSpPr bwMode="auto">
                <a:xfrm>
                  <a:off x="0" y="403"/>
                  <a:ext cx="382" cy="403"/>
                  <a:chOff x="0" y="403"/>
                  <a:chExt cx="382" cy="403"/>
                </a:xfrm>
              </p:grpSpPr>
              <p:sp>
                <p:nvSpPr>
                  <p:cNvPr id="21547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11" y="403"/>
                    <a:ext cx="360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32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1pPr>
                    <a:lvl2pPr marL="742950" indent="-285750">
                      <a:spcBef>
                        <a:spcPts val="550"/>
                      </a:spcBef>
                      <a:buClr>
                        <a:schemeClr val="accent1"/>
                      </a:buClr>
                      <a:buFont typeface="Verdana" pitchFamily="34" charset="0"/>
                      <a:buChar char="◦"/>
                      <a:defRPr sz="28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 2" pitchFamily="18" charset="2"/>
                      <a:buChar char=""/>
                      <a:defRPr sz="24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C32D2E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kumimoji="0" lang="en-US" altLang="zh-TW" sz="2000">
                        <a:latin typeface="Times New Roman" pitchFamily="18" charset="0"/>
                      </a:rPr>
                      <a:t>r</a:t>
                    </a:r>
                  </a:p>
                </p:txBody>
              </p:sp>
              <p:sp>
                <p:nvSpPr>
                  <p:cNvPr id="21548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03"/>
                    <a:ext cx="382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32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1pPr>
                    <a:lvl2pPr marL="742950" indent="-285750">
                      <a:spcBef>
                        <a:spcPts val="550"/>
                      </a:spcBef>
                      <a:buClr>
                        <a:schemeClr val="accent1"/>
                      </a:buClr>
                      <a:buFont typeface="Verdana" pitchFamily="34" charset="0"/>
                      <a:buChar char="◦"/>
                      <a:defRPr sz="28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 2" pitchFamily="18" charset="2"/>
                      <a:buChar char=""/>
                      <a:defRPr sz="24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C32D2E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kumimoji="0" lang="zh-TW" altLang="en-US" sz="1800"/>
                  </a:p>
                </p:txBody>
              </p:sp>
            </p:grpSp>
            <p:grpSp>
              <p:nvGrpSpPr>
                <p:cNvPr id="21514" name="Group 24"/>
                <p:cNvGrpSpPr>
                  <a:grpSpLocks/>
                </p:cNvGrpSpPr>
                <p:nvPr/>
              </p:nvGrpSpPr>
              <p:grpSpPr bwMode="auto">
                <a:xfrm>
                  <a:off x="382" y="403"/>
                  <a:ext cx="2614" cy="403"/>
                  <a:chOff x="382" y="403"/>
                  <a:chExt cx="2614" cy="403"/>
                </a:xfrm>
              </p:grpSpPr>
              <p:sp>
                <p:nvSpPr>
                  <p:cNvPr id="21545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393" y="403"/>
                    <a:ext cx="2592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32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1pPr>
                    <a:lvl2pPr marL="742950" indent="-285750">
                      <a:spcBef>
                        <a:spcPts val="550"/>
                      </a:spcBef>
                      <a:buClr>
                        <a:schemeClr val="accent1"/>
                      </a:buClr>
                      <a:buFont typeface="Verdana" pitchFamily="34" charset="0"/>
                      <a:buChar char="◦"/>
                      <a:defRPr sz="28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 2" pitchFamily="18" charset="2"/>
                      <a:buChar char=""/>
                      <a:defRPr sz="24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C32D2E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kumimoji="0" lang="zh-TW" altLang="en-US" sz="2000" dirty="0">
                        <a:latin typeface="Times New Roman" pitchFamily="18" charset="0"/>
                      </a:rPr>
                      <a:t>開啟唯讀檔。</a:t>
                    </a:r>
                  </a:p>
                </p:txBody>
              </p:sp>
              <p:sp>
                <p:nvSpPr>
                  <p:cNvPr id="21546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382" y="403"/>
                    <a:ext cx="2614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32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1pPr>
                    <a:lvl2pPr marL="742950" indent="-285750">
                      <a:spcBef>
                        <a:spcPts val="550"/>
                      </a:spcBef>
                      <a:buClr>
                        <a:schemeClr val="accent1"/>
                      </a:buClr>
                      <a:buFont typeface="Verdana" pitchFamily="34" charset="0"/>
                      <a:buChar char="◦"/>
                      <a:defRPr sz="28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 2" pitchFamily="18" charset="2"/>
                      <a:buChar char=""/>
                      <a:defRPr sz="24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C32D2E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kumimoji="0" lang="zh-TW" altLang="en-US" sz="1800"/>
                  </a:p>
                </p:txBody>
              </p:sp>
            </p:grpSp>
            <p:grpSp>
              <p:nvGrpSpPr>
                <p:cNvPr id="21515" name="Group 26"/>
                <p:cNvGrpSpPr>
                  <a:grpSpLocks/>
                </p:cNvGrpSpPr>
                <p:nvPr/>
              </p:nvGrpSpPr>
              <p:grpSpPr bwMode="auto">
                <a:xfrm>
                  <a:off x="0" y="806"/>
                  <a:ext cx="382" cy="403"/>
                  <a:chOff x="0" y="806"/>
                  <a:chExt cx="382" cy="403"/>
                </a:xfrm>
              </p:grpSpPr>
              <p:sp>
                <p:nvSpPr>
                  <p:cNvPr id="21543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11" y="806"/>
                    <a:ext cx="360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32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1pPr>
                    <a:lvl2pPr marL="742950" indent="-285750">
                      <a:spcBef>
                        <a:spcPts val="550"/>
                      </a:spcBef>
                      <a:buClr>
                        <a:schemeClr val="accent1"/>
                      </a:buClr>
                      <a:buFont typeface="Verdana" pitchFamily="34" charset="0"/>
                      <a:buChar char="◦"/>
                      <a:defRPr sz="28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 2" pitchFamily="18" charset="2"/>
                      <a:buChar char=""/>
                      <a:defRPr sz="24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C32D2E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kumimoji="0" lang="en-US" altLang="zh-TW" sz="2000">
                        <a:latin typeface="Times New Roman" pitchFamily="18" charset="0"/>
                      </a:rPr>
                      <a:t>r+</a:t>
                    </a:r>
                  </a:p>
                </p:txBody>
              </p:sp>
              <p:sp>
                <p:nvSpPr>
                  <p:cNvPr id="21544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806"/>
                    <a:ext cx="382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32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1pPr>
                    <a:lvl2pPr marL="742950" indent="-285750">
                      <a:spcBef>
                        <a:spcPts val="550"/>
                      </a:spcBef>
                      <a:buClr>
                        <a:schemeClr val="accent1"/>
                      </a:buClr>
                      <a:buFont typeface="Verdana" pitchFamily="34" charset="0"/>
                      <a:buChar char="◦"/>
                      <a:defRPr sz="28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 2" pitchFamily="18" charset="2"/>
                      <a:buChar char=""/>
                      <a:defRPr sz="24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C32D2E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kumimoji="0" lang="zh-TW" altLang="en-US" sz="1800"/>
                  </a:p>
                </p:txBody>
              </p:sp>
            </p:grpSp>
            <p:grpSp>
              <p:nvGrpSpPr>
                <p:cNvPr id="21516" name="Group 28"/>
                <p:cNvGrpSpPr>
                  <a:grpSpLocks/>
                </p:cNvGrpSpPr>
                <p:nvPr/>
              </p:nvGrpSpPr>
              <p:grpSpPr bwMode="auto">
                <a:xfrm>
                  <a:off x="382" y="806"/>
                  <a:ext cx="2614" cy="403"/>
                  <a:chOff x="382" y="806"/>
                  <a:chExt cx="2614" cy="403"/>
                </a:xfrm>
              </p:grpSpPr>
              <p:sp>
                <p:nvSpPr>
                  <p:cNvPr id="21541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93" y="806"/>
                    <a:ext cx="2592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32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1pPr>
                    <a:lvl2pPr marL="742950" indent="-285750">
                      <a:spcBef>
                        <a:spcPts val="550"/>
                      </a:spcBef>
                      <a:buClr>
                        <a:schemeClr val="accent1"/>
                      </a:buClr>
                      <a:buFont typeface="Verdana" pitchFamily="34" charset="0"/>
                      <a:buChar char="◦"/>
                      <a:defRPr sz="28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 2" pitchFamily="18" charset="2"/>
                      <a:buChar char=""/>
                      <a:defRPr sz="24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C32D2E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kumimoji="0" lang="zh-TW" altLang="en-US" sz="2000" dirty="0">
                        <a:latin typeface="Times New Roman" pitchFamily="18" charset="0"/>
                      </a:rPr>
                      <a:t>開啟可讀可寫檔</a:t>
                    </a:r>
                    <a:r>
                      <a:rPr kumimoji="0" lang="en-US" altLang="zh-TW" sz="2000" dirty="0">
                        <a:latin typeface="Times New Roman" pitchFamily="18" charset="0"/>
                      </a:rPr>
                      <a:t>, </a:t>
                    </a:r>
                    <a:r>
                      <a:rPr kumimoji="0" lang="zh-TW" altLang="en-US" sz="2000" dirty="0">
                        <a:latin typeface="Times New Roman" pitchFamily="18" charset="0"/>
                      </a:rPr>
                      <a:t>將檔案指標放在起始位置。</a:t>
                    </a:r>
                  </a:p>
                </p:txBody>
              </p:sp>
              <p:sp>
                <p:nvSpPr>
                  <p:cNvPr id="21542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382" y="806"/>
                    <a:ext cx="2614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32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1pPr>
                    <a:lvl2pPr marL="742950" indent="-285750">
                      <a:spcBef>
                        <a:spcPts val="550"/>
                      </a:spcBef>
                      <a:buClr>
                        <a:schemeClr val="accent1"/>
                      </a:buClr>
                      <a:buFont typeface="Verdana" pitchFamily="34" charset="0"/>
                      <a:buChar char="◦"/>
                      <a:defRPr sz="28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 2" pitchFamily="18" charset="2"/>
                      <a:buChar char=""/>
                      <a:defRPr sz="24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C32D2E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kumimoji="0" lang="zh-TW" altLang="en-US" sz="1800"/>
                  </a:p>
                </p:txBody>
              </p:sp>
            </p:grpSp>
            <p:grpSp>
              <p:nvGrpSpPr>
                <p:cNvPr id="21517" name="Group 30"/>
                <p:cNvGrpSpPr>
                  <a:grpSpLocks/>
                </p:cNvGrpSpPr>
                <p:nvPr/>
              </p:nvGrpSpPr>
              <p:grpSpPr bwMode="auto">
                <a:xfrm>
                  <a:off x="0" y="1209"/>
                  <a:ext cx="382" cy="403"/>
                  <a:chOff x="0" y="1209"/>
                  <a:chExt cx="382" cy="403"/>
                </a:xfrm>
              </p:grpSpPr>
              <p:sp>
                <p:nvSpPr>
                  <p:cNvPr id="21539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1" y="1209"/>
                    <a:ext cx="360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32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1pPr>
                    <a:lvl2pPr marL="742950" indent="-285750">
                      <a:spcBef>
                        <a:spcPts val="550"/>
                      </a:spcBef>
                      <a:buClr>
                        <a:schemeClr val="accent1"/>
                      </a:buClr>
                      <a:buFont typeface="Verdana" pitchFamily="34" charset="0"/>
                      <a:buChar char="◦"/>
                      <a:defRPr sz="28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 2" pitchFamily="18" charset="2"/>
                      <a:buChar char=""/>
                      <a:defRPr sz="24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C32D2E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kumimoji="0" lang="en-US" altLang="zh-TW" sz="2000">
                        <a:latin typeface="Times New Roman" pitchFamily="18" charset="0"/>
                      </a:rPr>
                      <a:t>w</a:t>
                    </a:r>
                  </a:p>
                </p:txBody>
              </p:sp>
              <p:sp>
                <p:nvSpPr>
                  <p:cNvPr id="21540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209"/>
                    <a:ext cx="382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32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1pPr>
                    <a:lvl2pPr marL="742950" indent="-285750">
                      <a:spcBef>
                        <a:spcPts val="550"/>
                      </a:spcBef>
                      <a:buClr>
                        <a:schemeClr val="accent1"/>
                      </a:buClr>
                      <a:buFont typeface="Verdana" pitchFamily="34" charset="0"/>
                      <a:buChar char="◦"/>
                      <a:defRPr sz="28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 2" pitchFamily="18" charset="2"/>
                      <a:buChar char=""/>
                      <a:defRPr sz="24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C32D2E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kumimoji="0" lang="zh-TW" altLang="en-US" sz="1800"/>
                  </a:p>
                </p:txBody>
              </p:sp>
            </p:grpSp>
            <p:grpSp>
              <p:nvGrpSpPr>
                <p:cNvPr id="21518" name="Group 32"/>
                <p:cNvGrpSpPr>
                  <a:grpSpLocks/>
                </p:cNvGrpSpPr>
                <p:nvPr/>
              </p:nvGrpSpPr>
              <p:grpSpPr bwMode="auto">
                <a:xfrm>
                  <a:off x="382" y="1209"/>
                  <a:ext cx="2614" cy="403"/>
                  <a:chOff x="382" y="1209"/>
                  <a:chExt cx="2614" cy="403"/>
                </a:xfrm>
              </p:grpSpPr>
              <p:sp>
                <p:nvSpPr>
                  <p:cNvPr id="2153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393" y="1209"/>
                    <a:ext cx="2592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32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1pPr>
                    <a:lvl2pPr marL="742950" indent="-285750">
                      <a:spcBef>
                        <a:spcPts val="550"/>
                      </a:spcBef>
                      <a:buClr>
                        <a:schemeClr val="accent1"/>
                      </a:buClr>
                      <a:buFont typeface="Verdana" pitchFamily="34" charset="0"/>
                      <a:buChar char="◦"/>
                      <a:defRPr sz="28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 2" pitchFamily="18" charset="2"/>
                      <a:buChar char=""/>
                      <a:defRPr sz="24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C32D2E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kumimoji="0" lang="zh-TW" altLang="en-US" sz="2000">
                        <a:latin typeface="Times New Roman" pitchFamily="18" charset="0"/>
                      </a:rPr>
                      <a:t>開啟寫入檔</a:t>
                    </a:r>
                    <a:r>
                      <a:rPr kumimoji="0" lang="en-US" altLang="zh-TW" sz="2000">
                        <a:latin typeface="Times New Roman" pitchFamily="18" charset="0"/>
                      </a:rPr>
                      <a:t>, </a:t>
                    </a:r>
                    <a:r>
                      <a:rPr kumimoji="0" lang="zh-TW" altLang="en-US" sz="2000">
                        <a:latin typeface="Times New Roman" pitchFamily="18" charset="0"/>
                      </a:rPr>
                      <a:t>並清除檔案內容。</a:t>
                    </a:r>
                  </a:p>
                </p:txBody>
              </p:sp>
              <p:sp>
                <p:nvSpPr>
                  <p:cNvPr id="21538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382" y="1209"/>
                    <a:ext cx="2614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32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1pPr>
                    <a:lvl2pPr marL="742950" indent="-285750">
                      <a:spcBef>
                        <a:spcPts val="550"/>
                      </a:spcBef>
                      <a:buClr>
                        <a:schemeClr val="accent1"/>
                      </a:buClr>
                      <a:buFont typeface="Verdana" pitchFamily="34" charset="0"/>
                      <a:buChar char="◦"/>
                      <a:defRPr sz="28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 2" pitchFamily="18" charset="2"/>
                      <a:buChar char=""/>
                      <a:defRPr sz="24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C32D2E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kumimoji="0" lang="zh-TW" altLang="en-US" sz="1800"/>
                  </a:p>
                </p:txBody>
              </p:sp>
            </p:grpSp>
            <p:grpSp>
              <p:nvGrpSpPr>
                <p:cNvPr id="21519" name="Group 34"/>
                <p:cNvGrpSpPr>
                  <a:grpSpLocks/>
                </p:cNvGrpSpPr>
                <p:nvPr/>
              </p:nvGrpSpPr>
              <p:grpSpPr bwMode="auto">
                <a:xfrm>
                  <a:off x="0" y="1612"/>
                  <a:ext cx="382" cy="403"/>
                  <a:chOff x="0" y="1612"/>
                  <a:chExt cx="382" cy="403"/>
                </a:xfrm>
              </p:grpSpPr>
              <p:sp>
                <p:nvSpPr>
                  <p:cNvPr id="21535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11" y="1612"/>
                    <a:ext cx="360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32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1pPr>
                    <a:lvl2pPr marL="742950" indent="-285750">
                      <a:spcBef>
                        <a:spcPts val="550"/>
                      </a:spcBef>
                      <a:buClr>
                        <a:schemeClr val="accent1"/>
                      </a:buClr>
                      <a:buFont typeface="Verdana" pitchFamily="34" charset="0"/>
                      <a:buChar char="◦"/>
                      <a:defRPr sz="28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 2" pitchFamily="18" charset="2"/>
                      <a:buChar char=""/>
                      <a:defRPr sz="24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C32D2E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kumimoji="0" lang="en-US" altLang="zh-TW" sz="2000">
                        <a:latin typeface="Times New Roman" pitchFamily="18" charset="0"/>
                      </a:rPr>
                      <a:t>w+</a:t>
                    </a:r>
                  </a:p>
                </p:txBody>
              </p:sp>
              <p:sp>
                <p:nvSpPr>
                  <p:cNvPr id="21536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612"/>
                    <a:ext cx="382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32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1pPr>
                    <a:lvl2pPr marL="742950" indent="-285750">
                      <a:spcBef>
                        <a:spcPts val="550"/>
                      </a:spcBef>
                      <a:buClr>
                        <a:schemeClr val="accent1"/>
                      </a:buClr>
                      <a:buFont typeface="Verdana" pitchFamily="34" charset="0"/>
                      <a:buChar char="◦"/>
                      <a:defRPr sz="28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 2" pitchFamily="18" charset="2"/>
                      <a:buChar char=""/>
                      <a:defRPr sz="24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C32D2E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kumimoji="0" lang="zh-TW" altLang="en-US" sz="1800"/>
                  </a:p>
                </p:txBody>
              </p:sp>
            </p:grpSp>
            <p:grpSp>
              <p:nvGrpSpPr>
                <p:cNvPr id="21520" name="Group 36"/>
                <p:cNvGrpSpPr>
                  <a:grpSpLocks/>
                </p:cNvGrpSpPr>
                <p:nvPr/>
              </p:nvGrpSpPr>
              <p:grpSpPr bwMode="auto">
                <a:xfrm>
                  <a:off x="382" y="1612"/>
                  <a:ext cx="2614" cy="403"/>
                  <a:chOff x="382" y="1612"/>
                  <a:chExt cx="2614" cy="403"/>
                </a:xfrm>
              </p:grpSpPr>
              <p:sp>
                <p:nvSpPr>
                  <p:cNvPr id="21533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393" y="1612"/>
                    <a:ext cx="2592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32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1pPr>
                    <a:lvl2pPr marL="742950" indent="-285750">
                      <a:spcBef>
                        <a:spcPts val="550"/>
                      </a:spcBef>
                      <a:buClr>
                        <a:schemeClr val="accent1"/>
                      </a:buClr>
                      <a:buFont typeface="Verdana" pitchFamily="34" charset="0"/>
                      <a:buChar char="◦"/>
                      <a:defRPr sz="28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 2" pitchFamily="18" charset="2"/>
                      <a:buChar char=""/>
                      <a:defRPr sz="24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C32D2E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kumimoji="0" lang="zh-TW" altLang="en-US" sz="2000" dirty="0">
                        <a:latin typeface="Times New Roman" pitchFamily="18" charset="0"/>
                      </a:rPr>
                      <a:t>開啟可讀可寫檔</a:t>
                    </a:r>
                    <a:r>
                      <a:rPr kumimoji="0" lang="en-US" altLang="zh-TW" sz="2000" dirty="0">
                        <a:latin typeface="Times New Roman" pitchFamily="18" charset="0"/>
                      </a:rPr>
                      <a:t>, </a:t>
                    </a:r>
                    <a:r>
                      <a:rPr kumimoji="0" lang="zh-TW" altLang="en-US" sz="2000" dirty="0">
                        <a:latin typeface="Times New Roman" pitchFamily="18" charset="0"/>
                      </a:rPr>
                      <a:t>將檔案清除</a:t>
                    </a:r>
                    <a:r>
                      <a:rPr kumimoji="0" lang="en-US" altLang="zh-TW" sz="2000" dirty="0">
                        <a:latin typeface="Times New Roman" pitchFamily="18" charset="0"/>
                      </a:rPr>
                      <a:t>, </a:t>
                    </a:r>
                    <a:r>
                      <a:rPr kumimoji="0" lang="zh-TW" altLang="en-US" sz="2000" dirty="0">
                        <a:latin typeface="Times New Roman" pitchFamily="18" charset="0"/>
                      </a:rPr>
                      <a:t>檔案指標放在起始位置。</a:t>
                    </a:r>
                  </a:p>
                </p:txBody>
              </p:sp>
              <p:sp>
                <p:nvSpPr>
                  <p:cNvPr id="21534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382" y="1612"/>
                    <a:ext cx="2614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32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1pPr>
                    <a:lvl2pPr marL="742950" indent="-285750">
                      <a:spcBef>
                        <a:spcPts val="550"/>
                      </a:spcBef>
                      <a:buClr>
                        <a:schemeClr val="accent1"/>
                      </a:buClr>
                      <a:buFont typeface="Verdana" pitchFamily="34" charset="0"/>
                      <a:buChar char="◦"/>
                      <a:defRPr sz="28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 2" pitchFamily="18" charset="2"/>
                      <a:buChar char=""/>
                      <a:defRPr sz="24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C32D2E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kumimoji="0" lang="zh-TW" altLang="en-US" sz="1800"/>
                  </a:p>
                </p:txBody>
              </p:sp>
            </p:grpSp>
            <p:grpSp>
              <p:nvGrpSpPr>
                <p:cNvPr id="21521" name="Group 38"/>
                <p:cNvGrpSpPr>
                  <a:grpSpLocks/>
                </p:cNvGrpSpPr>
                <p:nvPr/>
              </p:nvGrpSpPr>
              <p:grpSpPr bwMode="auto">
                <a:xfrm>
                  <a:off x="0" y="2015"/>
                  <a:ext cx="382" cy="403"/>
                  <a:chOff x="0" y="2015"/>
                  <a:chExt cx="382" cy="403"/>
                </a:xfrm>
              </p:grpSpPr>
              <p:sp>
                <p:nvSpPr>
                  <p:cNvPr id="21531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11" y="2015"/>
                    <a:ext cx="360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32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1pPr>
                    <a:lvl2pPr marL="742950" indent="-285750">
                      <a:spcBef>
                        <a:spcPts val="550"/>
                      </a:spcBef>
                      <a:buClr>
                        <a:schemeClr val="accent1"/>
                      </a:buClr>
                      <a:buFont typeface="Verdana" pitchFamily="34" charset="0"/>
                      <a:buChar char="◦"/>
                      <a:defRPr sz="28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 2" pitchFamily="18" charset="2"/>
                      <a:buChar char=""/>
                      <a:defRPr sz="24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C32D2E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kumimoji="0" lang="en-US" altLang="zh-TW" sz="2000">
                        <a:latin typeface="Times New Roman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21532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015"/>
                    <a:ext cx="382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32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1pPr>
                    <a:lvl2pPr marL="742950" indent="-285750">
                      <a:spcBef>
                        <a:spcPts val="550"/>
                      </a:spcBef>
                      <a:buClr>
                        <a:schemeClr val="accent1"/>
                      </a:buClr>
                      <a:buFont typeface="Verdana" pitchFamily="34" charset="0"/>
                      <a:buChar char="◦"/>
                      <a:defRPr sz="28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 2" pitchFamily="18" charset="2"/>
                      <a:buChar char=""/>
                      <a:defRPr sz="24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C32D2E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kumimoji="0" lang="zh-TW" altLang="en-US" sz="1800"/>
                  </a:p>
                </p:txBody>
              </p:sp>
            </p:grpSp>
            <p:grpSp>
              <p:nvGrpSpPr>
                <p:cNvPr id="21522" name="Group 40"/>
                <p:cNvGrpSpPr>
                  <a:grpSpLocks/>
                </p:cNvGrpSpPr>
                <p:nvPr/>
              </p:nvGrpSpPr>
              <p:grpSpPr bwMode="auto">
                <a:xfrm>
                  <a:off x="382" y="2015"/>
                  <a:ext cx="2614" cy="403"/>
                  <a:chOff x="382" y="2015"/>
                  <a:chExt cx="2614" cy="403"/>
                </a:xfrm>
              </p:grpSpPr>
              <p:sp>
                <p:nvSpPr>
                  <p:cNvPr id="21529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393" y="2015"/>
                    <a:ext cx="2592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32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1pPr>
                    <a:lvl2pPr marL="742950" indent="-285750">
                      <a:spcBef>
                        <a:spcPts val="550"/>
                      </a:spcBef>
                      <a:buClr>
                        <a:schemeClr val="accent1"/>
                      </a:buClr>
                      <a:buFont typeface="Verdana" pitchFamily="34" charset="0"/>
                      <a:buChar char="◦"/>
                      <a:defRPr sz="28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 2" pitchFamily="18" charset="2"/>
                      <a:buChar char=""/>
                      <a:defRPr sz="24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C32D2E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kumimoji="0" lang="zh-TW" altLang="en-US" sz="2000">
                        <a:latin typeface="Times New Roman" pitchFamily="18" charset="0"/>
                      </a:rPr>
                      <a:t>開啟寫入檔</a:t>
                    </a:r>
                    <a:r>
                      <a:rPr kumimoji="0" lang="en-US" altLang="zh-TW" sz="2000">
                        <a:latin typeface="Times New Roman" pitchFamily="18" charset="0"/>
                      </a:rPr>
                      <a:t>, </a:t>
                    </a:r>
                    <a:r>
                      <a:rPr kumimoji="0" lang="zh-TW" altLang="en-US" sz="2000">
                        <a:latin typeface="Times New Roman" pitchFamily="18" charset="0"/>
                      </a:rPr>
                      <a:t>並將指標指向檔尾</a:t>
                    </a:r>
                  </a:p>
                </p:txBody>
              </p:sp>
              <p:sp>
                <p:nvSpPr>
                  <p:cNvPr id="21530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382" y="2015"/>
                    <a:ext cx="2614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32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1pPr>
                    <a:lvl2pPr marL="742950" indent="-285750">
                      <a:spcBef>
                        <a:spcPts val="550"/>
                      </a:spcBef>
                      <a:buClr>
                        <a:schemeClr val="accent1"/>
                      </a:buClr>
                      <a:buFont typeface="Verdana" pitchFamily="34" charset="0"/>
                      <a:buChar char="◦"/>
                      <a:defRPr sz="28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 2" pitchFamily="18" charset="2"/>
                      <a:buChar char=""/>
                      <a:defRPr sz="24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C32D2E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kumimoji="0" lang="zh-TW" altLang="en-US" sz="1800"/>
                  </a:p>
                </p:txBody>
              </p:sp>
            </p:grpSp>
            <p:grpSp>
              <p:nvGrpSpPr>
                <p:cNvPr id="21523" name="Group 42"/>
                <p:cNvGrpSpPr>
                  <a:grpSpLocks/>
                </p:cNvGrpSpPr>
                <p:nvPr/>
              </p:nvGrpSpPr>
              <p:grpSpPr bwMode="auto">
                <a:xfrm>
                  <a:off x="0" y="2418"/>
                  <a:ext cx="382" cy="403"/>
                  <a:chOff x="0" y="2418"/>
                  <a:chExt cx="382" cy="403"/>
                </a:xfrm>
              </p:grpSpPr>
              <p:sp>
                <p:nvSpPr>
                  <p:cNvPr id="21527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1" y="2418"/>
                    <a:ext cx="360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32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1pPr>
                    <a:lvl2pPr marL="742950" indent="-285750">
                      <a:spcBef>
                        <a:spcPts val="550"/>
                      </a:spcBef>
                      <a:buClr>
                        <a:schemeClr val="accent1"/>
                      </a:buClr>
                      <a:buFont typeface="Verdana" pitchFamily="34" charset="0"/>
                      <a:buChar char="◦"/>
                      <a:defRPr sz="28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 2" pitchFamily="18" charset="2"/>
                      <a:buChar char=""/>
                      <a:defRPr sz="24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C32D2E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kumimoji="0" lang="en-US" altLang="zh-TW" sz="2000">
                        <a:latin typeface="Times New Roman" pitchFamily="18" charset="0"/>
                      </a:rPr>
                      <a:t>a+</a:t>
                    </a:r>
                  </a:p>
                </p:txBody>
              </p:sp>
              <p:sp>
                <p:nvSpPr>
                  <p:cNvPr id="21528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418"/>
                    <a:ext cx="382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32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1pPr>
                    <a:lvl2pPr marL="742950" indent="-285750">
                      <a:spcBef>
                        <a:spcPts val="550"/>
                      </a:spcBef>
                      <a:buClr>
                        <a:schemeClr val="accent1"/>
                      </a:buClr>
                      <a:buFont typeface="Verdana" pitchFamily="34" charset="0"/>
                      <a:buChar char="◦"/>
                      <a:defRPr sz="28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 2" pitchFamily="18" charset="2"/>
                      <a:buChar char=""/>
                      <a:defRPr sz="24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C32D2E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kumimoji="0" lang="zh-TW" altLang="en-US" sz="1800"/>
                  </a:p>
                </p:txBody>
              </p:sp>
            </p:grpSp>
            <p:grpSp>
              <p:nvGrpSpPr>
                <p:cNvPr id="21524" name="Group 44"/>
                <p:cNvGrpSpPr>
                  <a:grpSpLocks/>
                </p:cNvGrpSpPr>
                <p:nvPr/>
              </p:nvGrpSpPr>
              <p:grpSpPr bwMode="auto">
                <a:xfrm>
                  <a:off x="382" y="2418"/>
                  <a:ext cx="2614" cy="403"/>
                  <a:chOff x="382" y="2418"/>
                  <a:chExt cx="2614" cy="403"/>
                </a:xfrm>
              </p:grpSpPr>
              <p:sp>
                <p:nvSpPr>
                  <p:cNvPr id="21525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393" y="2418"/>
                    <a:ext cx="2592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32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1pPr>
                    <a:lvl2pPr marL="742950" indent="-285750">
                      <a:spcBef>
                        <a:spcPts val="550"/>
                      </a:spcBef>
                      <a:buClr>
                        <a:schemeClr val="accent1"/>
                      </a:buClr>
                      <a:buFont typeface="Verdana" pitchFamily="34" charset="0"/>
                      <a:buChar char="◦"/>
                      <a:defRPr sz="28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 2" pitchFamily="18" charset="2"/>
                      <a:buChar char=""/>
                      <a:defRPr sz="24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C32D2E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kumimoji="0" lang="zh-TW" altLang="en-US" sz="2000">
                        <a:latin typeface="Times New Roman" pitchFamily="18" charset="0"/>
                      </a:rPr>
                      <a:t>開啟可讀可寫檔</a:t>
                    </a:r>
                    <a:r>
                      <a:rPr kumimoji="0" lang="en-US" altLang="zh-TW" sz="2000">
                        <a:latin typeface="Times New Roman" pitchFamily="18" charset="0"/>
                      </a:rPr>
                      <a:t>, </a:t>
                    </a:r>
                    <a:r>
                      <a:rPr kumimoji="0" lang="zh-TW" altLang="en-US" sz="2000">
                        <a:latin typeface="Times New Roman" pitchFamily="18" charset="0"/>
                      </a:rPr>
                      <a:t>並將指標指向檔尾</a:t>
                    </a:r>
                    <a:r>
                      <a:rPr kumimoji="0" lang="en-US" altLang="zh-TW" sz="2000">
                        <a:latin typeface="Times New Roman" pitchFamily="18" charset="0"/>
                      </a:rPr>
                      <a:t>.</a:t>
                    </a:r>
                  </a:p>
                </p:txBody>
              </p:sp>
              <p:sp>
                <p:nvSpPr>
                  <p:cNvPr id="21526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382" y="2418"/>
                    <a:ext cx="2614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32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1pPr>
                    <a:lvl2pPr marL="742950" indent="-285750">
                      <a:spcBef>
                        <a:spcPts val="550"/>
                      </a:spcBef>
                      <a:buClr>
                        <a:schemeClr val="accent1"/>
                      </a:buClr>
                      <a:buFont typeface="Verdana" pitchFamily="34" charset="0"/>
                      <a:buChar char="◦"/>
                      <a:defRPr sz="28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Wingdings 2" pitchFamily="18" charset="2"/>
                      <a:buChar char=""/>
                      <a:defRPr sz="24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C32D2E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84AA33"/>
                      </a:buClr>
                      <a:buFont typeface="Wingdings 2" pitchFamily="18" charset="2"/>
                      <a:buChar char=""/>
                      <a:defRPr sz="2000">
                        <a:solidFill>
                          <a:schemeClr val="tx1"/>
                        </a:solidFill>
                        <a:latin typeface="Gill Sans MT" pitchFamily="34" charset="0"/>
                        <a:ea typeface="微軟正黑體" pitchFamily="34" charset="-12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kumimoji="0" lang="zh-TW" altLang="en-US" sz="1800"/>
                  </a:p>
                </p:txBody>
              </p:sp>
            </p:grpSp>
          </p:grpSp>
          <p:sp>
            <p:nvSpPr>
              <p:cNvPr id="21510" name="Rectangle 46"/>
              <p:cNvSpPr>
                <a:spLocks noChangeArrowheads="1"/>
              </p:cNvSpPr>
              <p:nvPr/>
            </p:nvSpPr>
            <p:spPr bwMode="auto">
              <a:xfrm>
                <a:off x="-3" y="-3"/>
                <a:ext cx="3002" cy="2827"/>
              </a:xfrm>
              <a:prstGeom prst="rect">
                <a:avLst/>
              </a:prstGeom>
              <a:noFill/>
              <a:ln w="9525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1pPr>
                <a:lvl2pPr marL="742950" indent="-285750">
                  <a:spcBef>
                    <a:spcPts val="550"/>
                  </a:spcBef>
                  <a:buClr>
                    <a:schemeClr val="accent1"/>
                  </a:buClr>
                  <a:buFont typeface="Verdana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Wingdings 2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32D2E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kumimoji="0" lang="zh-TW" altLang="en-US" sz="1800"/>
              </a:p>
            </p:txBody>
          </p:sp>
        </p:grpSp>
        <p:sp>
          <p:nvSpPr>
            <p:cNvPr id="3" name="矩形 2"/>
            <p:cNvSpPr/>
            <p:nvPr/>
          </p:nvSpPr>
          <p:spPr>
            <a:xfrm>
              <a:off x="3117014" y="2644894"/>
              <a:ext cx="12234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/>
                <a:t>Read only</a:t>
              </a:r>
              <a:endParaRPr lang="zh-TW" altLang="en-US" dirty="0"/>
            </a:p>
          </p:txBody>
        </p:sp>
        <p:sp>
          <p:nvSpPr>
            <p:cNvPr id="4" name="矩形 3"/>
            <p:cNvSpPr/>
            <p:nvPr/>
          </p:nvSpPr>
          <p:spPr>
            <a:xfrm>
              <a:off x="6444669" y="3254494"/>
              <a:ext cx="133466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/>
                <a:t>Read/Write</a:t>
              </a:r>
              <a:endParaRPr lang="zh-TW" altLang="en-US" dirty="0"/>
            </a:p>
          </p:txBody>
        </p:sp>
        <p:sp>
          <p:nvSpPr>
            <p:cNvPr id="5" name="矩形 4"/>
            <p:cNvSpPr/>
            <p:nvPr/>
          </p:nvSpPr>
          <p:spPr>
            <a:xfrm>
              <a:off x="4994949" y="3843774"/>
              <a:ext cx="120642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/>
                <a:t>Write only</a:t>
              </a:r>
              <a:endParaRPr lang="zh-TW" altLang="en-US" dirty="0"/>
            </a:p>
          </p:txBody>
        </p:sp>
        <p:sp>
          <p:nvSpPr>
            <p:cNvPr id="52" name="矩形 51"/>
            <p:cNvSpPr/>
            <p:nvPr/>
          </p:nvSpPr>
          <p:spPr>
            <a:xfrm>
              <a:off x="7613069" y="4473694"/>
              <a:ext cx="133466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/>
                <a:t>Read/Write</a:t>
              </a:r>
              <a:endParaRPr lang="zh-TW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5218469" y="5093454"/>
              <a:ext cx="120642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/>
                <a:t>Write only</a:t>
              </a:r>
              <a:endParaRPr lang="zh-TW" altLang="en-US" dirty="0"/>
            </a:p>
          </p:txBody>
        </p:sp>
        <p:sp>
          <p:nvSpPr>
            <p:cNvPr id="54" name="矩形 53"/>
            <p:cNvSpPr/>
            <p:nvPr/>
          </p:nvSpPr>
          <p:spPr>
            <a:xfrm>
              <a:off x="5702989" y="5703054"/>
              <a:ext cx="133466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/>
                <a:t>Read/Write</a:t>
              </a:r>
              <a:endParaRPr lang="zh-TW" altLang="en-US" dirty="0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13360" y="318869"/>
            <a:ext cx="8757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hlinkClick r:id="rId2"/>
              </a:rPr>
              <a:t>https://tryphp.w3schools.com/showphp.php?filename=demo_func_filesystem_feof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574800" y="924620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000" dirty="0"/>
              <a:t>&lt;?</a:t>
            </a:r>
            <a:r>
              <a:rPr lang="en-US" altLang="zh-TW" sz="2000" dirty="0" err="1"/>
              <a:t>php</a:t>
            </a:r>
            <a:br>
              <a:rPr lang="en-US" altLang="zh-TW" sz="2000" dirty="0"/>
            </a:br>
            <a:r>
              <a:rPr lang="en-US" altLang="zh-TW" sz="2000" dirty="0"/>
              <a:t>$file = </a:t>
            </a:r>
            <a:r>
              <a:rPr lang="en-US" altLang="zh-TW" sz="2000" b="1" dirty="0" err="1"/>
              <a:t>fopen</a:t>
            </a:r>
            <a:r>
              <a:rPr lang="en-US" altLang="zh-TW" sz="2000" dirty="0"/>
              <a:t>("test.txt", "r");</a:t>
            </a:r>
            <a:br>
              <a:rPr lang="en-US" altLang="zh-TW" sz="2000" dirty="0"/>
            </a:br>
            <a:r>
              <a:rPr lang="en-US" altLang="zh-TW" sz="2000" dirty="0"/>
              <a:t>//Output lines until EOF is reached</a:t>
            </a:r>
            <a:br>
              <a:rPr lang="en-US" altLang="zh-TW" sz="2000" dirty="0"/>
            </a:br>
            <a:r>
              <a:rPr lang="en-US" altLang="zh-TW" sz="2000" dirty="0"/>
              <a:t>while(! </a:t>
            </a:r>
            <a:r>
              <a:rPr lang="en-US" altLang="zh-TW" sz="2000" b="1" dirty="0" err="1"/>
              <a:t>feof</a:t>
            </a:r>
            <a:r>
              <a:rPr lang="en-US" altLang="zh-TW" sz="2000" dirty="0"/>
              <a:t>($file)) {</a:t>
            </a:r>
            <a:br>
              <a:rPr lang="en-US" altLang="zh-TW" sz="2000" dirty="0"/>
            </a:br>
            <a:r>
              <a:rPr lang="en-US" altLang="zh-TW" sz="2000" dirty="0"/>
              <a:t>  $line = </a:t>
            </a:r>
            <a:r>
              <a:rPr lang="en-US" altLang="zh-TW" sz="2000" b="1" dirty="0" err="1"/>
              <a:t>fgets</a:t>
            </a:r>
            <a:r>
              <a:rPr lang="en-US" altLang="zh-TW" sz="2000" dirty="0"/>
              <a:t>($file);</a:t>
            </a:r>
            <a:br>
              <a:rPr lang="en-US" altLang="zh-TW" sz="2000" dirty="0"/>
            </a:br>
            <a:r>
              <a:rPr lang="en-US" altLang="zh-TW" sz="2000" dirty="0"/>
              <a:t>  echo $line. "&lt;</a:t>
            </a:r>
            <a:r>
              <a:rPr lang="en-US" altLang="zh-TW" sz="2000" dirty="0" err="1"/>
              <a:t>br</a:t>
            </a:r>
            <a:r>
              <a:rPr lang="zh-TW" altLang="en-US" sz="2000" dirty="0"/>
              <a:t> </a:t>
            </a:r>
            <a:r>
              <a:rPr lang="en-US" altLang="zh-TW" sz="2000" dirty="0">
                <a:latin typeface="Arial Black" panose="020B0A04020102020204" pitchFamily="34" charset="0"/>
                <a:cs typeface="Times New Roman" panose="02020603050405020304" pitchFamily="18" charset="0"/>
              </a:rPr>
              <a:t>/</a:t>
            </a:r>
            <a:r>
              <a:rPr lang="en-US" altLang="zh-TW" sz="2000" dirty="0"/>
              <a:t>&gt;";</a:t>
            </a:r>
            <a:br>
              <a:rPr lang="en-US" altLang="zh-TW" sz="2000" dirty="0"/>
            </a:br>
            <a:r>
              <a:rPr lang="en-US" altLang="zh-TW" sz="2000" dirty="0"/>
              <a:t>}</a:t>
            </a:r>
            <a:br>
              <a:rPr lang="en-US" altLang="zh-TW" sz="2000" dirty="0"/>
            </a:br>
            <a:r>
              <a:rPr lang="en-US" altLang="zh-TW" sz="2000" b="1" dirty="0" err="1"/>
              <a:t>fclose</a:t>
            </a:r>
            <a:r>
              <a:rPr lang="en-US" altLang="zh-TW" sz="2000" dirty="0"/>
              <a:t>($file);</a:t>
            </a:r>
            <a:br>
              <a:rPr lang="en-US" altLang="zh-TW" sz="2000" dirty="0"/>
            </a:br>
            <a:r>
              <a:rPr lang="en-US" altLang="zh-TW" sz="2000" dirty="0"/>
              <a:t>?&gt;</a:t>
            </a:r>
            <a:endParaRPr lang="zh-TW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1828800" y="5371515"/>
            <a:ext cx="6644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err="1"/>
              <a:t>feof</a:t>
            </a:r>
            <a:r>
              <a:rPr lang="en-US" altLang="zh-TW" dirty="0"/>
              <a:t>() function:</a:t>
            </a:r>
          </a:p>
          <a:p>
            <a:r>
              <a:rPr lang="en-US" altLang="zh-TW" dirty="0"/>
              <a:t> </a:t>
            </a:r>
            <a:r>
              <a:rPr lang="en-US" altLang="zh-TW" dirty="0">
                <a:hlinkClick r:id="rId3"/>
              </a:rPr>
              <a:t>https://www.w3schools.com/php/func_filesystem_feof.asp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04630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內容版面配置區 2"/>
          <p:cNvSpPr>
            <a:spLocks noGrp="1"/>
          </p:cNvSpPr>
          <p:nvPr>
            <p:ph idx="1"/>
          </p:nvPr>
        </p:nvSpPr>
        <p:spPr>
          <a:xfrm>
            <a:off x="714375" y="1376363"/>
            <a:ext cx="8210550" cy="48387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使用 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fwrite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() 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別名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fputs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()) 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函數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其格式如下：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82550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b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br>
              <a:rPr lang="zh-TW" altLang="en-US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2400" b="1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int</a:t>
            </a:r>
            <a:r>
              <a:rPr lang="en-US" altLang="zh-TW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b="1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fwrite</a:t>
            </a:r>
            <a:r>
              <a:rPr lang="en-US" altLang="zh-TW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(</a:t>
            </a:r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檔案指標</a:t>
            </a:r>
            <a:r>
              <a:rPr lang="en-US" altLang="zh-TW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寫入資料</a:t>
            </a:r>
            <a:r>
              <a:rPr lang="en-US" altLang="zh-TW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[</a:t>
            </a:r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寫入長度</a:t>
            </a:r>
            <a:r>
              <a:rPr lang="en-US" altLang="zh-TW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])</a:t>
            </a:r>
          </a:p>
          <a:p>
            <a:pPr marL="82550" indent="0">
              <a:lnSpc>
                <a:spcPct val="90000"/>
              </a:lnSpc>
              <a:buNone/>
              <a:defRPr/>
            </a:pPr>
            <a:r>
              <a:rPr lang="en-US" altLang="zh-TW" sz="2400" b="1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int</a:t>
            </a:r>
            <a:r>
              <a:rPr lang="en-US" altLang="zh-TW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b="1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fputs</a:t>
            </a:r>
            <a:r>
              <a:rPr lang="en-US" altLang="zh-TW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(</a:t>
            </a:r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檔案指標</a:t>
            </a:r>
            <a:r>
              <a:rPr lang="en-US" altLang="zh-TW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寫入資料</a:t>
            </a:r>
            <a:r>
              <a:rPr lang="en-US" altLang="zh-TW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[</a:t>
            </a:r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寫入長度</a:t>
            </a:r>
            <a:r>
              <a:rPr lang="en-US" altLang="zh-TW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])</a:t>
            </a:r>
            <a:endParaRPr lang="en-US" altLang="zh-TW" sz="1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此函數會將欲 </a:t>
            </a:r>
            <a:r>
              <a:rPr lang="zh-TW" altLang="en-US" sz="2400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寫入資料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存入 </a:t>
            </a:r>
            <a:r>
              <a:rPr lang="zh-TW" altLang="en-US" sz="2400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檔案指標</a:t>
            </a:r>
            <a:r>
              <a:rPr lang="en-US" altLang="zh-TW" sz="2400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所指向的檔案中。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如果有指定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寫入長度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] 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僅寫入所指定的寫入長度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當寫入完成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fwrite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() (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fputs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())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會傳回寫入長度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若失敗則會傳回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false.</a:t>
            </a:r>
          </a:p>
          <a:p>
            <a:pPr eaLnBrk="1" hangingPunct="1">
              <a:defRPr/>
            </a:pPr>
            <a:endParaRPr lang="zh-TW" altLang="en-US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寫入檔案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88720" y="1704816"/>
            <a:ext cx="7264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dirty="0"/>
              <a:t>&lt;?</a:t>
            </a:r>
            <a:r>
              <a:rPr lang="en-US" altLang="zh-TW" sz="2400" dirty="0" err="1"/>
              <a:t>php</a:t>
            </a:r>
            <a:br>
              <a:rPr lang="en-US" altLang="zh-TW" sz="2400" dirty="0"/>
            </a:br>
            <a:r>
              <a:rPr lang="en-US" altLang="zh-TW" sz="2400" dirty="0"/>
              <a:t>$file = </a:t>
            </a:r>
            <a:r>
              <a:rPr lang="en-US" altLang="zh-TW" sz="2400" dirty="0" err="1"/>
              <a:t>fopen</a:t>
            </a:r>
            <a:r>
              <a:rPr lang="en-US" altLang="zh-TW" sz="2400" dirty="0"/>
              <a:t>("</a:t>
            </a:r>
            <a:r>
              <a:rPr lang="en-US" altLang="zh-TW" sz="2400" dirty="0" err="1"/>
              <a:t>test.txt","w</a:t>
            </a:r>
            <a:r>
              <a:rPr lang="en-US" altLang="zh-TW" sz="2400" dirty="0"/>
              <a:t>");</a:t>
            </a:r>
            <a:br>
              <a:rPr lang="en-US" altLang="zh-TW" sz="2400" dirty="0"/>
            </a:br>
            <a:r>
              <a:rPr lang="en-US" altLang="zh-TW" sz="2400" dirty="0"/>
              <a:t>echo </a:t>
            </a:r>
            <a:r>
              <a:rPr lang="en-US" altLang="zh-TW" sz="2400" dirty="0" err="1"/>
              <a:t>fwrite</a:t>
            </a:r>
            <a:r>
              <a:rPr lang="en-US" altLang="zh-TW" sz="2400" dirty="0"/>
              <a:t>($</a:t>
            </a:r>
            <a:r>
              <a:rPr lang="en-US" altLang="zh-TW" sz="2400" dirty="0" err="1"/>
              <a:t>file,"Hello</a:t>
            </a:r>
            <a:r>
              <a:rPr lang="en-US" altLang="zh-TW" sz="2400" dirty="0"/>
              <a:t> World. Testing!");</a:t>
            </a:r>
            <a:br>
              <a:rPr lang="en-US" altLang="zh-TW" sz="2400" dirty="0"/>
            </a:br>
            <a:r>
              <a:rPr lang="en-US" altLang="zh-TW" sz="2400" dirty="0" err="1"/>
              <a:t>fclose</a:t>
            </a:r>
            <a:r>
              <a:rPr lang="en-US" altLang="zh-TW" sz="2400" dirty="0"/>
              <a:t>($file);</a:t>
            </a:r>
            <a:br>
              <a:rPr lang="en-US" altLang="zh-TW" sz="2400" dirty="0"/>
            </a:br>
            <a:r>
              <a:rPr lang="en-US" altLang="zh-TW" sz="2400" dirty="0"/>
              <a:t>?&gt;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75831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關閉檔案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使用的函數是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fclose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()</a:t>
            </a:r>
          </a:p>
          <a:p>
            <a:pPr eaLnBrk="1" hangingPunct="1">
              <a:lnSpc>
                <a:spcPct val="150000"/>
              </a:lnSpc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其格式如下：</a:t>
            </a:r>
            <a:b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US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</a:t>
            </a:r>
            <a:r>
              <a:rPr lang="en-US" altLang="zh-TW" sz="2800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int</a:t>
            </a:r>
            <a:r>
              <a:rPr lang="en-US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800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fclose</a:t>
            </a:r>
            <a:r>
              <a:rPr lang="en-US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檔案指標</a:t>
            </a:r>
            <a:r>
              <a:rPr lang="en-US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lvl="1" eaLnBrk="1" hangingPunct="1">
              <a:lnSpc>
                <a:spcPct val="150000"/>
              </a:lnSpc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關閉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[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檔案指標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]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所指向的檔案。</a:t>
            </a:r>
          </a:p>
          <a:p>
            <a:pPr eaLnBrk="1" hangingPunct="1">
              <a:lnSpc>
                <a:spcPct val="150000"/>
              </a:lnSpc>
            </a:pP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關閉檔案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zh-TW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46238" y="0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寫入檔案 範例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52413" y="1090613"/>
            <a:ext cx="5075428" cy="507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1: &lt;html&gt;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2: &lt;title&gt;</a:t>
            </a:r>
            <a:r>
              <a:rPr kumimoji="0" lang="zh-TW" altLang="en-US" dirty="0">
                <a:latin typeface="Times New Roman" pitchFamily="18" charset="0"/>
              </a:rPr>
              <a:t>寫入檔案</a:t>
            </a:r>
            <a:r>
              <a:rPr kumimoji="0" lang="en-US" altLang="zh-TW" dirty="0">
                <a:latin typeface="Times New Roman" pitchFamily="18" charset="0"/>
              </a:rPr>
              <a:t>&lt;/title&gt;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3: &lt;body&gt;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4: </a:t>
            </a:r>
            <a:r>
              <a:rPr kumimoji="0" lang="zh-TW" altLang="en-US" dirty="0">
                <a:latin typeface="Times New Roman" pitchFamily="18" charset="0"/>
              </a:rPr>
              <a:t>寫入</a:t>
            </a:r>
            <a:r>
              <a:rPr kumimoji="0" lang="en-US" altLang="zh-TW" dirty="0">
                <a:latin typeface="Times New Roman" pitchFamily="18" charset="0"/>
              </a:rPr>
              <a:t>1..9 </a:t>
            </a:r>
            <a:r>
              <a:rPr kumimoji="0" lang="zh-TW" altLang="en-US" dirty="0">
                <a:latin typeface="Times New Roman" pitchFamily="18" charset="0"/>
              </a:rPr>
              <a:t>。</a:t>
            </a:r>
            <a:r>
              <a:rPr kumimoji="0" lang="en-US" altLang="zh-TW" dirty="0">
                <a:latin typeface="Times New Roman" pitchFamily="18" charset="0"/>
              </a:rPr>
              <a:t>&lt;p&gt;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5: &lt;?</a:t>
            </a:r>
            <a:r>
              <a:rPr kumimoji="0" lang="en-US" altLang="zh-TW" dirty="0" err="1">
                <a:latin typeface="Times New Roman" pitchFamily="18" charset="0"/>
              </a:rPr>
              <a:t>php</a:t>
            </a:r>
            <a:endParaRPr kumimoji="0" lang="en-US" altLang="zh-TW" dirty="0">
              <a:latin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6: if (!$</a:t>
            </a:r>
            <a:r>
              <a:rPr kumimoji="0" lang="en-US" altLang="zh-TW" dirty="0" err="1">
                <a:latin typeface="Times New Roman" pitchFamily="18" charset="0"/>
              </a:rPr>
              <a:t>fp</a:t>
            </a:r>
            <a:r>
              <a:rPr kumimoji="0" lang="en-US" altLang="zh-TW" dirty="0">
                <a:latin typeface="Times New Roman" pitchFamily="18" charset="0"/>
              </a:rPr>
              <a:t>=</a:t>
            </a:r>
            <a:r>
              <a:rPr kumimoji="0" lang="en-US" altLang="zh-TW" dirty="0" err="1">
                <a:latin typeface="Times New Roman" pitchFamily="18" charset="0"/>
              </a:rPr>
              <a:t>fopen</a:t>
            </a:r>
            <a:r>
              <a:rPr kumimoji="0" lang="en-US" altLang="zh-TW" dirty="0">
                <a:latin typeface="Times New Roman" pitchFamily="18" charset="0"/>
              </a:rPr>
              <a:t>("</a:t>
            </a:r>
            <a:r>
              <a:rPr kumimoji="0" lang="en-US" altLang="zh-TW" dirty="0" err="1">
                <a:latin typeface="Times New Roman" pitchFamily="18" charset="0"/>
              </a:rPr>
              <a:t>number.txt","w</a:t>
            </a:r>
            <a:r>
              <a:rPr kumimoji="0" lang="en-US" altLang="zh-TW" dirty="0">
                <a:latin typeface="Times New Roman" pitchFamily="18" charset="0"/>
              </a:rPr>
              <a:t>")){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7:      echo "</a:t>
            </a:r>
            <a:r>
              <a:rPr kumimoji="0" lang="zh-TW" altLang="en-US" dirty="0">
                <a:latin typeface="Times New Roman" pitchFamily="18" charset="0"/>
              </a:rPr>
              <a:t>檔案無法開啟</a:t>
            </a:r>
            <a:r>
              <a:rPr kumimoji="0" lang="en-US" altLang="zh-TW" dirty="0">
                <a:latin typeface="Times New Roman" pitchFamily="18" charset="0"/>
              </a:rPr>
              <a:t>";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8:      exit;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9: }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10: for ($</a:t>
            </a:r>
            <a:r>
              <a:rPr kumimoji="0" lang="en-US" altLang="zh-TW" dirty="0" err="1">
                <a:latin typeface="Times New Roman" pitchFamily="18" charset="0"/>
              </a:rPr>
              <a:t>i</a:t>
            </a:r>
            <a:r>
              <a:rPr kumimoji="0" lang="en-US" altLang="zh-TW" dirty="0">
                <a:latin typeface="Times New Roman" pitchFamily="18" charset="0"/>
              </a:rPr>
              <a:t>=1; $</a:t>
            </a:r>
            <a:r>
              <a:rPr kumimoji="0" lang="en-US" altLang="zh-TW" dirty="0" err="1">
                <a:latin typeface="Times New Roman" pitchFamily="18" charset="0"/>
              </a:rPr>
              <a:t>i</a:t>
            </a:r>
            <a:r>
              <a:rPr kumimoji="0" lang="en-US" altLang="zh-TW" dirty="0">
                <a:latin typeface="Times New Roman" pitchFamily="18" charset="0"/>
              </a:rPr>
              <a:t>&lt;=9; $</a:t>
            </a:r>
            <a:r>
              <a:rPr kumimoji="0" lang="en-US" altLang="zh-TW" dirty="0" err="1">
                <a:latin typeface="Times New Roman" pitchFamily="18" charset="0"/>
              </a:rPr>
              <a:t>i</a:t>
            </a:r>
            <a:r>
              <a:rPr kumimoji="0" lang="en-US" altLang="zh-TW" dirty="0">
                <a:latin typeface="Times New Roman" pitchFamily="18" charset="0"/>
              </a:rPr>
              <a:t>++){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11:	$</a:t>
            </a:r>
            <a:r>
              <a:rPr kumimoji="0" lang="en-US" altLang="zh-TW" dirty="0" err="1">
                <a:latin typeface="Times New Roman" pitchFamily="18" charset="0"/>
              </a:rPr>
              <a:t>len</a:t>
            </a:r>
            <a:r>
              <a:rPr kumimoji="0" lang="en-US" altLang="zh-TW" dirty="0">
                <a:latin typeface="Times New Roman" pitchFamily="18" charset="0"/>
              </a:rPr>
              <a:t>=</a:t>
            </a:r>
            <a:r>
              <a:rPr kumimoji="0" lang="en-US" altLang="zh-TW" dirty="0" err="1">
                <a:latin typeface="Times New Roman" pitchFamily="18" charset="0"/>
              </a:rPr>
              <a:t>fputs</a:t>
            </a:r>
            <a:r>
              <a:rPr kumimoji="0" lang="en-US" altLang="zh-TW" dirty="0">
                <a:latin typeface="Times New Roman" pitchFamily="18" charset="0"/>
              </a:rPr>
              <a:t>($</a:t>
            </a:r>
            <a:r>
              <a:rPr kumimoji="0" lang="en-US" altLang="zh-TW" dirty="0" err="1">
                <a:latin typeface="Times New Roman" pitchFamily="18" charset="0"/>
              </a:rPr>
              <a:t>fp</a:t>
            </a:r>
            <a:r>
              <a:rPr kumimoji="0" lang="en-US" altLang="zh-TW" dirty="0">
                <a:latin typeface="Times New Roman" pitchFamily="18" charset="0"/>
              </a:rPr>
              <a:t>,$</a:t>
            </a:r>
            <a:r>
              <a:rPr kumimoji="0" lang="en-US" altLang="zh-TW" dirty="0" err="1">
                <a:latin typeface="Times New Roman" pitchFamily="18" charset="0"/>
              </a:rPr>
              <a:t>i</a:t>
            </a:r>
            <a:r>
              <a:rPr kumimoji="0" lang="en-US" altLang="zh-TW" dirty="0">
                <a:latin typeface="Times New Roman" pitchFamily="18" charset="0"/>
              </a:rPr>
              <a:t>) 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12:	echo "</a:t>
            </a:r>
            <a:r>
              <a:rPr kumimoji="0" lang="zh-TW" altLang="en-US" dirty="0">
                <a:latin typeface="Times New Roman" pitchFamily="18" charset="0"/>
              </a:rPr>
              <a:t>寫入</a:t>
            </a:r>
            <a:r>
              <a:rPr kumimoji="0" lang="en-US" altLang="zh-TW" dirty="0">
                <a:latin typeface="Times New Roman" pitchFamily="18" charset="0"/>
              </a:rPr>
              <a:t>$</a:t>
            </a:r>
            <a:r>
              <a:rPr kumimoji="0" lang="en-US" altLang="zh-TW" dirty="0" err="1">
                <a:latin typeface="Times New Roman" pitchFamily="18" charset="0"/>
              </a:rPr>
              <a:t>i</a:t>
            </a:r>
            <a:r>
              <a:rPr kumimoji="0" lang="en-US" altLang="zh-TW" dirty="0">
                <a:latin typeface="Times New Roman" pitchFamily="18" charset="0"/>
              </a:rPr>
              <a:t> ==&gt; </a:t>
            </a:r>
            <a:r>
              <a:rPr kumimoji="0" lang="zh-TW" altLang="en-US" dirty="0">
                <a:latin typeface="Times New Roman" pitchFamily="18" charset="0"/>
              </a:rPr>
              <a:t>寫入長度 </a:t>
            </a:r>
            <a:r>
              <a:rPr kumimoji="0" lang="en-US" altLang="zh-TW" dirty="0">
                <a:latin typeface="Times New Roman" pitchFamily="18" charset="0"/>
              </a:rPr>
              <a:t>: $</a:t>
            </a:r>
            <a:r>
              <a:rPr kumimoji="0" lang="en-US" altLang="zh-TW" dirty="0" err="1">
                <a:latin typeface="Times New Roman" pitchFamily="18" charset="0"/>
              </a:rPr>
              <a:t>len</a:t>
            </a:r>
            <a:r>
              <a:rPr kumimoji="0" lang="en-US" altLang="zh-TW" dirty="0">
                <a:latin typeface="Times New Roman" pitchFamily="18" charset="0"/>
              </a:rPr>
              <a:t>&lt;</a:t>
            </a:r>
            <a:r>
              <a:rPr kumimoji="0" lang="en-US" altLang="zh-TW" dirty="0" err="1">
                <a:latin typeface="Times New Roman" pitchFamily="18" charset="0"/>
              </a:rPr>
              <a:t>br</a:t>
            </a:r>
            <a:r>
              <a:rPr kumimoji="0" lang="en-US" altLang="zh-TW" dirty="0">
                <a:latin typeface="Times New Roman" pitchFamily="18" charset="0"/>
              </a:rPr>
              <a:t>/&gt;" 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13: }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14: </a:t>
            </a:r>
            <a:r>
              <a:rPr kumimoji="0" lang="en-US" altLang="zh-TW" dirty="0" err="1">
                <a:latin typeface="Times New Roman" pitchFamily="18" charset="0"/>
              </a:rPr>
              <a:t>fclose</a:t>
            </a:r>
            <a:r>
              <a:rPr kumimoji="0" lang="en-US" altLang="zh-TW" dirty="0">
                <a:latin typeface="Times New Roman" pitchFamily="18" charset="0"/>
              </a:rPr>
              <a:t>($</a:t>
            </a:r>
            <a:r>
              <a:rPr kumimoji="0" lang="en-US" altLang="zh-TW" dirty="0" err="1">
                <a:latin typeface="Times New Roman" pitchFamily="18" charset="0"/>
              </a:rPr>
              <a:t>fp</a:t>
            </a:r>
            <a:r>
              <a:rPr kumimoji="0" lang="en-US" altLang="zh-TW" dirty="0">
                <a:latin typeface="Times New Roman" pitchFamily="18" charset="0"/>
              </a:rPr>
              <a:t>) 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15: ?&gt;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16: </a:t>
            </a:r>
            <a:r>
              <a:rPr kumimoji="0" lang="zh-TW" altLang="en-US" dirty="0">
                <a:latin typeface="Times New Roman" pitchFamily="18" charset="0"/>
              </a:rPr>
              <a:t>寫入成功。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17: &lt;/body&gt;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18: &lt;/html&gt;</a:t>
            </a:r>
          </a:p>
        </p:txBody>
      </p:sp>
      <p:pic>
        <p:nvPicPr>
          <p:cNvPr id="24583" name="Picture 5" descr="D:\kevin\phpbook\NewVerson2004\Done\zip\tif_ch5_20\ch16\16-1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122" b="11731"/>
          <a:stretch>
            <a:fillRect/>
          </a:stretch>
        </p:blipFill>
        <p:spPr bwMode="auto">
          <a:xfrm>
            <a:off x="5357813" y="1143000"/>
            <a:ext cx="3429000" cy="492125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讀取檔案的動作分成三個步驟</a:t>
            </a:r>
          </a:p>
          <a:p>
            <a:pPr lvl="1" eaLnBrk="1" hangingPunct="1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開啟檔案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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與剛剛相同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 eaLnBrk="1" hangingPunct="1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讀取檔案</a:t>
            </a:r>
          </a:p>
          <a:p>
            <a:pPr lvl="1" eaLnBrk="1" hangingPunct="1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關閉檔案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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與剛剛相同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讀取檔案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require ()</a:t>
            </a:r>
          </a:p>
          <a:p>
            <a:pPr eaLnBrk="1" hangingPunct="1"/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include()</a:t>
            </a:r>
          </a:p>
          <a:p>
            <a:pPr eaLnBrk="1" hangingPunct="1"/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require</a:t>
            </a: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include</a:t>
            </a: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的差異</a:t>
            </a:r>
          </a:p>
          <a:p>
            <a:pPr eaLnBrk="1" hangingPunct="1"/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require_once()</a:t>
            </a:r>
            <a:r>
              <a:rPr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和</a:t>
            </a: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include_once()</a:t>
            </a:r>
          </a:p>
          <a:p>
            <a:pPr eaLnBrk="1" hangingPunct="1"/>
            <a:endParaRPr lang="zh-TW" altLang="en-US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引入檔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內容版面配置區 2"/>
          <p:cNvSpPr>
            <a:spLocks noGrp="1"/>
          </p:cNvSpPr>
          <p:nvPr>
            <p:ph idx="1"/>
          </p:nvPr>
        </p:nvSpPr>
        <p:spPr>
          <a:xfrm>
            <a:off x="735330" y="1388110"/>
            <a:ext cx="8143875" cy="5000625"/>
          </a:xfrm>
        </p:spPr>
        <p:txBody>
          <a:bodyPr/>
          <a:lstStyle/>
          <a:p>
            <a:pPr eaLnBrk="1" hangingPunct="1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讀取檔案可使用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fgets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()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函數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其格式如下：</a:t>
            </a:r>
            <a:b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br>
              <a:rPr lang="zh-TW" altLang="en-US" sz="1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US" sz="1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</a:t>
            </a:r>
            <a:r>
              <a:rPr lang="en-US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string </a:t>
            </a:r>
            <a:r>
              <a:rPr lang="en-US" altLang="zh-TW" sz="2800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fgets</a:t>
            </a:r>
            <a:r>
              <a:rPr lang="en-US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(</a:t>
            </a:r>
            <a:r>
              <a:rPr lang="zh-TW" altLang="en-US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檔案指標 </a:t>
            </a:r>
            <a:r>
              <a:rPr lang="en-US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[,</a:t>
            </a:r>
            <a:r>
              <a:rPr lang="zh-TW" altLang="en-US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讀取長度</a:t>
            </a:r>
            <a:r>
              <a:rPr lang="en-US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])</a:t>
            </a:r>
            <a:b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endParaRPr lang="en-US" altLang="zh-TW" sz="1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>
                <a:ea typeface="標楷體" pitchFamily="65" charset="-120"/>
                <a:cs typeface="Times New Roman" pitchFamily="18" charset="0"/>
              </a:rPr>
              <a:t>Gets a line from file pointer</a:t>
            </a: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檔案指標是指已開啟的檔案指標</a:t>
            </a:r>
          </a:p>
          <a:p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設定讀取長度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len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則讀取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len-1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個字元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沒有設定讀取長度則預設值為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1024 bytes</a:t>
            </a:r>
          </a:p>
          <a:p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讀取成功傳回讀取字串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若失敗則傳回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false.</a:t>
            </a:r>
          </a:p>
          <a:p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此函數一次讀取檔案中的一行字串</a:t>
            </a:r>
          </a:p>
          <a:p>
            <a:pPr eaLnBrk="1" hangingPunct="1"/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讀取檔案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46238" y="0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讀取檔案 範例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143000"/>
            <a:ext cx="6338888" cy="49815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1: &lt;html&gt;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2: &lt;title&gt;</a:t>
            </a:r>
            <a:r>
              <a:rPr kumimoji="0" lang="zh-TW" altLang="en-US" sz="1600" dirty="0">
                <a:latin typeface="Times New Roman" pitchFamily="18" charset="0"/>
              </a:rPr>
              <a:t>公 佈 欄</a:t>
            </a:r>
            <a:r>
              <a:rPr kumimoji="0" lang="en-US" altLang="zh-TW" sz="1600" dirty="0">
                <a:latin typeface="Times New Roman" pitchFamily="18" charset="0"/>
              </a:rPr>
              <a:t>&lt;/title&gt;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3: &lt;body&gt;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4: &lt;b&gt;</a:t>
            </a:r>
            <a:r>
              <a:rPr kumimoji="0" lang="zh-TW" altLang="en-US" sz="1600" dirty="0">
                <a:latin typeface="Times New Roman" pitchFamily="18" charset="0"/>
              </a:rPr>
              <a:t>公 佈 欄</a:t>
            </a:r>
            <a:r>
              <a:rPr kumimoji="0" lang="en-US" altLang="zh-TW" sz="1600" dirty="0">
                <a:latin typeface="Times New Roman" pitchFamily="18" charset="0"/>
              </a:rPr>
              <a:t>&lt;/b&gt; &lt;p&gt;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5: &lt;?</a:t>
            </a:r>
            <a:r>
              <a:rPr kumimoji="0" lang="en-US" altLang="zh-TW" sz="1600" dirty="0" err="1">
                <a:latin typeface="Times New Roman" pitchFamily="18" charset="0"/>
              </a:rPr>
              <a:t>php</a:t>
            </a:r>
            <a:endParaRPr kumimoji="0" lang="en-US" altLang="zh-TW" sz="1600" dirty="0">
              <a:latin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6:   $</a:t>
            </a:r>
            <a:r>
              <a:rPr kumimoji="0" lang="en-US" altLang="zh-TW" sz="1600" dirty="0" err="1">
                <a:latin typeface="Times New Roman" pitchFamily="18" charset="0"/>
              </a:rPr>
              <a:t>fp</a:t>
            </a:r>
            <a:r>
              <a:rPr kumimoji="0" lang="en-US" altLang="zh-TW" sz="1600" dirty="0">
                <a:latin typeface="Times New Roman" pitchFamily="18" charset="0"/>
              </a:rPr>
              <a:t>=</a:t>
            </a:r>
            <a:r>
              <a:rPr kumimoji="0" lang="en-US" altLang="zh-TW" sz="1600" dirty="0" err="1">
                <a:latin typeface="Times New Roman" pitchFamily="18" charset="0"/>
              </a:rPr>
              <a:t>fopen</a:t>
            </a:r>
            <a:r>
              <a:rPr kumimoji="0" lang="en-US" altLang="zh-TW" sz="1600" dirty="0">
                <a:latin typeface="Times New Roman" pitchFamily="18" charset="0"/>
              </a:rPr>
              <a:t>("</a:t>
            </a:r>
            <a:r>
              <a:rPr kumimoji="0" lang="en-US" altLang="zh-TW" sz="1600" dirty="0" err="1">
                <a:latin typeface="Times New Roman" pitchFamily="18" charset="0"/>
              </a:rPr>
              <a:t>board.txt","r</a:t>
            </a:r>
            <a:r>
              <a:rPr kumimoji="0" lang="en-US" altLang="zh-TW" sz="1600" dirty="0">
                <a:latin typeface="Times New Roman" pitchFamily="18" charset="0"/>
              </a:rPr>
              <a:t>");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7:   $</a:t>
            </a:r>
            <a:r>
              <a:rPr kumimoji="0" lang="en-US" altLang="zh-TW" sz="1600" dirty="0" err="1">
                <a:latin typeface="Times New Roman" pitchFamily="18" charset="0"/>
              </a:rPr>
              <a:t>i</a:t>
            </a:r>
            <a:r>
              <a:rPr kumimoji="0" lang="en-US" altLang="zh-TW" sz="1600" dirty="0">
                <a:latin typeface="Times New Roman" pitchFamily="18" charset="0"/>
              </a:rPr>
              <a:t>=0 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8:   echo "&lt;table width=200 border=0&gt;&lt;caption&gt;</a:t>
            </a:r>
            <a:r>
              <a:rPr kumimoji="0" lang="zh-TW" altLang="en-US" sz="1600" dirty="0">
                <a:latin typeface="Times New Roman" pitchFamily="18" charset="0"/>
              </a:rPr>
              <a:t>公告內容</a:t>
            </a:r>
            <a:r>
              <a:rPr kumimoji="0" lang="en-US" altLang="zh-TW" sz="1600" dirty="0">
                <a:latin typeface="Times New Roman" pitchFamily="18" charset="0"/>
              </a:rPr>
              <a:t>&lt;/caption&gt;";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9:   while (!</a:t>
            </a:r>
            <a:r>
              <a:rPr kumimoji="0" lang="en-US" altLang="zh-TW" sz="1600" dirty="0" err="1">
                <a:latin typeface="Times New Roman" pitchFamily="18" charset="0"/>
              </a:rPr>
              <a:t>feof</a:t>
            </a:r>
            <a:r>
              <a:rPr kumimoji="0" lang="en-US" altLang="zh-TW" sz="1600" dirty="0">
                <a:latin typeface="Times New Roman" pitchFamily="18" charset="0"/>
              </a:rPr>
              <a:t>($</a:t>
            </a:r>
            <a:r>
              <a:rPr kumimoji="0" lang="en-US" altLang="zh-TW" sz="1600" dirty="0" err="1">
                <a:latin typeface="Times New Roman" pitchFamily="18" charset="0"/>
              </a:rPr>
              <a:t>fp</a:t>
            </a:r>
            <a:r>
              <a:rPr kumimoji="0" lang="en-US" altLang="zh-TW" sz="1600" dirty="0">
                <a:latin typeface="Times New Roman" pitchFamily="18" charset="0"/>
              </a:rPr>
              <a:t>)){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10:   $</a:t>
            </a:r>
            <a:r>
              <a:rPr kumimoji="0" lang="en-US" altLang="zh-TW" sz="1600" dirty="0" err="1">
                <a:latin typeface="Times New Roman" pitchFamily="18" charset="0"/>
              </a:rPr>
              <a:t>str</a:t>
            </a:r>
            <a:r>
              <a:rPr kumimoji="0" lang="en-US" altLang="zh-TW" sz="1600" dirty="0">
                <a:latin typeface="Times New Roman" pitchFamily="18" charset="0"/>
              </a:rPr>
              <a:t>=</a:t>
            </a:r>
            <a:r>
              <a:rPr kumimoji="0" lang="en-US" altLang="zh-TW" sz="1600" dirty="0" err="1">
                <a:latin typeface="Times New Roman" pitchFamily="18" charset="0"/>
              </a:rPr>
              <a:t>fgets</a:t>
            </a:r>
            <a:r>
              <a:rPr kumimoji="0" lang="en-US" altLang="zh-TW" sz="1600" dirty="0">
                <a:latin typeface="Times New Roman" pitchFamily="18" charset="0"/>
              </a:rPr>
              <a:t>($</a:t>
            </a:r>
            <a:r>
              <a:rPr kumimoji="0" lang="en-US" altLang="zh-TW" sz="1600" dirty="0" err="1">
                <a:latin typeface="Times New Roman" pitchFamily="18" charset="0"/>
              </a:rPr>
              <a:t>fp</a:t>
            </a:r>
            <a:r>
              <a:rPr kumimoji="0" lang="en-US" altLang="zh-TW" sz="1600" dirty="0">
                <a:latin typeface="Times New Roman" pitchFamily="18" charset="0"/>
              </a:rPr>
              <a:t>) 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11:   $</a:t>
            </a:r>
            <a:r>
              <a:rPr kumimoji="0" lang="en-US" altLang="zh-TW" sz="1600" dirty="0" err="1">
                <a:latin typeface="Times New Roman" pitchFamily="18" charset="0"/>
              </a:rPr>
              <a:t>i</a:t>
            </a:r>
            <a:r>
              <a:rPr kumimoji="0" lang="en-US" altLang="zh-TW" sz="1600" dirty="0">
                <a:latin typeface="Times New Roman" pitchFamily="18" charset="0"/>
              </a:rPr>
              <a:t>++;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12:   $i%2</a:t>
            </a:r>
            <a:r>
              <a:rPr kumimoji="0" lang="en-US" altLang="zh-TW" sz="1600" dirty="0">
                <a:latin typeface="標楷體" pitchFamily="65" charset="-120"/>
                <a:ea typeface="標楷體" pitchFamily="65" charset="-120"/>
              </a:rPr>
              <a:t>==</a:t>
            </a:r>
            <a:r>
              <a:rPr kumimoji="0" lang="en-US" altLang="zh-TW" sz="1600" dirty="0">
                <a:latin typeface="Times New Roman" pitchFamily="18" charset="0"/>
              </a:rPr>
              <a:t>0 ? $color="ffffc2" : $color="d2ffff";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13:   echo "&lt;</a:t>
            </a:r>
            <a:r>
              <a:rPr kumimoji="0" lang="en-US" altLang="zh-TW" sz="1600" dirty="0" err="1">
                <a:latin typeface="Times New Roman" pitchFamily="18" charset="0"/>
              </a:rPr>
              <a:t>tr</a:t>
            </a:r>
            <a:r>
              <a:rPr kumimoji="0" lang="en-US" altLang="zh-TW" sz="1600" dirty="0">
                <a:latin typeface="Times New Roman" pitchFamily="18" charset="0"/>
              </a:rPr>
              <a:t> </a:t>
            </a:r>
            <a:r>
              <a:rPr kumimoji="0" lang="en-US" altLang="zh-TW" sz="1600" dirty="0" err="1">
                <a:latin typeface="Times New Roman" pitchFamily="18" charset="0"/>
              </a:rPr>
              <a:t>bgcolor</a:t>
            </a:r>
            <a:r>
              <a:rPr kumimoji="0" lang="en-US" altLang="zh-TW" sz="1600" dirty="0">
                <a:latin typeface="Times New Roman" pitchFamily="18" charset="0"/>
              </a:rPr>
              <a:t>=$color&gt;&lt;td width=20&gt;$</a:t>
            </a:r>
            <a:r>
              <a:rPr kumimoji="0" lang="en-US" altLang="zh-TW" sz="1600" dirty="0" err="1">
                <a:latin typeface="Times New Roman" pitchFamily="18" charset="0"/>
              </a:rPr>
              <a:t>i</a:t>
            </a:r>
            <a:r>
              <a:rPr kumimoji="0" lang="en-US" altLang="zh-TW" sz="1600" dirty="0">
                <a:latin typeface="Times New Roman" pitchFamily="18" charset="0"/>
              </a:rPr>
              <a:t>&lt;/td&gt;&lt;td&gt;$</a:t>
            </a:r>
            <a:r>
              <a:rPr kumimoji="0" lang="en-US" altLang="zh-TW" sz="1600" dirty="0" err="1">
                <a:latin typeface="Times New Roman" pitchFamily="18" charset="0"/>
              </a:rPr>
              <a:t>str</a:t>
            </a:r>
            <a:r>
              <a:rPr kumimoji="0" lang="en-US" altLang="zh-TW" sz="1600" dirty="0">
                <a:latin typeface="Times New Roman" pitchFamily="18" charset="0"/>
              </a:rPr>
              <a:t>&lt;/td&gt;&lt;/</a:t>
            </a:r>
            <a:r>
              <a:rPr kumimoji="0" lang="en-US" altLang="zh-TW" sz="1600" dirty="0" err="1">
                <a:latin typeface="Times New Roman" pitchFamily="18" charset="0"/>
              </a:rPr>
              <a:t>tr</a:t>
            </a:r>
            <a:r>
              <a:rPr kumimoji="0" lang="en-US" altLang="zh-TW" sz="1600" dirty="0">
                <a:latin typeface="Times New Roman" pitchFamily="18" charset="0"/>
              </a:rPr>
              <a:t>&gt;" 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14: }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15: echo "&lt;/table&gt;&lt;p&gt;";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16: echo "</a:t>
            </a:r>
            <a:r>
              <a:rPr kumimoji="0" lang="zh-TW" altLang="en-US" sz="1600" dirty="0">
                <a:latin typeface="Times New Roman" pitchFamily="18" charset="0"/>
              </a:rPr>
              <a:t>共 </a:t>
            </a:r>
            <a:r>
              <a:rPr kumimoji="0" lang="en-US" altLang="zh-TW" sz="1600" dirty="0">
                <a:latin typeface="Times New Roman" pitchFamily="18" charset="0"/>
              </a:rPr>
              <a:t>$</a:t>
            </a:r>
            <a:r>
              <a:rPr kumimoji="0" lang="en-US" altLang="zh-TW" sz="1600" dirty="0" err="1">
                <a:latin typeface="Times New Roman" pitchFamily="18" charset="0"/>
              </a:rPr>
              <a:t>i</a:t>
            </a:r>
            <a:r>
              <a:rPr kumimoji="0" lang="en-US" altLang="zh-TW" sz="1600" dirty="0">
                <a:latin typeface="Times New Roman" pitchFamily="18" charset="0"/>
              </a:rPr>
              <a:t> </a:t>
            </a:r>
            <a:r>
              <a:rPr kumimoji="0" lang="zh-TW" altLang="en-US" sz="1600" dirty="0">
                <a:latin typeface="Times New Roman" pitchFamily="18" charset="0"/>
              </a:rPr>
              <a:t>筆公告事項</a:t>
            </a:r>
            <a:r>
              <a:rPr kumimoji="0" lang="en-US" altLang="zh-TW" sz="1600" dirty="0">
                <a:latin typeface="Times New Roman" pitchFamily="18" charset="0"/>
              </a:rPr>
              <a:t>";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17: </a:t>
            </a:r>
            <a:r>
              <a:rPr kumimoji="0" lang="en-US" altLang="zh-TW" sz="1600" dirty="0" err="1">
                <a:latin typeface="Times New Roman" pitchFamily="18" charset="0"/>
              </a:rPr>
              <a:t>fclose</a:t>
            </a:r>
            <a:r>
              <a:rPr kumimoji="0" lang="en-US" altLang="zh-TW" sz="1600" dirty="0">
                <a:latin typeface="Times New Roman" pitchFamily="18" charset="0"/>
              </a:rPr>
              <a:t>($</a:t>
            </a:r>
            <a:r>
              <a:rPr kumimoji="0" lang="en-US" altLang="zh-TW" sz="1600" dirty="0" err="1">
                <a:latin typeface="Times New Roman" pitchFamily="18" charset="0"/>
              </a:rPr>
              <a:t>fp</a:t>
            </a:r>
            <a:r>
              <a:rPr kumimoji="0" lang="en-US" altLang="zh-TW" sz="1600" dirty="0">
                <a:latin typeface="Times New Roman" pitchFamily="18" charset="0"/>
              </a:rPr>
              <a:t>) 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18: ?&gt;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19: &lt;/body&gt;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20: &lt;/html&gt;</a:t>
            </a:r>
          </a:p>
        </p:txBody>
      </p:sp>
      <p:pic>
        <p:nvPicPr>
          <p:cNvPr id="27654" name="Picture 5" descr="D:\kevin\phpbook\NewVerson2004\Done\zip\tif_ch5_20\ch16\16-3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219" b="-14836"/>
          <a:stretch>
            <a:fillRect/>
          </a:stretch>
        </p:blipFill>
        <p:spPr bwMode="auto">
          <a:xfrm>
            <a:off x="6416675" y="1157288"/>
            <a:ext cx="2336800" cy="49530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5" name="矩形 2"/>
          <p:cNvSpPr>
            <a:spLocks noChangeArrowheads="1"/>
          </p:cNvSpPr>
          <p:nvPr/>
        </p:nvSpPr>
        <p:spPr bwMode="auto">
          <a:xfrm>
            <a:off x="4086225" y="6307138"/>
            <a:ext cx="3913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charset="0"/>
                <a:ea typeface="新細明體" pitchFamily="18" charset="-120"/>
              </a:rPr>
              <a:t>: Tests for end-of-file on a file pointer</a:t>
            </a:r>
            <a:endParaRPr lang="zh-TW" altLang="en-US" sz="1800">
              <a:latin typeface="Arial" charset="0"/>
              <a:ea typeface="新細明體" pitchFamily="18" charset="-12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03188" y="6197600"/>
            <a:ext cx="3992562" cy="5238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zh-TW" altLang="zh-TW" sz="2400" b="1" dirty="0">
                <a:latin typeface="Times New Roman" pitchFamily="18" charset="0"/>
                <a:cs typeface="Times New Roman" pitchFamily="18" charset="0"/>
              </a:rPr>
              <a:t>bool feof </a:t>
            </a:r>
            <a:r>
              <a:rPr lang="en-US" altLang="zh-TW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TW" altLang="zh-TW" sz="2400" b="1" dirty="0">
                <a:latin typeface="Times New Roman" pitchFamily="18" charset="0"/>
                <a:cs typeface="Times New Roman" pitchFamily="18" charset="0"/>
              </a:rPr>
              <a:t> resource </a:t>
            </a:r>
            <a:r>
              <a:rPr lang="zh-TW" altLang="zh-TW" sz="2400" b="1" i="1" dirty="0">
                <a:latin typeface="Times New Roman" pitchFamily="18" charset="0"/>
                <a:cs typeface="Times New Roman" pitchFamily="18" charset="0"/>
              </a:rPr>
              <a:t>$handle</a:t>
            </a:r>
            <a:r>
              <a:rPr lang="zh-TW" altLang="zh-TW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zh-TW" altLang="zh-TW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 bwMode="auto">
          <a:xfrm>
            <a:off x="1006475" y="92075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讀取檔案 範例</a:t>
            </a:r>
            <a:endParaRPr lang="zh-TW" altLang="en-US" dirty="0">
              <a:effectLst/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4925" y="1244320"/>
            <a:ext cx="5972176" cy="452431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zh-TW" altLang="en-US" dirty="0"/>
              <a:t>&lt;table&gt;</a:t>
            </a:r>
          </a:p>
          <a:p>
            <a:pPr eaLnBrk="1" hangingPunct="1">
              <a:defRPr/>
            </a:pPr>
            <a:r>
              <a:rPr lang="zh-TW" altLang="en-US" dirty="0"/>
              <a:t>&lt;?php</a:t>
            </a:r>
          </a:p>
          <a:p>
            <a:pPr eaLnBrk="1" hangingPunct="1">
              <a:defRPr/>
            </a:pPr>
            <a:r>
              <a:rPr lang="zh-TW" altLang="en-US" dirty="0"/>
              <a:t>if (</a:t>
            </a:r>
            <a:r>
              <a:rPr lang="zh-TW" altLang="en-US" b="1" dirty="0">
                <a:solidFill>
                  <a:srgbClr val="FF0000"/>
                </a:solidFill>
              </a:rPr>
              <a:t>$pf = fopen("product.txt", "r")</a:t>
            </a:r>
            <a:r>
              <a:rPr lang="zh-TW" altLang="en-US" dirty="0"/>
              <a:t>) {</a:t>
            </a:r>
          </a:p>
          <a:p>
            <a:pPr eaLnBrk="1" hangingPunct="1">
              <a:defRPr/>
            </a:pPr>
            <a:r>
              <a:rPr lang="zh-TW" altLang="en-US" dirty="0"/>
              <a:t>   while(!</a:t>
            </a:r>
            <a:r>
              <a:rPr lang="zh-TW" altLang="en-US" b="1" dirty="0">
                <a:solidFill>
                  <a:srgbClr val="FF0000"/>
                </a:solidFill>
              </a:rPr>
              <a:t>feof(</a:t>
            </a:r>
            <a:r>
              <a:rPr lang="zh-TW" altLang="en-US" dirty="0">
                <a:solidFill>
                  <a:schemeClr val="tx1"/>
                </a:solidFill>
              </a:rPr>
              <a:t>$pf</a:t>
            </a:r>
            <a:r>
              <a:rPr lang="zh-TW" altLang="en-US" b="1" dirty="0">
                <a:solidFill>
                  <a:srgbClr val="FF0000"/>
                </a:solidFill>
              </a:rPr>
              <a:t>)</a:t>
            </a:r>
            <a:r>
              <a:rPr lang="zh-TW" altLang="en-US" dirty="0"/>
              <a:t>) {</a:t>
            </a:r>
          </a:p>
          <a:p>
            <a:pPr eaLnBrk="1" hangingPunct="1">
              <a:defRPr/>
            </a:pPr>
            <a:r>
              <a:rPr lang="zh-TW" altLang="en-US" dirty="0"/>
              <a:t>      $line = chop(</a:t>
            </a:r>
            <a:r>
              <a:rPr lang="zh-TW" altLang="en-US" b="1" dirty="0">
                <a:solidFill>
                  <a:srgbClr val="FF0000"/>
                </a:solidFill>
              </a:rPr>
              <a:t>fgets(</a:t>
            </a:r>
            <a:r>
              <a:rPr lang="zh-TW" altLang="en-US" dirty="0">
                <a:solidFill>
                  <a:schemeClr val="tx1"/>
                </a:solidFill>
              </a:rPr>
              <a:t>$pf</a:t>
            </a:r>
            <a:r>
              <a:rPr lang="zh-TW" altLang="en-US" b="1" dirty="0">
                <a:solidFill>
                  <a:srgbClr val="FF0000"/>
                </a:solidFill>
              </a:rPr>
              <a:t>)</a:t>
            </a:r>
            <a:r>
              <a:rPr lang="zh-TW" altLang="en-US" dirty="0"/>
              <a:t>);</a:t>
            </a:r>
            <a:endParaRPr lang="en-US" altLang="zh-TW" dirty="0"/>
          </a:p>
          <a:p>
            <a:pPr eaLnBrk="1" hangingPunct="1">
              <a:defRPr/>
            </a:pPr>
            <a:r>
              <a:rPr lang="zh-TW" altLang="en-US" dirty="0"/>
              <a:t>      list($pid, $pName, $price) = explode(", ", $line);</a:t>
            </a:r>
          </a:p>
          <a:p>
            <a:pPr eaLnBrk="1" hangingPunct="1">
              <a:defRPr/>
            </a:pPr>
            <a:r>
              <a:rPr lang="zh-TW" altLang="en-US" dirty="0"/>
              <a:t>      echo "&lt;tr&gt;&lt;th&gt;$pid&lt;/th&gt;&lt;td&gt;$pName&lt;/td&gt;</a:t>
            </a:r>
            <a:r>
              <a:rPr lang="en-US" altLang="zh-TW" dirty="0"/>
              <a:t>";</a:t>
            </a:r>
            <a:br>
              <a:rPr lang="en-US" altLang="zh-TW" dirty="0"/>
            </a:br>
            <a:r>
              <a:rPr lang="en-US" altLang="zh-TW" dirty="0"/>
              <a:t>      echo "</a:t>
            </a:r>
            <a:r>
              <a:rPr lang="zh-TW" altLang="en-US" dirty="0"/>
              <a:t>&lt;td&gt;NT\$", number_format($price), "&lt;/td&gt;&lt;/tr&gt;";</a:t>
            </a:r>
          </a:p>
          <a:p>
            <a:pPr eaLnBrk="1" hangingPunct="1">
              <a:defRPr/>
            </a:pPr>
            <a:r>
              <a:rPr lang="zh-TW" altLang="en-US" dirty="0"/>
              <a:t>   }</a:t>
            </a:r>
          </a:p>
          <a:p>
            <a:pPr eaLnBrk="1" hangingPunct="1">
              <a:defRPr/>
            </a:pPr>
            <a:r>
              <a:rPr lang="zh-TW" altLang="en-US" dirty="0"/>
              <a:t>}</a:t>
            </a:r>
          </a:p>
          <a:p>
            <a:pPr eaLnBrk="1" hangingPunct="1">
              <a:defRPr/>
            </a:pPr>
            <a:r>
              <a:rPr lang="zh-TW" altLang="en-US" dirty="0"/>
              <a:t>else {</a:t>
            </a:r>
          </a:p>
          <a:p>
            <a:pPr eaLnBrk="1" hangingPunct="1">
              <a:defRPr/>
            </a:pPr>
            <a:r>
              <a:rPr lang="zh-TW" altLang="en-US" dirty="0"/>
              <a:t>   echo "&lt;tr&gt;&lt;td&gt;Product Not Available!&lt;/td&gt;&lt;/tr&gt;";</a:t>
            </a:r>
          </a:p>
          <a:p>
            <a:pPr eaLnBrk="1" hangingPunct="1">
              <a:defRPr/>
            </a:pPr>
            <a:r>
              <a:rPr lang="zh-TW" altLang="en-US" dirty="0"/>
              <a:t>}</a:t>
            </a:r>
          </a:p>
          <a:p>
            <a:pPr eaLnBrk="1" hangingPunct="1">
              <a:defRPr/>
            </a:pPr>
            <a:r>
              <a:rPr lang="zh-TW" altLang="en-US" b="1" dirty="0">
                <a:solidFill>
                  <a:srgbClr val="FF0000"/>
                </a:solidFill>
              </a:rPr>
              <a:t>fclose(</a:t>
            </a:r>
            <a:r>
              <a:rPr lang="zh-TW" altLang="en-US" dirty="0">
                <a:solidFill>
                  <a:schemeClr val="tx1"/>
                </a:solidFill>
              </a:rPr>
              <a:t>$pf</a:t>
            </a:r>
            <a:r>
              <a:rPr lang="zh-TW" altLang="en-US" b="1" dirty="0">
                <a:solidFill>
                  <a:srgbClr val="FF0000"/>
                </a:solidFill>
              </a:rPr>
              <a:t>)</a:t>
            </a:r>
            <a:r>
              <a:rPr lang="zh-TW" altLang="en-US" dirty="0"/>
              <a:t>;</a:t>
            </a:r>
          </a:p>
          <a:p>
            <a:pPr eaLnBrk="1" hangingPunct="1">
              <a:defRPr/>
            </a:pPr>
            <a:r>
              <a:rPr lang="zh-TW" altLang="en-US" dirty="0"/>
              <a:t>?&gt;</a:t>
            </a:r>
          </a:p>
          <a:p>
            <a:pPr eaLnBrk="1" hangingPunct="1">
              <a:defRPr/>
            </a:pPr>
            <a:r>
              <a:rPr lang="zh-TW" altLang="en-US" dirty="0"/>
              <a:t>&lt;/table&gt;</a:t>
            </a:r>
          </a:p>
        </p:txBody>
      </p:sp>
      <p:sp>
        <p:nvSpPr>
          <p:cNvPr id="3" name="矩形 2"/>
          <p:cNvSpPr/>
          <p:nvPr/>
        </p:nvSpPr>
        <p:spPr>
          <a:xfrm>
            <a:off x="4622800" y="451814"/>
            <a:ext cx="4486275" cy="20558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zh-TW" altLang="en-US" sz="1600" dirty="0"/>
              <a:t>p001, Eee Pad TF300T, 17900</a:t>
            </a:r>
          </a:p>
          <a:p>
            <a:pPr eaLnBrk="1" hangingPunct="1">
              <a:defRPr/>
            </a:pPr>
            <a:r>
              <a:rPr lang="zh-TW" altLang="en-US" sz="1600" dirty="0"/>
              <a:t>p002, HTC Flyer 飛行平板電腦, 16900</a:t>
            </a:r>
          </a:p>
          <a:p>
            <a:pPr eaLnBrk="1" hangingPunct="1">
              <a:defRPr/>
            </a:pPr>
            <a:r>
              <a:rPr lang="zh-TW" altLang="en-US" sz="1600" dirty="0"/>
              <a:t>p003, Sony Tablet SGPT211TW, 16800</a:t>
            </a:r>
          </a:p>
          <a:p>
            <a:pPr eaLnBrk="1" hangingPunct="1">
              <a:defRPr/>
            </a:pPr>
            <a:r>
              <a:rPr lang="zh-TW" altLang="en-US" sz="1600" dirty="0"/>
              <a:t>p004, Samsung Galaxy Tab 7.7, 19900</a:t>
            </a:r>
          </a:p>
          <a:p>
            <a:pPr eaLnBrk="1" hangingPunct="1">
              <a:defRPr/>
            </a:pPr>
            <a:r>
              <a:rPr lang="zh-TW" altLang="en-US" sz="1600" dirty="0"/>
              <a:t>p005, Motorola XOOM Android 3.0, 16500</a:t>
            </a:r>
          </a:p>
          <a:p>
            <a:pPr eaLnBrk="1" hangingPunct="1">
              <a:defRPr/>
            </a:pPr>
            <a:r>
              <a:rPr lang="zh-TW" altLang="en-US" sz="1600" dirty="0"/>
              <a:t>p006, Acer Iconia Tab W500 10.1, 17900</a:t>
            </a:r>
          </a:p>
          <a:p>
            <a:pPr eaLnBrk="1" hangingPunct="1">
              <a:defRPr/>
            </a:pPr>
            <a:r>
              <a:rPr lang="zh-TW" altLang="en-US" sz="1600" dirty="0"/>
              <a:t>p007, Nokia N1, 8890</a:t>
            </a:r>
          </a:p>
          <a:p>
            <a:pPr eaLnBrk="1" hangingPunct="1">
              <a:defRPr/>
            </a:pPr>
            <a:r>
              <a:rPr lang="zh-TW" altLang="en-US" sz="1600" dirty="0"/>
              <a:t>p008, ASUS PhonePad 2, 6990</a:t>
            </a:r>
          </a:p>
        </p:txBody>
      </p:sp>
      <p:pic>
        <p:nvPicPr>
          <p:cNvPr id="28679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75" y="3771900"/>
            <a:ext cx="38068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7847013" y="232422"/>
            <a:ext cx="1262062" cy="3683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TW" altLang="en-US" dirty="0"/>
              <a:t>product.txt</a:t>
            </a:r>
          </a:p>
        </p:txBody>
      </p:sp>
      <p:sp>
        <p:nvSpPr>
          <p:cNvPr id="28681" name="矩形 5"/>
          <p:cNvSpPr>
            <a:spLocks noChangeArrowheads="1"/>
          </p:cNvSpPr>
          <p:nvPr/>
        </p:nvSpPr>
        <p:spPr bwMode="auto">
          <a:xfrm>
            <a:off x="3079115" y="6328410"/>
            <a:ext cx="586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 dirty="0">
                <a:hlinkClick r:id="rId4"/>
              </a:rPr>
              <a:t>http://ycchen.im.ncnu.edu.tw/www2011/lab/php/fgets.zip</a:t>
            </a:r>
            <a:endParaRPr lang="en-US" altLang="zh-TW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46680" y="2745418"/>
            <a:ext cx="4643438" cy="35004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&lt;?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php</a:t>
            </a:r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$file = 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fopen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("url.txt", "r");</a:t>
            </a:r>
          </a:p>
          <a:p>
            <a:pPr eaLnBrk="1" hangingPunct="1"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echo "&lt;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ul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&gt;";</a:t>
            </a:r>
          </a:p>
          <a:p>
            <a:pPr eaLnBrk="1" hangingPunct="1"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while (!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feof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($file)) {</a:t>
            </a:r>
          </a:p>
          <a:p>
            <a:pPr eaLnBrk="1" hangingPunct="1"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  $str1 = 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fgets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($file);</a:t>
            </a:r>
          </a:p>
          <a:p>
            <a:pPr eaLnBrk="1" hangingPunct="1"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  list($name, $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) = explode(", ", $str1);</a:t>
            </a:r>
          </a:p>
          <a:p>
            <a:pPr eaLnBrk="1" hangingPunct="1"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  echo "&lt;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&gt;&lt;a 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href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=\"$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\"&gt;$name&lt;/a&gt;&lt;/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&gt;";</a:t>
            </a:r>
          </a:p>
          <a:p>
            <a:pPr eaLnBrk="1" hangingPunct="1">
              <a:defRPr/>
            </a:pPr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eaLnBrk="1" hangingPunct="1"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echo "&lt;/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ul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&gt;";</a:t>
            </a:r>
          </a:p>
          <a:p>
            <a:pPr eaLnBrk="1" hangingPunct="1">
              <a:defRPr/>
            </a:pP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fclose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($file);</a:t>
            </a:r>
          </a:p>
          <a:p>
            <a:pPr eaLnBrk="1" hangingPunct="1"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?&gt; 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5750" y="500063"/>
            <a:ext cx="7344410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zh-TW" dirty="0"/>
              <a:t>Yahoo!, http://www.yahoo.com/</a:t>
            </a:r>
          </a:p>
          <a:p>
            <a:pPr eaLnBrk="1" hangingPunct="1">
              <a:defRPr/>
            </a:pPr>
            <a:r>
              <a:rPr lang="en-US" altLang="zh-TW" dirty="0"/>
              <a:t>Google, http://www.google.com/</a:t>
            </a:r>
          </a:p>
          <a:p>
            <a:pPr eaLnBrk="1" hangingPunct="1">
              <a:defRPr/>
            </a:pPr>
            <a:r>
              <a:rPr lang="en-US" altLang="zh-TW" dirty="0"/>
              <a:t>Yam, http://n.yam.com/</a:t>
            </a:r>
          </a:p>
          <a:p>
            <a:pPr eaLnBrk="1" hangingPunct="1">
              <a:defRPr/>
            </a:pPr>
            <a:r>
              <a:rPr lang="en-US" altLang="zh-TW" dirty="0"/>
              <a:t>PHP(w3schools), http://www.w3schools.com/PHP/DEfaULT.asP</a:t>
            </a:r>
          </a:p>
          <a:p>
            <a:pPr eaLnBrk="1" hangingPunct="1">
              <a:defRPr/>
            </a:pPr>
            <a:r>
              <a:rPr lang="zh-TW" altLang="en-US" dirty="0"/>
              <a:t>暨南大學</a:t>
            </a:r>
            <a:r>
              <a:rPr lang="en-US" altLang="zh-TW" dirty="0"/>
              <a:t>, http://www.ncnu.edu.tw/</a:t>
            </a:r>
          </a:p>
          <a:p>
            <a:pPr eaLnBrk="1" hangingPunct="1">
              <a:defRPr/>
            </a:pPr>
            <a:r>
              <a:rPr lang="zh-TW" altLang="en-US" dirty="0"/>
              <a:t>暨大資管系</a:t>
            </a:r>
            <a:r>
              <a:rPr lang="en-US" altLang="zh-TW" dirty="0"/>
              <a:t>, http://www.im.ncnu.edu.tw/</a:t>
            </a:r>
          </a:p>
          <a:p>
            <a:pPr eaLnBrk="1" hangingPunct="1">
              <a:defRPr/>
            </a:pPr>
            <a:r>
              <a:rPr lang="zh-TW" altLang="en-US" dirty="0"/>
              <a:t>網頁程式設計</a:t>
            </a:r>
            <a:r>
              <a:rPr lang="en-US" altLang="zh-TW" dirty="0"/>
              <a:t>, http://ycchen.im.ncnu.edu.tw/www2011/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285750" y="71438"/>
            <a:ext cx="825500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TW" b="1" dirty="0">
                <a:latin typeface="Times New Roman" pitchFamily="18" charset="0"/>
                <a:cs typeface="Times New Roman" pitchFamily="18" charset="0"/>
              </a:rPr>
              <a:t>url.txt</a:t>
            </a:r>
            <a:endParaRPr lang="zh-TW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70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765" b="8688"/>
          <a:stretch/>
        </p:blipFill>
        <p:spPr bwMode="auto">
          <a:xfrm>
            <a:off x="5298758" y="3119120"/>
            <a:ext cx="3484811" cy="2265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46238" y="0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網頁計數器</a:t>
            </a:r>
            <a:r>
              <a:rPr lang="en-US" altLang="zh-TW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</a:t>
            </a: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文字版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38468" y="998538"/>
            <a:ext cx="5362575" cy="58594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1: &lt;?</a:t>
            </a:r>
            <a:r>
              <a:rPr kumimoji="0" lang="en-US" altLang="zh-TW" dirty="0" err="1">
                <a:latin typeface="Times New Roman" pitchFamily="18" charset="0"/>
              </a:rPr>
              <a:t>php</a:t>
            </a:r>
            <a:endParaRPr kumimoji="0" lang="en-US" altLang="zh-TW" dirty="0">
              <a:latin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2: if (</a:t>
            </a:r>
            <a:r>
              <a:rPr kumimoji="0" lang="en-US" altLang="zh-TW" b="1" dirty="0" err="1">
                <a:solidFill>
                  <a:srgbClr val="FF0000"/>
                </a:solidFill>
                <a:latin typeface="Times New Roman" pitchFamily="18" charset="0"/>
              </a:rPr>
              <a:t>file_exists</a:t>
            </a:r>
            <a:r>
              <a:rPr kumimoji="0" lang="en-US" altLang="zh-TW" b="1" dirty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kumimoji="0" lang="en-US" altLang="zh-TW" dirty="0">
                <a:solidFill>
                  <a:schemeClr val="tx1"/>
                </a:solidFill>
                <a:latin typeface="Times New Roman" pitchFamily="18" charset="0"/>
              </a:rPr>
              <a:t>"count.txt"</a:t>
            </a:r>
            <a:r>
              <a:rPr kumimoji="0" lang="en-US" altLang="zh-TW" b="1" dirty="0">
                <a:solidFill>
                  <a:srgbClr val="FF0000"/>
                </a:solidFill>
                <a:latin typeface="Times New Roman" pitchFamily="18" charset="0"/>
              </a:rPr>
              <a:t>)</a:t>
            </a:r>
            <a:r>
              <a:rPr kumimoji="0" lang="en-US" altLang="zh-TW" dirty="0">
                <a:latin typeface="Times New Roman" pitchFamily="18" charset="0"/>
              </a:rPr>
              <a:t>){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3: 	$ff=</a:t>
            </a:r>
            <a:r>
              <a:rPr kumimoji="0" lang="en-US" altLang="zh-TW" dirty="0" err="1">
                <a:latin typeface="Times New Roman" pitchFamily="18" charset="0"/>
              </a:rPr>
              <a:t>fopen</a:t>
            </a:r>
            <a:r>
              <a:rPr kumimoji="0" lang="en-US" altLang="zh-TW" dirty="0">
                <a:latin typeface="Times New Roman" pitchFamily="18" charset="0"/>
              </a:rPr>
              <a:t>("</a:t>
            </a:r>
            <a:r>
              <a:rPr kumimoji="0" lang="en-US" altLang="zh-TW" dirty="0" err="1">
                <a:latin typeface="Times New Roman" pitchFamily="18" charset="0"/>
              </a:rPr>
              <a:t>count.txt","r</a:t>
            </a:r>
            <a:r>
              <a:rPr kumimoji="0" lang="en-US" altLang="zh-TW" dirty="0">
                <a:latin typeface="Times New Roman" pitchFamily="18" charset="0"/>
              </a:rPr>
              <a:t>") 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4:	$c=</a:t>
            </a:r>
            <a:r>
              <a:rPr kumimoji="0" lang="en-US" altLang="zh-TW" dirty="0" err="1">
                <a:latin typeface="Times New Roman" pitchFamily="18" charset="0"/>
              </a:rPr>
              <a:t>fgets</a:t>
            </a:r>
            <a:r>
              <a:rPr kumimoji="0" lang="en-US" altLang="zh-TW" dirty="0">
                <a:latin typeface="Times New Roman" pitchFamily="18" charset="0"/>
              </a:rPr>
              <a:t>($ff) 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5:	$</a:t>
            </a:r>
            <a:r>
              <a:rPr kumimoji="0" lang="en-US" altLang="zh-TW" dirty="0" err="1">
                <a:latin typeface="Times New Roman" pitchFamily="18" charset="0"/>
              </a:rPr>
              <a:t>c++</a:t>
            </a:r>
            <a:r>
              <a:rPr kumimoji="0" lang="en-US" altLang="zh-TW" dirty="0">
                <a:latin typeface="Times New Roman" pitchFamily="18" charset="0"/>
              </a:rPr>
              <a:t>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6:	</a:t>
            </a:r>
            <a:r>
              <a:rPr kumimoji="0" lang="en-US" altLang="zh-TW" dirty="0" err="1">
                <a:latin typeface="Times New Roman" pitchFamily="18" charset="0"/>
              </a:rPr>
              <a:t>fclose</a:t>
            </a:r>
            <a:r>
              <a:rPr kumimoji="0" lang="en-US" altLang="zh-TW" dirty="0">
                <a:latin typeface="Times New Roman" pitchFamily="18" charset="0"/>
              </a:rPr>
              <a:t>($ff) 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7: }else{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8:	$c=1 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9: }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10: $ff=</a:t>
            </a:r>
            <a:r>
              <a:rPr kumimoji="0" lang="en-US" altLang="zh-TW" dirty="0" err="1">
                <a:latin typeface="Times New Roman" pitchFamily="18" charset="0"/>
              </a:rPr>
              <a:t>fopen</a:t>
            </a:r>
            <a:r>
              <a:rPr kumimoji="0" lang="en-US" altLang="zh-TW" dirty="0">
                <a:latin typeface="Times New Roman" pitchFamily="18" charset="0"/>
              </a:rPr>
              <a:t>("</a:t>
            </a:r>
            <a:r>
              <a:rPr kumimoji="0" lang="en-US" altLang="zh-TW" dirty="0" err="1">
                <a:latin typeface="Times New Roman" pitchFamily="18" charset="0"/>
              </a:rPr>
              <a:t>count.txt","w</a:t>
            </a:r>
            <a:r>
              <a:rPr kumimoji="0" lang="en-US" altLang="zh-TW" dirty="0">
                <a:latin typeface="Times New Roman" pitchFamily="18" charset="0"/>
              </a:rPr>
              <a:t>");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11: </a:t>
            </a:r>
            <a:r>
              <a:rPr kumimoji="0" lang="en-US" altLang="zh-TW" dirty="0" err="1">
                <a:latin typeface="Times New Roman" pitchFamily="18" charset="0"/>
              </a:rPr>
              <a:t>fputs</a:t>
            </a:r>
            <a:r>
              <a:rPr kumimoji="0" lang="en-US" altLang="zh-TW" dirty="0">
                <a:latin typeface="Times New Roman" pitchFamily="18" charset="0"/>
              </a:rPr>
              <a:t>($</a:t>
            </a:r>
            <a:r>
              <a:rPr kumimoji="0" lang="en-US" altLang="zh-TW" dirty="0" err="1">
                <a:latin typeface="Times New Roman" pitchFamily="18" charset="0"/>
              </a:rPr>
              <a:t>ff,$c</a:t>
            </a:r>
            <a:r>
              <a:rPr kumimoji="0" lang="en-US" altLang="zh-TW" dirty="0">
                <a:latin typeface="Times New Roman" pitchFamily="18" charset="0"/>
              </a:rPr>
              <a:t>) 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12: </a:t>
            </a:r>
            <a:r>
              <a:rPr kumimoji="0" lang="en-US" altLang="zh-TW" dirty="0" err="1">
                <a:latin typeface="Times New Roman" pitchFamily="18" charset="0"/>
              </a:rPr>
              <a:t>fclose</a:t>
            </a:r>
            <a:r>
              <a:rPr kumimoji="0" lang="en-US" altLang="zh-TW" dirty="0">
                <a:latin typeface="Times New Roman" pitchFamily="18" charset="0"/>
              </a:rPr>
              <a:t>($ff) ;		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13: ?&gt;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14: &lt;html&gt;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15: &lt;title&gt;</a:t>
            </a:r>
            <a:r>
              <a:rPr kumimoji="0" lang="zh-TW" altLang="en-US" dirty="0">
                <a:latin typeface="Times New Roman" pitchFamily="18" charset="0"/>
              </a:rPr>
              <a:t>文字版計數器</a:t>
            </a:r>
            <a:r>
              <a:rPr kumimoji="0" lang="en-US" altLang="zh-TW" dirty="0">
                <a:latin typeface="Times New Roman" pitchFamily="18" charset="0"/>
              </a:rPr>
              <a:t>&lt;/title&gt;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16: &lt;body&gt;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17: &lt;center&gt;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18: </a:t>
            </a:r>
            <a:r>
              <a:rPr kumimoji="0" lang="zh-TW" altLang="en-US" dirty="0">
                <a:latin typeface="Times New Roman" pitchFamily="18" charset="0"/>
              </a:rPr>
              <a:t>歡迎您光臨本站</a:t>
            </a:r>
            <a:r>
              <a:rPr kumimoji="0" lang="en-US" altLang="zh-TW" dirty="0">
                <a:latin typeface="Times New Roman" pitchFamily="18" charset="0"/>
              </a:rPr>
              <a:t>, </a:t>
            </a:r>
            <a:r>
              <a:rPr kumimoji="0" lang="zh-TW" altLang="en-US" dirty="0">
                <a:latin typeface="Times New Roman" pitchFamily="18" charset="0"/>
              </a:rPr>
              <a:t>您是第</a:t>
            </a:r>
            <a:r>
              <a:rPr kumimoji="0" lang="en-US" altLang="zh-TW" dirty="0">
                <a:latin typeface="Times New Roman" pitchFamily="18" charset="0"/>
              </a:rPr>
              <a:t>&lt;?</a:t>
            </a:r>
            <a:r>
              <a:rPr kumimoji="0" lang="en-US" altLang="zh-TW" dirty="0" err="1">
                <a:latin typeface="Times New Roman" pitchFamily="18" charset="0"/>
              </a:rPr>
              <a:t>php</a:t>
            </a:r>
            <a:r>
              <a:rPr kumimoji="0" lang="en-US" altLang="zh-TW" dirty="0">
                <a:latin typeface="Times New Roman" pitchFamily="18" charset="0"/>
              </a:rPr>
              <a:t> echo $c ; ?&gt;</a:t>
            </a:r>
            <a:r>
              <a:rPr kumimoji="0" lang="zh-TW" altLang="en-US" dirty="0">
                <a:latin typeface="Times New Roman" pitchFamily="18" charset="0"/>
              </a:rPr>
              <a:t>位訪客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19: &lt;/center&gt;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20: &lt;/body&gt;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>
                <a:latin typeface="Times New Roman" pitchFamily="18" charset="0"/>
              </a:rPr>
              <a:t>21: &lt;/html&gt;</a:t>
            </a:r>
          </a:p>
        </p:txBody>
      </p:sp>
      <p:pic>
        <p:nvPicPr>
          <p:cNvPr id="30727" name="Picture 7" descr="D:\kevin\phpbook\NewVerson2004\Done\zip\tif_ch5_20\ch16\16-4a.t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89" b="22538"/>
          <a:stretch/>
        </p:blipFill>
        <p:spPr bwMode="auto">
          <a:xfrm>
            <a:off x="4471988" y="2062479"/>
            <a:ext cx="4495800" cy="751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8" name="Picture 8" descr="D:\kevin\phpbook\NewVerson2004\Done\zip\tif_ch5_20\ch16\16-4b.t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86" b="16540"/>
          <a:stretch/>
        </p:blipFill>
        <p:spPr bwMode="auto">
          <a:xfrm>
            <a:off x="4471988" y="3281680"/>
            <a:ext cx="4495800" cy="883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84480" y="71120"/>
            <a:ext cx="8229600" cy="812800"/>
          </a:xfrm>
        </p:spPr>
        <p:txBody>
          <a:bodyPr/>
          <a:lstStyle/>
          <a:p>
            <a:r>
              <a:rPr lang="en-US" altLang="zh-TW" b="0" dirty="0">
                <a:effectLst/>
              </a:rPr>
              <a:t>PHP Filesystem Functions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884259"/>
              </p:ext>
            </p:extLst>
          </p:nvPr>
        </p:nvGraphicFramePr>
        <p:xfrm>
          <a:off x="289910" y="924560"/>
          <a:ext cx="8579770" cy="538183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46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6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190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Function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0558" marR="9371" marT="93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Description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371" marR="9371" marT="9371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38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sng" strike="noStrike">
                          <a:effectLst/>
                          <a:hlinkClick r:id="rId2"/>
                        </a:rPr>
                        <a:t>basename()</a:t>
                      </a:r>
                      <a:endParaRPr lang="en-US" sz="1600" b="0" i="0" u="sng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140558" marR="9371" marT="93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Returns the filename component of a path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371" marR="9371" marT="93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38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sng" strike="noStrike" dirty="0" err="1">
                          <a:effectLst/>
                          <a:hlinkClick r:id="rId3"/>
                        </a:rPr>
                        <a:t>dirname</a:t>
                      </a:r>
                      <a:r>
                        <a:rPr lang="en-US" sz="1600" u="sng" strike="noStrike" dirty="0">
                          <a:effectLst/>
                          <a:hlinkClick r:id="rId3"/>
                        </a:rPr>
                        <a:t>()</a:t>
                      </a:r>
                      <a:endParaRPr lang="en-US" sz="1600" b="0" i="0" u="sng" strike="noStrike" dirty="0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140558" marR="9371" marT="93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Returns the directory name component of a path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371" marR="9371" marT="9371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38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sng" strike="noStrike">
                          <a:effectLst/>
                          <a:hlinkClick r:id="rId4"/>
                        </a:rPr>
                        <a:t>copy()</a:t>
                      </a:r>
                      <a:endParaRPr lang="en-US" sz="1600" b="0" i="0" u="sng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140558" marR="9371" marT="93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Copies a file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371" marR="9371" marT="9371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38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sng" strike="noStrike">
                          <a:effectLst/>
                          <a:hlinkClick r:id="rId5"/>
                        </a:rPr>
                        <a:t>delete()</a:t>
                      </a:r>
                      <a:endParaRPr lang="en-US" sz="1600" b="0" i="0" u="sng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140558" marR="9371" marT="9371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See  unlink()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371" marR="9371" marT="9371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38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sng" strike="noStrike">
                          <a:effectLst/>
                          <a:hlinkClick r:id="rId6"/>
                        </a:rPr>
                        <a:t>fclose()</a:t>
                      </a:r>
                      <a:endParaRPr lang="en-US" sz="1600" b="0" i="0" u="sng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140558" marR="9371" marT="93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Closes an open file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371" marR="9371" marT="9371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38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sng" strike="noStrike">
                          <a:effectLst/>
                        </a:rPr>
                        <a:t>feof()</a:t>
                      </a:r>
                      <a:endParaRPr lang="en-US" sz="1600" b="0" i="0" u="sng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140558" marR="9371" marT="93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Checks if the "end-of-file" (EOF) has been reached for an open file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371" marR="9371" marT="9371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38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sng" strike="noStrike">
                          <a:effectLst/>
                          <a:hlinkClick r:id="rId7"/>
                        </a:rPr>
                        <a:t>fgetcsv()</a:t>
                      </a:r>
                      <a:endParaRPr lang="en-US" sz="1600" b="0" i="0" u="sng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140558" marR="9371" marT="93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Returns a line from an open CSV file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371" marR="9371" marT="9371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38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sng" strike="noStrike">
                          <a:effectLst/>
                          <a:hlinkClick r:id="rId8"/>
                        </a:rPr>
                        <a:t>fgets()</a:t>
                      </a:r>
                      <a:endParaRPr lang="en-US" sz="1600" b="0" i="0" u="sng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140558" marR="9371" marT="93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Returns a line from an open file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371" marR="9371" marT="9371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38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sng" strike="noStrike">
                          <a:effectLst/>
                          <a:hlinkClick r:id="rId9"/>
                        </a:rPr>
                        <a:t>file()</a:t>
                      </a:r>
                      <a:endParaRPr lang="en-US" sz="1600" b="0" i="0" u="sng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140558" marR="9371" marT="93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Reads a file into an array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371" marR="9371" marT="9371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38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sng" strike="noStrike">
                          <a:effectLst/>
                          <a:hlinkClick r:id="rId10"/>
                        </a:rPr>
                        <a:t>file_exists()</a:t>
                      </a:r>
                      <a:endParaRPr lang="en-US" sz="1600" b="0" i="0" u="sng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140558" marR="9371" marT="93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Checks whether or not a file or directory exists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371" marR="9371" marT="9371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38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sng" strike="noStrike">
                          <a:effectLst/>
                          <a:hlinkClick r:id="rId11"/>
                        </a:rPr>
                        <a:t>file_get_contents()</a:t>
                      </a:r>
                      <a:endParaRPr lang="en-US" sz="1600" b="0" i="0" u="sng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140558" marR="9371" marT="93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Reads a file into a string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371" marR="9371" marT="9371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38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sng" strike="noStrike">
                          <a:effectLst/>
                          <a:hlinkClick r:id="rId12"/>
                        </a:rPr>
                        <a:t>file_put_contents()</a:t>
                      </a:r>
                      <a:endParaRPr lang="en-US" sz="1600" b="0" i="0" u="sng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140558" marR="9371" marT="93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Writes data to a file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371" marR="9371" marT="9371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938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sng" strike="noStrike">
                          <a:effectLst/>
                          <a:hlinkClick r:id="rId13"/>
                        </a:rPr>
                        <a:t>fopen()</a:t>
                      </a:r>
                      <a:endParaRPr lang="en-US" sz="1600" b="0" i="0" u="sng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140558" marR="9371" marT="93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Opens a file or URL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371" marR="9371" marT="9371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938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sng" strike="noStrike">
                          <a:effectLst/>
                          <a:hlinkClick r:id="rId14"/>
                        </a:rPr>
                        <a:t>fputcsv()</a:t>
                      </a:r>
                      <a:endParaRPr lang="en-US" sz="1600" b="0" i="0" u="sng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140558" marR="9371" marT="93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Formats a line as CSV and writes it to an open file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371" marR="9371" marT="9371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938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sng" strike="noStrike">
                          <a:effectLst/>
                          <a:hlinkClick r:id="rId15"/>
                        </a:rPr>
                        <a:t>fputs()</a:t>
                      </a:r>
                      <a:endParaRPr lang="en-US" sz="1600" b="0" i="0" u="sng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140558" marR="9371" marT="93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sng" strike="noStrike" dirty="0">
                          <a:effectLst/>
                        </a:rPr>
                        <a:t>Alias of </a:t>
                      </a:r>
                      <a:r>
                        <a:rPr lang="en-US" sz="1600" u="sng" strike="noStrike" dirty="0" err="1">
                          <a:effectLst/>
                        </a:rPr>
                        <a:t>fwrite</a:t>
                      </a:r>
                      <a:r>
                        <a:rPr lang="en-US" sz="1600" u="sng" strike="noStrike" dirty="0">
                          <a:effectLst/>
                        </a:rPr>
                        <a:t>()</a:t>
                      </a:r>
                      <a:endParaRPr lang="en-US" sz="1600" b="0" i="0" u="sng" strike="noStrike" dirty="0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9371" marR="9371" marT="9371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938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sng" strike="noStrike">
                          <a:effectLst/>
                          <a:hlinkClick r:id="rId16"/>
                        </a:rPr>
                        <a:t>fread()</a:t>
                      </a:r>
                      <a:endParaRPr lang="en-US" sz="1600" b="0" i="0" u="sng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140558" marR="9371" marT="93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Reads from an open file (binary-safe)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371" marR="9371" marT="9371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938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sng" strike="noStrike">
                          <a:effectLst/>
                          <a:hlinkClick r:id="rId17"/>
                        </a:rPr>
                        <a:t>fwrite()</a:t>
                      </a:r>
                      <a:endParaRPr lang="en-US" sz="1600" b="0" i="0" u="sng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140558" marR="9371" marT="93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Writes to an open file (binary-safe)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371" marR="9371" marT="9371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891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sng" strike="noStrike" dirty="0" err="1">
                          <a:effectLst/>
                          <a:hlinkClick r:id="rId18"/>
                        </a:rPr>
                        <a:t>move_uploaded_file</a:t>
                      </a:r>
                      <a:r>
                        <a:rPr lang="en-US" sz="1600" u="sng" strike="noStrike" dirty="0">
                          <a:effectLst/>
                          <a:hlinkClick r:id="rId18"/>
                        </a:rPr>
                        <a:t>()</a:t>
                      </a:r>
                      <a:endParaRPr lang="en-US" sz="1600" b="0" i="0" u="sng" strike="noStrike" dirty="0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140558" marR="9371" marT="93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Moves an uploaded file to a new location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371" marR="9371" marT="9371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938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sng" strike="noStrike">
                          <a:effectLst/>
                          <a:hlinkClick r:id="rId19"/>
                        </a:rPr>
                        <a:t>mkdir()</a:t>
                      </a:r>
                      <a:endParaRPr lang="en-US" sz="1600" b="0" i="0" u="sng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140558" marR="9371" marT="93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Creates a directory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371" marR="9371" marT="9371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938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sng" strike="noStrike" dirty="0">
                          <a:effectLst/>
                        </a:rPr>
                        <a:t>unlink()</a:t>
                      </a:r>
                      <a:endParaRPr lang="en-US" sz="1600" b="0" i="0" u="sng" strike="noStrike" dirty="0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140558" marR="9371" marT="93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Deletes a file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371" marR="9371" marT="9371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2966720" y="6336268"/>
            <a:ext cx="5984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hlinkClick r:id="rId20"/>
              </a:rPr>
              <a:t>https://www.w3schools.com/php/php_ref_filesystem.asp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2320" y="6339840"/>
            <a:ext cx="2095445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其他檔案相關函數</a:t>
            </a:r>
            <a:r>
              <a:rPr lang="en-US" altLang="zh-TW" b="1" dirty="0">
                <a:solidFill>
                  <a:srgbClr val="FF0000"/>
                </a:solidFill>
              </a:rPr>
              <a:t>: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4613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Read a file into an array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file()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3322320" y="4246880"/>
            <a:ext cx="4439920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/>
              <a:t>&lt;?</a:t>
            </a:r>
            <a:r>
              <a:rPr lang="en-US" altLang="zh-TW" dirty="0" err="1"/>
              <a:t>php</a:t>
            </a:r>
            <a:endParaRPr lang="en-US" altLang="zh-TW" dirty="0"/>
          </a:p>
          <a:p>
            <a:r>
              <a:rPr lang="en-US" altLang="zh-TW" dirty="0"/>
              <a:t>$lines = file("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url.txt");</a:t>
            </a:r>
          </a:p>
          <a:p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for ($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=0; $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&lt;count($lines);$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++) {</a:t>
            </a:r>
          </a:p>
          <a:p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 // url.txt</a:t>
            </a:r>
            <a:r>
              <a:rPr lang="zh-TW" altLang="en-US" dirty="0">
                <a:latin typeface="Times New Roman" pitchFamily="18" charset="0"/>
                <a:cs typeface="Times New Roman" pitchFamily="18" charset="0"/>
              </a:rPr>
              <a:t>的第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zh-TW" altLang="en-US" dirty="0">
                <a:latin typeface="Times New Roman" pitchFamily="18" charset="0"/>
                <a:cs typeface="Times New Roman" pitchFamily="18" charset="0"/>
              </a:rPr>
              <a:t>行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zh-TW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$lines[$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r>
              <a:rPr lang="en-US" altLang="zh-TW" dirty="0"/>
              <a:t>…</a:t>
            </a:r>
          </a:p>
          <a:p>
            <a:r>
              <a:rPr lang="en-US" altLang="zh-TW" dirty="0"/>
              <a:t>?&gt;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833120" y="1920240"/>
            <a:ext cx="4815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/>
              <a:t>file(filename, [flags], [context ] )</a:t>
            </a:r>
            <a:endParaRPr lang="zh-TW" altLang="en-US" sz="2400" b="1" dirty="0"/>
          </a:p>
        </p:txBody>
      </p:sp>
      <p:sp>
        <p:nvSpPr>
          <p:cNvPr id="8" name="文字方塊 7"/>
          <p:cNvSpPr txBox="1"/>
          <p:nvPr/>
        </p:nvSpPr>
        <p:spPr>
          <a:xfrm>
            <a:off x="619760" y="2621280"/>
            <a:ext cx="83407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flags:</a:t>
            </a:r>
          </a:p>
          <a:p>
            <a:pPr defTabSz="396875">
              <a:tabLst>
                <a:tab pos="3403600" algn="l"/>
              </a:tabLst>
            </a:pPr>
            <a:r>
              <a:rPr lang="en-US" altLang="zh-TW" b="1" dirty="0"/>
              <a:t>FILE_USE_INCLUDE_PATH	</a:t>
            </a:r>
            <a:r>
              <a:rPr lang="en-US" altLang="zh-TW" dirty="0"/>
              <a:t>Search for the file in the </a:t>
            </a:r>
            <a:r>
              <a:rPr lang="en-US" altLang="zh-TW" dirty="0" err="1">
                <a:hlinkClick r:id="rId2"/>
              </a:rPr>
              <a:t>include_path</a:t>
            </a:r>
            <a:r>
              <a:rPr lang="en-US" altLang="zh-TW" dirty="0"/>
              <a:t>.</a:t>
            </a:r>
          </a:p>
          <a:p>
            <a:pPr>
              <a:tabLst>
                <a:tab pos="3403600" algn="l"/>
              </a:tabLst>
            </a:pPr>
            <a:r>
              <a:rPr lang="en-US" altLang="zh-TW" b="1" dirty="0"/>
              <a:t>FILE_IGNORE_NEW_LINES  	</a:t>
            </a:r>
            <a:r>
              <a:rPr lang="en-US" altLang="zh-TW" dirty="0"/>
              <a:t>Omit newline at the end of each array element</a:t>
            </a:r>
          </a:p>
          <a:p>
            <a:pPr>
              <a:tabLst>
                <a:tab pos="3403600" algn="l"/>
              </a:tabLst>
            </a:pPr>
            <a:r>
              <a:rPr lang="en-US" altLang="zh-TW" b="1" dirty="0"/>
              <a:t>FILE_SKIP_EMPTY_LINES  	</a:t>
            </a:r>
            <a:r>
              <a:rPr lang="en-US" altLang="zh-TW" dirty="0"/>
              <a:t>Skip empty lines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598329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allow_url_fopen</a:t>
            </a:r>
            <a:r>
              <a:rPr lang="en-US" altLang="zh-TW" dirty="0"/>
              <a:t> = On    (in php.ini)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A URL can be used as a filename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873760" y="2052320"/>
            <a:ext cx="753334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>
                <a:latin typeface="+mn-ea"/>
                <a:ea typeface="+mn-ea"/>
              </a:rPr>
              <a:t>&lt;?</a:t>
            </a:r>
            <a:r>
              <a:rPr lang="en-US" altLang="zh-TW" dirty="0" err="1">
                <a:latin typeface="+mn-ea"/>
                <a:ea typeface="+mn-ea"/>
              </a:rPr>
              <a:t>php</a:t>
            </a:r>
            <a:endParaRPr lang="en-US" altLang="zh-TW" dirty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+mn-ea"/>
                <a:ea typeface="+mn-ea"/>
                <a:cs typeface="Times New Roman" pitchFamily="18" charset="0"/>
              </a:rPr>
              <a:t>$</a:t>
            </a:r>
            <a:r>
              <a:rPr lang="en-US" altLang="zh-TW" dirty="0" err="1">
                <a:latin typeface="+mn-ea"/>
                <a:ea typeface="+mn-ea"/>
                <a:cs typeface="Times New Roman" pitchFamily="18" charset="0"/>
              </a:rPr>
              <a:t>url</a:t>
            </a:r>
            <a:r>
              <a:rPr lang="en-US" altLang="zh-TW" dirty="0">
                <a:latin typeface="+mn-ea"/>
                <a:ea typeface="+mn-ea"/>
                <a:cs typeface="Times New Roman" pitchFamily="18" charset="0"/>
              </a:rPr>
              <a:t>="https://data.nhi.gov.tw/resource/mask/maskdata.csv";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+mn-ea"/>
                <a:ea typeface="+mn-ea"/>
                <a:cs typeface="Times New Roman" pitchFamily="18" charset="0"/>
              </a:rPr>
              <a:t>$</a:t>
            </a:r>
            <a:r>
              <a:rPr lang="en-US" altLang="zh-TW" dirty="0" err="1">
                <a:latin typeface="+mn-ea"/>
                <a:ea typeface="+mn-ea"/>
                <a:cs typeface="Times New Roman" pitchFamily="18" charset="0"/>
              </a:rPr>
              <a:t>arr</a:t>
            </a:r>
            <a:r>
              <a:rPr lang="en-US" altLang="zh-TW" dirty="0">
                <a:latin typeface="+mn-ea"/>
                <a:ea typeface="+mn-ea"/>
                <a:cs typeface="Times New Roman" pitchFamily="18" charset="0"/>
              </a:rPr>
              <a:t> = file($</a:t>
            </a:r>
            <a:r>
              <a:rPr lang="en-US" altLang="zh-TW" dirty="0" err="1">
                <a:latin typeface="+mn-ea"/>
                <a:ea typeface="+mn-ea"/>
                <a:cs typeface="Times New Roman" pitchFamily="18" charset="0"/>
              </a:rPr>
              <a:t>url</a:t>
            </a:r>
            <a:r>
              <a:rPr lang="en-US" altLang="zh-TW" dirty="0">
                <a:latin typeface="+mn-ea"/>
                <a:ea typeface="+mn-ea"/>
                <a:cs typeface="Times New Roman" pitchFamily="18" charset="0"/>
              </a:rPr>
              <a:t>, FILE_IGNORE_NEW_LINES | FILE_SKIP_EMPTY_LINES);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+mn-ea"/>
                <a:ea typeface="+mn-ea"/>
                <a:cs typeface="Times New Roman" pitchFamily="18" charset="0"/>
              </a:rPr>
              <a:t>for  ($</a:t>
            </a:r>
            <a:r>
              <a:rPr lang="en-US" altLang="zh-TW" dirty="0" err="1">
                <a:latin typeface="+mn-ea"/>
                <a:ea typeface="+mn-ea"/>
                <a:cs typeface="Times New Roman" pitchFamily="18" charset="0"/>
              </a:rPr>
              <a:t>i</a:t>
            </a:r>
            <a:r>
              <a:rPr lang="en-US" altLang="zh-TW" dirty="0">
                <a:latin typeface="+mn-ea"/>
                <a:ea typeface="+mn-ea"/>
                <a:cs typeface="Times New Roman" pitchFamily="18" charset="0"/>
              </a:rPr>
              <a:t>=1; $</a:t>
            </a:r>
            <a:r>
              <a:rPr lang="en-US" altLang="zh-TW" dirty="0" err="1">
                <a:latin typeface="+mn-ea"/>
                <a:ea typeface="+mn-ea"/>
                <a:cs typeface="Times New Roman" pitchFamily="18" charset="0"/>
              </a:rPr>
              <a:t>i</a:t>
            </a:r>
            <a:r>
              <a:rPr lang="en-US" altLang="zh-TW" dirty="0">
                <a:latin typeface="+mn-ea"/>
                <a:ea typeface="+mn-ea"/>
                <a:cs typeface="Times New Roman" pitchFamily="18" charset="0"/>
              </a:rPr>
              <a:t>&lt;count($</a:t>
            </a:r>
            <a:r>
              <a:rPr lang="en-US" altLang="zh-TW" dirty="0" err="1">
                <a:latin typeface="+mn-ea"/>
                <a:ea typeface="+mn-ea"/>
                <a:cs typeface="Times New Roman" pitchFamily="18" charset="0"/>
              </a:rPr>
              <a:t>arr</a:t>
            </a:r>
            <a:r>
              <a:rPr lang="en-US" altLang="zh-TW" dirty="0">
                <a:latin typeface="+mn-ea"/>
                <a:ea typeface="+mn-ea"/>
                <a:cs typeface="Times New Roman" pitchFamily="18" charset="0"/>
              </a:rPr>
              <a:t>)-1; $</a:t>
            </a:r>
            <a:r>
              <a:rPr lang="en-US" altLang="zh-TW" dirty="0" err="1">
                <a:latin typeface="+mn-ea"/>
                <a:ea typeface="+mn-ea"/>
                <a:cs typeface="Times New Roman" pitchFamily="18" charset="0"/>
              </a:rPr>
              <a:t>i</a:t>
            </a:r>
            <a:r>
              <a:rPr lang="en-US" altLang="zh-TW" dirty="0">
                <a:latin typeface="+mn-ea"/>
                <a:ea typeface="+mn-ea"/>
                <a:cs typeface="Times New Roman" pitchFamily="18" charset="0"/>
              </a:rPr>
              <a:t>++) {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+mn-ea"/>
                <a:ea typeface="+mn-ea"/>
                <a:cs typeface="Times New Roman" pitchFamily="18" charset="0"/>
              </a:rPr>
              <a:t>  $</a:t>
            </a:r>
            <a:r>
              <a:rPr lang="en-US" altLang="zh-TW" dirty="0" err="1">
                <a:latin typeface="+mn-ea"/>
                <a:ea typeface="+mn-ea"/>
                <a:cs typeface="Times New Roman" pitchFamily="18" charset="0"/>
              </a:rPr>
              <a:t>maskArr</a:t>
            </a:r>
            <a:r>
              <a:rPr lang="en-US" altLang="zh-TW" dirty="0">
                <a:latin typeface="+mn-ea"/>
                <a:ea typeface="+mn-ea"/>
                <a:cs typeface="Times New Roman" pitchFamily="18" charset="0"/>
              </a:rPr>
              <a:t>[$i-1]=explode(",", $</a:t>
            </a:r>
            <a:r>
              <a:rPr lang="en-US" altLang="zh-TW" dirty="0" err="1">
                <a:latin typeface="+mn-ea"/>
                <a:ea typeface="+mn-ea"/>
                <a:cs typeface="Times New Roman" pitchFamily="18" charset="0"/>
              </a:rPr>
              <a:t>arr</a:t>
            </a:r>
            <a:r>
              <a:rPr lang="en-US" altLang="zh-TW" dirty="0">
                <a:latin typeface="+mn-ea"/>
                <a:ea typeface="+mn-ea"/>
                <a:cs typeface="Times New Roman" pitchFamily="18" charset="0"/>
              </a:rPr>
              <a:t>[$</a:t>
            </a:r>
            <a:r>
              <a:rPr lang="en-US" altLang="zh-TW" dirty="0" err="1">
                <a:latin typeface="+mn-ea"/>
                <a:ea typeface="+mn-ea"/>
                <a:cs typeface="Times New Roman" pitchFamily="18" charset="0"/>
              </a:rPr>
              <a:t>i</a:t>
            </a:r>
            <a:r>
              <a:rPr lang="en-US" altLang="zh-TW" dirty="0">
                <a:latin typeface="+mn-ea"/>
                <a:ea typeface="+mn-ea"/>
                <a:cs typeface="Times New Roman" pitchFamily="18" charset="0"/>
              </a:rPr>
              <a:t>]);  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+mn-ea"/>
                <a:ea typeface="+mn-ea"/>
                <a:cs typeface="Times New Roman" pitchFamily="18" charset="0"/>
              </a:rPr>
              <a:t>}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+mn-ea"/>
                <a:ea typeface="+mn-ea"/>
                <a:cs typeface="Times New Roman" pitchFamily="18" charset="0"/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+mn-ea"/>
                <a:ea typeface="+mn-ea"/>
                <a:cs typeface="Times New Roman" pitchFamily="18" charset="0"/>
              </a:rPr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4460251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06400" y="1227328"/>
            <a:ext cx="8412480" cy="611632"/>
          </a:xfrm>
        </p:spPr>
        <p:txBody>
          <a:bodyPr/>
          <a:lstStyle/>
          <a:p>
            <a:r>
              <a:rPr lang="en-US" altLang="zh-TW" dirty="0"/>
              <a:t>Reads entire file into a string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file_get_contents</a:t>
            </a:r>
            <a:r>
              <a:rPr lang="en-US" altLang="zh-TW" dirty="0"/>
              <a:t>()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904240" y="2113280"/>
            <a:ext cx="71932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/>
              <a:t>&lt;?</a:t>
            </a:r>
            <a:r>
              <a:rPr lang="en-US" altLang="zh-TW" sz="2000" dirty="0" err="1"/>
              <a:t>php</a:t>
            </a:r>
            <a:br>
              <a:rPr lang="en-US" altLang="zh-TW" sz="2000" dirty="0"/>
            </a:br>
            <a:r>
              <a:rPr lang="en-US" altLang="zh-TW" sz="2000" dirty="0"/>
              <a:t>$memo = </a:t>
            </a:r>
            <a:r>
              <a:rPr lang="en-US" altLang="zh-TW" sz="2000" dirty="0" err="1"/>
              <a:t>file_get_contents</a:t>
            </a:r>
            <a:r>
              <a:rPr lang="en-US" altLang="zh-TW" sz="2000" dirty="0"/>
              <a:t>('memo.txt');</a:t>
            </a:r>
            <a:br>
              <a:rPr lang="en-US" altLang="zh-TW" sz="2000" dirty="0"/>
            </a:br>
            <a:r>
              <a:rPr lang="en-US" altLang="zh-TW" sz="2000" dirty="0"/>
              <a:t>echo $memo;</a:t>
            </a:r>
            <a:br>
              <a:rPr lang="en-US" altLang="zh-TW" sz="2000" dirty="0"/>
            </a:br>
            <a:r>
              <a:rPr lang="en-US" altLang="zh-TW" sz="2000" dirty="0"/>
              <a:t>?&gt;</a:t>
            </a:r>
          </a:p>
          <a:p>
            <a:endParaRPr lang="en-US" altLang="zh-TW" sz="2000" dirty="0"/>
          </a:p>
          <a:p>
            <a:endParaRPr lang="en-US" altLang="zh-TW" sz="2000" dirty="0"/>
          </a:p>
          <a:p>
            <a:r>
              <a:rPr lang="en-US" altLang="zh-TW" sz="2000" dirty="0"/>
              <a:t>&lt;?</a:t>
            </a:r>
            <a:r>
              <a:rPr lang="en-US" altLang="zh-TW" sz="2000" dirty="0" err="1"/>
              <a:t>php</a:t>
            </a:r>
            <a:br>
              <a:rPr lang="en-US" altLang="zh-TW" sz="2000" dirty="0"/>
            </a:br>
            <a:r>
              <a:rPr lang="en-US" altLang="zh-TW" sz="2000" dirty="0"/>
              <a:t>$homepage = </a:t>
            </a:r>
            <a:r>
              <a:rPr lang="en-US" altLang="zh-TW" sz="2000" dirty="0" err="1"/>
              <a:t>file_get_contents</a:t>
            </a:r>
            <a:r>
              <a:rPr lang="en-US" altLang="zh-TW" sz="2000" dirty="0"/>
              <a:t>('http://www.example.com/');</a:t>
            </a:r>
            <a:br>
              <a:rPr lang="en-US" altLang="zh-TW" sz="2000" dirty="0"/>
            </a:br>
            <a:r>
              <a:rPr lang="en-US" altLang="zh-TW" sz="2000" dirty="0"/>
              <a:t>echo $homepage;</a:t>
            </a:r>
            <a:br>
              <a:rPr lang="en-US" altLang="zh-TW" sz="2000" dirty="0"/>
            </a:br>
            <a:r>
              <a:rPr lang="en-US" altLang="zh-TW" sz="2000" dirty="0"/>
              <a:t>?&gt;</a:t>
            </a:r>
          </a:p>
          <a:p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84081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內容版面配置區 2"/>
          <p:cNvSpPr>
            <a:spLocks noGrp="1"/>
          </p:cNvSpPr>
          <p:nvPr>
            <p:ph idx="1"/>
          </p:nvPr>
        </p:nvSpPr>
        <p:spPr>
          <a:xfrm>
            <a:off x="552450" y="1306195"/>
            <a:ext cx="7929563" cy="5000625"/>
          </a:xfrm>
        </p:spPr>
        <p:txBody>
          <a:bodyPr/>
          <a:lstStyle/>
          <a:p>
            <a:pPr eaLnBrk="1" hangingPunct="1"/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require() 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的功能是將引入檔的內容取代 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require() 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所在的位置。</a:t>
            </a:r>
          </a:p>
          <a:p>
            <a:pPr eaLnBrk="1" hangingPunct="1"/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require() 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本身並不提供回傳值 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(return) 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的功能</a:t>
            </a:r>
          </a:p>
          <a:p>
            <a:pPr eaLnBrk="1" hangingPunct="1"/>
            <a:endParaRPr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endParaRPr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require()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格式如下：</a:t>
            </a:r>
          </a:p>
          <a:p>
            <a:pPr lvl="1" eaLnBrk="1" hangingPunct="1"/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require (引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入檔檔名)</a:t>
            </a: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 eaLnBrk="1" hangingPunct="1"/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require   '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引入檔檔名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'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 eaLnBrk="1" hangingPunct="1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requir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   $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某個存入檔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名的變數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8843" y="17367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4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require()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46238" y="0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require() </a:t>
            </a:r>
            <a:r>
              <a:rPr lang="zh-TW" altLang="en-US" sz="40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範例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428728" y="1000108"/>
            <a:ext cx="3500462" cy="57554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dirty="0">
                <a:latin typeface="Times New Roman" pitchFamily="18" charset="0"/>
              </a:rPr>
              <a:t>引入檔</a:t>
            </a:r>
            <a:r>
              <a:rPr kumimoji="0" lang="en-US" altLang="zh-TW" sz="1600" dirty="0" err="1">
                <a:latin typeface="Times New Roman" pitchFamily="18" charset="0"/>
              </a:rPr>
              <a:t>var_inc.php</a:t>
            </a:r>
            <a:r>
              <a:rPr kumimoji="0" lang="zh-TW" altLang="en-US" sz="1600" dirty="0">
                <a:latin typeface="Times New Roman" pitchFamily="18" charset="0"/>
              </a:rPr>
              <a:t>內容如下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&lt;?</a:t>
            </a:r>
            <a:r>
              <a:rPr kumimoji="0" lang="en-US" altLang="zh-TW" sz="1600" dirty="0" err="1">
                <a:latin typeface="Times New Roman" pitchFamily="18" charset="0"/>
              </a:rPr>
              <a:t>php</a:t>
            </a:r>
            <a:endParaRPr kumimoji="0" lang="en-US" altLang="zh-TW" sz="1600" dirty="0">
              <a:latin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kumimoji="0" lang="en-US" altLang="zh-TW" sz="1600" dirty="0">
                <a:latin typeface="Times New Roman" pitchFamily="18" charset="0"/>
              </a:rPr>
              <a:t>	$Width=100 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kumimoji="0" lang="en-US" altLang="zh-TW" sz="1600" dirty="0">
                <a:latin typeface="Times New Roman" pitchFamily="18" charset="0"/>
              </a:rPr>
              <a:t>	$Height=5 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kumimoji="0" lang="en-US" altLang="zh-TW" sz="1600" dirty="0">
                <a:latin typeface="Times New Roman" pitchFamily="18" charset="0"/>
              </a:rPr>
              <a:t>	define (</a:t>
            </a:r>
            <a:r>
              <a:rPr kumimoji="0" lang="en-US" altLang="zh-TW" sz="1600" dirty="0" err="1">
                <a:latin typeface="Times New Roman" pitchFamily="18" charset="0"/>
              </a:rPr>
              <a:t>CrLf</a:t>
            </a:r>
            <a:r>
              <a:rPr kumimoji="0" lang="en-US" altLang="zh-TW" sz="1600" dirty="0">
                <a:latin typeface="Times New Roman" pitchFamily="18" charset="0"/>
              </a:rPr>
              <a:t> ,"&lt;</a:t>
            </a:r>
            <a:r>
              <a:rPr kumimoji="0" lang="en-US" altLang="zh-TW" sz="1600" dirty="0" err="1">
                <a:latin typeface="Times New Roman" pitchFamily="18" charset="0"/>
              </a:rPr>
              <a:t>br</a:t>
            </a:r>
            <a:r>
              <a:rPr kumimoji="0" lang="en-US" altLang="zh-TW" sz="1600" dirty="0">
                <a:latin typeface="Times New Roman" pitchFamily="18" charset="0"/>
              </a:rPr>
              <a:t>/&gt;" );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?&gt;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600" dirty="0">
              <a:latin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1: &lt;?</a:t>
            </a:r>
            <a:r>
              <a:rPr kumimoji="0" lang="en-US" altLang="zh-TW" sz="1600" dirty="0" err="1">
                <a:latin typeface="Times New Roman" pitchFamily="18" charset="0"/>
              </a:rPr>
              <a:t>php</a:t>
            </a:r>
            <a:r>
              <a:rPr kumimoji="0" lang="en-US" altLang="zh-TW" sz="1600" dirty="0">
                <a:latin typeface="Times New Roman" pitchFamily="18" charset="0"/>
              </a:rPr>
              <a:t> </a:t>
            </a:r>
            <a:r>
              <a:rPr kumimoji="0" lang="en-US" altLang="zh-TW" sz="1600" dirty="0">
                <a:solidFill>
                  <a:srgbClr val="FF0000"/>
                </a:solidFill>
                <a:latin typeface="Times New Roman" pitchFamily="18" charset="0"/>
              </a:rPr>
              <a:t>require("</a:t>
            </a:r>
            <a:r>
              <a:rPr kumimoji="0" lang="en-US" altLang="zh-TW" sz="1600" dirty="0" err="1">
                <a:solidFill>
                  <a:srgbClr val="FF0000"/>
                </a:solidFill>
                <a:latin typeface="Times New Roman" pitchFamily="18" charset="0"/>
              </a:rPr>
              <a:t>var_inc.php</a:t>
            </a:r>
            <a:r>
              <a:rPr kumimoji="0" lang="en-US" altLang="zh-TW" sz="1600" dirty="0">
                <a:solidFill>
                  <a:srgbClr val="FF0000"/>
                </a:solidFill>
                <a:latin typeface="Times New Roman" pitchFamily="18" charset="0"/>
              </a:rPr>
              <a:t>")  </a:t>
            </a:r>
            <a:r>
              <a:rPr kumimoji="0" lang="en-US" altLang="zh-TW" sz="1600" dirty="0">
                <a:latin typeface="Times New Roman" pitchFamily="18" charset="0"/>
              </a:rPr>
              <a:t>?&gt;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2: &lt;html&gt;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3: &lt;title&gt;require()&lt;/title&gt;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4: &lt;body&gt;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5: &lt;?</a:t>
            </a:r>
            <a:r>
              <a:rPr kumimoji="0" lang="en-US" altLang="zh-TW" sz="1600" dirty="0" err="1">
                <a:latin typeface="Times New Roman" pitchFamily="18" charset="0"/>
              </a:rPr>
              <a:t>php</a:t>
            </a:r>
            <a:endParaRPr kumimoji="0" lang="en-US" altLang="zh-TW" sz="1600" dirty="0">
              <a:latin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kumimoji="0" lang="en-US" altLang="zh-TW" sz="1600" dirty="0">
                <a:latin typeface="Times New Roman" pitchFamily="18" charset="0"/>
              </a:rPr>
              <a:t>6:	echo "</a:t>
            </a:r>
            <a:r>
              <a:rPr kumimoji="0" lang="zh-TW" altLang="en-US" sz="1600" dirty="0">
                <a:latin typeface="Times New Roman" pitchFamily="18" charset="0"/>
              </a:rPr>
              <a:t>高度 </a:t>
            </a:r>
            <a:r>
              <a:rPr kumimoji="0" lang="en-US" altLang="zh-TW" sz="1600" dirty="0">
                <a:latin typeface="Times New Roman" pitchFamily="18" charset="0"/>
              </a:rPr>
              <a:t>= $Height" 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kumimoji="0" lang="en-US" altLang="zh-TW" sz="1600" dirty="0">
                <a:latin typeface="Times New Roman" pitchFamily="18" charset="0"/>
              </a:rPr>
              <a:t>7:	echo </a:t>
            </a:r>
            <a:r>
              <a:rPr kumimoji="0" lang="en-US" altLang="zh-TW" sz="1600" dirty="0" err="1">
                <a:latin typeface="Times New Roman" pitchFamily="18" charset="0"/>
              </a:rPr>
              <a:t>CrLf</a:t>
            </a:r>
            <a:r>
              <a:rPr kumimoji="0" lang="en-US" altLang="zh-TW" sz="1600" dirty="0">
                <a:latin typeface="Times New Roman" pitchFamily="18" charset="0"/>
              </a:rPr>
              <a:t> 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kumimoji="0" lang="en-US" altLang="zh-TW" sz="1600" dirty="0">
                <a:latin typeface="Times New Roman" pitchFamily="18" charset="0"/>
              </a:rPr>
              <a:t>8:	echo "</a:t>
            </a:r>
            <a:r>
              <a:rPr kumimoji="0" lang="zh-TW" altLang="en-US" sz="1600" dirty="0">
                <a:latin typeface="Times New Roman" pitchFamily="18" charset="0"/>
              </a:rPr>
              <a:t>寬度 </a:t>
            </a:r>
            <a:r>
              <a:rPr kumimoji="0" lang="en-US" altLang="zh-TW" sz="1600" dirty="0">
                <a:latin typeface="Times New Roman" pitchFamily="18" charset="0"/>
              </a:rPr>
              <a:t>= $Width". </a:t>
            </a:r>
            <a:r>
              <a:rPr kumimoji="0" lang="en-US" altLang="zh-TW" sz="1600" dirty="0" err="1">
                <a:latin typeface="Times New Roman" pitchFamily="18" charset="0"/>
              </a:rPr>
              <a:t>CrLf</a:t>
            </a:r>
            <a:r>
              <a:rPr kumimoji="0" lang="en-US" altLang="zh-TW" sz="1600" dirty="0">
                <a:latin typeface="Times New Roman" pitchFamily="18" charset="0"/>
              </a:rPr>
              <a:t> 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kumimoji="0" lang="en-US" altLang="zh-TW" sz="1600" dirty="0">
                <a:latin typeface="Times New Roman" pitchFamily="18" charset="0"/>
              </a:rPr>
              <a:t>9:	echo "</a:t>
            </a:r>
            <a:r>
              <a:rPr kumimoji="0" lang="zh-TW" altLang="en-US" sz="1600" dirty="0">
                <a:latin typeface="Times New Roman" pitchFamily="18" charset="0"/>
              </a:rPr>
              <a:t>面積 </a:t>
            </a:r>
            <a:r>
              <a:rPr kumimoji="0" lang="en-US" altLang="zh-TW" sz="1600" dirty="0">
                <a:latin typeface="Times New Roman" pitchFamily="18" charset="0"/>
              </a:rPr>
              <a:t>= " 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kumimoji="0" lang="en-US" altLang="zh-TW" sz="1600" dirty="0">
                <a:latin typeface="Times New Roman" pitchFamily="18" charset="0"/>
              </a:rPr>
              <a:t>10:	echo $Width*$Height 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kumimoji="0" lang="en-US" altLang="zh-TW" sz="1600" dirty="0">
                <a:latin typeface="Times New Roman" pitchFamily="18" charset="0"/>
              </a:rPr>
              <a:t>11:	echo </a:t>
            </a:r>
            <a:r>
              <a:rPr kumimoji="0" lang="en-US" altLang="zh-TW" sz="1600" dirty="0" err="1">
                <a:latin typeface="Times New Roman" pitchFamily="18" charset="0"/>
              </a:rPr>
              <a:t>CrLf</a:t>
            </a:r>
            <a:r>
              <a:rPr kumimoji="0" lang="en-US" altLang="zh-TW" sz="1600" dirty="0">
                <a:latin typeface="Times New Roman" pitchFamily="18" charset="0"/>
              </a:rPr>
              <a:t> 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kumimoji="0" lang="en-US" altLang="zh-TW" sz="1600" dirty="0">
                <a:latin typeface="Times New Roman" pitchFamily="18" charset="0"/>
              </a:rPr>
              <a:t>12:	echo "</a:t>
            </a:r>
            <a:r>
              <a:rPr kumimoji="0" lang="zh-TW" altLang="en-US" sz="1600" dirty="0">
                <a:latin typeface="Times New Roman" pitchFamily="18" charset="0"/>
              </a:rPr>
              <a:t>周長 </a:t>
            </a:r>
            <a:r>
              <a:rPr kumimoji="0" lang="en-US" altLang="zh-TW" sz="1600" dirty="0">
                <a:latin typeface="Times New Roman" pitchFamily="18" charset="0"/>
              </a:rPr>
              <a:t>= " 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kumimoji="0" lang="en-US" altLang="zh-TW" sz="1600" dirty="0">
                <a:latin typeface="Times New Roman" pitchFamily="18" charset="0"/>
              </a:rPr>
              <a:t>13:	echo 2*($Width+$Height) 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14: ?&gt;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15: &lt;/body&gt;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dirty="0">
                <a:latin typeface="Times New Roman" pitchFamily="18" charset="0"/>
              </a:rPr>
              <a:t>16: &lt;/html&gt;</a:t>
            </a:r>
          </a:p>
        </p:txBody>
      </p:sp>
      <p:pic>
        <p:nvPicPr>
          <p:cNvPr id="12294" name="Picture 6" descr="D:\kevin\phpbook\NewVerson2004\Done\zip\tif_ch5_20\ch15\15-2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258" b="17255"/>
          <a:stretch>
            <a:fillRect/>
          </a:stretch>
        </p:blipFill>
        <p:spPr bwMode="auto">
          <a:xfrm>
            <a:off x="5167313" y="1219200"/>
            <a:ext cx="3200400" cy="29845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內容版面配置區 2"/>
          <p:cNvSpPr>
            <a:spLocks noGrp="1"/>
          </p:cNvSpPr>
          <p:nvPr>
            <p:ph idx="1"/>
          </p:nvPr>
        </p:nvSpPr>
        <p:spPr>
          <a:xfrm>
            <a:off x="705168" y="1346835"/>
            <a:ext cx="8001000" cy="4444365"/>
          </a:xfrm>
        </p:spPr>
        <p:txBody>
          <a:bodyPr/>
          <a:lstStyle/>
          <a:p>
            <a:pPr eaLnBrk="1" hangingPunct="1"/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include()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也是將一個外部檔案內容引入到程式中使用的指令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和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require()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最大的差別在於</a:t>
            </a:r>
          </a:p>
          <a:p>
            <a:pPr lvl="1" eaLnBrk="1" hangingPunct="1"/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include()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是在呼叫時才將引入檔的內容引入。因此在迴圈的呼叫時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建議使用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include()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</a:p>
          <a:p>
            <a:pPr lvl="1" eaLnBrk="1" hangingPunct="1"/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include()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是容許有回傳值。</a:t>
            </a:r>
          </a:p>
          <a:p>
            <a:pPr lvl="1" eaLnBrk="1" hangingPunct="1"/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請特別注意</a:t>
            </a:r>
            <a:r>
              <a:rPr lang="en-US" altLang="zh-TW" sz="28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sz="28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若引入檔存在，無論執行與否 </a:t>
            </a:r>
            <a:r>
              <a:rPr lang="en-US" altLang="zh-TW" sz="28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require() </a:t>
            </a:r>
            <a:r>
              <a:rPr lang="en-US" altLang="zh-TW" sz="2800" dirty="0" err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的內容一定會被讀進來</a:t>
            </a:r>
            <a:r>
              <a:rPr lang="en-US" altLang="zh-TW" sz="28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r>
              <a:rPr lang="zh-TW" altLang="en-US" sz="28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若不存在，則</a:t>
            </a:r>
            <a:r>
              <a:rPr lang="en-US" altLang="zh-TW" sz="28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require() </a:t>
            </a:r>
            <a:r>
              <a:rPr lang="zh-TW" altLang="en-US" sz="28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顯示警告訊息後，就不執行了</a:t>
            </a:r>
          </a:p>
          <a:p>
            <a:pPr eaLnBrk="1" hangingPunct="1"/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include()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28750" y="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include() </a:t>
            </a: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範例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71526" y="1000108"/>
            <a:ext cx="4157664" cy="563231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dirty="0" err="1">
                <a:latin typeface="Times New Roman" pitchFamily="18" charset="0"/>
              </a:rPr>
              <a:t>add_inc.php</a:t>
            </a:r>
            <a:r>
              <a:rPr kumimoji="0" lang="zh-TW" altLang="en-US" sz="2000" dirty="0">
                <a:latin typeface="Times New Roman" pitchFamily="18" charset="0"/>
              </a:rPr>
              <a:t>內容如下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dirty="0">
                <a:latin typeface="Times New Roman" pitchFamily="18" charset="0"/>
              </a:rPr>
              <a:t>&lt;?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452438" algn="l"/>
              </a:tabLst>
              <a:defRPr/>
            </a:pPr>
            <a:r>
              <a:rPr kumimoji="0" lang="en-US" altLang="zh-TW" sz="2000" dirty="0">
                <a:latin typeface="Times New Roman" pitchFamily="18" charset="0"/>
              </a:rPr>
              <a:t>	echo "</a:t>
            </a:r>
            <a:r>
              <a:rPr kumimoji="0" lang="zh-TW" altLang="en-US" sz="2000" dirty="0">
                <a:latin typeface="Times New Roman" pitchFamily="18" charset="0"/>
              </a:rPr>
              <a:t>進入 </a:t>
            </a:r>
            <a:r>
              <a:rPr kumimoji="0" lang="en-US" altLang="zh-TW" sz="2000" dirty="0">
                <a:latin typeface="Times New Roman" pitchFamily="18" charset="0"/>
              </a:rPr>
              <a:t>include file &lt;</a:t>
            </a:r>
            <a:r>
              <a:rPr kumimoji="0" lang="en-US" altLang="zh-TW" sz="2000" dirty="0" err="1">
                <a:latin typeface="Times New Roman" pitchFamily="18" charset="0"/>
              </a:rPr>
              <a:t>br</a:t>
            </a:r>
            <a:r>
              <a:rPr kumimoji="0" lang="en-US" altLang="zh-TW" sz="2000" dirty="0">
                <a:latin typeface="Times New Roman" pitchFamily="18" charset="0"/>
              </a:rPr>
              <a:t>&gt;" 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452438" algn="l"/>
              </a:tabLst>
              <a:defRPr/>
            </a:pPr>
            <a:r>
              <a:rPr kumimoji="0" lang="en-US" altLang="zh-TW" sz="2000" dirty="0">
                <a:latin typeface="Times New Roman" pitchFamily="18" charset="0"/>
              </a:rPr>
              <a:t>	return $a+$b 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dirty="0">
                <a:latin typeface="Times New Roman" pitchFamily="18" charset="0"/>
              </a:rPr>
              <a:t>?&gt;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2000" dirty="0">
              <a:latin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dirty="0">
                <a:latin typeface="Times New Roman" pitchFamily="18" charset="0"/>
              </a:rPr>
              <a:t>1: &lt;html&gt;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dirty="0">
                <a:latin typeface="Times New Roman" pitchFamily="18" charset="0"/>
              </a:rPr>
              <a:t>2: &lt;title&gt;Include&lt;/title&gt;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dirty="0">
                <a:latin typeface="Times New Roman" pitchFamily="18" charset="0"/>
              </a:rPr>
              <a:t>3: &lt;body&gt;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dirty="0">
                <a:latin typeface="Times New Roman" pitchFamily="18" charset="0"/>
              </a:rPr>
              <a:t>4: &lt;?</a:t>
            </a:r>
            <a:r>
              <a:rPr kumimoji="0" lang="en-US" altLang="zh-TW" sz="2000" dirty="0" err="1">
                <a:latin typeface="Times New Roman" pitchFamily="18" charset="0"/>
              </a:rPr>
              <a:t>php</a:t>
            </a:r>
            <a:endParaRPr kumimoji="0" lang="en-US" altLang="zh-TW" sz="2000" dirty="0">
              <a:latin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452438" algn="l"/>
              </a:tabLst>
              <a:defRPr/>
            </a:pPr>
            <a:r>
              <a:rPr kumimoji="0" lang="en-US" altLang="zh-TW" sz="2000" dirty="0">
                <a:latin typeface="Times New Roman" pitchFamily="18" charset="0"/>
              </a:rPr>
              <a:t>5:	$a=10 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452438" algn="l"/>
              </a:tabLst>
              <a:defRPr/>
            </a:pPr>
            <a:r>
              <a:rPr kumimoji="0" lang="en-US" altLang="zh-TW" sz="2000" dirty="0">
                <a:latin typeface="Times New Roman" pitchFamily="18" charset="0"/>
              </a:rPr>
              <a:t>6:	$b=20 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452438" algn="l"/>
              </a:tabLst>
              <a:defRPr/>
            </a:pPr>
            <a:r>
              <a:rPr kumimoji="0" lang="en-US" altLang="zh-TW" sz="2000" dirty="0">
                <a:latin typeface="Times New Roman" pitchFamily="18" charset="0"/>
              </a:rPr>
              <a:t>7:	$c=include ("</a:t>
            </a:r>
            <a:r>
              <a:rPr kumimoji="0" lang="en-US" altLang="zh-TW" sz="2000" dirty="0" err="1">
                <a:latin typeface="Times New Roman" pitchFamily="18" charset="0"/>
              </a:rPr>
              <a:t>add_inc.php</a:t>
            </a:r>
            <a:r>
              <a:rPr kumimoji="0" lang="en-US" altLang="zh-TW" sz="2000" dirty="0">
                <a:latin typeface="Times New Roman" pitchFamily="18" charset="0"/>
              </a:rPr>
              <a:t>") 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452438" algn="l"/>
              </a:tabLst>
              <a:defRPr/>
            </a:pPr>
            <a:r>
              <a:rPr kumimoji="0" lang="en-US" altLang="zh-TW" sz="2000" dirty="0">
                <a:latin typeface="Times New Roman" pitchFamily="18" charset="0"/>
              </a:rPr>
              <a:t>8:	echo "</a:t>
            </a:r>
            <a:r>
              <a:rPr kumimoji="0" lang="zh-TW" altLang="en-US" sz="2000" dirty="0">
                <a:latin typeface="Times New Roman" pitchFamily="18" charset="0"/>
              </a:rPr>
              <a:t>回到主程式 </a:t>
            </a:r>
            <a:r>
              <a:rPr kumimoji="0" lang="en-US" altLang="zh-TW" sz="2000" dirty="0">
                <a:latin typeface="Times New Roman" pitchFamily="18" charset="0"/>
              </a:rPr>
              <a:t>: &lt;</a:t>
            </a:r>
            <a:r>
              <a:rPr kumimoji="0" lang="en-US" altLang="zh-TW" sz="2000" dirty="0" err="1">
                <a:latin typeface="Times New Roman" pitchFamily="18" charset="0"/>
              </a:rPr>
              <a:t>br</a:t>
            </a:r>
            <a:r>
              <a:rPr kumimoji="0" lang="en-US" altLang="zh-TW" sz="2000" dirty="0">
                <a:latin typeface="Times New Roman" pitchFamily="18" charset="0"/>
              </a:rPr>
              <a:t>&gt;" 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452438" algn="l"/>
              </a:tabLst>
              <a:defRPr/>
            </a:pPr>
            <a:r>
              <a:rPr kumimoji="0" lang="en-US" altLang="zh-TW" sz="2000" dirty="0">
                <a:latin typeface="Times New Roman" pitchFamily="18" charset="0"/>
              </a:rPr>
              <a:t>9:	echo "A,B</a:t>
            </a:r>
            <a:r>
              <a:rPr kumimoji="0" lang="zh-TW" altLang="en-US" sz="2000" dirty="0">
                <a:latin typeface="Times New Roman" pitchFamily="18" charset="0"/>
              </a:rPr>
              <a:t>二數和是 </a:t>
            </a:r>
            <a:r>
              <a:rPr kumimoji="0" lang="en-US" altLang="zh-TW" sz="2000" dirty="0">
                <a:latin typeface="Times New Roman" pitchFamily="18" charset="0"/>
              </a:rPr>
              <a:t>$c" 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dirty="0">
                <a:latin typeface="Times New Roman" pitchFamily="18" charset="0"/>
              </a:rPr>
              <a:t>10: ?&gt;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dirty="0">
                <a:latin typeface="Times New Roman" pitchFamily="18" charset="0"/>
              </a:rPr>
              <a:t>11: &lt;/body&gt;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dirty="0">
                <a:latin typeface="Times New Roman" pitchFamily="18" charset="0"/>
              </a:rPr>
              <a:t>12: &lt;/html&gt;</a:t>
            </a:r>
          </a:p>
        </p:txBody>
      </p:sp>
      <p:pic>
        <p:nvPicPr>
          <p:cNvPr id="14342" name="Picture 6" descr="D:\kevin\phpbook\NewVerson2004\Done\zip\tif_ch5_20\ch15\15-4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224" b="26233"/>
          <a:stretch>
            <a:fillRect/>
          </a:stretch>
        </p:blipFill>
        <p:spPr bwMode="auto">
          <a:xfrm>
            <a:off x="5000625" y="1355725"/>
            <a:ext cx="4019550" cy="266065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44525" y="1508761"/>
            <a:ext cx="8143875" cy="44450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回傳值不同</a:t>
            </a: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include()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可以有回傳值</a:t>
            </a:r>
          </a:p>
          <a:p>
            <a:pPr marL="365760" lvl="1" indent="-283464" eaLnBrk="1" fontAlgn="auto" hangingPunct="1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zh-TW" altLang="en-US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引入時間不同</a:t>
            </a:r>
            <a:endParaRPr lang="en-US" altLang="zh-TW" sz="3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40080" lvl="1" indent="-237744" eaLnBrk="1" fontAlgn="auto" hangingPunct="1">
              <a:spcAft>
                <a:spcPts val="0"/>
              </a:spcAft>
              <a:buSzPct val="80000"/>
              <a:buFont typeface="Verdana"/>
              <a:buChar char="◦"/>
              <a:defRPr/>
            </a:pP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include()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是在呼叫時才將引入檔的內容引入。因此在迴圈的呼叫時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建議使用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include()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40080" lvl="1" indent="-237744" eaLnBrk="1" fontAlgn="auto" hangingPunct="1">
              <a:spcAft>
                <a:spcPts val="0"/>
              </a:spcAft>
              <a:buSzPct val="80000"/>
              <a:buFont typeface="Verdana"/>
              <a:buChar char="◦"/>
              <a:defRPr/>
            </a:pP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require ()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在一開始的時候就會將引入檔載入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錯誤處理不同。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require()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遇到錯誤時，停止執行程式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include()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會產生警告後忽略錯誤繼續執行。</a:t>
            </a:r>
          </a:p>
          <a:p>
            <a:pPr marL="640080" lvl="1" indent="-237744" eaLnBrk="1" fontAlgn="auto" hangingPunct="1">
              <a:spcAft>
                <a:spcPts val="0"/>
              </a:spcAft>
              <a:buSzPct val="80000"/>
              <a:buFont typeface="Verdana" pitchFamily="34" charset="0"/>
              <a:buNone/>
              <a:defRPr/>
            </a:pP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require</a:t>
            </a: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include</a:t>
            </a: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的差異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內容版面配置區 2"/>
          <p:cNvSpPr>
            <a:spLocks noGrp="1"/>
          </p:cNvSpPr>
          <p:nvPr>
            <p:ph idx="1"/>
          </p:nvPr>
        </p:nvSpPr>
        <p:spPr>
          <a:xfrm>
            <a:off x="492125" y="1539240"/>
            <a:ext cx="7929563" cy="4338638"/>
          </a:xfrm>
        </p:spPr>
        <p:txBody>
          <a:bodyPr/>
          <a:lstStyle/>
          <a:p>
            <a:pPr eaLnBrk="1" hangingPunct="1"/>
            <a:r>
              <a:rPr lang="en-US" altLang="zh-TW" sz="28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require_once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() 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和 </a:t>
            </a:r>
            <a:r>
              <a:rPr lang="en-US" altLang="zh-TW" sz="28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include_once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() 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可以防止發生重複定義函數或常數等等情形發生。</a:t>
            </a:r>
            <a:endParaRPr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endParaRPr lang="zh-TW" altLang="en-US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這二個引入檔案的函數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所有的功能都和前面介紹的 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require() 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和 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include() 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相同。</a:t>
            </a:r>
            <a:endParaRPr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endParaRPr lang="zh-TW" altLang="en-US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被引入的檔案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無論程式的結構如何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引入檔只會被引入一次。</a:t>
            </a:r>
          </a:p>
          <a:p>
            <a:pPr eaLnBrk="1" hangingPunct="1"/>
            <a:endParaRPr lang="zh-TW" altLang="en-US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400" dirty="0" err="1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require_once</a:t>
            </a:r>
            <a:r>
              <a:rPr lang="en-US" altLang="zh-TW" sz="44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() </a:t>
            </a:r>
            <a:r>
              <a:rPr lang="zh-TW" altLang="en-US" sz="44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和</a:t>
            </a:r>
            <a:r>
              <a:rPr lang="en-US" altLang="zh-TW" sz="4400" dirty="0" err="1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include_once</a:t>
            </a:r>
            <a:r>
              <a:rPr lang="en-US" altLang="zh-TW" sz="44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()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內容版面配置區 2"/>
          <p:cNvSpPr>
            <a:spLocks noGrp="1"/>
          </p:cNvSpPr>
          <p:nvPr>
            <p:ph idx="1"/>
          </p:nvPr>
        </p:nvSpPr>
        <p:spPr>
          <a:xfrm>
            <a:off x="518160" y="1745489"/>
            <a:ext cx="8229600" cy="2623312"/>
          </a:xfrm>
        </p:spPr>
        <p:txBody>
          <a:bodyPr/>
          <a:lstStyle/>
          <a:p>
            <a:pPr eaLnBrk="1" hangingPunct="1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基本檔案處理</a:t>
            </a:r>
          </a:p>
          <a:p>
            <a:pPr eaLnBrk="1" hangingPunct="1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寫入檔案</a:t>
            </a:r>
          </a:p>
          <a:p>
            <a:pPr eaLnBrk="1" hangingPunct="1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讀取檔案</a:t>
            </a:r>
          </a:p>
          <a:p>
            <a:pPr eaLnBrk="1" hangingPunct="1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網頁計數器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文字版</a:t>
            </a:r>
          </a:p>
          <a:p>
            <a:pPr eaLnBrk="1" hangingPunct="1"/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檔案處理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10877</TotalTime>
  <Words>2753</Words>
  <Application>Microsoft Office PowerPoint</Application>
  <PresentationFormat>如螢幕大小 (4:3)</PresentationFormat>
  <Paragraphs>362</Paragraphs>
  <Slides>28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42" baseType="lpstr">
      <vt:lpstr>微軟正黑體</vt:lpstr>
      <vt:lpstr>新細明體</vt:lpstr>
      <vt:lpstr>標楷體</vt:lpstr>
      <vt:lpstr>Arial</vt:lpstr>
      <vt:lpstr>Arial Black</vt:lpstr>
      <vt:lpstr>Calibri</vt:lpstr>
      <vt:lpstr>Gill Sans MT</vt:lpstr>
      <vt:lpstr>Lucida Sans Unicode</vt:lpstr>
      <vt:lpstr>Times New Roman</vt:lpstr>
      <vt:lpstr>Verdana</vt:lpstr>
      <vt:lpstr>Wingdings</vt:lpstr>
      <vt:lpstr>Wingdings 2</vt:lpstr>
      <vt:lpstr>Wingdings 3</vt:lpstr>
      <vt:lpstr>匯合</vt:lpstr>
      <vt:lpstr>PHP 5  引入檔 及 檔案處理</vt:lpstr>
      <vt:lpstr>引入檔</vt:lpstr>
      <vt:lpstr>require()</vt:lpstr>
      <vt:lpstr>require() 範例</vt:lpstr>
      <vt:lpstr>include()</vt:lpstr>
      <vt:lpstr>include() 範例</vt:lpstr>
      <vt:lpstr>require、include的差異</vt:lpstr>
      <vt:lpstr>require_once() 和include_once()</vt:lpstr>
      <vt:lpstr>檔案處理</vt:lpstr>
      <vt:lpstr>基本檔案處理</vt:lpstr>
      <vt:lpstr>寫入檔案</vt:lpstr>
      <vt:lpstr>開啟檔案</vt:lpstr>
      <vt:lpstr>開啟檔案</vt:lpstr>
      <vt:lpstr>PowerPoint 簡報</vt:lpstr>
      <vt:lpstr>寫入檔案</vt:lpstr>
      <vt:lpstr>PowerPoint 簡報</vt:lpstr>
      <vt:lpstr>關閉檔案</vt:lpstr>
      <vt:lpstr>寫入檔案 範例</vt:lpstr>
      <vt:lpstr>讀取檔案</vt:lpstr>
      <vt:lpstr>讀取檔案</vt:lpstr>
      <vt:lpstr>讀取檔案 範例</vt:lpstr>
      <vt:lpstr>讀取檔案 範例</vt:lpstr>
      <vt:lpstr>PowerPoint 簡報</vt:lpstr>
      <vt:lpstr>網頁計數器-文字版</vt:lpstr>
      <vt:lpstr>PHP Filesystem Functions</vt:lpstr>
      <vt:lpstr>file()</vt:lpstr>
      <vt:lpstr>A URL can be used as a filename</vt:lpstr>
      <vt:lpstr>file_get_contents()</vt:lpstr>
    </vt:vector>
  </TitlesOfParts>
  <Company>NCTU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 5 入門基礎</dc:title>
  <dc:creator>USER</dc:creator>
  <cp:lastModifiedBy>Yen-Cheng Chen</cp:lastModifiedBy>
  <cp:revision>89</cp:revision>
  <dcterms:created xsi:type="dcterms:W3CDTF">2009-02-13T07:40:10Z</dcterms:created>
  <dcterms:modified xsi:type="dcterms:W3CDTF">2022-05-24T05:10:00Z</dcterms:modified>
</cp:coreProperties>
</file>