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082D356-15A7-4116-B182-FEDB73569126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53BED0C-588C-4200-A107-61C3E1198D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979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76B92E-B269-4FEF-A976-99907D19D907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B492D-183E-4187-B28B-3995EF3F94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863EB-AA3B-4E04-B713-DD8AE0C020F2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19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132D7-5510-43FB-856F-6CE28A5DE6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3325-5797-48DC-81C8-E7F1FEAA450F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444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3C873-89BF-46FE-BCA5-F45D9A601D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2F0E8-0790-4B6B-9091-3E48C398318E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45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5349F-5D49-4BE1-81E8-84C909ED9E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EA554-E130-48CC-A6B7-E4558FF4AF02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75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D2C0-2029-4886-AC91-E583229732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27F33-3ADE-499F-81CA-59259543AA86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77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DEAF-6A83-4C86-938E-727A3A1851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46B3-DA4E-499C-81E0-39D4F006B927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88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6E131-D8B6-4328-8EE0-4D7DD1A8B4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687C-DB52-4BB0-B00B-7278AD172874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74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6ED9B-4FBF-47A2-93DE-2222EA77DD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17017-DF9C-4CF9-B059-1A8CEBFDF8EB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119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615AB-14C9-48FF-B188-5A4F5DB0FB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BDEC8-1B98-4D8E-A6D9-C1F0141996E4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599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9B2B5-09BC-4393-8694-61B80D20FA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0E8B0-0A90-4D42-B430-B4E27EA0516F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489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D8BF2-54A8-42FF-9733-E6A11FB28D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D6D2E-C350-4FFE-90ED-EC874BD380DD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69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D1C0301-637B-4271-9664-D37B39F99D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D5E706-5841-4013-8414-E9E9729498E8}" type="datetimeFigureOut">
              <a:rPr lang="zh-TW" altLang="en-US"/>
              <a:pPr>
                <a:defRPr/>
              </a:pPr>
              <a:t>2021/6/8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新細明體" pitchFamily="18" charset="-12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ref_math.as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php/func_math_min.asp" TargetMode="External"/><Relationship Id="rId13" Type="http://schemas.openxmlformats.org/officeDocument/2006/relationships/hyperlink" Target="http://www.w3schools.com/php/func_math_rand.asp" TargetMode="External"/><Relationship Id="rId3" Type="http://schemas.openxmlformats.org/officeDocument/2006/relationships/hyperlink" Target="http://www.w3schools.com/php/func_math_abs.asp" TargetMode="External"/><Relationship Id="rId7" Type="http://schemas.openxmlformats.org/officeDocument/2006/relationships/hyperlink" Target="http://www.w3schools.com/php/func_math_max.asp" TargetMode="External"/><Relationship Id="rId12" Type="http://schemas.openxmlformats.org/officeDocument/2006/relationships/hyperlink" Target="http://www.w3schools.com/php/func_math_mt_rand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w3schools.com/php/func_math_is_nan.asp" TargetMode="External"/><Relationship Id="rId11" Type="http://schemas.openxmlformats.org/officeDocument/2006/relationships/hyperlink" Target="http://www.w3schools.com/php/func_math_lcg_value.asp" TargetMode="External"/><Relationship Id="rId5" Type="http://schemas.openxmlformats.org/officeDocument/2006/relationships/hyperlink" Target="http://www.w3schools.com/php/func_math_floor.asp" TargetMode="External"/><Relationship Id="rId15" Type="http://schemas.openxmlformats.org/officeDocument/2006/relationships/hyperlink" Target="https://www.w3schools.com/php/func_math_fmod.asp" TargetMode="External"/><Relationship Id="rId10" Type="http://schemas.openxmlformats.org/officeDocument/2006/relationships/hyperlink" Target="http://www.w3schools.com/php/func_math_sqrt.asp" TargetMode="External"/><Relationship Id="rId4" Type="http://schemas.openxmlformats.org/officeDocument/2006/relationships/hyperlink" Target="http://www.w3schools.com/php/func_math_round.asp" TargetMode="External"/><Relationship Id="rId9" Type="http://schemas.openxmlformats.org/officeDocument/2006/relationships/hyperlink" Target="http://www.w3schools.com/php/func_math_pow.asp" TargetMode="External"/><Relationship Id="rId14" Type="http://schemas.openxmlformats.org/officeDocument/2006/relationships/hyperlink" Target="https://www.w3schools.com/php/func_math_intdiv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func_math_fmod.asp" TargetMode="External"/><Relationship Id="rId2" Type="http://schemas.openxmlformats.org/officeDocument/2006/relationships/hyperlink" Target="https://www.w3schools.com/php/func_math_intdiv.asp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php/func_math_octdec.asp" TargetMode="External"/><Relationship Id="rId3" Type="http://schemas.openxmlformats.org/officeDocument/2006/relationships/hyperlink" Target="http://www.w3schools.com/php/func_math_bindec.asp" TargetMode="External"/><Relationship Id="rId7" Type="http://schemas.openxmlformats.org/officeDocument/2006/relationships/hyperlink" Target="http://www.w3schools.com/php/func_math_hexdec.asp" TargetMode="External"/><Relationship Id="rId2" Type="http://schemas.openxmlformats.org/officeDocument/2006/relationships/hyperlink" Target="http://www.w3schools.com/php/func_math_base_convert.asp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w3schools.com/php/func_math_decoct.asp" TargetMode="External"/><Relationship Id="rId5" Type="http://schemas.openxmlformats.org/officeDocument/2006/relationships/hyperlink" Target="http://www.w3schools.com/php/func_math_dechex.asp" TargetMode="External"/><Relationship Id="rId4" Type="http://schemas.openxmlformats.org/officeDocument/2006/relationships/hyperlink" Target="http://www.w3schools.com/php/func_math_decbin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2359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err="1"/>
              <a:t>php</a:t>
            </a:r>
            <a:r>
              <a:rPr lang="en-US" altLang="zh-TW" dirty="0"/>
              <a:t> – Math functions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>
                <a:hlinkClick r:id="rId2"/>
              </a:rPr>
              <a:t>https://www.w3schools.com/php/php_ref_math.asp</a:t>
            </a:r>
            <a:endParaRPr lang="en-US" altLang="zh-TW" dirty="0"/>
          </a:p>
          <a:p>
            <a:pPr fontAlgn="auto">
              <a:spcAft>
                <a:spcPts val="0"/>
              </a:spcAft>
              <a:defRPr/>
            </a:pP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542155"/>
              </p:ext>
            </p:extLst>
          </p:nvPr>
        </p:nvGraphicFramePr>
        <p:xfrm>
          <a:off x="179512" y="1556792"/>
          <a:ext cx="8424936" cy="4544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91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Function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abs()</a:t>
                      </a:r>
                      <a:endParaRPr lang="en-US" sz="1800" b="0" i="0" u="sng" strike="noStrike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the absolute value of a number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ceil()</a:t>
                      </a:r>
                      <a:endParaRPr lang="en-US" sz="1800" b="0" i="0" u="sng" strike="noStrike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the value of a number rounded upwards to the nearest integer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round()</a:t>
                      </a:r>
                      <a:endParaRPr lang="en-US" sz="1800" b="0" i="0" u="sng" strike="noStrike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Rounds a number to the nearest integer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floor()</a:t>
                      </a:r>
                      <a:endParaRPr lang="en-US" sz="1800" b="0" i="0" u="sng" strike="noStrike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the value of a number rounded downwards to the nearest integer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is_nan</a:t>
                      </a:r>
                      <a:r>
                        <a:rPr lang="en-US" sz="1800" b="0" u="sng" strike="noStrike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6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true if a value is not a number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7"/>
                        </a:rPr>
                        <a:t>max()</a:t>
                      </a:r>
                      <a:endParaRPr lang="en-US" sz="1800" b="0" i="0" u="sng" strike="noStrike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the number with the highest value of two specified numbers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8"/>
                        </a:rPr>
                        <a:t>min()</a:t>
                      </a:r>
                      <a:endParaRPr lang="en-US" sz="1800" b="0" i="0" u="sng" strike="noStrike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the number with the lowest value of two specified numbers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9"/>
                        </a:rPr>
                        <a:t>pow()</a:t>
                      </a:r>
                      <a:endParaRPr lang="en-US" sz="1800" b="0" i="0" u="sng" strike="noStrike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the value of x to the power of y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sqrt</a:t>
                      </a:r>
                      <a:r>
                        <a:rPr lang="en-US" sz="1800" b="0" u="sng" strike="noStrike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0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the square root of a number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 dirty="0" err="1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1"/>
                        </a:rPr>
                        <a:t>lcg_value</a:t>
                      </a:r>
                      <a:r>
                        <a:rPr lang="en-US" sz="1800" b="0" u="sng" strike="noStrike" dirty="0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1"/>
                        </a:rPr>
                        <a:t>()</a:t>
                      </a:r>
                      <a:endParaRPr lang="en-US" sz="1800" b="0" i="0" u="sng" strike="noStrike" dirty="0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a pseudo random number in the range of (0,1)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sng" strike="noStrike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2"/>
                        </a:rPr>
                        <a:t>mt_rand()</a:t>
                      </a:r>
                      <a:endParaRPr lang="en-US" sz="1800" b="0" i="0" u="sng" strike="noStrike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a random integer using </a:t>
                      </a:r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Mersenne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Twister algorithm</a:t>
                      </a: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sng" strike="noStrike"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13"/>
                        </a:rPr>
                        <a:t>rand()</a:t>
                      </a:r>
                      <a:endParaRPr lang="en-US" sz="1800" b="0" i="0" u="sng" strike="noStrike"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Returns a random integer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7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lvl="0" algn="ctr" fontAlgn="t"/>
                      <a:r>
                        <a:rPr lang="en-US" dirty="0" err="1">
                          <a:solidFill>
                            <a:srgbClr val="4CAF50"/>
                          </a:solidFill>
                          <a:effectLst/>
                          <a:hlinkClick r:id="rId14"/>
                        </a:rPr>
                        <a:t>intdiv</a:t>
                      </a:r>
                      <a:r>
                        <a:rPr lang="en-US" dirty="0">
                          <a:solidFill>
                            <a:srgbClr val="4CAF50"/>
                          </a:solidFill>
                          <a:effectLst/>
                          <a:hlinkClick r:id="rId14"/>
                        </a:rPr>
                        <a:t>()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Performs integer division</a:t>
                      </a:r>
                    </a:p>
                  </a:txBody>
                  <a:tcPr marL="76200" marR="76200" marT="76200" marB="762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solidFill>
                            <a:srgbClr val="4CAF50"/>
                          </a:solidFill>
                          <a:effectLst/>
                          <a:hlinkClick r:id="rId15"/>
                        </a:rPr>
                        <a:t>fmod</a:t>
                      </a:r>
                      <a:r>
                        <a:rPr lang="en-US" dirty="0">
                          <a:solidFill>
                            <a:srgbClr val="4CAF50"/>
                          </a:solidFill>
                          <a:effectLst/>
                          <a:hlinkClick r:id="rId15"/>
                        </a:rPr>
                        <a:t>()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Returns the remainder of x/y</a:t>
                      </a:r>
                    </a:p>
                  </a:txBody>
                  <a:tcPr marL="76200" marR="76200" marT="76200" marB="762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/>
              <a:t>常用數學函數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/>
              <a:t>亂數</a:t>
            </a:r>
          </a:p>
        </p:txBody>
      </p:sp>
      <p:sp>
        <p:nvSpPr>
          <p:cNvPr id="4099" name="內容版面配置區 3"/>
          <p:cNvSpPr>
            <a:spLocks noGrp="1"/>
          </p:cNvSpPr>
          <p:nvPr>
            <p:ph idx="1"/>
          </p:nvPr>
        </p:nvSpPr>
        <p:spPr>
          <a:xfrm>
            <a:off x="179512" y="1754808"/>
            <a:ext cx="7620000" cy="4800600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en-US" altLang="zh-TW" sz="3200" b="1" dirty="0"/>
              <a:t>float </a:t>
            </a:r>
            <a:r>
              <a:rPr lang="en-US" altLang="zh-TW" sz="3200" b="1" dirty="0" err="1"/>
              <a:t>lcg_value</a:t>
            </a:r>
            <a:r>
              <a:rPr lang="en-US" altLang="zh-TW" sz="3200" b="1" dirty="0"/>
              <a:t> ()</a:t>
            </a:r>
          </a:p>
          <a:p>
            <a:pPr marL="114300" indent="0">
              <a:buFont typeface="Arial" charset="0"/>
              <a:buNone/>
            </a:pPr>
            <a:r>
              <a:rPr lang="zh-TW" altLang="en-US" dirty="0"/>
              <a:t>產生介於</a:t>
            </a:r>
            <a:r>
              <a:rPr lang="en-US" altLang="zh-TW" dirty="0"/>
              <a:t>0</a:t>
            </a:r>
            <a:r>
              <a:rPr lang="zh-TW" altLang="en-US" dirty="0"/>
              <a:t>與</a:t>
            </a:r>
            <a:r>
              <a:rPr lang="en-US" altLang="zh-TW" dirty="0"/>
              <a:t>1</a:t>
            </a:r>
            <a:r>
              <a:rPr lang="zh-TW" altLang="en-US" dirty="0"/>
              <a:t>之浮點亂數</a:t>
            </a:r>
            <a:endParaRPr lang="en-US" altLang="zh-TW" dirty="0"/>
          </a:p>
          <a:p>
            <a:pPr marL="114300" indent="0">
              <a:buFont typeface="Arial" charset="0"/>
              <a:buNone/>
            </a:pPr>
            <a:endParaRPr lang="en-US" altLang="zh-TW" dirty="0"/>
          </a:p>
          <a:p>
            <a:pPr marL="114300" indent="0">
              <a:buNone/>
            </a:pPr>
            <a:r>
              <a:rPr lang="en-US" altLang="zh-TW" sz="2800" b="1" dirty="0"/>
              <a:t>int</a:t>
            </a:r>
            <a:r>
              <a:rPr lang="zh-TW" altLang="en-US" sz="2800" b="1" dirty="0"/>
              <a:t> </a:t>
            </a:r>
            <a:r>
              <a:rPr lang="en-US" altLang="zh-TW" sz="2800" b="1" dirty="0"/>
              <a:t>rand(</a:t>
            </a:r>
            <a:r>
              <a:rPr lang="en-US" altLang="zh-TW" sz="2800" b="1" i="1" dirty="0"/>
              <a:t>min</a:t>
            </a:r>
            <a:r>
              <a:rPr lang="en-US" altLang="zh-TW" sz="2800" b="1" dirty="0"/>
              <a:t>, </a:t>
            </a:r>
            <a:r>
              <a:rPr lang="en-US" altLang="zh-TW" sz="2800" b="1" i="1" dirty="0"/>
              <a:t>max</a:t>
            </a:r>
            <a:r>
              <a:rPr lang="en-US" altLang="zh-TW" sz="2800" b="1" dirty="0"/>
              <a:t>)</a:t>
            </a:r>
          </a:p>
          <a:p>
            <a:pPr marL="114300" indent="0">
              <a:buFont typeface="Arial" charset="0"/>
              <a:buNone/>
            </a:pPr>
            <a:r>
              <a:rPr lang="en-US" altLang="zh-TW" sz="2800" b="1" dirty="0"/>
              <a:t>int </a:t>
            </a:r>
            <a:r>
              <a:rPr lang="en-US" altLang="zh-TW" sz="2800" b="1" dirty="0" err="1"/>
              <a:t>mt_rand</a:t>
            </a:r>
            <a:r>
              <a:rPr lang="en-US" altLang="zh-TW" sz="2800" b="1" dirty="0"/>
              <a:t>(</a:t>
            </a:r>
            <a:r>
              <a:rPr lang="en-US" altLang="zh-TW" sz="2800" b="1" i="1" dirty="0"/>
              <a:t>min</a:t>
            </a:r>
            <a:r>
              <a:rPr lang="en-US" altLang="zh-TW" sz="2800" b="1" dirty="0"/>
              <a:t>, </a:t>
            </a:r>
            <a:r>
              <a:rPr lang="en-US" altLang="zh-TW" sz="2800" b="1" i="1" dirty="0"/>
              <a:t>max</a:t>
            </a:r>
            <a:r>
              <a:rPr lang="en-US" altLang="zh-TW" sz="2800" b="1" dirty="0"/>
              <a:t>)  </a:t>
            </a:r>
            <a:r>
              <a:rPr lang="zh-TW" altLang="en-US" sz="2800" b="1" dirty="0"/>
              <a:t>較快</a:t>
            </a:r>
            <a:endParaRPr lang="en-US" altLang="zh-TW" sz="2800" b="1" dirty="0"/>
          </a:p>
          <a:p>
            <a:pPr marL="114300" indent="0">
              <a:buNone/>
            </a:pPr>
            <a:r>
              <a:rPr lang="en-US" altLang="zh-TW" sz="2800" b="1" dirty="0"/>
              <a:t>int </a:t>
            </a:r>
            <a:r>
              <a:rPr lang="en-US" altLang="zh-TW" sz="2800" b="1" dirty="0" err="1"/>
              <a:t>random_int</a:t>
            </a:r>
            <a:r>
              <a:rPr lang="en-US" altLang="zh-TW" sz="2800" b="1" dirty="0"/>
              <a:t>(</a:t>
            </a:r>
            <a:r>
              <a:rPr lang="en-US" altLang="zh-TW" sz="2800" b="1" i="1" dirty="0"/>
              <a:t>min</a:t>
            </a:r>
            <a:r>
              <a:rPr lang="en-US" altLang="zh-TW" sz="2800" b="1" dirty="0"/>
              <a:t>, </a:t>
            </a:r>
            <a:r>
              <a:rPr lang="en-US" altLang="zh-TW" sz="2800" b="1" i="1" dirty="0"/>
              <a:t>max</a:t>
            </a:r>
            <a:r>
              <a:rPr lang="en-US" altLang="zh-TW" sz="2800" b="1" dirty="0"/>
              <a:t>) </a:t>
            </a:r>
            <a:r>
              <a:rPr lang="zh-TW" altLang="en-US" sz="2800" b="1" dirty="0"/>
              <a:t>較安全</a:t>
            </a:r>
            <a:endParaRPr lang="en-US" altLang="zh-TW" sz="2800" b="1" dirty="0"/>
          </a:p>
          <a:p>
            <a:pPr marL="114300" indent="0">
              <a:buFont typeface="Arial" charset="0"/>
              <a:buNone/>
            </a:pPr>
            <a:r>
              <a:rPr lang="zh-TW" altLang="en-US" sz="2800" dirty="0"/>
              <a:t>產生介於</a:t>
            </a:r>
            <a:r>
              <a:rPr lang="en-US" altLang="zh-TW" sz="2800" dirty="0"/>
              <a:t>min</a:t>
            </a:r>
            <a:r>
              <a:rPr lang="zh-TW" altLang="en-US" sz="2800" dirty="0"/>
              <a:t>與</a:t>
            </a:r>
            <a:r>
              <a:rPr lang="en-US" altLang="zh-TW" sz="2800" dirty="0"/>
              <a:t>max</a:t>
            </a:r>
            <a:r>
              <a:rPr lang="zh-TW" altLang="en-US" sz="2800" dirty="0"/>
              <a:t>之整數亂數</a:t>
            </a:r>
            <a:endParaRPr lang="en-US" altLang="zh-TW" sz="2800" dirty="0"/>
          </a:p>
          <a:p>
            <a:pPr marL="114300" indent="0">
              <a:buFont typeface="Arial" charset="0"/>
              <a:buNone/>
            </a:pPr>
            <a:endParaRPr lang="zh-TW" altLang="en-US" sz="2800" b="1" dirty="0"/>
          </a:p>
        </p:txBody>
      </p:sp>
      <p:sp>
        <p:nvSpPr>
          <p:cNvPr id="4100" name="矩形 2"/>
          <p:cNvSpPr>
            <a:spLocks noChangeArrowheads="1"/>
          </p:cNvSpPr>
          <p:nvPr/>
        </p:nvSpPr>
        <p:spPr bwMode="auto">
          <a:xfrm>
            <a:off x="4139952" y="432061"/>
            <a:ext cx="4326904" cy="230832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r>
              <a:rPr kumimoji="0" lang="en-US" altLang="zh-TW" sz="2400" dirty="0"/>
              <a:t>&lt;?php</a:t>
            </a:r>
          </a:p>
          <a:p>
            <a:r>
              <a:rPr kumimoji="0" lang="en-US" altLang="zh-TW" sz="2400" dirty="0"/>
              <a:t> echo </a:t>
            </a:r>
            <a:r>
              <a:rPr kumimoji="0" lang="en-US" altLang="zh-TW" sz="2400" dirty="0" err="1"/>
              <a:t>lcg_value</a:t>
            </a:r>
            <a:r>
              <a:rPr kumimoji="0" lang="en-US" altLang="zh-TW" sz="2400" dirty="0"/>
              <a:t>()."&lt;</a:t>
            </a:r>
            <a:r>
              <a:rPr kumimoji="0" lang="en-US" altLang="zh-TW" sz="2400" dirty="0" err="1"/>
              <a:t>br</a:t>
            </a:r>
            <a:r>
              <a:rPr kumimoji="0" lang="en-US" altLang="zh-TW" sz="2400" dirty="0"/>
              <a:t>/&gt;";</a:t>
            </a:r>
          </a:p>
          <a:p>
            <a:r>
              <a:rPr kumimoji="0" lang="en-US" altLang="zh-TW" sz="2400" dirty="0"/>
              <a:t> echo rand(1,49)."&lt;</a:t>
            </a:r>
            <a:r>
              <a:rPr kumimoji="0" lang="en-US" altLang="zh-TW" sz="2400" dirty="0" err="1"/>
              <a:t>br</a:t>
            </a:r>
            <a:r>
              <a:rPr kumimoji="0" lang="en-US" altLang="zh-TW" sz="2400" dirty="0"/>
              <a:t>/&gt;";</a:t>
            </a:r>
          </a:p>
          <a:p>
            <a:r>
              <a:rPr kumimoji="0" lang="en-US" altLang="zh-TW" sz="2400" dirty="0"/>
              <a:t> echo </a:t>
            </a:r>
            <a:r>
              <a:rPr kumimoji="0" lang="en-US" altLang="zh-TW" sz="2400" dirty="0" err="1"/>
              <a:t>mt_rand</a:t>
            </a:r>
            <a:r>
              <a:rPr kumimoji="0" lang="en-US" altLang="zh-TW" sz="2400" dirty="0"/>
              <a:t>(1,49)."&lt;</a:t>
            </a:r>
            <a:r>
              <a:rPr kumimoji="0" lang="en-US" altLang="zh-TW" sz="2400" dirty="0" err="1"/>
              <a:t>br</a:t>
            </a:r>
            <a:r>
              <a:rPr kumimoji="0" lang="en-US" altLang="zh-TW" sz="2400" dirty="0"/>
              <a:t>/&gt;";</a:t>
            </a:r>
          </a:p>
          <a:p>
            <a:r>
              <a:rPr kumimoji="0" lang="en-US" altLang="zh-TW" sz="2400" dirty="0"/>
              <a:t>echo </a:t>
            </a:r>
            <a:r>
              <a:rPr kumimoji="0" lang="en-US" altLang="zh-TW" sz="2400" dirty="0" err="1"/>
              <a:t>random_int</a:t>
            </a:r>
            <a:r>
              <a:rPr kumimoji="0" lang="en-US" altLang="zh-TW" sz="2400" dirty="0"/>
              <a:t>(1,49)."&lt;</a:t>
            </a:r>
            <a:r>
              <a:rPr kumimoji="0" lang="en-US" altLang="zh-TW" sz="2400" dirty="0" err="1"/>
              <a:t>br</a:t>
            </a:r>
            <a:r>
              <a:rPr kumimoji="0" lang="en-US" altLang="zh-TW" sz="2400" dirty="0"/>
              <a:t>/&gt;";</a:t>
            </a:r>
          </a:p>
          <a:p>
            <a:r>
              <a:rPr kumimoji="0" lang="en-US" altLang="zh-TW" sz="2400" dirty="0"/>
              <a:t> ?&gt;</a:t>
            </a:r>
            <a:endParaRPr kumimoji="0" lang="zh-TW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/>
              <a:t>四捨五入</a:t>
            </a: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r>
              <a:rPr lang="en-US" altLang="zh-TW" sz="2800" b="1"/>
              <a:t>&lt;?php</a:t>
            </a:r>
            <a:br>
              <a:rPr lang="en-US" altLang="zh-TW" sz="2800" b="1"/>
            </a:br>
            <a:r>
              <a:rPr lang="en-US" altLang="zh-TW" sz="2800" b="1"/>
              <a:t>echo round(3.4); </a:t>
            </a:r>
            <a:r>
              <a:rPr lang="zh-TW" altLang="en-US" sz="2800" b="1"/>
              <a:t>  </a:t>
            </a:r>
            <a:r>
              <a:rPr lang="en-US" altLang="zh-TW" sz="2800" b="1">
                <a:solidFill>
                  <a:srgbClr val="FF0000"/>
                </a:solidFill>
              </a:rPr>
              <a:t>// 3</a:t>
            </a:r>
            <a:br>
              <a:rPr lang="en-US" altLang="zh-TW" sz="2800" b="1"/>
            </a:br>
            <a:r>
              <a:rPr lang="en-US" altLang="zh-TW" sz="2800" b="1"/>
              <a:t>echo round(3.5); </a:t>
            </a:r>
            <a:r>
              <a:rPr lang="zh-TW" altLang="en-US" sz="2800" b="1"/>
              <a:t>  </a:t>
            </a:r>
            <a:r>
              <a:rPr lang="en-US" altLang="zh-TW" sz="2800" b="1">
                <a:solidFill>
                  <a:srgbClr val="FF0000"/>
                </a:solidFill>
              </a:rPr>
              <a:t>// 4</a:t>
            </a:r>
            <a:br>
              <a:rPr lang="en-US" altLang="zh-TW" sz="2800" b="1"/>
            </a:br>
            <a:r>
              <a:rPr lang="en-US" altLang="zh-TW" sz="2800" b="1"/>
              <a:t>echo round(3.6); </a:t>
            </a:r>
            <a:r>
              <a:rPr lang="zh-TW" altLang="en-US" sz="2800" b="1"/>
              <a:t>  </a:t>
            </a:r>
            <a:r>
              <a:rPr lang="en-US" altLang="zh-TW" sz="2800" b="1">
                <a:solidFill>
                  <a:srgbClr val="FF0000"/>
                </a:solidFill>
              </a:rPr>
              <a:t>// 4</a:t>
            </a:r>
            <a:br>
              <a:rPr lang="en-US" altLang="zh-TW" sz="2800" b="1"/>
            </a:br>
            <a:r>
              <a:rPr lang="en-US" altLang="zh-TW" sz="2800" b="1"/>
              <a:t>echo round(3.6, 0); </a:t>
            </a:r>
            <a:r>
              <a:rPr lang="zh-TW" altLang="en-US" sz="2800" b="1"/>
              <a:t>  </a:t>
            </a:r>
            <a:r>
              <a:rPr lang="en-US" altLang="zh-TW" sz="2800" b="1">
                <a:solidFill>
                  <a:srgbClr val="FF0000"/>
                </a:solidFill>
              </a:rPr>
              <a:t>// 4</a:t>
            </a:r>
            <a:br>
              <a:rPr lang="en-US" altLang="zh-TW" sz="2800" b="1"/>
            </a:br>
            <a:r>
              <a:rPr lang="en-US" altLang="zh-TW" sz="2800" b="1"/>
              <a:t>echo round(3.6); </a:t>
            </a:r>
            <a:r>
              <a:rPr lang="zh-TW" altLang="en-US" sz="2800" b="1"/>
              <a:t>  </a:t>
            </a:r>
            <a:r>
              <a:rPr lang="en-US" altLang="zh-TW" sz="2800" b="1">
                <a:solidFill>
                  <a:srgbClr val="FF0000"/>
                </a:solidFill>
              </a:rPr>
              <a:t>// 4</a:t>
            </a:r>
            <a:br>
              <a:rPr lang="en-US" altLang="zh-TW" sz="2800" b="1"/>
            </a:br>
            <a:r>
              <a:rPr lang="en-US" altLang="zh-TW" sz="2800" b="1"/>
              <a:t>echo round(1.95583, 2); </a:t>
            </a:r>
            <a:r>
              <a:rPr lang="zh-TW" altLang="en-US" sz="2800" b="1"/>
              <a:t>  </a:t>
            </a:r>
            <a:r>
              <a:rPr lang="en-US" altLang="zh-TW" sz="2800" b="1">
                <a:solidFill>
                  <a:srgbClr val="FF0000"/>
                </a:solidFill>
              </a:rPr>
              <a:t>// 1.96</a:t>
            </a:r>
            <a:br>
              <a:rPr lang="en-US" altLang="zh-TW" sz="2800" b="1">
                <a:solidFill>
                  <a:srgbClr val="FF0000"/>
                </a:solidFill>
              </a:rPr>
            </a:br>
            <a:r>
              <a:rPr lang="en-US" altLang="zh-TW" sz="2800" b="1"/>
              <a:t>echo round(1241757, -3); </a:t>
            </a:r>
            <a:r>
              <a:rPr lang="zh-TW" altLang="en-US" sz="2800" b="1"/>
              <a:t>  </a:t>
            </a:r>
            <a:r>
              <a:rPr lang="en-US" altLang="zh-TW" sz="2800" b="1">
                <a:solidFill>
                  <a:srgbClr val="FF0000"/>
                </a:solidFill>
              </a:rPr>
              <a:t>// 1242000</a:t>
            </a:r>
            <a:br>
              <a:rPr lang="en-US" altLang="zh-TW" sz="2800" b="1">
                <a:solidFill>
                  <a:srgbClr val="FF0000"/>
                </a:solidFill>
              </a:rPr>
            </a:br>
            <a:r>
              <a:rPr lang="en-US" altLang="zh-TW" sz="2800" b="1"/>
              <a:t>echo round(5.045, 2); </a:t>
            </a:r>
            <a:r>
              <a:rPr lang="zh-TW" altLang="en-US" sz="2800" b="1"/>
              <a:t>  </a:t>
            </a:r>
            <a:r>
              <a:rPr lang="en-US" altLang="zh-TW" sz="2800" b="1">
                <a:solidFill>
                  <a:srgbClr val="FF0000"/>
                </a:solidFill>
              </a:rPr>
              <a:t>// 5.05</a:t>
            </a:r>
            <a:br>
              <a:rPr lang="en-US" altLang="zh-TW" sz="2800" b="1">
                <a:solidFill>
                  <a:srgbClr val="FF0000"/>
                </a:solidFill>
              </a:rPr>
            </a:br>
            <a:r>
              <a:rPr lang="en-US" altLang="zh-TW" sz="2800" b="1"/>
              <a:t>echo round(5.055, 2); </a:t>
            </a:r>
            <a:r>
              <a:rPr lang="zh-TW" altLang="en-US" sz="2800" b="1"/>
              <a:t>  </a:t>
            </a:r>
            <a:r>
              <a:rPr lang="en-US" altLang="zh-TW" sz="2800" b="1">
                <a:solidFill>
                  <a:srgbClr val="FF0000"/>
                </a:solidFill>
              </a:rPr>
              <a:t>// 5.06</a:t>
            </a:r>
            <a:br>
              <a:rPr lang="en-US" altLang="zh-TW" sz="2800" b="1">
                <a:solidFill>
                  <a:srgbClr val="FF0000"/>
                </a:solidFill>
              </a:rPr>
            </a:br>
            <a:r>
              <a:rPr lang="en-US" altLang="zh-TW" sz="2800" b="1"/>
              <a:t>?&gt;</a:t>
            </a:r>
            <a:endParaRPr lang="zh-TW" altLang="en-US" sz="28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intdiv</a:t>
            </a:r>
            <a:r>
              <a:rPr lang="en-US" altLang="zh-TW" dirty="0"/>
              <a:t>( ), </a:t>
            </a:r>
            <a:r>
              <a:rPr lang="en-US" altLang="zh-TW" dirty="0" err="1"/>
              <a:t>fmod</a:t>
            </a:r>
            <a:r>
              <a:rPr lang="en-US" altLang="zh-TW" dirty="0"/>
              <a:t> ( ) 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209078"/>
              </p:ext>
            </p:extLst>
          </p:nvPr>
        </p:nvGraphicFramePr>
        <p:xfrm>
          <a:off x="1187624" y="1556792"/>
          <a:ext cx="5770984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0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lvl="0" algn="ctr" fontAlgn="t"/>
                      <a:r>
                        <a:rPr lang="en-US" dirty="0" err="1">
                          <a:solidFill>
                            <a:srgbClr val="4CAF50"/>
                          </a:solidFill>
                          <a:effectLst/>
                          <a:hlinkClick r:id="rId2"/>
                        </a:rPr>
                        <a:t>intdiv</a:t>
                      </a:r>
                      <a:r>
                        <a:rPr lang="en-US" dirty="0">
                          <a:solidFill>
                            <a:srgbClr val="4CAF50"/>
                          </a:solidFill>
                          <a:effectLst/>
                          <a:hlinkClick r:id="rId2"/>
                        </a:rPr>
                        <a:t>()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Performs integer division</a:t>
                      </a:r>
                    </a:p>
                  </a:txBody>
                  <a:tcPr marL="76200" marR="76200" marT="76200" marB="762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18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err="1">
                          <a:solidFill>
                            <a:srgbClr val="4CAF50"/>
                          </a:solidFill>
                          <a:effectLst/>
                          <a:hlinkClick r:id="rId3"/>
                        </a:rPr>
                        <a:t>fmod</a:t>
                      </a:r>
                      <a:r>
                        <a:rPr lang="en-US" dirty="0">
                          <a:solidFill>
                            <a:srgbClr val="4CAF50"/>
                          </a:solidFill>
                          <a:effectLst/>
                          <a:hlinkClick r:id="rId3"/>
                        </a:rPr>
                        <a:t>()</a:t>
                      </a:r>
                      <a:endParaRPr lang="en-US" dirty="0">
                        <a:effectLst/>
                      </a:endParaRPr>
                    </a:p>
                  </a:txBody>
                  <a:tcPr marL="152400" marR="76200" marT="76200" marB="7620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Returns the remainder of x/y</a:t>
                      </a:r>
                    </a:p>
                  </a:txBody>
                  <a:tcPr marL="76200" marR="76200" marT="76200" marB="762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403648" y="3140968"/>
            <a:ext cx="21671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$x = 9;</a:t>
            </a:r>
          </a:p>
          <a:p>
            <a:r>
              <a:rPr lang="en-US" altLang="zh-TW" sz="2000" dirty="0"/>
              <a:t>$y = 4;</a:t>
            </a:r>
          </a:p>
          <a:p>
            <a:r>
              <a:rPr lang="en-US" altLang="zh-TW" sz="2000" dirty="0"/>
              <a:t>echo </a:t>
            </a:r>
            <a:r>
              <a:rPr lang="en-US" altLang="zh-TW" sz="2000" dirty="0" err="1"/>
              <a:t>intdiv</a:t>
            </a:r>
            <a:r>
              <a:rPr lang="en-US" altLang="zh-TW" sz="2000" dirty="0"/>
              <a:t>($x, $y);</a:t>
            </a:r>
          </a:p>
          <a:p>
            <a:r>
              <a:rPr lang="en-US" altLang="zh-TW" sz="2000" dirty="0"/>
              <a:t>echo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r>
              <a:rPr lang="en-US" altLang="zh-TW" sz="2000" dirty="0"/>
              <a:t>echo </a:t>
            </a:r>
            <a:r>
              <a:rPr lang="en-US" altLang="zh-TW" sz="2000" dirty="0" err="1"/>
              <a:t>fmod</a:t>
            </a:r>
            <a:r>
              <a:rPr lang="en-US" altLang="zh-TW" sz="2000" dirty="0"/>
              <a:t>($x, $y);</a:t>
            </a:r>
          </a:p>
          <a:p>
            <a:r>
              <a:rPr lang="en-US" altLang="zh-TW" sz="2000" dirty="0"/>
              <a:t>echo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r>
              <a:rPr lang="en-US" altLang="zh-TW" sz="2000" dirty="0"/>
              <a:t>echo $x % $y;</a:t>
            </a:r>
          </a:p>
        </p:txBody>
      </p:sp>
      <p:sp>
        <p:nvSpPr>
          <p:cNvPr id="5" name="矩形 4"/>
          <p:cNvSpPr/>
          <p:nvPr/>
        </p:nvSpPr>
        <p:spPr>
          <a:xfrm>
            <a:off x="755576" y="3789040"/>
            <a:ext cx="360040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000" dirty="0"/>
              <a:t>2</a:t>
            </a:r>
            <a:br>
              <a:rPr lang="zh-TW" altLang="en-US" sz="2000" dirty="0"/>
            </a:br>
            <a:r>
              <a:rPr lang="en-US" altLang="zh-TW" sz="2000" dirty="0"/>
              <a:t>1</a:t>
            </a:r>
            <a:br>
              <a:rPr lang="zh-TW" altLang="en-US" sz="2000" dirty="0"/>
            </a:br>
            <a:r>
              <a:rPr lang="en-US" altLang="zh-TW" sz="2000" dirty="0"/>
              <a:t>1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364088" y="3068960"/>
            <a:ext cx="21671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/>
              <a:t>$x = 9.5;</a:t>
            </a:r>
          </a:p>
          <a:p>
            <a:r>
              <a:rPr lang="en-US" altLang="zh-TW" sz="2000" dirty="0"/>
              <a:t>$y = 2.5;</a:t>
            </a:r>
          </a:p>
          <a:p>
            <a:r>
              <a:rPr lang="en-US" altLang="zh-TW" sz="2000" dirty="0"/>
              <a:t>echo </a:t>
            </a:r>
            <a:r>
              <a:rPr lang="en-US" altLang="zh-TW" sz="2000" dirty="0" err="1"/>
              <a:t>intdiv</a:t>
            </a:r>
            <a:r>
              <a:rPr lang="en-US" altLang="zh-TW" sz="2000" dirty="0"/>
              <a:t>($x, $y);</a:t>
            </a:r>
          </a:p>
          <a:p>
            <a:r>
              <a:rPr lang="en-US" altLang="zh-TW" sz="2000" dirty="0"/>
              <a:t>echo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r>
              <a:rPr lang="en-US" altLang="zh-TW" sz="2000" dirty="0"/>
              <a:t>echo </a:t>
            </a:r>
            <a:r>
              <a:rPr lang="en-US" altLang="zh-TW" sz="2000" dirty="0" err="1"/>
              <a:t>fmod</a:t>
            </a:r>
            <a:r>
              <a:rPr lang="en-US" altLang="zh-TW" sz="2000" dirty="0"/>
              <a:t>($x, $y);</a:t>
            </a:r>
          </a:p>
          <a:p>
            <a:r>
              <a:rPr lang="en-US" altLang="zh-TW" sz="2000" dirty="0"/>
              <a:t>echo "&lt;</a:t>
            </a:r>
            <a:r>
              <a:rPr lang="en-US" altLang="zh-TW" sz="2000" dirty="0" err="1"/>
              <a:t>br</a:t>
            </a:r>
            <a:r>
              <a:rPr lang="en-US" altLang="zh-TW" sz="2000" dirty="0"/>
              <a:t>/&gt;";</a:t>
            </a:r>
          </a:p>
          <a:p>
            <a:r>
              <a:rPr lang="en-US" altLang="zh-TW" sz="2000" dirty="0"/>
              <a:t>echo $x % $y;</a:t>
            </a:r>
          </a:p>
        </p:txBody>
      </p:sp>
      <p:sp>
        <p:nvSpPr>
          <p:cNvPr id="7" name="矩形 6"/>
          <p:cNvSpPr/>
          <p:nvPr/>
        </p:nvSpPr>
        <p:spPr>
          <a:xfrm>
            <a:off x="4572000" y="3789040"/>
            <a:ext cx="504056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TW" sz="2000" dirty="0"/>
              <a:t>4</a:t>
            </a:r>
            <a:br>
              <a:rPr lang="zh-TW" altLang="en-US" sz="2000" dirty="0"/>
            </a:br>
            <a:r>
              <a:rPr lang="en-US" altLang="zh-TW" sz="2000" dirty="0">
                <a:solidFill>
                  <a:srgbClr val="FF0000"/>
                </a:solidFill>
              </a:rPr>
              <a:t>1.5</a:t>
            </a:r>
            <a:br>
              <a:rPr lang="zh-TW" altLang="en-US" sz="2000" dirty="0"/>
            </a:br>
            <a:r>
              <a:rPr lang="en-US" altLang="zh-TW" sz="2000" dirty="0"/>
              <a:t>1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4542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/>
              <a:t>二</a:t>
            </a:r>
            <a:r>
              <a:rPr lang="en-US" altLang="zh-TW" dirty="0"/>
              <a:t>, </a:t>
            </a:r>
            <a:r>
              <a:rPr lang="zh-TW" altLang="en-US" dirty="0"/>
              <a:t>八</a:t>
            </a:r>
            <a:r>
              <a:rPr lang="en-US" altLang="zh-TW" dirty="0"/>
              <a:t>, </a:t>
            </a:r>
            <a:r>
              <a:rPr lang="zh-TW" altLang="en-US" dirty="0"/>
              <a:t>十</a:t>
            </a:r>
            <a:r>
              <a:rPr lang="en-US" altLang="zh-TW" dirty="0"/>
              <a:t>, </a:t>
            </a:r>
            <a:r>
              <a:rPr lang="zh-TW" altLang="en-US" dirty="0"/>
              <a:t>十六進位轉換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750" y="2420938"/>
          <a:ext cx="7920038" cy="2200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8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1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 dirty="0" err="1">
                          <a:effectLst/>
                          <a:hlinkClick r:id="rId2"/>
                        </a:rPr>
                        <a:t>base_convert</a:t>
                      </a:r>
                      <a:r>
                        <a:rPr lang="en-US" sz="2000" u="sng" strike="noStrike" dirty="0">
                          <a:effectLst/>
                          <a:hlinkClick r:id="rId2"/>
                        </a:rPr>
                        <a:t>()</a:t>
                      </a:r>
                      <a:endParaRPr lang="en-US" sz="2000" b="0" i="0" u="sng" strike="noStrike" dirty="0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Converts a number from one base to another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>
                          <a:effectLst/>
                          <a:hlinkClick r:id="rId3"/>
                        </a:rPr>
                        <a:t>bindec()</a:t>
                      </a:r>
                      <a:endParaRPr lang="en-US" sz="20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Converts a binary number to a decimal number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>
                          <a:effectLst/>
                          <a:hlinkClick r:id="rId4"/>
                        </a:rPr>
                        <a:t>decbin()</a:t>
                      </a:r>
                      <a:endParaRPr lang="en-US" sz="20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Converts a decimal number to a binary number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>
                          <a:effectLst/>
                          <a:hlinkClick r:id="rId5"/>
                        </a:rPr>
                        <a:t>dechex()</a:t>
                      </a:r>
                      <a:endParaRPr lang="en-US" sz="20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Converts a decimal number to a hexadecimal number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>
                          <a:effectLst/>
                          <a:hlinkClick r:id="rId6"/>
                        </a:rPr>
                        <a:t>decoct()</a:t>
                      </a:r>
                      <a:endParaRPr lang="en-US" sz="20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Converts a decimal number to an octal number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>
                          <a:effectLst/>
                          <a:hlinkClick r:id="rId7"/>
                        </a:rPr>
                        <a:t>hexdec()</a:t>
                      </a:r>
                      <a:endParaRPr lang="en-US" sz="2000" b="0" i="0" u="sng" strike="noStrike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Converts a hexadecimal number to a decimal number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 dirty="0" err="1">
                          <a:effectLst/>
                          <a:hlinkClick r:id="rId8"/>
                        </a:rPr>
                        <a:t>octdec</a:t>
                      </a:r>
                      <a:r>
                        <a:rPr lang="en-US" sz="2000" u="sng" strike="noStrike" dirty="0">
                          <a:effectLst/>
                          <a:hlinkClick r:id="rId8"/>
                        </a:rPr>
                        <a:t>()</a:t>
                      </a:r>
                      <a:endParaRPr lang="en-US" sz="2000" b="0" i="0" u="sng" strike="noStrike" dirty="0">
                        <a:solidFill>
                          <a:srgbClr val="0000FF"/>
                        </a:solidFill>
                        <a:effectLst/>
                        <a:latin typeface="新細明體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Converts an octal number to a decimal number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4" marR="9524" marT="9525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相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551</Words>
  <Application>Microsoft Office PowerPoint</Application>
  <PresentationFormat>如螢幕大小 (4:3)</PresentationFormat>
  <Paragraphs>86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新細明體</vt:lpstr>
      <vt:lpstr>Arial</vt:lpstr>
      <vt:lpstr>Calibri</vt:lpstr>
      <vt:lpstr>Cambria</vt:lpstr>
      <vt:lpstr>Times New Roman</vt:lpstr>
      <vt:lpstr>Verdana</vt:lpstr>
      <vt:lpstr>相鄰</vt:lpstr>
      <vt:lpstr>php – Math functions</vt:lpstr>
      <vt:lpstr>常用數學函數</vt:lpstr>
      <vt:lpstr>亂數</vt:lpstr>
      <vt:lpstr>四捨五入</vt:lpstr>
      <vt:lpstr>intdiv( ), fmod ( ) </vt:lpstr>
      <vt:lpstr>二, 八, 十, 十六進位轉換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– Math functions</dc:title>
  <dc:creator>國立暨南大學</dc:creator>
  <cp:lastModifiedBy>88693</cp:lastModifiedBy>
  <cp:revision>7</cp:revision>
  <dcterms:created xsi:type="dcterms:W3CDTF">2012-05-31T15:00:33Z</dcterms:created>
  <dcterms:modified xsi:type="dcterms:W3CDTF">2021-06-08T07:30:04Z</dcterms:modified>
</cp:coreProperties>
</file>