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319" r:id="rId2"/>
    <p:sldId id="346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43" r:id="rId12"/>
    <p:sldId id="338" r:id="rId13"/>
    <p:sldId id="342" r:id="rId14"/>
    <p:sldId id="341" r:id="rId15"/>
    <p:sldId id="347" r:id="rId16"/>
    <p:sldId id="348" r:id="rId17"/>
    <p:sldId id="349" r:id="rId18"/>
    <p:sldId id="350" r:id="rId19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615" autoAdjust="0"/>
    <p:restoredTop sz="86508" autoAdjust="0"/>
  </p:normalViewPr>
  <p:slideViewPr>
    <p:cSldViewPr>
      <p:cViewPr>
        <p:scale>
          <a:sx n="95" d="100"/>
          <a:sy n="95" d="100"/>
        </p:scale>
        <p:origin x="-1974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9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76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E5A409F-F5A6-4980-84BE-3BA2650CCD12}" type="datetimeFigureOut">
              <a:rPr lang="zh-TW" altLang="en-US"/>
              <a:pPr>
                <a:defRPr/>
              </a:pPr>
              <a:t>2018/12/17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C470CF4B-FE58-46E8-9DD3-B67BF6DE31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6420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429AFE4-016F-4678-AA55-0E8EF245A19F}" type="datetimeFigureOut">
              <a:rPr lang="zh-TW" altLang="en-US"/>
              <a:pPr>
                <a:defRPr/>
              </a:pPr>
              <a:t>2018/12/17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47DCA313-E68E-4D4C-A3DC-4FA2D3EA45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0277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2867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</a:pPr>
            <a:fld id="{15BEC1DB-969B-4D09-B1E9-3CE476573646}" type="slidenum">
              <a:rPr lang="zh-TW" altLang="en-US"/>
              <a:pPr>
                <a:spcBef>
                  <a:spcPct val="0"/>
                </a:spcBef>
              </a:pPr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297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</a:pPr>
            <a:fld id="{86341738-112F-4FF8-9A65-BA0E9D8F1ECC}" type="slidenum">
              <a:rPr lang="zh-TW" altLang="en-US"/>
              <a:pPr>
                <a:spcBef>
                  <a:spcPct val="0"/>
                </a:spcBef>
              </a:pPr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橢圓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B11524-2BB8-4790-BA06-316689B18246}" type="datetimeFigureOut">
              <a:rPr lang="zh-TW" altLang="en-US"/>
              <a:pPr>
                <a:defRPr/>
              </a:pPr>
              <a:t>2018/12/17</a:t>
            </a:fld>
            <a:endParaRPr lang="zh-TW" altLang="en-US"/>
          </a:p>
        </p:txBody>
      </p:sp>
      <p:sp>
        <p:nvSpPr>
          <p:cNvPr id="7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02C539-5AC7-4507-AF1F-75AB2B0ACBB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462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48113-6B1A-4DFA-88AC-DF894DF9217C}" type="datetimeFigureOut">
              <a:rPr lang="zh-TW" altLang="en-US"/>
              <a:pPr>
                <a:defRPr/>
              </a:pPr>
              <a:t>2018/12/17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0ED72-48A2-46C6-87DA-8146C27D48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198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2A7F0-169A-4326-BAFD-4DB510367F04}" type="datetimeFigureOut">
              <a:rPr lang="zh-TW" altLang="en-US"/>
              <a:pPr>
                <a:defRPr/>
              </a:pPr>
              <a:t>2018/12/17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A1583-C5C0-41BA-9EDD-420AC36AF17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204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0100" y="1447800"/>
            <a:ext cx="8143900" cy="541020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B807C4-F5DA-4593-9EF3-E8D32B937796}" type="datetimeFigureOut">
              <a:rPr lang="zh-TW" altLang="en-US"/>
              <a:pPr>
                <a:defRPr/>
              </a:pPr>
              <a:t>2018/12/17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4572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42F7F8-516A-438D-A420-06A43207437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548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橢圓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882DF5-2538-4F02-979F-97B565C39874}" type="datetimeFigureOut">
              <a:rPr lang="zh-TW" altLang="en-US"/>
              <a:pPr>
                <a:defRPr/>
              </a:pPr>
              <a:t>2018/12/17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98BC71-C72F-4CB7-AB2B-624964B3FB7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348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D714B-55E0-4F85-8732-6D699444996A}" type="datetimeFigureOut">
              <a:rPr lang="zh-TW" altLang="en-US"/>
              <a:pPr>
                <a:defRPr/>
              </a:pPr>
              <a:t>2018/12/17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DFB68-4484-4485-810E-43D9F08BEC6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731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126365-0A1C-42DB-A060-A026AC2536A6}" type="datetimeFigureOut">
              <a:rPr lang="zh-TW" altLang="en-US"/>
              <a:pPr>
                <a:defRPr/>
              </a:pPr>
              <a:t>2018/12/17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C47F91-8585-4246-9C9F-6202BB5C1F0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625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C1A16-6529-4E1D-A0B6-E9D811E07DA3}" type="datetimeFigureOut">
              <a:rPr lang="zh-TW" altLang="en-US"/>
              <a:pPr>
                <a:defRPr/>
              </a:pPr>
              <a:t>2018/12/17</a:t>
            </a:fld>
            <a:endParaRPr lang="zh-TW" altLang="en-US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7F7E9-25F9-44DA-B624-C6F5E45B0FC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727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矩形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298022-C843-4D7C-931B-A604CDBCD0CB}" type="datetimeFigureOut">
              <a:rPr lang="zh-TW" altLang="en-US"/>
              <a:pPr>
                <a:defRPr/>
              </a:pPr>
              <a:t>2018/12/17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D670A7-DB98-49DD-9E5E-BF709DEE90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646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6BF438-C7C9-43C9-9DF2-C145CB674916}" type="datetimeFigureOut">
              <a:rPr lang="zh-TW" altLang="en-US"/>
              <a:pPr>
                <a:defRPr/>
              </a:pPr>
              <a:t>2018/12/17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53563B-6556-48AD-A5E0-840442B1007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585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>
              <a:latin typeface="+mn-lt"/>
              <a:ea typeface="+mn-ea"/>
            </a:endParaRPr>
          </a:p>
        </p:txBody>
      </p:sp>
      <p:sp>
        <p:nvSpPr>
          <p:cNvPr id="6" name="流程圖: 程序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流程圖: 程序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0BAFFF-00DD-437E-8E22-8E4249AB6FBC}" type="datetimeFigureOut">
              <a:rPr lang="zh-TW" altLang="en-US"/>
              <a:pPr>
                <a:defRPr/>
              </a:pPr>
              <a:t>2018/12/17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FE80B1-2B89-40B8-8DDB-470D404CA56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627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124AB548-1AF0-473F-BC20-1D6B231823F3}" type="datetimeFigureOut">
              <a:rPr lang="zh-TW" altLang="en-US"/>
              <a:pPr>
                <a:defRPr/>
              </a:pPr>
              <a:t>2018/12/17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 smtClean="0">
                <a:solidFill>
                  <a:srgbClr val="B5A788"/>
                </a:solidFill>
                <a:latin typeface="Gill Sans MT" pitchFamily="34" charset="0"/>
                <a:ea typeface="微軟正黑體" pitchFamily="34" charset="-120"/>
              </a:defRPr>
            </a:lvl1pPr>
          </a:lstStyle>
          <a:p>
            <a:pPr>
              <a:defRPr/>
            </a:pPr>
            <a:fld id="{80A21E2A-C798-440C-9B03-04B38B2C1FB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66" r:id="rId4"/>
    <p:sldLayoutId id="2147483873" r:id="rId5"/>
    <p:sldLayoutId id="2147483867" r:id="rId6"/>
    <p:sldLayoutId id="2147483874" r:id="rId7"/>
    <p:sldLayoutId id="2147483875" r:id="rId8"/>
    <p:sldLayoutId id="2147483876" r:id="rId9"/>
    <p:sldLayoutId id="2147483868" r:id="rId10"/>
    <p:sldLayoutId id="21474838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cchen.im.ncnu.edu.tw/www2011/lab/plab2.zi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Header  </a:t>
            </a:r>
            <a:r>
              <a:rPr lang="zh-TW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函數</a:t>
            </a:r>
          </a:p>
        </p:txBody>
      </p:sp>
      <p:sp>
        <p:nvSpPr>
          <p:cNvPr id="9219" name="副標題 2"/>
          <p:cNvSpPr>
            <a:spLocks noGrp="1"/>
          </p:cNvSpPr>
          <p:nvPr>
            <p:ph type="subTitle" idx="1"/>
          </p:nvPr>
        </p:nvSpPr>
        <p:spPr>
          <a:xfrm>
            <a:off x="977900" y="2198688"/>
            <a:ext cx="7910513" cy="4651375"/>
          </a:xfrm>
        </p:spPr>
        <p:txBody>
          <a:bodyPr/>
          <a:lstStyle/>
          <a:p>
            <a:pPr marL="26988" eaLnBrk="1" hangingPunct="1">
              <a:buFont typeface="Wingdings 2" pitchFamily="18" charset="2"/>
              <a:buChar char=""/>
            </a:pPr>
            <a:r>
              <a:rPr lang="en-US" altLang="zh-TW" sz="3200" smtClean="0">
                <a:solidFill>
                  <a:schemeClr val="tx1"/>
                </a:solidFill>
              </a:rPr>
              <a:t>header()</a:t>
            </a:r>
            <a:r>
              <a:rPr lang="zh-TW" altLang="en-US" sz="3200" smtClean="0">
                <a:solidFill>
                  <a:schemeClr val="tx1"/>
                </a:solidFill>
              </a:rPr>
              <a:t>函數</a:t>
            </a:r>
          </a:p>
          <a:p>
            <a:pPr marL="26988" eaLnBrk="1" hangingPunct="1">
              <a:buFont typeface="Wingdings 2" pitchFamily="18" charset="2"/>
              <a:buChar char=""/>
            </a:pPr>
            <a:endParaRPr lang="en-US" altLang="zh-TW" sz="3200" smtClean="0">
              <a:solidFill>
                <a:schemeClr val="tx1"/>
              </a:solidFill>
            </a:endParaRPr>
          </a:p>
        </p:txBody>
      </p:sp>
      <p:sp>
        <p:nvSpPr>
          <p:cNvPr id="9220" name="文字方塊 3"/>
          <p:cNvSpPr txBox="1">
            <a:spLocks noChangeArrowheads="1"/>
          </p:cNvSpPr>
          <p:nvPr/>
        </p:nvSpPr>
        <p:spPr bwMode="auto">
          <a:xfrm>
            <a:off x="1187450" y="3500438"/>
            <a:ext cx="1382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charset="0"/>
                <a:ea typeface="新細明體" charset="-120"/>
              </a:rPr>
              <a:t>Examples:</a:t>
            </a:r>
            <a:endParaRPr lang="zh-TW" altLang="en-US" sz="2000">
              <a:latin typeface="Arial" charset="0"/>
              <a:ea typeface="新細明體" charset="-120"/>
            </a:endParaRPr>
          </a:p>
        </p:txBody>
      </p:sp>
      <p:sp>
        <p:nvSpPr>
          <p:cNvPr id="9221" name="矩形 4"/>
          <p:cNvSpPr>
            <a:spLocks noChangeArrowheads="1"/>
          </p:cNvSpPr>
          <p:nvPr/>
        </p:nvSpPr>
        <p:spPr bwMode="auto">
          <a:xfrm>
            <a:off x="1547813" y="4044950"/>
            <a:ext cx="6769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Arial" charset="0"/>
                <a:ea typeface="新細明體" charset="-120"/>
                <a:hlinkClick r:id="rId2"/>
              </a:rPr>
              <a:t>http://ycchen.im.ncnu.edu.tw/www2011/lab/plab2.zip</a:t>
            </a:r>
            <a:endParaRPr lang="en-US" altLang="zh-TW" sz="2000" b="1">
              <a:latin typeface="Arial" charset="0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042988" y="0"/>
            <a:ext cx="74993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>
                <a:effectLst/>
              </a:rPr>
              <a:t>Content-type</a:t>
            </a:r>
            <a:endParaRPr lang="zh-TW" altLang="en-US" smtClean="0">
              <a:effectLst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825500" y="1071563"/>
            <a:ext cx="7818438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Content-type - </a:t>
            </a:r>
            <a:r>
              <a:rPr lang="zh-TW" altLang="en-US" sz="2800" smtClean="0">
                <a:latin typeface="Times New Roman" pitchFamily="18" charset="0"/>
                <a:cs typeface="Times New Roman" pitchFamily="18" charset="0"/>
              </a:rPr>
              <a:t>定義網頁內容的類型，避免亂碼的產生。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240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               Content-Type   = "Content-Type:" media-type</a:t>
            </a:r>
            <a:endParaRPr lang="en-US" altLang="zh-TW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>
                <a:latin typeface="Times New Roman" pitchFamily="18" charset="0"/>
                <a:cs typeface="Times New Roman" pitchFamily="18" charset="0"/>
              </a:rPr>
              <a:t>例如</a:t>
            </a: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header("Content-type: text/html; charset=big5"); </a:t>
            </a:r>
          </a:p>
          <a:p>
            <a:pPr lvl="2" eaLnBrk="1" hangingPunct="1">
              <a:lnSpc>
                <a:spcPct val="90000"/>
              </a:lnSpc>
            </a:pPr>
            <a:r>
              <a:rPr lang="zh-TW" altLang="en-US" smtClean="0">
                <a:latin typeface="Times New Roman" pitchFamily="18" charset="0"/>
                <a:cs typeface="Times New Roman" pitchFamily="18" charset="0"/>
              </a:rPr>
              <a:t>設定網頁內容為</a:t>
            </a:r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big5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header("Content-type: image/gif");</a:t>
            </a:r>
          </a:p>
          <a:p>
            <a:pPr lvl="2" eaLnBrk="1" hangingPunct="1">
              <a:lnSpc>
                <a:spcPct val="90000"/>
              </a:lnSpc>
            </a:pPr>
            <a:r>
              <a:rPr lang="zh-TW" altLang="en-US" smtClean="0">
                <a:latin typeface="Times New Roman" pitchFamily="18" charset="0"/>
                <a:cs typeface="Times New Roman" pitchFamily="18" charset="0"/>
              </a:rPr>
              <a:t>設定網頁內容為</a:t>
            </a:r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gif</a:t>
            </a:r>
            <a:r>
              <a:rPr lang="zh-TW" altLang="en-US" smtClean="0">
                <a:latin typeface="Times New Roman" pitchFamily="18" charset="0"/>
                <a:cs typeface="Times New Roman" pitchFamily="18" charset="0"/>
              </a:rPr>
              <a:t>格式的圖片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header("Content-type: application/pdf");</a:t>
            </a:r>
          </a:p>
          <a:p>
            <a:pPr lvl="2" eaLnBrk="1" hangingPunct="1">
              <a:lnSpc>
                <a:spcPct val="90000"/>
              </a:lnSpc>
            </a:pPr>
            <a:r>
              <a:rPr lang="zh-TW" altLang="en-US" smtClean="0">
                <a:latin typeface="Times New Roman" pitchFamily="18" charset="0"/>
                <a:cs typeface="Times New Roman" pitchFamily="18" charset="0"/>
              </a:rPr>
              <a:t>設定網頁內容為</a:t>
            </a:r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pdf</a:t>
            </a:r>
            <a:r>
              <a:rPr lang="zh-TW" altLang="en-US" smtClean="0">
                <a:latin typeface="Times New Roman" pitchFamily="18" charset="0"/>
                <a:cs typeface="Times New Roman" pitchFamily="18" charset="0"/>
              </a:rPr>
              <a:t>檔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zh-TW" alt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468313" y="1062038"/>
            <a:ext cx="8137525" cy="4022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&lt;?php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$arrImg = array("sf003.jpg", "sf027.jpg", "sf029.jpg", "sf032.jpg", "sf033.jpg",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      "sf038.jpg", "sunFlower.jpg");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$rn = rand(0, count($arrImg)-1);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$img = $arrImg[$rn];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header("Content-type: image/jpeg");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// header("Content-Disposition: attachment; filename=$img");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header("Content-Length: ".filesize($img));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$ff=fopen($img, "rb");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$bdata = fread($ff, filesize($img));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echo $bdata;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fclose($ff);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?&gt;</a:t>
            </a:r>
            <a:endParaRPr lang="zh-TW" altLang="en-US" sz="1800">
              <a:latin typeface="Arial" charset="0"/>
              <a:ea typeface="新細明體" charset="-120"/>
            </a:endParaRPr>
          </a:p>
        </p:txBody>
      </p:sp>
      <p:pic>
        <p:nvPicPr>
          <p:cNvPr id="1945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941763"/>
            <a:ext cx="418147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468313" y="692150"/>
            <a:ext cx="1327150" cy="3667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Arial" charset="0"/>
                <a:ea typeface="新細明體" charset="-120"/>
              </a:rPr>
              <a:t>getImg.php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6877050" y="3014663"/>
            <a:ext cx="215900" cy="215900"/>
          </a:xfrm>
          <a:prstGeom prst="rect">
            <a:avLst/>
          </a:prstGeom>
          <a:solidFill>
            <a:srgbClr val="FF3300"/>
          </a:solidFill>
          <a:ln w="9525" cap="rnd">
            <a:solidFill>
              <a:srgbClr val="FF33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Arial" charset="0"/>
              <a:ea typeface="新細明體" charset="-120"/>
            </a:endParaRPr>
          </a:p>
        </p:txBody>
      </p:sp>
      <p:cxnSp>
        <p:nvCxnSpPr>
          <p:cNvPr id="19462" name="AutoShape 8"/>
          <p:cNvCxnSpPr>
            <a:cxnSpLocks noChangeShapeType="1"/>
            <a:endCxn id="19461" idx="3"/>
          </p:cNvCxnSpPr>
          <p:nvPr/>
        </p:nvCxnSpPr>
        <p:spPr bwMode="auto">
          <a:xfrm rot="10800000" flipH="1">
            <a:off x="4787900" y="3122613"/>
            <a:ext cx="2305050" cy="2219325"/>
          </a:xfrm>
          <a:prstGeom prst="bentConnector5">
            <a:avLst>
              <a:gd name="adj1" fmla="val -5236"/>
              <a:gd name="adj2" fmla="val 72245"/>
              <a:gd name="adj3" fmla="val 10991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3563938" y="333375"/>
            <a:ext cx="4810125" cy="376238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&lt;img src="getImg.php" alt="random flower" /&gt;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042988" y="0"/>
            <a:ext cx="74993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mtClean="0">
                <a:effectLst/>
              </a:rPr>
              <a:t>使用 </a:t>
            </a:r>
            <a:r>
              <a:rPr lang="en-US" altLang="zh-TW" smtClean="0">
                <a:effectLst/>
              </a:rPr>
              <a:t>header() </a:t>
            </a:r>
            <a:r>
              <a:rPr lang="zh-TW" altLang="en-US" smtClean="0">
                <a:effectLst/>
              </a:rPr>
              <a:t>函數認證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>
          <a:xfrm>
            <a:off x="1042988" y="1246188"/>
            <a:ext cx="8101012" cy="532765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基本的認證就是使用帳號密碼</a:t>
            </a:r>
            <a:endParaRPr lang="en-US" altLang="zh-TW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zh-TW" altLang="en-US" dirty="0" smtClean="0"/>
              <a:t>網頁兩種輸入帳密方式</a:t>
            </a:r>
            <a:r>
              <a:rPr lang="en-US" altLang="zh-TW" dirty="0" smtClean="0"/>
              <a:t>:</a:t>
            </a:r>
            <a:endParaRPr lang="en-US" altLang="zh-TW" dirty="0"/>
          </a:p>
          <a:p>
            <a:pPr marL="403225" lvl="1" indent="0" eaLnBrk="1" hangingPunct="1">
              <a:buFont typeface="Verdana" pitchFamily="34" charset="0"/>
              <a:buNone/>
              <a:defRPr/>
            </a:pPr>
            <a:r>
              <a:rPr lang="zh-TW" altLang="en-US" dirty="0" smtClean="0"/>
              <a:t>   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表單輸入</a:t>
            </a:r>
          </a:p>
          <a:p>
            <a:pPr eaLnBrk="1" hangingPunct="1">
              <a:defRPr/>
            </a:pPr>
            <a:endParaRPr lang="zh-TW" altLang="en-US" dirty="0" smtClean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241674"/>
            <a:ext cx="3410087" cy="15554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sp>
        <p:nvSpPr>
          <p:cNvPr id="3" name="矩形 2"/>
          <p:cNvSpPr/>
          <p:nvPr/>
        </p:nvSpPr>
        <p:spPr>
          <a:xfrm>
            <a:off x="4792663" y="2562225"/>
            <a:ext cx="2395537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eaLnBrk="1" hangingPunct="1">
              <a:defRPr/>
            </a:pPr>
            <a:r>
              <a:rPr lang="en-US" altLang="zh-TW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新細明體" pitchFamily="18" charset="-120"/>
              </a:rPr>
              <a:t>HTTP </a:t>
            </a:r>
            <a:r>
              <a:rPr lang="zh-TW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新細明體" pitchFamily="18" charset="-120"/>
              </a:rPr>
              <a:t>認證</a:t>
            </a:r>
          </a:p>
        </p:txBody>
      </p:sp>
      <p:pic>
        <p:nvPicPr>
          <p:cNvPr id="20486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3230563"/>
            <a:ext cx="2808287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5456238"/>
            <a:ext cx="3335337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4905004" y="3244430"/>
            <a:ext cx="402674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TW" dirty="0"/>
              <a:t>IE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4471295" y="5467186"/>
            <a:ext cx="836383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TW" dirty="0"/>
              <a:t>Firefox</a:t>
            </a:r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042988" y="0"/>
            <a:ext cx="74993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>
                <a:effectLst/>
                <a:latin typeface="Times New Roman" pitchFamily="18" charset="0"/>
                <a:cs typeface="Times New Roman" pitchFamily="18" charset="0"/>
              </a:rPr>
              <a:t>HTTP </a:t>
            </a:r>
            <a:r>
              <a:rPr lang="zh-TW" altLang="en-US" smtClean="0">
                <a:effectLst/>
                <a:latin typeface="Times New Roman" pitchFamily="18" charset="0"/>
                <a:cs typeface="Times New Roman" pitchFamily="18" charset="0"/>
              </a:rPr>
              <a:t>認證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1042988" y="1196975"/>
            <a:ext cx="7529512" cy="4875213"/>
          </a:xfrm>
        </p:spPr>
        <p:txBody>
          <a:bodyPr/>
          <a:lstStyle/>
          <a:p>
            <a:pPr eaLnBrk="1" hangingPunct="1"/>
            <a:r>
              <a:rPr lang="zh-TW" altLang="en-US" sz="2400" smtClean="0">
                <a:latin typeface="Times New Roman" pitchFamily="18" charset="0"/>
                <a:cs typeface="Times New Roman" pitchFamily="18" charset="0"/>
              </a:rPr>
              <a:t>安全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php </a:t>
            </a:r>
            <a:r>
              <a:rPr lang="zh-TW" altLang="en-US" sz="2400" smtClean="0">
                <a:latin typeface="Times New Roman" pitchFamily="18" charset="0"/>
                <a:cs typeface="Times New Roman" pitchFamily="18" charset="0"/>
              </a:rPr>
              <a:t>時需採用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module </a:t>
            </a:r>
            <a:r>
              <a:rPr lang="zh-TW" altLang="en-US" sz="2400" smtClean="0">
                <a:latin typeface="Times New Roman" pitchFamily="18" charset="0"/>
                <a:cs typeface="Times New Roman" pitchFamily="18" charset="0"/>
              </a:rPr>
              <a:t>模式才可執行，若採用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CGI</a:t>
            </a:r>
            <a:r>
              <a:rPr lang="zh-TW" altLang="en-US" sz="2400" smtClean="0">
                <a:latin typeface="Times New Roman" pitchFamily="18" charset="0"/>
                <a:cs typeface="Times New Roman" pitchFamily="18" charset="0"/>
              </a:rPr>
              <a:t>模式就無法使用</a:t>
            </a:r>
          </a:p>
          <a:p>
            <a:pPr eaLnBrk="1" hangingPunct="1"/>
            <a:endParaRPr lang="zh-TW" alt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zh-TW" altLang="en-US" sz="2400" smtClean="0">
                <a:latin typeface="Times New Roman" pitchFamily="18" charset="0"/>
                <a:cs typeface="Times New Roman" pitchFamily="18" charset="0"/>
              </a:rPr>
              <a:t>認證內容會存於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PHP</a:t>
            </a:r>
            <a:r>
              <a:rPr lang="zh-TW" altLang="en-US" sz="2400" smtClean="0">
                <a:latin typeface="Times New Roman" pitchFamily="18" charset="0"/>
                <a:cs typeface="Times New Roman" pitchFamily="18" charset="0"/>
              </a:rPr>
              <a:t>預設變數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PHP_AUTH_USER </a:t>
            </a:r>
            <a:r>
              <a:rPr lang="zh-TW" altLang="en-US" sz="2400" smtClean="0">
                <a:latin typeface="Times New Roman" pitchFamily="18" charset="0"/>
                <a:cs typeface="Times New Roman" pitchFamily="18" charset="0"/>
              </a:rPr>
              <a:t>及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PHP_AUTH_PW</a:t>
            </a:r>
            <a:r>
              <a:rPr lang="zh-TW" altLang="en-US" sz="2400" smtClean="0">
                <a:latin typeface="Times New Roman" pitchFamily="18" charset="0"/>
                <a:cs typeface="Times New Roman" pitchFamily="18" charset="0"/>
              </a:rPr>
              <a:t>。程式中只要讀取此兩個變數即可獲得使用者輸入的帳號及密碼。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4213" y="144463"/>
            <a:ext cx="7499350" cy="836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mtClean="0">
                <a:effectLst/>
              </a:rPr>
              <a:t> </a:t>
            </a:r>
            <a:r>
              <a:rPr lang="en-US" altLang="zh-TW" smtClean="0">
                <a:effectLst/>
              </a:rPr>
              <a:t>HTTP </a:t>
            </a:r>
            <a:r>
              <a:rPr lang="zh-TW" altLang="en-US" smtClean="0">
                <a:effectLst/>
              </a:rPr>
              <a:t>認證</a:t>
            </a:r>
          </a:p>
        </p:txBody>
      </p:sp>
      <p:sp>
        <p:nvSpPr>
          <p:cNvPr id="22531" name="Rectangle 8"/>
          <p:cNvSpPr>
            <a:spLocks noChangeArrowheads="1"/>
          </p:cNvSpPr>
          <p:nvPr/>
        </p:nvSpPr>
        <p:spPr bwMode="auto">
          <a:xfrm>
            <a:off x="107950" y="1219200"/>
            <a:ext cx="8027988" cy="5594350"/>
          </a:xfrm>
          <a:prstGeom prst="rect">
            <a:avLst/>
          </a:prstGeom>
          <a:solidFill>
            <a:srgbClr val="FFFF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&lt;?php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if (empty($_SERVER['PHP_AUTH_USER']))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    header("Content-type: text/html; charset=utf-8");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    header('WWW-Authenticate: Basic realm="Web Programming@NCNU"');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    header('HTTP/1.0 401 Unauthorized');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    echo '</a:t>
            </a:r>
            <a:r>
              <a:rPr lang="zh-TW" altLang="en-US" sz="1800">
                <a:latin typeface="Arial" charset="0"/>
                <a:ea typeface="新細明體" charset="-120"/>
              </a:rPr>
              <a:t>請輸入正確的帳號及密碼</a:t>
            </a:r>
            <a:r>
              <a:rPr lang="en-US" altLang="zh-TW" sz="1800">
                <a:latin typeface="Arial" charset="0"/>
                <a:ea typeface="新細明體" charset="-120"/>
              </a:rPr>
              <a:t>, </a:t>
            </a:r>
            <a:r>
              <a:rPr lang="zh-TW" altLang="en-US" sz="1800">
                <a:latin typeface="Arial" charset="0"/>
                <a:ea typeface="新細明體" charset="-120"/>
              </a:rPr>
              <a:t>不可以取消</a:t>
            </a:r>
            <a:r>
              <a:rPr lang="en-US" altLang="zh-TW" sz="1800">
                <a:latin typeface="Arial" charset="0"/>
                <a:ea typeface="新細明體" charset="-120"/>
              </a:rPr>
              <a:t>!';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    exit;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?&gt;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&lt;html xmlns="http://www.w3.org/1999/xhtml"&gt;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...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&lt;?php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    echo "</a:t>
            </a:r>
            <a:r>
              <a:rPr lang="zh-TW" altLang="en-US" sz="1800">
                <a:latin typeface="Arial" charset="0"/>
                <a:ea typeface="新細明體" charset="-120"/>
              </a:rPr>
              <a:t>您登入的帳號是 </a:t>
            </a:r>
            <a:r>
              <a:rPr lang="en-US" altLang="zh-TW" sz="1800">
                <a:latin typeface="Arial" charset="0"/>
                <a:ea typeface="新細明體" charset="-120"/>
              </a:rPr>
              <a:t>".$_SERVER['PHP_AUTH_USER']."&lt;br&gt;";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    //echo "</a:t>
            </a:r>
            <a:r>
              <a:rPr lang="zh-TW" altLang="en-US" sz="1800">
                <a:latin typeface="Arial" charset="0"/>
                <a:ea typeface="新細明體" charset="-120"/>
              </a:rPr>
              <a:t>您使用的密碼是 </a:t>
            </a:r>
            <a:r>
              <a:rPr lang="en-US" altLang="zh-TW" sz="1800">
                <a:latin typeface="Arial" charset="0"/>
                <a:ea typeface="新細明體" charset="-120"/>
              </a:rPr>
              <a:t>".$_SERVER['PHP_AUTH_PW']."&lt;p&gt;";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    if (($_SERVER['PHP_AUTH_USER'] != 'admin') ||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        ($_SERVER['PHP_AUTH_PW'] !='pwd999'))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          echo "</a:t>
            </a:r>
            <a:r>
              <a:rPr lang="zh-TW" altLang="en-US" sz="1800">
                <a:latin typeface="Arial" charset="0"/>
                <a:ea typeface="新細明體" charset="-120"/>
              </a:rPr>
              <a:t>登入失敗</a:t>
            </a:r>
            <a:r>
              <a:rPr lang="en-US" altLang="zh-TW" sz="1800">
                <a:latin typeface="Arial" charset="0"/>
                <a:ea typeface="新細明體" charset="-120"/>
              </a:rPr>
              <a:t>, </a:t>
            </a:r>
            <a:r>
              <a:rPr lang="zh-TW" altLang="en-US" sz="1800">
                <a:latin typeface="Arial" charset="0"/>
                <a:ea typeface="新細明體" charset="-120"/>
              </a:rPr>
              <a:t>請開啟新的瀏覽器重新登入</a:t>
            </a:r>
            <a:r>
              <a:rPr lang="en-US" altLang="zh-TW" sz="1800">
                <a:latin typeface="Arial" charset="0"/>
                <a:ea typeface="新細明體" charset="-120"/>
              </a:rPr>
              <a:t>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    else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          echo "</a:t>
            </a:r>
            <a:r>
              <a:rPr lang="zh-TW" altLang="en-US" sz="1800">
                <a:latin typeface="Arial" charset="0"/>
                <a:ea typeface="新細明體" charset="-120"/>
              </a:rPr>
              <a:t>登入成功</a:t>
            </a:r>
            <a:r>
              <a:rPr lang="en-US" altLang="zh-TW" sz="1800">
                <a:latin typeface="Arial" charset="0"/>
                <a:ea typeface="新細明體" charset="-120"/>
              </a:rPr>
              <a:t>.....";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charset="-120"/>
              </a:rPr>
              <a:t>?&gt;</a:t>
            </a:r>
          </a:p>
        </p:txBody>
      </p:sp>
      <p:pic>
        <p:nvPicPr>
          <p:cNvPr id="2253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71438"/>
            <a:ext cx="43561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9"/>
          <p:cNvSpPr txBox="1">
            <a:spLocks noChangeArrowheads="1"/>
          </p:cNvSpPr>
          <p:nvPr/>
        </p:nvSpPr>
        <p:spPr bwMode="auto">
          <a:xfrm>
            <a:off x="111125" y="836613"/>
            <a:ext cx="1581150" cy="36671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Arial" charset="0"/>
                <a:ea typeface="新細明體" charset="-120"/>
              </a:rPr>
              <a:t>loginAuth.php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857250" y="1143000"/>
            <a:ext cx="8101013" cy="5327650"/>
          </a:xfrm>
        </p:spPr>
        <p:txBody>
          <a:bodyPr/>
          <a:lstStyle/>
          <a:p>
            <a:pPr eaLnBrk="1" hangingPunct="1"/>
            <a:r>
              <a:rPr lang="zh-TW" altLang="en-US" sz="2400" smtClean="0"/>
              <a:t>為了節省網路的資源，經常架設許多代理伺服器</a:t>
            </a:r>
            <a:r>
              <a:rPr lang="en-US" altLang="zh-TW" sz="2400" smtClean="0"/>
              <a:t>(proxy server)</a:t>
            </a:r>
            <a:r>
              <a:rPr lang="zh-TW" altLang="en-US" sz="2400" smtClean="0"/>
              <a:t>。有了代理伺服器，使用者會先連上</a:t>
            </a:r>
            <a:r>
              <a:rPr lang="en-US" altLang="zh-TW" sz="2400" smtClean="0"/>
              <a:t>proxy server</a:t>
            </a:r>
            <a:r>
              <a:rPr lang="zh-TW" altLang="en-US" sz="2400" smtClean="0"/>
              <a:t>，若是找不到所需資料才會再連結到遠端網站伺服器讀取資料。</a:t>
            </a:r>
          </a:p>
          <a:p>
            <a:pPr eaLnBrk="1" hangingPunct="1"/>
            <a:r>
              <a:rPr lang="zh-TW" altLang="en-US" sz="2400" smtClean="0"/>
              <a:t>若某個網站更新快速，就可能發生網站內容已更新，但使用者利用</a:t>
            </a:r>
            <a:r>
              <a:rPr lang="en-US" altLang="zh-TW" sz="2400" smtClean="0"/>
              <a:t>proxy server </a:t>
            </a:r>
            <a:r>
              <a:rPr lang="zh-TW" altLang="en-US" sz="2400" smtClean="0"/>
              <a:t>上的舊資料的情形。因此必須宣告網頁的有效期限，使用者才可以讀到最新的網頁內容</a:t>
            </a:r>
          </a:p>
        </p:txBody>
      </p:sp>
      <p:sp>
        <p:nvSpPr>
          <p:cNvPr id="23555" name="Rectangle 4"/>
          <p:cNvSpPr>
            <a:spLocks/>
          </p:cNvSpPr>
          <p:nvPr/>
        </p:nvSpPr>
        <p:spPr bwMode="auto">
          <a:xfrm>
            <a:off x="1187450" y="44450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4300">
                <a:solidFill>
                  <a:srgbClr val="572314"/>
                </a:solidFill>
              </a:rPr>
              <a:t>Cache Control</a:t>
            </a:r>
            <a:endParaRPr kumimoji="0" lang="zh-TW" altLang="en-US" sz="4300">
              <a:solidFill>
                <a:srgbClr val="57231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042988" y="-26988"/>
            <a:ext cx="7499350" cy="11430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>
                <a:effectLst/>
              </a:rPr>
              <a:t>Cache Control</a:t>
            </a:r>
            <a:endParaRPr lang="zh-TW" altLang="en-US" smtClean="0">
              <a:effectLst/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>
          <a:xfrm>
            <a:off x="1000125" y="1125538"/>
            <a:ext cx="8027988" cy="4946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Cache Control </a:t>
            </a:r>
            <a:r>
              <a:rPr lang="zh-TW" altLang="en-US" sz="2800" smtClean="0"/>
              <a:t>大致可以分成幾種類型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b="1" smtClean="0"/>
              <a:t>Expires</a:t>
            </a:r>
            <a:r>
              <a:rPr lang="en-US" altLang="zh-TW" sz="2400" smtClean="0"/>
              <a:t>: </a:t>
            </a:r>
            <a:r>
              <a:rPr lang="zh-TW" altLang="en-US" sz="2400" smtClean="0"/>
              <a:t>設定過期時間</a:t>
            </a:r>
            <a:r>
              <a:rPr lang="en-US" altLang="zh-TW" sz="2400" smtClean="0"/>
              <a:t>, </a:t>
            </a:r>
            <a:r>
              <a:rPr lang="zh-TW" altLang="en-US" sz="2400" smtClean="0"/>
              <a:t>當時間超過指定時間就表示網頁內容已經失效。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b="1" smtClean="0"/>
              <a:t>Last-Modified</a:t>
            </a:r>
            <a:r>
              <a:rPr lang="en-US" altLang="zh-TW" sz="2400" smtClean="0"/>
              <a:t>: </a:t>
            </a:r>
            <a:r>
              <a:rPr lang="zh-TW" altLang="en-US" sz="2400" smtClean="0"/>
              <a:t>設定最後修改日，暗示</a:t>
            </a:r>
            <a:r>
              <a:rPr lang="en-US" altLang="zh-TW" sz="2400" smtClean="0"/>
              <a:t>cache </a:t>
            </a:r>
            <a:r>
              <a:rPr lang="zh-TW" altLang="en-US" sz="2400" smtClean="0"/>
              <a:t>中的資料是否有效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b="1" smtClean="0"/>
              <a:t>no-cache </a:t>
            </a:r>
            <a:r>
              <a:rPr lang="en-US" altLang="zh-TW" sz="2400" smtClean="0"/>
              <a:t>:</a:t>
            </a:r>
            <a:r>
              <a:rPr lang="zh-TW" altLang="en-US" sz="2400" smtClean="0"/>
              <a:t>使得伺服器的資料可以傳送到遠端的使用者</a:t>
            </a:r>
            <a:r>
              <a:rPr lang="en-US" altLang="zh-TW" sz="2400" smtClean="0"/>
              <a:t>, </a:t>
            </a:r>
            <a:r>
              <a:rPr lang="zh-TW" altLang="en-US" sz="2400" smtClean="0"/>
              <a:t>而不會被暫存 </a:t>
            </a:r>
            <a:r>
              <a:rPr lang="en-US" altLang="zh-TW" sz="2400" smtClean="0"/>
              <a:t>(cache) </a:t>
            </a:r>
            <a:r>
              <a:rPr lang="zh-TW" altLang="en-US" sz="2400" smtClean="0"/>
              <a:t>起來。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b="1" smtClean="0"/>
              <a:t>no-store</a:t>
            </a:r>
            <a:r>
              <a:rPr lang="en-US" altLang="zh-TW" sz="2400" smtClean="0"/>
              <a:t> :</a:t>
            </a:r>
            <a:r>
              <a:rPr lang="zh-TW" altLang="en-US" sz="2400" smtClean="0"/>
              <a:t>是預防不良的版本或者是敏感的資訊被保留下來。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b="1" smtClean="0"/>
              <a:t>must-revalidate</a:t>
            </a:r>
            <a:r>
              <a:rPr lang="en-US" altLang="zh-TW" sz="2400" smtClean="0"/>
              <a:t>: </a:t>
            </a:r>
            <a:r>
              <a:rPr lang="zh-TW" altLang="en-US" sz="2400" smtClean="0"/>
              <a:t>是指必須要再評估資訊</a:t>
            </a:r>
            <a:r>
              <a:rPr lang="en-US" altLang="zh-TW" sz="2400" smtClean="0"/>
              <a:t>, </a:t>
            </a:r>
            <a:r>
              <a:rPr lang="zh-TW" altLang="en-US" sz="2400" smtClean="0"/>
              <a:t>如果暫存 </a:t>
            </a:r>
            <a:r>
              <a:rPr lang="en-US" altLang="zh-TW" sz="2400" smtClean="0"/>
              <a:t>(cached) </a:t>
            </a:r>
            <a:r>
              <a:rPr lang="zh-TW" altLang="en-US" sz="2400" smtClean="0"/>
              <a:t>的資料是無效的則讓伺服器與使用者端連線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b="1" smtClean="0"/>
              <a:t>Date</a:t>
            </a:r>
            <a:r>
              <a:rPr lang="en-US" altLang="zh-TW" sz="2400" smtClean="0"/>
              <a:t> </a:t>
            </a:r>
            <a:r>
              <a:rPr lang="zh-TW" altLang="en-US" sz="2400" smtClean="0"/>
              <a:t>是說明資料內容的建立日期及時間。</a:t>
            </a:r>
          </a:p>
          <a:p>
            <a:pPr lvl="1" eaLnBrk="1" hangingPunct="1">
              <a:lnSpc>
                <a:spcPct val="90000"/>
              </a:lnSpc>
            </a:pPr>
            <a:endParaRPr lang="zh-TW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042988" y="0"/>
            <a:ext cx="74993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>
                <a:effectLst/>
              </a:rPr>
              <a:t>Cache Control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714375" y="14287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39763" lvl="1" indent="-236538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kumimoji="0" lang="en-US" altLang="zh-TW" sz="28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Date : </a:t>
            </a:r>
            <a:r>
              <a:rPr kumimoji="0" lang="zh-TW" altLang="en-US" sz="28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資料內容的建立日期及時間。 </a:t>
            </a:r>
            <a:r>
              <a:rPr kumimoji="0" lang="en-US" altLang="zh-TW" sz="28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/>
            </a:r>
            <a:br>
              <a:rPr kumimoji="0" lang="en-US" altLang="zh-TW" sz="28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</a:br>
            <a:r>
              <a:rPr kumimoji="0" lang="en-US" altLang="zh-TW" sz="28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Date  = "Date:" HTTP-date</a:t>
            </a:r>
          </a:p>
          <a:p>
            <a:pPr marL="428625" lvl="1" indent="-228600" eaLnBrk="1" hangingPunct="1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r>
              <a:rPr kumimoji="0" lang="zh-TW" altLang="en-US" sz="24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範例</a:t>
            </a:r>
            <a:r>
              <a:rPr kumimoji="0" lang="en-US" altLang="zh-TW" sz="24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:</a:t>
            </a:r>
            <a:br>
              <a:rPr kumimoji="0" lang="en-US" altLang="zh-TW" sz="24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</a:br>
            <a:endParaRPr kumimoji="0" lang="en-US" altLang="zh-TW" sz="24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marL="428625" lvl="1" indent="-228600" eaLnBrk="1" hangingPunct="1">
              <a:lnSpc>
                <a:spcPct val="150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r>
              <a:rPr kumimoji="0" lang="en-US" altLang="zh-TW" sz="24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header("Date: Sun, 15 Feb 2004 08:00:00 GMT");</a:t>
            </a:r>
            <a:br>
              <a:rPr kumimoji="0" lang="en-US" altLang="zh-TW" sz="24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</a:br>
            <a:r>
              <a:rPr kumimoji="0" lang="zh-TW" altLang="en-US" sz="24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建立日期是</a:t>
            </a:r>
            <a:r>
              <a:rPr kumimoji="0" lang="en-US" altLang="zh-TW" sz="24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2004</a:t>
            </a:r>
            <a:r>
              <a:rPr kumimoji="0" lang="zh-TW" altLang="en-US" sz="24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kumimoji="0" lang="en-US" altLang="zh-TW" sz="24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2</a:t>
            </a:r>
            <a:r>
              <a:rPr kumimoji="0" lang="zh-TW" altLang="en-US" sz="24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r>
              <a:rPr kumimoji="0" lang="en-US" altLang="zh-TW" sz="24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15</a:t>
            </a:r>
            <a:r>
              <a:rPr kumimoji="0" lang="zh-TW" altLang="en-US" sz="24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日</a:t>
            </a:r>
            <a:r>
              <a:rPr kumimoji="0" lang="en-US" altLang="zh-TW" sz="24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8</a:t>
            </a:r>
            <a:r>
              <a:rPr kumimoji="0" lang="zh-TW" altLang="en-US" sz="24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時。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042988" y="0"/>
            <a:ext cx="74993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>
                <a:effectLst/>
              </a:rPr>
              <a:t>Cache Control</a:t>
            </a:r>
            <a:endParaRPr lang="zh-TW" altLang="en-US" smtClean="0">
              <a:effectLst/>
            </a:endParaRP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>
          <a:xfrm>
            <a:off x="857250" y="1143000"/>
            <a:ext cx="8101013" cy="5327650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Cache Control </a:t>
            </a:r>
            <a:r>
              <a:rPr lang="zh-TW" altLang="en-US" sz="2800" smtClean="0">
                <a:latin typeface="Times New Roman" pitchFamily="18" charset="0"/>
                <a:cs typeface="Times New Roman" pitchFamily="18" charset="0"/>
              </a:rPr>
              <a:t>簡單範例</a:t>
            </a:r>
          </a:p>
          <a:p>
            <a:pPr lvl="1" eaLnBrk="1" hangingPunct="1"/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header("Expires: Fri, 31 Oct 2003 18:00:00 GMT"); </a:t>
            </a:r>
            <a:br>
              <a:rPr lang="en-US" altLang="zh-TW" sz="2400" smtClean="0">
                <a:latin typeface="Times New Roman" pitchFamily="18" charset="0"/>
                <a:cs typeface="Times New Roman" pitchFamily="18" charset="0"/>
              </a:rPr>
            </a:br>
            <a:r>
              <a:rPr lang="zh-TW" altLang="en-US" sz="2400" smtClean="0">
                <a:latin typeface="Times New Roman" pitchFamily="18" charset="0"/>
                <a:cs typeface="Times New Roman" pitchFamily="18" charset="0"/>
              </a:rPr>
              <a:t>表示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2003</a:t>
            </a:r>
            <a:r>
              <a:rPr lang="zh-TW" altLang="en-US" sz="2400" smtClean="0">
                <a:latin typeface="Times New Roman" pitchFamily="18" charset="0"/>
                <a:cs typeface="Times New Roman" pitchFamily="18" charset="0"/>
              </a:rPr>
              <a:t>年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zh-TW" altLang="en-US" sz="2400" smtClean="0"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zh-TW" altLang="en-US" sz="2400" smtClean="0">
                <a:latin typeface="Times New Roman" pitchFamily="18" charset="0"/>
                <a:cs typeface="Times New Roman" pitchFamily="18" charset="0"/>
              </a:rPr>
              <a:t>日星期五 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zh-TW" altLang="en-US" sz="2400" smtClean="0">
                <a:latin typeface="Times New Roman" pitchFamily="18" charset="0"/>
                <a:cs typeface="Times New Roman" pitchFamily="18" charset="0"/>
              </a:rPr>
              <a:t>時。</a:t>
            </a:r>
            <a:br>
              <a:rPr lang="zh-TW" altLang="en-US" sz="240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240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header("Last-Modified: Wed, 01 Jan 2003 12:00:00 GMT");</a:t>
            </a:r>
            <a:br>
              <a:rPr lang="en-US" altLang="zh-TW" sz="2400" smtClean="0">
                <a:latin typeface="Times New Roman" pitchFamily="18" charset="0"/>
                <a:cs typeface="Times New Roman" pitchFamily="18" charset="0"/>
              </a:rPr>
            </a:br>
            <a:r>
              <a:rPr lang="zh-TW" altLang="en-US" sz="2400" smtClean="0">
                <a:latin typeface="Times New Roman" pitchFamily="18" charset="0"/>
                <a:cs typeface="Times New Roman" pitchFamily="18" charset="0"/>
              </a:rPr>
              <a:t>上次修改時間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2003</a:t>
            </a:r>
            <a:r>
              <a:rPr lang="zh-TW" altLang="en-US" sz="2400" smtClean="0">
                <a:latin typeface="Times New Roman" pitchFamily="18" charset="0"/>
                <a:cs typeface="Times New Roman" pitchFamily="18" charset="0"/>
              </a:rPr>
              <a:t>年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TW" altLang="en-US" sz="2400" smtClean="0"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TW" altLang="en-US" sz="2400" smtClean="0">
                <a:latin typeface="Times New Roman" pitchFamily="18" charset="0"/>
                <a:cs typeface="Times New Roman" pitchFamily="18" charset="0"/>
              </a:rPr>
              <a:t>日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zh-TW" altLang="en-US" sz="2400" smtClean="0">
                <a:latin typeface="Times New Roman" pitchFamily="18" charset="0"/>
                <a:cs typeface="Times New Roman" pitchFamily="18" charset="0"/>
              </a:rPr>
              <a:t>時</a:t>
            </a:r>
          </a:p>
          <a:p>
            <a:pPr lvl="1" eaLnBrk="1" hangingPunct="1"/>
            <a:endParaRPr lang="zh-TW" altLang="en-US" sz="240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header("Date: Sun, 15 Feb 2004 08:00:00 GMT");</a:t>
            </a:r>
            <a:br>
              <a:rPr lang="en-US" altLang="zh-TW" sz="2400" smtClean="0">
                <a:latin typeface="Times New Roman" pitchFamily="18" charset="0"/>
                <a:cs typeface="Times New Roman" pitchFamily="18" charset="0"/>
              </a:rPr>
            </a:br>
            <a:r>
              <a:rPr lang="zh-TW" altLang="en-US" sz="2400" smtClean="0">
                <a:latin typeface="Times New Roman" pitchFamily="18" charset="0"/>
                <a:cs typeface="Times New Roman" pitchFamily="18" charset="0"/>
              </a:rPr>
              <a:t>建立日期是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2004</a:t>
            </a:r>
            <a:r>
              <a:rPr lang="zh-TW" altLang="en-US" sz="2400" smtClean="0">
                <a:latin typeface="Times New Roman" pitchFamily="18" charset="0"/>
                <a:cs typeface="Times New Roman" pitchFamily="18" charset="0"/>
              </a:rPr>
              <a:t>年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TW" altLang="en-US" sz="2400" smtClean="0"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zh-TW" altLang="en-US" sz="2400" smtClean="0">
                <a:latin typeface="Times New Roman" pitchFamily="18" charset="0"/>
                <a:cs typeface="Times New Roman" pitchFamily="18" charset="0"/>
              </a:rPr>
              <a:t>日</a:t>
            </a:r>
            <a:r>
              <a:rPr lang="en-US" altLang="zh-TW" sz="240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zh-TW" altLang="en-US" sz="2400" smtClean="0">
                <a:latin typeface="Times New Roman" pitchFamily="18" charset="0"/>
                <a:cs typeface="Times New Roman" pitchFamily="18" charset="0"/>
              </a:rPr>
              <a:t>時。</a:t>
            </a:r>
          </a:p>
          <a:p>
            <a:pPr lvl="1" eaLnBrk="1" hangingPunct="1"/>
            <a:endParaRPr lang="zh-TW" altLang="en-US" sz="240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zh-TW" altLang="en-US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HTTP Message</a:t>
            </a:r>
            <a:endParaRPr lang="zh-TW" altLang="en-US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 rotWithShape="1">
          <a:blip r:embed="rId3"/>
          <a:srcRect b="18958"/>
          <a:stretch/>
        </p:blipFill>
        <p:spPr bwMode="auto">
          <a:xfrm>
            <a:off x="158750" y="1338263"/>
            <a:ext cx="8874125" cy="4811712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 bwMode="auto">
          <a:xfrm>
            <a:off x="1403350" y="125413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header </a:t>
            </a: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函數簡介</a:t>
            </a:r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>
          <a:xfrm>
            <a:off x="971550" y="1341438"/>
            <a:ext cx="7458075" cy="530225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header() </a:t>
            </a:r>
            <a:r>
              <a:rPr lang="zh-TW" altLang="en-US" sz="2800" smtClean="0"/>
              <a:t>函數會傳送一個標題訊息給瀏覽器。因為這些訊息都遵循 </a:t>
            </a:r>
            <a:r>
              <a:rPr lang="en-US" altLang="zh-TW" sz="2800" smtClean="0"/>
              <a:t>HTTP </a:t>
            </a:r>
            <a:r>
              <a:rPr lang="zh-TW" altLang="en-US" sz="2800" smtClean="0"/>
              <a:t>的規範</a:t>
            </a:r>
            <a:r>
              <a:rPr lang="en-US" altLang="zh-TW" sz="2800" smtClean="0"/>
              <a:t>, </a:t>
            </a:r>
            <a:r>
              <a:rPr lang="zh-TW" altLang="en-US" sz="2800" smtClean="0"/>
              <a:t>因此瀏覽器會依據這些訊息做適當之回應。</a:t>
            </a:r>
          </a:p>
          <a:p>
            <a:pPr eaLnBrk="1" hangingPunct="1"/>
            <a:endParaRPr lang="zh-TW" altLang="en-US" sz="2800" smtClean="0"/>
          </a:p>
          <a:p>
            <a:pPr eaLnBrk="1" hangingPunct="1"/>
            <a:r>
              <a:rPr lang="zh-TW" altLang="en-US" sz="2800" smtClean="0"/>
              <a:t>常見</a:t>
            </a:r>
            <a:r>
              <a:rPr lang="en-US" altLang="zh-TW" sz="2800" smtClean="0"/>
              <a:t>header</a:t>
            </a:r>
            <a:r>
              <a:rPr lang="zh-TW" altLang="en-US" sz="2800" smtClean="0"/>
              <a:t>名稱</a:t>
            </a:r>
            <a:r>
              <a:rPr lang="en-US" altLang="zh-TW" sz="2800" smtClean="0"/>
              <a:t>: </a:t>
            </a:r>
          </a:p>
          <a:p>
            <a:pPr marL="742950" lvl="1" indent="-285750" eaLnBrk="1" hangingPunct="1"/>
            <a:r>
              <a:rPr lang="en-US" altLang="zh-TW" smtClean="0"/>
              <a:t>Location</a:t>
            </a:r>
          </a:p>
          <a:p>
            <a:pPr marL="742950" lvl="1" indent="-285750" eaLnBrk="1" hangingPunct="1"/>
            <a:r>
              <a:rPr lang="en-US" altLang="zh-TW" smtClean="0"/>
              <a:t>Refresh</a:t>
            </a:r>
          </a:p>
          <a:p>
            <a:pPr marL="742950" lvl="1" indent="-285750" eaLnBrk="1" hangingPunct="1"/>
            <a:r>
              <a:rPr lang="en-US" altLang="zh-TW" smtClean="0"/>
              <a:t>Content-type</a:t>
            </a:r>
          </a:p>
          <a:p>
            <a:pPr marL="742950" lvl="1" indent="-285750" eaLnBrk="1" hangingPunct="1"/>
            <a:r>
              <a:rPr lang="en-US" altLang="zh-TW" smtClean="0"/>
              <a:t>Expires</a:t>
            </a:r>
          </a:p>
          <a:p>
            <a:pPr marL="742950" lvl="1" indent="-285750" eaLnBrk="1" hangingPunct="1"/>
            <a:r>
              <a:rPr lang="en-US" altLang="zh-TW" smtClean="0"/>
              <a:t>Last-Modified</a:t>
            </a:r>
            <a:endParaRPr lang="zh-TW" altLang="en-US" sz="2400" smtClean="0"/>
          </a:p>
          <a:p>
            <a:pPr eaLnBrk="1" hangingPunct="1"/>
            <a:endParaRPr lang="zh-TW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 bwMode="auto">
          <a:xfrm>
            <a:off x="1042988" y="0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Header </a:t>
            </a:r>
            <a:r>
              <a:rPr lang="zh-TW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函數簡介</a:t>
            </a:r>
          </a:p>
        </p:txBody>
      </p:sp>
      <p:sp>
        <p:nvSpPr>
          <p:cNvPr id="19458" name="內容版面配置區 2"/>
          <p:cNvSpPr>
            <a:spLocks noGrp="1"/>
          </p:cNvSpPr>
          <p:nvPr>
            <p:ph idx="1"/>
          </p:nvPr>
        </p:nvSpPr>
        <p:spPr>
          <a:xfrm>
            <a:off x="1000125" y="1447800"/>
            <a:ext cx="7715250" cy="5410200"/>
          </a:xfrm>
        </p:spPr>
        <p:txBody>
          <a:bodyPr/>
          <a:lstStyle/>
          <a:p>
            <a:pPr marL="92075" indent="-9525" eaLnBrk="1" hangingPunct="1">
              <a:defRPr/>
            </a:pPr>
            <a:r>
              <a:rPr lang="en-US" altLang="zh-TW" sz="2800" dirty="0" smtClean="0"/>
              <a:t>header()</a:t>
            </a:r>
            <a:r>
              <a:rPr lang="zh-TW" altLang="en-US" sz="2800" dirty="0" smtClean="0"/>
              <a:t>格式</a:t>
            </a:r>
            <a:br>
              <a:rPr lang="zh-TW" altLang="en-US" sz="2800" dirty="0" smtClean="0"/>
            </a:br>
            <a:endParaRPr lang="en-US" altLang="zh-TW" sz="2800" dirty="0" smtClean="0"/>
          </a:p>
          <a:p>
            <a:pPr marL="92075" indent="-9525" eaLnBrk="1" hangingPunct="1">
              <a:defRPr/>
            </a:pPr>
            <a:r>
              <a:rPr lang="en-US" altLang="zh-TW" sz="2000" b="1" dirty="0" err="1" smtClean="0"/>
              <a:t>int</a:t>
            </a:r>
            <a:r>
              <a:rPr lang="en-US" altLang="zh-TW" sz="2000" b="1" dirty="0" smtClean="0"/>
              <a:t> header (string </a:t>
            </a:r>
            <a:r>
              <a:rPr lang="zh-TW" altLang="en-US" sz="2000" b="1" dirty="0" smtClean="0"/>
              <a:t> 標頭宣告文字 </a:t>
            </a:r>
            <a:r>
              <a:rPr lang="en-US" altLang="zh-TW" sz="2000" b="1" dirty="0" smtClean="0"/>
              <a:t>[, </a:t>
            </a:r>
            <a:r>
              <a:rPr lang="en-US" altLang="zh-TW" sz="2000" b="1" dirty="0" err="1" smtClean="0"/>
              <a:t>bool</a:t>
            </a:r>
            <a:r>
              <a:rPr lang="en-US" altLang="zh-TW" sz="2000" b="1" dirty="0" smtClean="0"/>
              <a:t> </a:t>
            </a:r>
            <a:r>
              <a:rPr lang="zh-TW" altLang="en-US" sz="2000" b="1" dirty="0" smtClean="0"/>
              <a:t>置換 </a:t>
            </a:r>
            <a:r>
              <a:rPr lang="en-US" altLang="zh-TW" sz="2000" b="1" dirty="0" smtClean="0"/>
              <a:t>[, </a:t>
            </a:r>
            <a:r>
              <a:rPr lang="en-US" altLang="zh-TW" sz="2000" b="1" dirty="0" err="1" smtClean="0"/>
              <a:t>int</a:t>
            </a:r>
            <a:r>
              <a:rPr lang="en-US" altLang="zh-TW" sz="2000" b="1" dirty="0" smtClean="0"/>
              <a:t> http</a:t>
            </a:r>
            <a:r>
              <a:rPr lang="zh-TW" altLang="en-US" sz="2000" b="1" dirty="0" smtClean="0"/>
              <a:t>回應碼</a:t>
            </a:r>
            <a:r>
              <a:rPr lang="en-US" altLang="zh-TW" sz="2000" b="1" dirty="0" smtClean="0"/>
              <a:t>]])</a:t>
            </a:r>
            <a:endParaRPr lang="en-US" altLang="zh-TW" sz="2800" b="1" dirty="0" smtClean="0"/>
          </a:p>
          <a:p>
            <a:pPr marL="742950" lvl="1" indent="-285750" eaLnBrk="1" hangingPunct="1">
              <a:defRPr/>
            </a:pPr>
            <a:endParaRPr lang="en-US" altLang="zh-TW" dirty="0" smtClean="0"/>
          </a:p>
          <a:p>
            <a:pPr marL="742950" lvl="1" indent="-285750" eaLnBrk="1" hangingPunct="1">
              <a:defRPr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標頭宣告文字</a:t>
            </a:r>
            <a:r>
              <a:rPr lang="en-US" altLang="zh-TW" dirty="0" smtClean="0">
                <a:latin typeface="+mn-ea"/>
              </a:rPr>
              <a:t>: </a:t>
            </a:r>
            <a:r>
              <a:rPr lang="zh-TW" altLang="en-US" dirty="0" smtClean="0">
                <a:latin typeface="+mn-ea"/>
              </a:rPr>
              <a:t>傳給瀏覽器的標題。</a:t>
            </a:r>
          </a:p>
          <a:p>
            <a:pPr marL="742950" lvl="1" indent="-285750" eaLnBrk="1" hangingPunct="1">
              <a:defRPr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置換</a:t>
            </a:r>
            <a:r>
              <a:rPr lang="en-US" altLang="zh-TW" dirty="0" smtClean="0">
                <a:latin typeface="+mn-ea"/>
              </a:rPr>
              <a:t> : True: </a:t>
            </a:r>
            <a:r>
              <a:rPr lang="zh-TW" altLang="en-US" dirty="0" smtClean="0">
                <a:latin typeface="+mn-ea"/>
              </a:rPr>
              <a:t>當有兩個相同的標題</a:t>
            </a:r>
            <a:r>
              <a:rPr lang="en-US" altLang="zh-TW" dirty="0" smtClean="0">
                <a:latin typeface="+mn-ea"/>
              </a:rPr>
              <a:t>, </a:t>
            </a:r>
            <a:r>
              <a:rPr lang="zh-TW" altLang="en-US" dirty="0" smtClean="0">
                <a:latin typeface="+mn-ea"/>
              </a:rPr>
              <a:t>後面的訊息將會覆蓋前一個訊息。 </a:t>
            </a:r>
          </a:p>
          <a:p>
            <a:pPr marL="742950" lvl="1" indent="-285750" eaLnBrk="1" hangingPunct="1">
              <a:defRPr/>
            </a:pP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HTTP 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回應碼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:</a:t>
            </a:r>
            <a:r>
              <a:rPr lang="zh-TW" altLang="en-US" dirty="0" smtClean="0">
                <a:latin typeface="+mn-ea"/>
              </a:rPr>
              <a:t>  指定</a:t>
            </a:r>
            <a:r>
              <a:rPr lang="en-US" altLang="zh-TW" dirty="0" smtClean="0">
                <a:latin typeface="+mn-ea"/>
              </a:rPr>
              <a:t>HTTP </a:t>
            </a:r>
            <a:r>
              <a:rPr lang="zh-TW" altLang="en-US" dirty="0" smtClean="0">
                <a:latin typeface="+mn-ea"/>
              </a:rPr>
              <a:t>回應碼的值。</a:t>
            </a:r>
          </a:p>
          <a:p>
            <a:pPr eaLnBrk="1" hangingPunct="1">
              <a:defRPr/>
            </a:pP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331913" y="0"/>
            <a:ext cx="74993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>
                <a:effectLst/>
              </a:rPr>
              <a:t>Location</a:t>
            </a:r>
            <a:endParaRPr lang="zh-TW" altLang="en-US" smtClean="0">
              <a:effectLst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052513"/>
            <a:ext cx="7499350" cy="4800600"/>
          </a:xfrm>
          <a:noFill/>
        </p:spPr>
        <p:txBody>
          <a:bodyPr/>
          <a:lstStyle/>
          <a:p>
            <a:pPr eaLnBrk="1" hangingPunct="1"/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Location - </a:t>
            </a:r>
            <a:r>
              <a:rPr lang="zh-TW" altLang="en-US" sz="2800" smtClean="0">
                <a:latin typeface="Times New Roman" pitchFamily="18" charset="0"/>
                <a:cs typeface="Times New Roman" pitchFamily="18" charset="0"/>
              </a:rPr>
              <a:t>瀏覽器顯示指定的網頁。</a:t>
            </a:r>
          </a:p>
          <a:p>
            <a:pPr eaLnBrk="1" hangingPunct="1"/>
            <a:r>
              <a:rPr lang="zh-TW" altLang="en-US" sz="2800" smtClean="0">
                <a:latin typeface="Times New Roman" pitchFamily="18" charset="0"/>
                <a:cs typeface="Times New Roman" pitchFamily="18" charset="0"/>
              </a:rPr>
              <a:t>格式</a:t>
            </a: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altLang="zh-TW" sz="280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header("Location: http://</a:t>
            </a:r>
            <a:r>
              <a:rPr lang="zh-TW" altLang="en-US" sz="2800" smtClean="0">
                <a:latin typeface="Times New Roman" pitchFamily="18" charset="0"/>
                <a:cs typeface="Times New Roman" pitchFamily="18" charset="0"/>
              </a:rPr>
              <a:t>絕對網路位址</a:t>
            </a: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");</a:t>
            </a: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28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header("Location:  </a:t>
            </a:r>
            <a:r>
              <a:rPr lang="zh-TW" altLang="en-US" sz="2800" smtClean="0">
                <a:latin typeface="Times New Roman" pitchFamily="18" charset="0"/>
                <a:cs typeface="Times New Roman" pitchFamily="18" charset="0"/>
              </a:rPr>
              <a:t>路徑</a:t>
            </a: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zh-TW" altLang="en-US" sz="2800" smtClean="0">
                <a:latin typeface="Times New Roman" pitchFamily="18" charset="0"/>
                <a:cs typeface="Times New Roman" pitchFamily="18" charset="0"/>
              </a:rPr>
              <a:t>檔名</a:t>
            </a: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");</a:t>
            </a:r>
            <a:endParaRPr lang="zh-TW" alt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zh-TW" altLang="en-US" sz="2800" smtClean="0">
                <a:latin typeface="Times New Roman" pitchFamily="18" charset="0"/>
                <a:cs typeface="Times New Roman" pitchFamily="18" charset="0"/>
              </a:rPr>
              <a:t>應用</a:t>
            </a: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zh-TW" altLang="en-US" sz="2800" smtClean="0">
                <a:latin typeface="Times New Roman" pitchFamily="18" charset="0"/>
                <a:cs typeface="Times New Roman" pitchFamily="18" charset="0"/>
              </a:rPr>
              <a:t>客製化網頁 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547813" y="3789363"/>
            <a:ext cx="5030787" cy="13112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TW" sz="2000" dirty="0">
                <a:latin typeface="Times New Roman" pitchFamily="18" charset="0"/>
              </a:rPr>
              <a:t>1: &lt;?</a:t>
            </a:r>
            <a:r>
              <a:rPr lang="en-US" altLang="zh-TW" sz="2000" dirty="0" err="1">
                <a:latin typeface="Times New Roman" pitchFamily="18" charset="0"/>
              </a:rPr>
              <a:t>php</a:t>
            </a:r>
            <a:endParaRPr lang="en-US" altLang="zh-TW" sz="200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zh-TW" sz="2000" dirty="0">
                <a:latin typeface="Times New Roman" pitchFamily="18" charset="0"/>
              </a:rPr>
              <a:t>2: header("Location: http://www.flag.com.tw");</a:t>
            </a:r>
          </a:p>
          <a:p>
            <a:pPr eaLnBrk="1" hangingPunct="1">
              <a:defRPr/>
            </a:pPr>
            <a:r>
              <a:rPr lang="en-US" altLang="zh-TW" sz="2000" dirty="0">
                <a:latin typeface="Times New Roman" pitchFamily="18" charset="0"/>
              </a:rPr>
              <a:t>3: exit;</a:t>
            </a:r>
          </a:p>
          <a:p>
            <a:pPr eaLnBrk="1" hangingPunct="1">
              <a:defRPr/>
            </a:pPr>
            <a:r>
              <a:rPr lang="en-US" altLang="zh-TW" sz="2000" dirty="0">
                <a:latin typeface="Times New Roman" pitchFamily="18" charset="0"/>
              </a:rPr>
              <a:t>4: ?&gt;</a:t>
            </a:r>
          </a:p>
        </p:txBody>
      </p:sp>
      <p:pic>
        <p:nvPicPr>
          <p:cNvPr id="13319" name="Picture 6" descr="19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3" y="4703763"/>
            <a:ext cx="5105400" cy="204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87772" y="44624"/>
            <a:ext cx="7560840" cy="67403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b="1" dirty="0"/>
              <a:t>&lt;?</a:t>
            </a:r>
            <a:r>
              <a:rPr lang="en-US" altLang="zh-TW" b="1" dirty="0" err="1"/>
              <a:t>php</a:t>
            </a:r>
            <a:endParaRPr lang="en-US" altLang="zh-TW" b="1" dirty="0"/>
          </a:p>
          <a:p>
            <a:pPr eaLnBrk="1" hangingPunct="1">
              <a:defRPr/>
            </a:pPr>
            <a:r>
              <a:rPr lang="en-US" altLang="zh-TW" b="1" dirty="0">
                <a:solidFill>
                  <a:srgbClr val="FF0000"/>
                </a:solidFill>
              </a:rPr>
              <a:t>if (empty($_GET['choose'])):</a:t>
            </a:r>
          </a:p>
          <a:p>
            <a:pPr eaLnBrk="1" hangingPunct="1">
              <a:defRPr/>
            </a:pPr>
            <a:r>
              <a:rPr lang="en-US" altLang="zh-TW" b="1" dirty="0"/>
              <a:t>?&gt;</a:t>
            </a:r>
          </a:p>
          <a:p>
            <a:pPr eaLnBrk="1" hangingPunct="1">
              <a:defRPr/>
            </a:pPr>
            <a:r>
              <a:rPr lang="en-US" altLang="zh-TW" dirty="0"/>
              <a:t>&lt;html&gt;</a:t>
            </a:r>
          </a:p>
          <a:p>
            <a:pPr eaLnBrk="1" hangingPunct="1">
              <a:defRPr/>
            </a:pPr>
            <a:r>
              <a:rPr lang="en-US" altLang="zh-TW" dirty="0"/>
              <a:t>&lt;title&gt;</a:t>
            </a:r>
            <a:r>
              <a:rPr lang="zh-TW" altLang="en-US" dirty="0"/>
              <a:t>多向轉址</a:t>
            </a:r>
            <a:r>
              <a:rPr lang="en-US" altLang="zh-TW" dirty="0"/>
              <a:t>&lt;/title&gt;</a:t>
            </a:r>
          </a:p>
          <a:p>
            <a:pPr eaLnBrk="1" hangingPunct="1">
              <a:defRPr/>
            </a:pPr>
            <a:r>
              <a:rPr lang="en-US" altLang="zh-TW" dirty="0"/>
              <a:t>&lt;body&gt;</a:t>
            </a:r>
          </a:p>
          <a:p>
            <a:pPr eaLnBrk="1" hangingPunct="1">
              <a:defRPr/>
            </a:pPr>
            <a:r>
              <a:rPr lang="zh-TW" altLang="en-US" dirty="0"/>
              <a:t>您喜歡瀏覽的運動相關訊息是</a:t>
            </a:r>
            <a:r>
              <a:rPr lang="en-US" altLang="zh-TW" dirty="0"/>
              <a:t>:&lt;</a:t>
            </a:r>
            <a:r>
              <a:rPr lang="en-US" altLang="zh-TW" dirty="0" err="1"/>
              <a:t>br</a:t>
            </a:r>
            <a:r>
              <a:rPr lang="en-US" altLang="zh-TW" dirty="0"/>
              <a:t>&gt;</a:t>
            </a:r>
          </a:p>
          <a:p>
            <a:pPr eaLnBrk="1" hangingPunct="1">
              <a:defRPr/>
            </a:pPr>
            <a:r>
              <a:rPr lang="en-US" altLang="zh-TW" dirty="0"/>
              <a:t>&lt;form action="&lt;?</a:t>
            </a:r>
            <a:r>
              <a:rPr lang="en-US" altLang="zh-TW" dirty="0" err="1"/>
              <a:t>php</a:t>
            </a:r>
            <a:r>
              <a:rPr lang="en-US" altLang="zh-TW" dirty="0"/>
              <a:t> echo $_SERVER['PHP_SELF'] ?&gt;" method="get"&gt;</a:t>
            </a:r>
          </a:p>
          <a:p>
            <a:pPr eaLnBrk="1" hangingPunct="1">
              <a:defRPr/>
            </a:pPr>
            <a:r>
              <a:rPr lang="en-US" altLang="zh-TW" dirty="0"/>
              <a:t>&lt;input type="radio" name="choose" value="1"&gt;</a:t>
            </a:r>
            <a:r>
              <a:rPr lang="zh-TW" altLang="en-US" dirty="0"/>
              <a:t>游泳</a:t>
            </a:r>
            <a:r>
              <a:rPr lang="en-US" altLang="zh-TW" dirty="0"/>
              <a:t>&lt;</a:t>
            </a:r>
            <a:r>
              <a:rPr lang="en-US" altLang="zh-TW" dirty="0" err="1"/>
              <a:t>br</a:t>
            </a:r>
            <a:r>
              <a:rPr lang="en-US" altLang="zh-TW" dirty="0"/>
              <a:t>/&gt;</a:t>
            </a:r>
          </a:p>
          <a:p>
            <a:pPr eaLnBrk="1" hangingPunct="1">
              <a:defRPr/>
            </a:pPr>
            <a:r>
              <a:rPr lang="en-US" altLang="zh-TW" dirty="0"/>
              <a:t>&lt;input type="radio" name="choose" value="2"&gt;</a:t>
            </a:r>
            <a:r>
              <a:rPr lang="zh-TW" altLang="en-US" dirty="0"/>
              <a:t>健行</a:t>
            </a:r>
            <a:r>
              <a:rPr lang="en-US" altLang="zh-TW" dirty="0"/>
              <a:t>&lt;</a:t>
            </a:r>
            <a:r>
              <a:rPr lang="en-US" altLang="zh-TW" dirty="0" err="1"/>
              <a:t>br</a:t>
            </a:r>
            <a:r>
              <a:rPr lang="en-US" altLang="zh-TW" dirty="0"/>
              <a:t>/&gt;</a:t>
            </a:r>
          </a:p>
          <a:p>
            <a:pPr eaLnBrk="1" hangingPunct="1">
              <a:defRPr/>
            </a:pPr>
            <a:r>
              <a:rPr lang="en-US" altLang="zh-TW" dirty="0"/>
              <a:t>&lt;input type="radio" name="choose" value="3"&gt;</a:t>
            </a:r>
            <a:r>
              <a:rPr lang="zh-TW" altLang="en-US" dirty="0"/>
              <a:t>登山</a:t>
            </a:r>
            <a:r>
              <a:rPr lang="en-US" altLang="zh-TW" dirty="0"/>
              <a:t>&lt;</a:t>
            </a:r>
            <a:r>
              <a:rPr lang="en-US" altLang="zh-TW" dirty="0" err="1"/>
              <a:t>br</a:t>
            </a:r>
            <a:r>
              <a:rPr lang="en-US" altLang="zh-TW" dirty="0"/>
              <a:t>/&gt;</a:t>
            </a:r>
          </a:p>
          <a:p>
            <a:pPr eaLnBrk="1" hangingPunct="1">
              <a:defRPr/>
            </a:pPr>
            <a:r>
              <a:rPr lang="en-US" altLang="zh-TW" dirty="0"/>
              <a:t>&lt;input type="submit" value=" </a:t>
            </a:r>
            <a:r>
              <a:rPr lang="zh-TW" altLang="en-US" dirty="0"/>
              <a:t>選好了 </a:t>
            </a:r>
            <a:r>
              <a:rPr lang="en-US" altLang="zh-TW" dirty="0"/>
              <a:t>"&gt;</a:t>
            </a:r>
          </a:p>
          <a:p>
            <a:pPr eaLnBrk="1" hangingPunct="1">
              <a:defRPr/>
            </a:pPr>
            <a:r>
              <a:rPr lang="en-US" altLang="zh-TW" dirty="0"/>
              <a:t>&lt;/form&gt;</a:t>
            </a:r>
          </a:p>
          <a:p>
            <a:pPr eaLnBrk="1" hangingPunct="1">
              <a:defRPr/>
            </a:pPr>
            <a:r>
              <a:rPr lang="en-US" altLang="zh-TW" dirty="0"/>
              <a:t>&lt;/body&gt;</a:t>
            </a:r>
          </a:p>
          <a:p>
            <a:pPr eaLnBrk="1" hangingPunct="1">
              <a:defRPr/>
            </a:pPr>
            <a:r>
              <a:rPr lang="en-US" altLang="zh-TW" dirty="0"/>
              <a:t>&lt;/html&gt;</a:t>
            </a:r>
          </a:p>
          <a:p>
            <a:pPr eaLnBrk="1" hangingPunct="1">
              <a:defRPr/>
            </a:pPr>
            <a:r>
              <a:rPr lang="en-US" altLang="zh-TW" b="1" dirty="0"/>
              <a:t>&lt;?</a:t>
            </a:r>
            <a:r>
              <a:rPr lang="en-US" altLang="zh-TW" b="1" dirty="0" err="1"/>
              <a:t>php</a:t>
            </a:r>
            <a:endParaRPr lang="en-US" altLang="zh-TW" b="1" dirty="0"/>
          </a:p>
          <a:p>
            <a:pPr eaLnBrk="1" hangingPunct="1">
              <a:defRPr/>
            </a:pP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else:</a:t>
            </a:r>
          </a:p>
          <a:p>
            <a:pPr eaLnBrk="1" hangingPunct="1">
              <a:defRPr/>
            </a:pPr>
            <a:r>
              <a:rPr lang="en-US" altLang="zh-TW" b="1" dirty="0"/>
              <a:t>$hostname=$_SERVER['HTTP_HOST'];</a:t>
            </a:r>
          </a:p>
          <a:p>
            <a:pPr eaLnBrk="1" hangingPunct="1">
              <a:defRPr/>
            </a:pPr>
            <a:r>
              <a:rPr lang="en-US" altLang="zh-TW" b="1" dirty="0"/>
              <a:t>$</a:t>
            </a:r>
            <a:r>
              <a:rPr lang="en-US" altLang="zh-TW" b="1" dirty="0" err="1"/>
              <a:t>abs_path</a:t>
            </a:r>
            <a:r>
              <a:rPr lang="en-US" altLang="zh-TW" b="1" dirty="0"/>
              <a:t>=</a:t>
            </a:r>
            <a:r>
              <a:rPr lang="en-US" altLang="zh-TW" b="1" dirty="0" err="1"/>
              <a:t>dirname</a:t>
            </a:r>
            <a:r>
              <a:rPr lang="en-US" altLang="zh-TW" b="1" dirty="0"/>
              <a:t>($_SERVER['PHP_SELF']);</a:t>
            </a:r>
          </a:p>
          <a:p>
            <a:pPr eaLnBrk="1" hangingPunct="1">
              <a:defRPr/>
            </a:pPr>
            <a:r>
              <a:rPr lang="en-US" altLang="zh-TW" b="1" dirty="0"/>
              <a:t>$filename=$_GET['choose'].".</a:t>
            </a:r>
            <a:r>
              <a:rPr lang="en-US" altLang="zh-TW" b="1" dirty="0" err="1"/>
              <a:t>htm</a:t>
            </a:r>
            <a:r>
              <a:rPr lang="en-US" altLang="zh-TW" b="1" dirty="0"/>
              <a:t>";</a:t>
            </a:r>
          </a:p>
          <a:p>
            <a:pPr eaLnBrk="1" hangingPunct="1">
              <a:defRPr/>
            </a:pPr>
            <a:r>
              <a:rPr lang="en-US" altLang="zh-TW" b="1" dirty="0"/>
              <a:t>header("Location: http://".$hostname.$abs_path."/".$filename);</a:t>
            </a:r>
          </a:p>
          <a:p>
            <a:pPr eaLnBrk="1" hangingPunct="1">
              <a:defRPr/>
            </a:pPr>
            <a:r>
              <a:rPr lang="en-US" altLang="zh-TW" b="1" dirty="0"/>
              <a:t>exit;</a:t>
            </a:r>
          </a:p>
          <a:p>
            <a:pPr eaLnBrk="1" hangingPunct="1">
              <a:defRPr/>
            </a:pPr>
            <a:r>
              <a:rPr lang="en-US" altLang="zh-TW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endif</a:t>
            </a:r>
            <a:endParaRPr lang="en-US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altLang="zh-TW" b="1" dirty="0"/>
              <a:t>?&gt;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19-2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60350"/>
            <a:ext cx="5210175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042988" y="0"/>
            <a:ext cx="74993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>
                <a:effectLst/>
              </a:rPr>
              <a:t>Refresh</a:t>
            </a:r>
            <a:endParaRPr lang="zh-TW" altLang="en-US" smtClean="0">
              <a:effectLst/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1001713" y="1214438"/>
            <a:ext cx="749935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Refresh - 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更新網頁。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header("Refresh: N; URL=</a:t>
            </a:r>
            <a:r>
              <a:rPr lang="zh-TW" altLang="en-US" sz="2800" b="1" dirty="0" smtClean="0">
                <a:latin typeface="Times New Roman" pitchFamily="18" charset="0"/>
                <a:cs typeface="Times New Roman" pitchFamily="18" charset="0"/>
              </a:rPr>
              <a:t>網址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");</a:t>
            </a:r>
          </a:p>
          <a:p>
            <a:pPr lvl="1" eaLnBrk="1" hangingPunct="1">
              <a:defRPr/>
            </a:pP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更新時間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時間單位為秒。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URL=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網址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更新的網址。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如果省略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URL 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就表示更新網頁本身。</a:t>
            </a:r>
          </a:p>
          <a:p>
            <a:pPr eaLnBrk="1" hangingPunct="1">
              <a:defRPr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應用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廣告看板、新聞內容更新等等</a:t>
            </a:r>
          </a:p>
          <a:p>
            <a:pPr eaLnBrk="1" hangingPunct="1">
              <a:defRPr/>
            </a:pP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1187450" y="404813"/>
            <a:ext cx="7499350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TW" smtClean="0"/>
              <a:t>Refresh </a:t>
            </a:r>
            <a:r>
              <a:rPr lang="zh-TW" altLang="en-US" smtClean="0"/>
              <a:t>範例 </a:t>
            </a:r>
            <a:r>
              <a:rPr lang="en-US" altLang="zh-TW" smtClean="0"/>
              <a:t>–</a:t>
            </a:r>
            <a:r>
              <a:rPr lang="zh-TW" altLang="en-US" smtClean="0"/>
              <a:t>廣告看版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95536" y="1268760"/>
            <a:ext cx="4536504" cy="470898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000" dirty="0">
                <a:latin typeface="Times New Roman" pitchFamily="18" charset="0"/>
              </a:rPr>
              <a:t>&lt;?</a:t>
            </a:r>
            <a:r>
              <a:rPr lang="en-US" altLang="zh-TW" sz="2000" dirty="0" err="1">
                <a:latin typeface="Times New Roman" pitchFamily="18" charset="0"/>
              </a:rPr>
              <a:t>php</a:t>
            </a:r>
            <a:endParaRPr lang="en-US" altLang="zh-TW" sz="200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zh-TW" sz="2000" dirty="0">
                <a:latin typeface="Times New Roman" pitchFamily="18" charset="0"/>
              </a:rPr>
              <a:t>   header("Refresh: 5");</a:t>
            </a:r>
          </a:p>
          <a:p>
            <a:pPr eaLnBrk="1" hangingPunct="1">
              <a:defRPr/>
            </a:pPr>
            <a:r>
              <a:rPr lang="en-US" altLang="zh-TW" sz="2000" dirty="0">
                <a:latin typeface="Times New Roman" pitchFamily="18" charset="0"/>
              </a:rPr>
              <a:t>?&gt;</a:t>
            </a:r>
          </a:p>
          <a:p>
            <a:pPr eaLnBrk="1" hangingPunct="1">
              <a:defRPr/>
            </a:pPr>
            <a:r>
              <a:rPr lang="en-US" altLang="zh-TW" sz="2000" dirty="0">
                <a:latin typeface="Times New Roman" pitchFamily="18" charset="0"/>
              </a:rPr>
              <a:t>&lt;html&gt;</a:t>
            </a:r>
          </a:p>
          <a:p>
            <a:pPr eaLnBrk="1" hangingPunct="1">
              <a:defRPr/>
            </a:pPr>
            <a:r>
              <a:rPr lang="en-US" altLang="zh-TW" sz="2000" dirty="0">
                <a:latin typeface="Times New Roman" pitchFamily="18" charset="0"/>
              </a:rPr>
              <a:t>…</a:t>
            </a:r>
          </a:p>
          <a:p>
            <a:pPr eaLnBrk="1" hangingPunct="1">
              <a:defRPr/>
            </a:pPr>
            <a:r>
              <a:rPr lang="en-US" altLang="zh-TW" sz="2000" dirty="0">
                <a:latin typeface="Times New Roman" pitchFamily="18" charset="0"/>
              </a:rPr>
              <a:t>&lt;?</a:t>
            </a:r>
            <a:r>
              <a:rPr lang="en-US" altLang="zh-TW" sz="2000" dirty="0" err="1">
                <a:latin typeface="Times New Roman" pitchFamily="18" charset="0"/>
              </a:rPr>
              <a:t>php</a:t>
            </a:r>
            <a:endParaRPr lang="en-US" altLang="zh-TW" sz="200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zh-TW" sz="2000" dirty="0">
                <a:latin typeface="Times New Roman" pitchFamily="18" charset="0"/>
              </a:rPr>
              <a:t>$</a:t>
            </a:r>
            <a:r>
              <a:rPr lang="en-US" altLang="zh-TW" sz="2000" dirty="0" err="1">
                <a:latin typeface="Times New Roman" pitchFamily="18" charset="0"/>
              </a:rPr>
              <a:t>msg</a:t>
            </a:r>
            <a:r>
              <a:rPr lang="en-US" altLang="zh-TW" sz="2000" dirty="0">
                <a:latin typeface="Times New Roman" pitchFamily="18" charset="0"/>
              </a:rPr>
              <a:t>[0] = "</a:t>
            </a:r>
            <a:r>
              <a:rPr lang="zh-TW" altLang="en-US" sz="2000" dirty="0">
                <a:latin typeface="Times New Roman" pitchFamily="18" charset="0"/>
              </a:rPr>
              <a:t>學如逆水行舟</a:t>
            </a:r>
            <a:r>
              <a:rPr lang="en-US" altLang="zh-TW" sz="2000" dirty="0">
                <a:latin typeface="Times New Roman" pitchFamily="18" charset="0"/>
              </a:rPr>
              <a:t>, </a:t>
            </a:r>
            <a:r>
              <a:rPr lang="zh-TW" altLang="en-US" sz="2000" dirty="0">
                <a:latin typeface="Times New Roman" pitchFamily="18" charset="0"/>
              </a:rPr>
              <a:t>不盡則退</a:t>
            </a:r>
            <a:r>
              <a:rPr lang="en-US" altLang="zh-TW" sz="2000" dirty="0">
                <a:latin typeface="Times New Roman" pitchFamily="18" charset="0"/>
              </a:rPr>
              <a:t>";</a:t>
            </a:r>
          </a:p>
          <a:p>
            <a:pPr eaLnBrk="1" hangingPunct="1">
              <a:defRPr/>
            </a:pPr>
            <a:r>
              <a:rPr lang="en-US" altLang="zh-TW" sz="2000" dirty="0">
                <a:latin typeface="Times New Roman" pitchFamily="18" charset="0"/>
              </a:rPr>
              <a:t>$</a:t>
            </a:r>
            <a:r>
              <a:rPr lang="en-US" altLang="zh-TW" sz="2000" dirty="0" err="1">
                <a:latin typeface="Times New Roman" pitchFamily="18" charset="0"/>
              </a:rPr>
              <a:t>msg</a:t>
            </a:r>
            <a:r>
              <a:rPr lang="en-US" altLang="zh-TW" sz="2000" dirty="0">
                <a:latin typeface="Times New Roman" pitchFamily="18" charset="0"/>
              </a:rPr>
              <a:t>[1] = "</a:t>
            </a:r>
            <a:r>
              <a:rPr lang="zh-TW" altLang="en-US" sz="2000" dirty="0">
                <a:latin typeface="Times New Roman" pitchFamily="18" charset="0"/>
              </a:rPr>
              <a:t>今日事</a:t>
            </a:r>
            <a:r>
              <a:rPr lang="en-US" altLang="zh-TW" sz="2000" dirty="0">
                <a:latin typeface="Times New Roman" pitchFamily="18" charset="0"/>
              </a:rPr>
              <a:t>, </a:t>
            </a:r>
            <a:r>
              <a:rPr lang="zh-TW" altLang="en-US" sz="2000" dirty="0">
                <a:latin typeface="Times New Roman" pitchFamily="18" charset="0"/>
              </a:rPr>
              <a:t>今日畢</a:t>
            </a:r>
            <a:r>
              <a:rPr lang="en-US" altLang="zh-TW" sz="2000" dirty="0">
                <a:latin typeface="Times New Roman" pitchFamily="18" charset="0"/>
              </a:rPr>
              <a:t>";</a:t>
            </a:r>
          </a:p>
          <a:p>
            <a:pPr eaLnBrk="1" hangingPunct="1">
              <a:defRPr/>
            </a:pPr>
            <a:r>
              <a:rPr lang="en-US" altLang="zh-TW" sz="2000" dirty="0">
                <a:latin typeface="Times New Roman" pitchFamily="18" charset="0"/>
              </a:rPr>
              <a:t>$</a:t>
            </a:r>
            <a:r>
              <a:rPr lang="en-US" altLang="zh-TW" sz="2000" dirty="0" err="1">
                <a:latin typeface="Times New Roman" pitchFamily="18" charset="0"/>
              </a:rPr>
              <a:t>msg</a:t>
            </a:r>
            <a:r>
              <a:rPr lang="en-US" altLang="zh-TW" sz="2000" dirty="0">
                <a:latin typeface="Times New Roman" pitchFamily="18" charset="0"/>
              </a:rPr>
              <a:t>[2] = "</a:t>
            </a:r>
            <a:r>
              <a:rPr lang="zh-TW" altLang="en-US" sz="2000" dirty="0">
                <a:latin typeface="Times New Roman" pitchFamily="18" charset="0"/>
              </a:rPr>
              <a:t>登高必自卑</a:t>
            </a:r>
            <a:r>
              <a:rPr lang="en-US" altLang="zh-TW" sz="2000" dirty="0">
                <a:latin typeface="Times New Roman" pitchFamily="18" charset="0"/>
              </a:rPr>
              <a:t>, </a:t>
            </a:r>
            <a:r>
              <a:rPr lang="zh-TW" altLang="en-US" sz="2000" dirty="0">
                <a:latin typeface="Times New Roman" pitchFamily="18" charset="0"/>
              </a:rPr>
              <a:t>行遠必自邇</a:t>
            </a:r>
            <a:r>
              <a:rPr lang="en-US" altLang="zh-TW" sz="2000" dirty="0">
                <a:latin typeface="Times New Roman" pitchFamily="18" charset="0"/>
              </a:rPr>
              <a:t>";</a:t>
            </a:r>
          </a:p>
          <a:p>
            <a:pPr eaLnBrk="1" hangingPunct="1">
              <a:defRPr/>
            </a:pPr>
            <a:r>
              <a:rPr lang="en-US" altLang="zh-TW" sz="2000" dirty="0">
                <a:latin typeface="Times New Roman" pitchFamily="18" charset="0"/>
              </a:rPr>
              <a:t>$</a:t>
            </a:r>
            <a:r>
              <a:rPr lang="en-US" altLang="zh-TW" sz="2000" dirty="0" err="1">
                <a:latin typeface="Times New Roman" pitchFamily="18" charset="0"/>
              </a:rPr>
              <a:t>msg</a:t>
            </a:r>
            <a:r>
              <a:rPr lang="en-US" altLang="zh-TW" sz="2000" dirty="0">
                <a:latin typeface="Times New Roman" pitchFamily="18" charset="0"/>
              </a:rPr>
              <a:t>[3] = "</a:t>
            </a:r>
            <a:r>
              <a:rPr lang="zh-TW" altLang="en-US" sz="2000" dirty="0">
                <a:latin typeface="Times New Roman" pitchFamily="18" charset="0"/>
              </a:rPr>
              <a:t>天下無難事</a:t>
            </a:r>
            <a:r>
              <a:rPr lang="en-US" altLang="zh-TW" sz="2000" dirty="0">
                <a:latin typeface="Times New Roman" pitchFamily="18" charset="0"/>
              </a:rPr>
              <a:t>, </a:t>
            </a:r>
            <a:r>
              <a:rPr lang="zh-TW" altLang="en-US" sz="2000" dirty="0">
                <a:latin typeface="Times New Roman" pitchFamily="18" charset="0"/>
              </a:rPr>
              <a:t>只怕有心人</a:t>
            </a:r>
            <a:r>
              <a:rPr lang="en-US" altLang="zh-TW" sz="2000" dirty="0">
                <a:latin typeface="Times New Roman" pitchFamily="18" charset="0"/>
              </a:rPr>
              <a:t>";</a:t>
            </a:r>
          </a:p>
          <a:p>
            <a:pPr eaLnBrk="1" hangingPunct="1">
              <a:defRPr/>
            </a:pPr>
            <a:r>
              <a:rPr lang="en-US" altLang="zh-TW" sz="2000" dirty="0">
                <a:latin typeface="Times New Roman" pitchFamily="18" charset="0"/>
              </a:rPr>
              <a:t>$</a:t>
            </a:r>
            <a:r>
              <a:rPr lang="en-US" altLang="zh-TW" sz="2000" dirty="0" err="1">
                <a:latin typeface="Times New Roman" pitchFamily="18" charset="0"/>
              </a:rPr>
              <a:t>msg</a:t>
            </a:r>
            <a:r>
              <a:rPr lang="en-US" altLang="zh-TW" sz="2000" dirty="0">
                <a:latin typeface="Times New Roman" pitchFamily="18" charset="0"/>
              </a:rPr>
              <a:t>[4] = "</a:t>
            </a:r>
            <a:r>
              <a:rPr lang="zh-TW" altLang="en-US" sz="2000" dirty="0">
                <a:latin typeface="Times New Roman" pitchFamily="18" charset="0"/>
              </a:rPr>
              <a:t>失敗為成功之母</a:t>
            </a:r>
            <a:r>
              <a:rPr lang="en-US" altLang="zh-TW" sz="2000" dirty="0">
                <a:latin typeface="Times New Roman" pitchFamily="18" charset="0"/>
              </a:rPr>
              <a:t>";</a:t>
            </a:r>
          </a:p>
          <a:p>
            <a:pPr eaLnBrk="1" hangingPunct="1">
              <a:defRPr/>
            </a:pPr>
            <a:r>
              <a:rPr lang="en-US" altLang="zh-TW" sz="2000" dirty="0">
                <a:latin typeface="Times New Roman" pitchFamily="18" charset="0"/>
              </a:rPr>
              <a:t>$</a:t>
            </a:r>
            <a:r>
              <a:rPr lang="en-US" altLang="zh-TW" sz="2000" dirty="0" err="1">
                <a:latin typeface="Times New Roman" pitchFamily="18" charset="0"/>
              </a:rPr>
              <a:t>msg</a:t>
            </a:r>
            <a:r>
              <a:rPr lang="en-US" altLang="zh-TW" sz="2000" dirty="0">
                <a:latin typeface="Times New Roman" pitchFamily="18" charset="0"/>
              </a:rPr>
              <a:t>[5] = "</a:t>
            </a:r>
            <a:r>
              <a:rPr lang="zh-TW" altLang="en-US" sz="2000" dirty="0">
                <a:latin typeface="Times New Roman" pitchFamily="18" charset="0"/>
              </a:rPr>
              <a:t>微笑</a:t>
            </a:r>
            <a:r>
              <a:rPr lang="en-US" altLang="zh-TW" sz="2000" dirty="0">
                <a:latin typeface="Times New Roman" pitchFamily="18" charset="0"/>
              </a:rPr>
              <a:t>, </a:t>
            </a:r>
            <a:r>
              <a:rPr lang="zh-TW" altLang="en-US" sz="2000" dirty="0">
                <a:latin typeface="Times New Roman" pitchFamily="18" charset="0"/>
              </a:rPr>
              <a:t>是最好的國際語言</a:t>
            </a:r>
            <a:r>
              <a:rPr lang="en-US" altLang="zh-TW" sz="2000" dirty="0">
                <a:latin typeface="Times New Roman" pitchFamily="18" charset="0"/>
              </a:rPr>
              <a:t>";</a:t>
            </a:r>
          </a:p>
          <a:p>
            <a:pPr eaLnBrk="1" hangingPunct="1">
              <a:defRPr/>
            </a:pPr>
            <a:r>
              <a:rPr lang="en-US" altLang="zh-TW" sz="2000" dirty="0">
                <a:latin typeface="Times New Roman" pitchFamily="18" charset="0"/>
              </a:rPr>
              <a:t>$</a:t>
            </a:r>
            <a:r>
              <a:rPr lang="en-US" altLang="zh-TW" sz="2000" dirty="0" err="1">
                <a:latin typeface="Times New Roman" pitchFamily="18" charset="0"/>
              </a:rPr>
              <a:t>i</a:t>
            </a:r>
            <a:r>
              <a:rPr lang="en-US" altLang="zh-TW" sz="2000" dirty="0">
                <a:latin typeface="Times New Roman" pitchFamily="18" charset="0"/>
              </a:rPr>
              <a:t> = rand()% 6;</a:t>
            </a:r>
          </a:p>
          <a:p>
            <a:pPr eaLnBrk="1" hangingPunct="1">
              <a:defRPr/>
            </a:pPr>
            <a:r>
              <a:rPr lang="en-US" altLang="zh-TW" sz="2000" dirty="0">
                <a:latin typeface="Times New Roman" pitchFamily="18" charset="0"/>
              </a:rPr>
              <a:t>echo "</a:t>
            </a:r>
            <a:r>
              <a:rPr lang="zh-TW" altLang="en-US" sz="2000" dirty="0">
                <a:latin typeface="Times New Roman" pitchFamily="18" charset="0"/>
              </a:rPr>
              <a:t>今日小語 </a:t>
            </a:r>
            <a:r>
              <a:rPr lang="en-US" altLang="zh-TW" sz="2000" dirty="0">
                <a:latin typeface="Times New Roman" pitchFamily="18" charset="0"/>
              </a:rPr>
              <a:t>: $</a:t>
            </a:r>
            <a:r>
              <a:rPr lang="en-US" altLang="zh-TW" sz="2000" dirty="0" err="1">
                <a:latin typeface="Times New Roman" pitchFamily="18" charset="0"/>
              </a:rPr>
              <a:t>msg</a:t>
            </a:r>
            <a:r>
              <a:rPr lang="en-US" altLang="zh-TW" sz="2000" dirty="0">
                <a:latin typeface="Times New Roman" pitchFamily="18" charset="0"/>
              </a:rPr>
              <a:t>[$</a:t>
            </a:r>
            <a:r>
              <a:rPr lang="en-US" altLang="zh-TW" sz="2000" dirty="0" err="1">
                <a:latin typeface="Times New Roman" pitchFamily="18" charset="0"/>
              </a:rPr>
              <a:t>i</a:t>
            </a:r>
            <a:r>
              <a:rPr lang="en-US" altLang="zh-TW" sz="2000" dirty="0">
                <a:latin typeface="Times New Roman" pitchFamily="18" charset="0"/>
              </a:rPr>
              <a:t>]";</a:t>
            </a:r>
          </a:p>
          <a:p>
            <a:pPr eaLnBrk="1" hangingPunct="1">
              <a:defRPr/>
            </a:pPr>
            <a:r>
              <a:rPr lang="en-US" altLang="zh-TW" sz="2000" dirty="0">
                <a:latin typeface="Times New Roman" pitchFamily="18" charset="0"/>
              </a:rPr>
              <a:t>?&gt;</a:t>
            </a:r>
          </a:p>
        </p:txBody>
      </p:sp>
      <p:pic>
        <p:nvPicPr>
          <p:cNvPr id="1741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341438"/>
            <a:ext cx="53530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276475"/>
            <a:ext cx="53244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9554</TotalTime>
  <Words>977</Words>
  <Application>Microsoft Office PowerPoint</Application>
  <PresentationFormat>如螢幕大小 (4:3)</PresentationFormat>
  <Paragraphs>157</Paragraphs>
  <Slides>18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7" baseType="lpstr">
      <vt:lpstr>Arial</vt:lpstr>
      <vt:lpstr>新細明體</vt:lpstr>
      <vt:lpstr>Gill Sans MT</vt:lpstr>
      <vt:lpstr>微軟正黑體</vt:lpstr>
      <vt:lpstr>Wingdings 2</vt:lpstr>
      <vt:lpstr>Verdana</vt:lpstr>
      <vt:lpstr>Calibri</vt:lpstr>
      <vt:lpstr>Times New Roman</vt:lpstr>
      <vt:lpstr>夏至</vt:lpstr>
      <vt:lpstr>Header  函數</vt:lpstr>
      <vt:lpstr>HTTP Message</vt:lpstr>
      <vt:lpstr>header 函數簡介</vt:lpstr>
      <vt:lpstr>Header 函數簡介</vt:lpstr>
      <vt:lpstr>Location</vt:lpstr>
      <vt:lpstr>PowerPoint 簡報</vt:lpstr>
      <vt:lpstr>PowerPoint 簡報</vt:lpstr>
      <vt:lpstr>Refresh</vt:lpstr>
      <vt:lpstr>PowerPoint 簡報</vt:lpstr>
      <vt:lpstr>Content-type</vt:lpstr>
      <vt:lpstr>PowerPoint 簡報</vt:lpstr>
      <vt:lpstr>使用 header() 函數認證</vt:lpstr>
      <vt:lpstr>HTTP 認證</vt:lpstr>
      <vt:lpstr> HTTP 認證</vt:lpstr>
      <vt:lpstr>PowerPoint 簡報</vt:lpstr>
      <vt:lpstr>Cache Control</vt:lpstr>
      <vt:lpstr>Cache Control</vt:lpstr>
      <vt:lpstr>Cache Control</vt:lpstr>
    </vt:vector>
  </TitlesOfParts>
  <Company>NCTU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5 入門基礎</dc:title>
  <dc:creator>USER</dc:creator>
  <cp:lastModifiedBy>yccncnu</cp:lastModifiedBy>
  <cp:revision>63</cp:revision>
  <dcterms:created xsi:type="dcterms:W3CDTF">2009-02-13T07:40:10Z</dcterms:created>
  <dcterms:modified xsi:type="dcterms:W3CDTF">2018-12-17T04:17:20Z</dcterms:modified>
</cp:coreProperties>
</file>