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319" r:id="rId2"/>
    <p:sldId id="328" r:id="rId3"/>
    <p:sldId id="329" r:id="rId4"/>
    <p:sldId id="330" r:id="rId5"/>
    <p:sldId id="356" r:id="rId6"/>
    <p:sldId id="357" r:id="rId7"/>
    <p:sldId id="365" r:id="rId8"/>
    <p:sldId id="358" r:id="rId9"/>
    <p:sldId id="360" r:id="rId10"/>
    <p:sldId id="361" r:id="rId11"/>
    <p:sldId id="348" r:id="rId12"/>
    <p:sldId id="363" r:id="rId13"/>
    <p:sldId id="350" r:id="rId14"/>
    <p:sldId id="351" r:id="rId15"/>
    <p:sldId id="331" r:id="rId16"/>
    <p:sldId id="332" r:id="rId17"/>
    <p:sldId id="333" r:id="rId18"/>
    <p:sldId id="334" r:id="rId19"/>
    <p:sldId id="335" r:id="rId20"/>
    <p:sldId id="337" r:id="rId21"/>
    <p:sldId id="353" r:id="rId22"/>
    <p:sldId id="338" r:id="rId23"/>
    <p:sldId id="349" r:id="rId24"/>
    <p:sldId id="339" r:id="rId25"/>
    <p:sldId id="355" r:id="rId26"/>
    <p:sldId id="354" r:id="rId27"/>
    <p:sldId id="362" r:id="rId28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80" autoAdjust="0"/>
    <p:restoredTop sz="86412" autoAdjust="0"/>
  </p:normalViewPr>
  <p:slideViewPr>
    <p:cSldViewPr snapToGrid="0">
      <p:cViewPr varScale="1">
        <p:scale>
          <a:sx n="63" d="100"/>
          <a:sy n="63" d="100"/>
        </p:scale>
        <p:origin x="60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-276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256AE58-D8CE-4CC9-9C97-AFF5563B5D7A}" type="datetimeFigureOut">
              <a:rPr lang="zh-TW" altLang="en-US"/>
              <a:pPr>
                <a:defRPr/>
              </a:pPr>
              <a:t>2023/6/6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fld id="{2C1D4F82-5E92-4E93-B3C6-BAC6B45FAF5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9826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F2377C8-7E03-4CE4-8CEF-54CCCB3E2237}" type="datetimeFigureOut">
              <a:rPr lang="zh-TW" altLang="en-US"/>
              <a:pPr>
                <a:defRPr/>
              </a:pPr>
              <a:t>2023/6/6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fld id="{20D94FAA-DCC0-4153-BFBC-8F595FE4C21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8527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63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AEF8544-A0F0-42B5-9DDE-A47884C8FCA9}" type="slidenum">
              <a:rPr lang="zh-TW" altLang="en-US"/>
              <a:pPr>
                <a:spcBef>
                  <a:spcPct val="0"/>
                </a:spcBef>
              </a:pPr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13EFC31B-7E70-42F6-B1FE-CCDC9E111103}" type="slidenum">
              <a:rPr lang="zh-TW" altLang="en-US"/>
              <a:pPr>
                <a:spcBef>
                  <a:spcPct val="0"/>
                </a:spcBef>
              </a:pPr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橢圓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zh-TW" altLang="en-US"/>
              <a:t>按一下以編輯母片副標題樣式</a:t>
            </a:r>
            <a:endParaRPr lang="en-US"/>
          </a:p>
        </p:txBody>
      </p:sp>
      <p:sp>
        <p:nvSpPr>
          <p:cNvPr id="6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274853-ED18-4835-8C58-4BA9691DEB85}" type="datetimeFigureOut">
              <a:rPr lang="zh-TW" altLang="en-US"/>
              <a:pPr>
                <a:defRPr/>
              </a:pPr>
              <a:t>2023/6/6</a:t>
            </a:fld>
            <a:endParaRPr lang="zh-TW" altLang="en-US"/>
          </a:p>
        </p:txBody>
      </p:sp>
      <p:sp>
        <p:nvSpPr>
          <p:cNvPr id="7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DFC58-2CAE-4513-B94D-01D725653B0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584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092BC-997B-4149-A633-C5B943CD5165}" type="datetimeFigureOut">
              <a:rPr lang="zh-TW" altLang="en-US"/>
              <a:pPr>
                <a:defRPr/>
              </a:pPr>
              <a:t>2023/6/6</a:t>
            </a:fld>
            <a:endParaRPr lang="zh-TW" altLang="en-US"/>
          </a:p>
        </p:txBody>
      </p:sp>
      <p:sp>
        <p:nvSpPr>
          <p:cNvPr id="5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2B6B4-A416-4DC7-A883-C04A2EE4692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3578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矩形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橢圓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6D61FC-EB5B-4F0A-B0FC-39FDB40ABCD6}" type="datetimeFigureOut">
              <a:rPr lang="zh-TW" altLang="en-US"/>
              <a:pPr>
                <a:defRPr/>
              </a:pPr>
              <a:t>2023/6/6</a:t>
            </a:fld>
            <a:endParaRPr lang="zh-TW" altLang="en-US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A7B39-12F7-4E71-A87D-A912D42B4D03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8012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lvl1pPr>
              <a:defRPr sz="4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extLst/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A616A-E742-432D-99CD-5B0FC9080BB4}" type="datetimeFigureOut">
              <a:rPr lang="zh-TW" altLang="en-US"/>
              <a:pPr>
                <a:defRPr/>
              </a:pPr>
              <a:t>2023/6/6</a:t>
            </a:fld>
            <a:endParaRPr lang="zh-TW" altLang="en-US"/>
          </a:p>
        </p:txBody>
      </p:sp>
      <p:sp>
        <p:nvSpPr>
          <p:cNvPr id="6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A79FE-2FEE-4C46-B8BB-3BA43E55348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8522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E72B5C-A1A0-40C3-ADFF-97B487A731D8}" type="datetimeFigureOut">
              <a:rPr lang="zh-TW" altLang="en-US"/>
              <a:pPr>
                <a:defRPr/>
              </a:pPr>
              <a:t>2023/6/6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A4840-50DE-498E-8221-ECA741E3EB0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0643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27153-A5DB-4699-BB2A-D12FB2FAD9D7}" type="datetimeFigureOut">
              <a:rPr lang="zh-TW" altLang="en-US"/>
              <a:pPr>
                <a:defRPr/>
              </a:pPr>
              <a:t>2023/6/6</a:t>
            </a:fld>
            <a:endParaRPr lang="zh-TW" altLang="en-US"/>
          </a:p>
        </p:txBody>
      </p:sp>
      <p:sp>
        <p:nvSpPr>
          <p:cNvPr id="4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3C476-B4B5-401B-B8C7-631B0FE723D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8189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3" name="矩形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4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138F52-8C05-4BBF-B71F-C2FA8D8E3159}" type="datetimeFigureOut">
              <a:rPr lang="zh-TW" altLang="en-US"/>
              <a:pPr>
                <a:defRPr/>
              </a:pPr>
              <a:t>2023/6/6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6565B-0F7E-4343-8224-E15E187E2AF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4170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40F500-3C73-4186-B80E-6858735DD2C0}" type="datetimeFigureOut">
              <a:rPr lang="zh-TW" altLang="en-US"/>
              <a:pPr>
                <a:defRPr/>
              </a:pPr>
              <a:t>2023/6/6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F8D78-D5A1-4D1A-9255-62BC8446384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595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kumimoji="0" lang="en-US" sz="3200">
              <a:latin typeface="+mn-lt"/>
              <a:ea typeface="+mn-ea"/>
            </a:endParaRPr>
          </a:p>
        </p:txBody>
      </p:sp>
      <p:sp>
        <p:nvSpPr>
          <p:cNvPr id="6" name="流程圖: 程序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流程圖: 程序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8D2F2A-01C0-4FD8-A84E-F611E19EFC66}" type="datetimeFigureOut">
              <a:rPr lang="zh-TW" altLang="en-US"/>
              <a:pPr>
                <a:defRPr/>
              </a:pPr>
              <a:t>2023/6/6</a:t>
            </a:fld>
            <a:endParaRPr lang="zh-TW" altLang="en-US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B3F3B-F8DE-42C3-8D7E-7B749358E59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43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4E916-5C37-4859-89C6-97513025A481}" type="datetimeFigureOut">
              <a:rPr lang="zh-TW" altLang="en-US"/>
              <a:pPr>
                <a:defRPr/>
              </a:pPr>
              <a:t>2023/6/6</a:t>
            </a:fld>
            <a:endParaRPr lang="zh-TW" altLang="en-US"/>
          </a:p>
        </p:txBody>
      </p:sp>
      <p:sp>
        <p:nvSpPr>
          <p:cNvPr id="5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F7E23-FA27-466E-9484-D193BDC4D9FC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085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1033" name="文字版面配置區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9F5804C7-FBD6-4217-84C0-A0BBEAD4B457}" type="datetimeFigureOut">
              <a:rPr lang="zh-TW" altLang="en-US"/>
              <a:pPr>
                <a:defRPr/>
              </a:pPr>
              <a:t>2023/6/6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solidFill>
                  <a:srgbClr val="B5A788"/>
                </a:solidFill>
                <a:latin typeface="Gill Sans MT" pitchFamily="34" charset="0"/>
                <a:ea typeface="微軟正黑體" pitchFamily="34" charset="-120"/>
              </a:defRPr>
            </a:lvl1pPr>
          </a:lstStyle>
          <a:p>
            <a:fld id="{905F23E0-FE2B-411D-A79D-45035D1C25F1}" type="slidenum">
              <a:rPr lang="zh-TW" altLang="en-US"/>
              <a:pPr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0" r:id="rId3"/>
    <p:sldLayoutId id="2147483786" r:id="rId4"/>
    <p:sldLayoutId id="2147483781" r:id="rId5"/>
    <p:sldLayoutId id="2147483787" r:id="rId6"/>
    <p:sldLayoutId id="2147483788" r:id="rId7"/>
    <p:sldLayoutId id="2147483789" r:id="rId8"/>
    <p:sldLayoutId id="2147483782" r:id="rId9"/>
    <p:sldLayoutId id="2147483783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localhost/phpmyadmin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err="1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MySQL</a:t>
            </a:r>
            <a:r>
              <a:rPr lang="en-US" altLang="zh-TW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簡介</a:t>
            </a:r>
          </a:p>
        </p:txBody>
      </p:sp>
      <p:sp>
        <p:nvSpPr>
          <p:cNvPr id="10243" name="副標題 2"/>
          <p:cNvSpPr>
            <a:spLocks noGrp="1"/>
          </p:cNvSpPr>
          <p:nvPr>
            <p:ph type="subTitle" idx="1"/>
          </p:nvPr>
        </p:nvSpPr>
        <p:spPr>
          <a:xfrm>
            <a:off x="928688" y="2428875"/>
            <a:ext cx="7910512" cy="4651375"/>
          </a:xfrm>
        </p:spPr>
        <p:txBody>
          <a:bodyPr/>
          <a:lstStyle/>
          <a:p>
            <a:pPr marL="26988" eaLnBrk="1" hangingPunct="1">
              <a:buFont typeface="Arial" charset="0"/>
              <a:buChar char="•"/>
            </a:pPr>
            <a:r>
              <a:rPr lang="zh-TW" altLang="en-US" sz="3200">
                <a:solidFill>
                  <a:srgbClr val="320E04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認識資料庫</a:t>
            </a:r>
          </a:p>
          <a:p>
            <a:pPr marL="26988" eaLnBrk="1" hangingPunct="1">
              <a:buFont typeface="Arial" charset="0"/>
              <a:buChar char="•"/>
            </a:pPr>
            <a:r>
              <a:rPr lang="en-US" altLang="zh-TW" sz="3200">
                <a:solidFill>
                  <a:srgbClr val="320E04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MySQL </a:t>
            </a:r>
            <a:r>
              <a:rPr lang="zh-TW" altLang="en-US" sz="3200">
                <a:solidFill>
                  <a:srgbClr val="320E04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資料庫新增</a:t>
            </a:r>
          </a:p>
          <a:p>
            <a:pPr marL="26988" eaLnBrk="1" hangingPunct="1">
              <a:buFont typeface="Arial" charset="0"/>
              <a:buChar char="•"/>
            </a:pPr>
            <a:r>
              <a:rPr lang="en-US" altLang="zh-TW" sz="3200">
                <a:solidFill>
                  <a:srgbClr val="320E04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MySQL </a:t>
            </a:r>
            <a:r>
              <a:rPr lang="zh-TW" altLang="en-US" sz="3200">
                <a:solidFill>
                  <a:srgbClr val="320E04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資料表新增</a:t>
            </a:r>
          </a:p>
          <a:p>
            <a:pPr marL="26988" eaLnBrk="1" hangingPunct="1">
              <a:buFont typeface="Arial" charset="0"/>
              <a:buChar char="•"/>
            </a:pPr>
            <a:r>
              <a:rPr lang="zh-TW" altLang="en-US" sz="3200">
                <a:solidFill>
                  <a:srgbClr val="320E04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認識欄位資料表</a:t>
            </a:r>
          </a:p>
          <a:p>
            <a:pPr marL="26988" eaLnBrk="1" hangingPunct="1">
              <a:buFont typeface="Arial" charset="0"/>
              <a:buChar char="•"/>
            </a:pPr>
            <a:r>
              <a:rPr lang="zh-TW" altLang="en-US" sz="3200">
                <a:solidFill>
                  <a:srgbClr val="320E04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資料新增、刪除、修改、瀏灠</a:t>
            </a:r>
          </a:p>
          <a:p>
            <a:pPr marL="26988" eaLnBrk="1" hangingPunct="1">
              <a:buFont typeface="Arial" charset="0"/>
              <a:buChar char="•"/>
            </a:pPr>
            <a:r>
              <a:rPr lang="zh-TW" altLang="en-US" sz="3200">
                <a:solidFill>
                  <a:srgbClr val="320E04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資料表清空與刪除</a:t>
            </a:r>
          </a:p>
          <a:p>
            <a:pPr marL="26988" eaLnBrk="1" hangingPunct="1">
              <a:buFont typeface="Arial" charset="0"/>
              <a:buChar char="•"/>
            </a:pPr>
            <a:endParaRPr lang="zh-TW" altLang="en-US" sz="3200">
              <a:solidFill>
                <a:srgbClr val="320E04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26988" eaLnBrk="1" hangingPunct="1">
              <a:buFont typeface="Arial" charset="0"/>
              <a:buChar char="•"/>
            </a:pPr>
            <a:endParaRPr lang="zh-TW" altLang="en-US" sz="3200">
              <a:solidFill>
                <a:srgbClr val="320E04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4"/>
          <a:stretch/>
        </p:blipFill>
        <p:spPr bwMode="auto">
          <a:xfrm>
            <a:off x="238271" y="0"/>
            <a:ext cx="8498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橢圓 1"/>
          <p:cNvSpPr/>
          <p:nvPr/>
        </p:nvSpPr>
        <p:spPr>
          <a:xfrm>
            <a:off x="2330417" y="5505256"/>
            <a:ext cx="2250913" cy="360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3" name="橢圓 2"/>
          <p:cNvSpPr/>
          <p:nvPr/>
        </p:nvSpPr>
        <p:spPr>
          <a:xfrm>
            <a:off x="7889940" y="6086345"/>
            <a:ext cx="792163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21510" name="文字方塊 3"/>
          <p:cNvSpPr txBox="1">
            <a:spLocks noChangeArrowheads="1"/>
          </p:cNvSpPr>
          <p:nvPr/>
        </p:nvSpPr>
        <p:spPr bwMode="auto">
          <a:xfrm>
            <a:off x="4868021" y="5475224"/>
            <a:ext cx="24160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en-US" altLang="zh-TW" b="1" dirty="0"/>
              <a:t>utf8mb4_unicode_ci</a:t>
            </a:r>
            <a:endParaRPr lang="zh-TW" altLang="en-US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2181225" y="98425"/>
            <a:ext cx="3602038" cy="5857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200" b="1" dirty="0"/>
              <a:t>設定編碼排序 </a:t>
            </a:r>
            <a:r>
              <a:rPr lang="en-US" altLang="zh-TW" sz="3200" b="1" dirty="0"/>
              <a:t>(2/2)</a:t>
            </a:r>
            <a:endParaRPr lang="zh-TW" altLang="en-US" sz="3200" b="1" dirty="0"/>
          </a:p>
        </p:txBody>
      </p:sp>
      <p:sp>
        <p:nvSpPr>
          <p:cNvPr id="9" name="橢圓 8"/>
          <p:cNvSpPr/>
          <p:nvPr/>
        </p:nvSpPr>
        <p:spPr>
          <a:xfrm>
            <a:off x="6051614" y="674559"/>
            <a:ext cx="641350" cy="469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84"/>
          <a:stretch>
            <a:fillRect/>
          </a:stretch>
        </p:blipFill>
        <p:spPr bwMode="auto">
          <a:xfrm>
            <a:off x="504825" y="2041525"/>
            <a:ext cx="826770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973138" y="0"/>
            <a:ext cx="749935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4000" b="1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在一資料庫中新增一資料表</a:t>
            </a:r>
          </a:p>
        </p:txBody>
      </p:sp>
      <p:sp>
        <p:nvSpPr>
          <p:cNvPr id="22532" name="Rectangle 3"/>
          <p:cNvSpPr>
            <a:spLocks noGrp="1"/>
          </p:cNvSpPr>
          <p:nvPr>
            <p:ph type="body" idx="4294967295"/>
          </p:nvPr>
        </p:nvSpPr>
        <p:spPr>
          <a:xfrm>
            <a:off x="752475" y="1120775"/>
            <a:ext cx="8137525" cy="4800600"/>
          </a:xfrm>
        </p:spPr>
        <p:txBody>
          <a:bodyPr/>
          <a:lstStyle/>
          <a:p>
            <a:pPr eaLnBrk="1" hangingPunct="1"/>
            <a:r>
              <a:rPr lang="zh-TW" altLang="en-US" sz="28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選擇資料庫後即可進入「新增資料表」畫面</a:t>
            </a:r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3032125" y="4527550"/>
            <a:ext cx="3744913" cy="64928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solidFill>
                <a:srgbClr val="FF0000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525463" y="4940300"/>
            <a:ext cx="1204912" cy="4143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文字方塊 4"/>
          <p:cNvSpPr txBox="1">
            <a:spLocks noChangeArrowheads="1"/>
          </p:cNvSpPr>
          <p:nvPr/>
        </p:nvSpPr>
        <p:spPr bwMode="auto">
          <a:xfrm>
            <a:off x="1233488" y="452438"/>
            <a:ext cx="28622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en-US" altLang="zh-TW" sz="2800" b="1"/>
              <a:t>students </a:t>
            </a:r>
            <a:r>
              <a:rPr lang="zh-TW" altLang="en-US" sz="2800" b="1"/>
              <a:t>資料表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3562"/>
            <a:ext cx="9144000" cy="276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文字方塊 1"/>
          <p:cNvSpPr txBox="1">
            <a:spLocks noChangeArrowheads="1"/>
          </p:cNvSpPr>
          <p:nvPr/>
        </p:nvSpPr>
        <p:spPr bwMode="auto">
          <a:xfrm>
            <a:off x="3924753" y="2959560"/>
            <a:ext cx="2570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dirty="0"/>
              <a:t>UNSIGNED</a:t>
            </a:r>
            <a:r>
              <a:rPr lang="zh-TW" altLang="en-US" dirty="0"/>
              <a:t> </a:t>
            </a:r>
            <a:r>
              <a:rPr lang="en-US" altLang="zh-TW" dirty="0"/>
              <a:t>ZEROFILL</a:t>
            </a:r>
            <a:endParaRPr lang="zh-TW" altLang="en-US" dirty="0"/>
          </a:p>
        </p:txBody>
      </p:sp>
      <p:sp>
        <p:nvSpPr>
          <p:cNvPr id="24586" name="文字方塊 2"/>
          <p:cNvSpPr txBox="1">
            <a:spLocks noChangeArrowheads="1"/>
          </p:cNvSpPr>
          <p:nvPr/>
        </p:nvSpPr>
        <p:spPr bwMode="auto">
          <a:xfrm>
            <a:off x="6777816" y="2959949"/>
            <a:ext cx="1231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dirty="0"/>
              <a:t>PRIMARY</a:t>
            </a:r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7203232" y="41148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* 勾選自動編號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"/>
          <a:stretch/>
        </p:blipFill>
        <p:spPr bwMode="auto">
          <a:xfrm>
            <a:off x="74062" y="985746"/>
            <a:ext cx="3714750" cy="439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6"/>
          <a:stretch/>
        </p:blipFill>
        <p:spPr bwMode="auto">
          <a:xfrm>
            <a:off x="3917205" y="979715"/>
            <a:ext cx="2447925" cy="176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866123" y="5570381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TINYINT</a:t>
            </a:r>
            <a:endParaRPr lang="zh-TW" alt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" b="-1"/>
          <a:stretch/>
        </p:blipFill>
        <p:spPr bwMode="auto">
          <a:xfrm>
            <a:off x="6595576" y="961052"/>
            <a:ext cx="2072562" cy="192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肘形接點 4"/>
          <p:cNvCxnSpPr/>
          <p:nvPr/>
        </p:nvCxnSpPr>
        <p:spPr>
          <a:xfrm rot="16200000" flipV="1">
            <a:off x="7399176" y="2799184"/>
            <a:ext cx="2304661" cy="307910"/>
          </a:xfrm>
          <a:prstGeom prst="bentConnector3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2043404" y="33590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/>
              <a:t>sID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6848670" y="391886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Primary Key</a:t>
            </a:r>
            <a:endParaRPr lang="zh-TW" altLang="en-US" dirty="0"/>
          </a:p>
        </p:txBody>
      </p:sp>
      <p:pic>
        <p:nvPicPr>
          <p:cNvPr id="2056" name="Picture 8" descr="http://icons.iconarchive.com/icons/webalys/kameleon.pics/48/Key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433" y="328451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6559421" y="4609322"/>
            <a:ext cx="2210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A_I: Auto Increment</a:t>
            </a:r>
            <a:endParaRPr lang="zh-TW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向右箭號 16"/>
          <p:cNvSpPr/>
          <p:nvPr/>
        </p:nvSpPr>
        <p:spPr>
          <a:xfrm rot="16200000">
            <a:off x="8658810" y="4767942"/>
            <a:ext cx="242596" cy="279919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5635691" y="4730621"/>
            <a:ext cx="1856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utf8mb4_unicode</a:t>
            </a:r>
            <a:endParaRPr lang="zh-TW" altLang="en-US" sz="1600" dirty="0"/>
          </a:p>
        </p:txBody>
      </p:sp>
      <p:grpSp>
        <p:nvGrpSpPr>
          <p:cNvPr id="19" name="群組 18"/>
          <p:cNvGrpSpPr/>
          <p:nvPr/>
        </p:nvGrpSpPr>
        <p:grpSpPr>
          <a:xfrm>
            <a:off x="0" y="0"/>
            <a:ext cx="8957389" cy="4521759"/>
            <a:chOff x="0" y="0"/>
            <a:chExt cx="8957389" cy="4521759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957389" cy="4521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肘形接點 3"/>
            <p:cNvCxnSpPr/>
            <p:nvPr/>
          </p:nvCxnSpPr>
          <p:spPr>
            <a:xfrm rot="5400000" flipH="1" flipV="1">
              <a:off x="2146043" y="2883163"/>
              <a:ext cx="2267341" cy="774436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/>
            <p:cNvSpPr/>
            <p:nvPr/>
          </p:nvSpPr>
          <p:spPr>
            <a:xfrm>
              <a:off x="4357396" y="1502229"/>
              <a:ext cx="1380931" cy="699795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圓角矩形 15"/>
            <p:cNvSpPr/>
            <p:nvPr/>
          </p:nvSpPr>
          <p:spPr>
            <a:xfrm>
              <a:off x="8612155" y="0"/>
              <a:ext cx="326572" cy="4516016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3078" name="Picture 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68" b="24148"/>
            <a:stretch/>
          </p:blipFill>
          <p:spPr bwMode="auto">
            <a:xfrm>
              <a:off x="5807141" y="1604867"/>
              <a:ext cx="1340108" cy="426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43" y="4436025"/>
            <a:ext cx="2676176" cy="24219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116013" y="0"/>
            <a:ext cx="749935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390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認識資料表的欄位</a:t>
            </a:r>
            <a:r>
              <a:rPr lang="en-US" altLang="zh-TW" sz="390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</a:t>
            </a:r>
            <a:r>
              <a:rPr lang="zh-TW" altLang="en-US" sz="390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數值欄位</a:t>
            </a:r>
          </a:p>
        </p:txBody>
      </p:sp>
      <p:pic>
        <p:nvPicPr>
          <p:cNvPr id="2969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962025"/>
            <a:ext cx="6337300" cy="569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042988" y="0"/>
            <a:ext cx="749935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390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認識資料表的欄位</a:t>
            </a:r>
            <a:r>
              <a:rPr lang="en-US" altLang="zh-TW" sz="390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</a:t>
            </a:r>
            <a:r>
              <a:rPr lang="zh-TW" altLang="en-US" sz="390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文字型態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1382713"/>
            <a:ext cx="8101012" cy="478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042988" y="0"/>
            <a:ext cx="7818437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390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認識資料表的欄位</a:t>
            </a:r>
            <a:r>
              <a:rPr lang="en-US" altLang="zh-TW" sz="390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</a:t>
            </a:r>
            <a:r>
              <a:rPr lang="zh-TW" altLang="en-US" sz="390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日期及時間型態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981075"/>
            <a:ext cx="6048375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781425"/>
            <a:ext cx="60483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971550" y="0"/>
            <a:ext cx="749935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390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認識資料表的欄位</a:t>
            </a:r>
            <a:r>
              <a:rPr lang="en-US" altLang="zh-TW" sz="390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</a:t>
            </a:r>
            <a:r>
              <a:rPr lang="zh-TW" altLang="en-US" sz="390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特殊資料型態</a:t>
            </a:r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708275"/>
            <a:ext cx="8569325" cy="2735263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390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認識資料表的欄位</a:t>
            </a:r>
            <a:r>
              <a:rPr lang="en-US" altLang="zh-TW" sz="390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</a:t>
            </a:r>
            <a:r>
              <a:rPr lang="zh-TW" altLang="en-US" sz="390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重要欄位屬性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76475"/>
            <a:ext cx="8027988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認識資料庫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4294967295"/>
          </p:nvPr>
        </p:nvSpPr>
        <p:spPr>
          <a:xfrm>
            <a:off x="928688" y="1447800"/>
            <a:ext cx="7891462" cy="519588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TW" altLang="en-US" sz="24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資料庫 </a:t>
            </a:r>
            <a:r>
              <a:rPr lang="en-US" altLang="zh-TW" sz="24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(Database) </a:t>
            </a:r>
            <a:r>
              <a:rPr lang="zh-TW" altLang="en-US" sz="24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可以說是一些相關資料的集合並進行儲存的地方，我們可以一定的原則與方法新增、編輯、刪除資料的內容，進而搜尋、分析、比對所有資料，取得可用的資訊，產生所需的結果。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TW" altLang="en-US" sz="24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資料庫名詞解釋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zh-TW" altLang="en-US" sz="24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資料庫管理系統</a:t>
            </a:r>
            <a:r>
              <a:rPr lang="en-US" altLang="zh-TW" sz="24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(Database Management System, DBMS) ex: MySQL, MS SQL server, Oracle, Access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zh-TW" altLang="en-US" sz="24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資料庫</a:t>
            </a:r>
            <a:r>
              <a:rPr lang="en-US" altLang="zh-TW" sz="24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(Database)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zh-TW" altLang="en-US" sz="24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資料表</a:t>
            </a:r>
            <a:r>
              <a:rPr lang="en-US" altLang="zh-TW" sz="24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(table)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2" t="9286" r="26717" b="44005"/>
          <a:stretch>
            <a:fillRect/>
          </a:stretch>
        </p:blipFill>
        <p:spPr bwMode="auto">
          <a:xfrm>
            <a:off x="0" y="1924050"/>
            <a:ext cx="8990013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2"/>
          <p:cNvSpPr>
            <a:spLocks noGrp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390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資料的新增、瀏覽、編輯與刪除</a:t>
            </a:r>
          </a:p>
        </p:txBody>
      </p:sp>
      <p:sp>
        <p:nvSpPr>
          <p:cNvPr id="34820" name="Rectangle 3"/>
          <p:cNvSpPr>
            <a:spLocks noGrp="1"/>
          </p:cNvSpPr>
          <p:nvPr>
            <p:ph type="body" idx="4294967295"/>
          </p:nvPr>
        </p:nvSpPr>
        <p:spPr>
          <a:xfrm>
            <a:off x="1044575" y="1187450"/>
            <a:ext cx="7499350" cy="4800600"/>
          </a:xfrm>
        </p:spPr>
        <p:txBody>
          <a:bodyPr/>
          <a:lstStyle/>
          <a:p>
            <a:pPr eaLnBrk="1" hangingPunct="1"/>
            <a:r>
              <a:rPr lang="zh-TW" altLang="en-US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資料新增</a:t>
            </a:r>
            <a:r>
              <a:rPr lang="en-US" altLang="zh-TW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</a:p>
        </p:txBody>
      </p:sp>
      <p:sp>
        <p:nvSpPr>
          <p:cNvPr id="7" name="橢圓 6"/>
          <p:cNvSpPr/>
          <p:nvPr/>
        </p:nvSpPr>
        <p:spPr>
          <a:xfrm>
            <a:off x="131763" y="4414838"/>
            <a:ext cx="1465262" cy="4111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5265738" y="2178050"/>
            <a:ext cx="738187" cy="4111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7"/>
          <a:stretch/>
        </p:blipFill>
        <p:spPr bwMode="auto">
          <a:xfrm>
            <a:off x="121298" y="790870"/>
            <a:ext cx="8770775" cy="40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5029201" y="1520890"/>
            <a:ext cx="3825550" cy="2929812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390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資料的新增、瀏覽、編輯與刪除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zh-TW" altLang="en-US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資料瀏覽、編輯、刪除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607" y="2002327"/>
            <a:ext cx="6649811" cy="458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橢圓 2"/>
          <p:cNvSpPr/>
          <p:nvPr/>
        </p:nvSpPr>
        <p:spPr>
          <a:xfrm>
            <a:off x="1399591" y="2015412"/>
            <a:ext cx="634481" cy="6438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資料表的清空與刪除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zh-TW" altLang="en-US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資料表的清空</a:t>
            </a:r>
            <a:r>
              <a:rPr lang="en-US" altLang="zh-TW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zh-TW" altLang="en-US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將保留欄位架構，將資料表中資料清除。</a:t>
            </a:r>
            <a:endParaRPr lang="zh-TW" altLang="en-US">
              <a:latin typeface="Times New Roman" pitchFamily="18" charset="0"/>
              <a:ea typeface="標楷體" pitchFamily="65" charset="-120"/>
              <a:cs typeface="Times New Roman" pitchFamily="18" charset="0"/>
              <a:sym typeface="Wingdings" pitchFamily="2" charset="2"/>
            </a:endParaRPr>
          </a:p>
          <a:p>
            <a:pPr lvl="1" eaLnBrk="1" hangingPunct="1">
              <a:buFont typeface="Verdana" pitchFamily="34" charset="0"/>
              <a:buNone/>
            </a:pPr>
            <a:r>
              <a:rPr lang="en-US" altLang="zh-TW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 </a:t>
            </a:r>
            <a:r>
              <a:rPr lang="zh-TW" altLang="en-US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資料存在時才可選用</a:t>
            </a:r>
            <a:endParaRPr lang="zh-TW" altLang="en-US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 eaLnBrk="1" hangingPunct="1">
              <a:buFont typeface="Verdana" pitchFamily="34" charset="0"/>
              <a:buNone/>
            </a:pPr>
            <a:endParaRPr lang="zh-TW" altLang="en-US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r>
              <a:rPr lang="zh-TW" altLang="en-US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資料表的刪除</a:t>
            </a:r>
            <a:r>
              <a:rPr lang="en-US" altLang="zh-TW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</a:t>
            </a:r>
            <a:r>
              <a:rPr lang="zh-TW" altLang="en-US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將整個資料表完全刪除。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 bwMode="auto">
          <a:xfrm>
            <a:off x="1403350" y="188913"/>
            <a:ext cx="7497763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資料表</a:t>
            </a:r>
            <a:r>
              <a:rPr lang="en-US" altLang="zh-TW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"</a:t>
            </a:r>
            <a:r>
              <a:rPr lang="zh-TW" altLang="en-US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操作</a:t>
            </a:r>
            <a:r>
              <a:rPr lang="en-US" altLang="zh-TW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"</a:t>
            </a:r>
            <a:endParaRPr lang="zh-TW" altLang="en-US">
              <a:effectLst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3891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6"/>
          <a:stretch>
            <a:fillRect/>
          </a:stretch>
        </p:blipFill>
        <p:spPr bwMode="auto">
          <a:xfrm>
            <a:off x="385763" y="1196975"/>
            <a:ext cx="8421687" cy="549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042988" y="144463"/>
            <a:ext cx="7499350" cy="836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TW" altLang="en-US">
                <a:effectLst/>
              </a:rPr>
              <a:t>資料表備份 </a:t>
            </a:r>
            <a:r>
              <a:rPr lang="en-US" altLang="zh-TW">
                <a:effectLst/>
              </a:rPr>
              <a:t>(</a:t>
            </a:r>
            <a:r>
              <a:rPr lang="zh-TW" altLang="en-US">
                <a:effectLst/>
              </a:rPr>
              <a:t>匯出</a:t>
            </a:r>
            <a:r>
              <a:rPr lang="en-US" altLang="zh-TW">
                <a:effectLst/>
              </a:rPr>
              <a:t>)</a:t>
            </a: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2" t="16187" r="21312" b="14882"/>
          <a:stretch>
            <a:fillRect/>
          </a:stretch>
        </p:blipFill>
        <p:spPr bwMode="auto">
          <a:xfrm>
            <a:off x="322263" y="1196975"/>
            <a:ext cx="7923212" cy="477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175000"/>
            <a:ext cx="1828800" cy="279082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向右箭號 1"/>
          <p:cNvSpPr/>
          <p:nvPr/>
        </p:nvSpPr>
        <p:spPr>
          <a:xfrm>
            <a:off x="3132138" y="4868863"/>
            <a:ext cx="431800" cy="28892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資料表匯入 </a:t>
            </a:r>
            <a:r>
              <a:rPr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zh-TW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sql</a:t>
            </a:r>
            <a:r>
              <a:rPr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指令檔</a:t>
            </a:r>
            <a:r>
              <a:rPr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0" t="15791"/>
          <a:stretch>
            <a:fillRect/>
          </a:stretch>
        </p:blipFill>
        <p:spPr bwMode="auto">
          <a:xfrm>
            <a:off x="107950" y="1484313"/>
            <a:ext cx="8869363" cy="490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橢圓 1"/>
          <p:cNvSpPr/>
          <p:nvPr/>
        </p:nvSpPr>
        <p:spPr>
          <a:xfrm>
            <a:off x="3708400" y="1844675"/>
            <a:ext cx="833438" cy="50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268413"/>
            <a:ext cx="870585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橢圓 2"/>
          <p:cNvSpPr/>
          <p:nvPr/>
        </p:nvSpPr>
        <p:spPr>
          <a:xfrm>
            <a:off x="1547813" y="4090988"/>
            <a:ext cx="1800225" cy="360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資料庫操作方式</a:t>
            </a:r>
          </a:p>
        </p:txBody>
      </p:sp>
      <p:sp>
        <p:nvSpPr>
          <p:cNvPr id="12291" name="Rectangle 3"/>
          <p:cNvSpPr>
            <a:spLocks noGrp="1"/>
          </p:cNvSpPr>
          <p:nvPr>
            <p:ph type="body" idx="4294967295"/>
          </p:nvPr>
        </p:nvSpPr>
        <p:spPr>
          <a:xfrm>
            <a:off x="1214438" y="1500188"/>
            <a:ext cx="7358062" cy="48006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TW" altLang="en-US" sz="28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文字終端機</a:t>
            </a:r>
            <a:r>
              <a:rPr lang="en-US" altLang="zh-TW" sz="28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(MySQL command Line Client): </a:t>
            </a:r>
            <a:r>
              <a:rPr lang="zh-TW" altLang="en-US" sz="28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利用</a:t>
            </a:r>
            <a:r>
              <a:rPr lang="en-US" altLang="zh-TW" sz="28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MySQL</a:t>
            </a:r>
            <a:r>
              <a:rPr lang="zh-TW" altLang="en-US" sz="28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內建指令來操作</a:t>
            </a:r>
            <a:r>
              <a:rPr lang="en-US" altLang="zh-TW" sz="28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MySQL.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TW" sz="28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phpMyAdmin </a:t>
            </a:r>
            <a:r>
              <a:rPr lang="zh-TW" altLang="en-US" sz="28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管理程式</a:t>
            </a:r>
            <a:r>
              <a:rPr lang="en-US" altLang="zh-TW" sz="28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  </a:t>
            </a:r>
            <a:r>
              <a:rPr lang="zh-TW" altLang="en-US" sz="28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一套利用</a:t>
            </a:r>
            <a:r>
              <a:rPr lang="en-US" altLang="zh-TW" sz="28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PHP </a:t>
            </a:r>
            <a:r>
              <a:rPr lang="zh-TW" altLang="en-US" sz="28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程式開發的管理</a:t>
            </a:r>
            <a:r>
              <a:rPr lang="en-US" altLang="zh-TW" sz="28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MySQL </a:t>
            </a:r>
            <a:r>
              <a:rPr lang="zh-TW" altLang="en-US" sz="28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的管理程式，是以網頁型態的管理介面，較易上手。</a:t>
            </a:r>
          </a:p>
          <a:p>
            <a:pPr eaLnBrk="1" hangingPunct="1"/>
            <a:endParaRPr lang="zh-TW" altLang="en-US" sz="28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2292" name="文字方塊 3"/>
          <p:cNvSpPr txBox="1">
            <a:spLocks noChangeArrowheads="1"/>
          </p:cNvSpPr>
          <p:nvPr/>
        </p:nvSpPr>
        <p:spPr bwMode="auto">
          <a:xfrm>
            <a:off x="1763713" y="5157788"/>
            <a:ext cx="4762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800">
                <a:latin typeface="Arial" charset="0"/>
                <a:ea typeface="標楷體" pitchFamily="65" charset="-120"/>
                <a:hlinkClick r:id="rId2"/>
              </a:rPr>
              <a:t>http://localhost/phpmyadmin/</a:t>
            </a:r>
            <a:endParaRPr lang="en-US" altLang="zh-TW" sz="2800">
              <a:latin typeface="Arial" charset="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350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MySQL </a:t>
            </a:r>
            <a:r>
              <a:rPr lang="zh-TW" altLang="en-US" sz="350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資料庫的字元集與連線校對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4294967295"/>
          </p:nvPr>
        </p:nvSpPr>
        <p:spPr>
          <a:xfrm>
            <a:off x="1116013" y="1447800"/>
            <a:ext cx="7818437" cy="5410200"/>
          </a:xfrm>
        </p:spPr>
        <p:txBody>
          <a:bodyPr/>
          <a:lstStyle/>
          <a:p>
            <a:pPr eaLnBrk="1" hangingPunct="1"/>
            <a:r>
              <a:rPr lang="en-US" altLang="zh-TW" sz="27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MySQL </a:t>
            </a:r>
            <a:r>
              <a:rPr lang="zh-TW" altLang="en-US" sz="27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資料庫在 </a:t>
            </a:r>
            <a:r>
              <a:rPr lang="en-US" altLang="zh-TW" sz="27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4.1 </a:t>
            </a:r>
            <a:r>
              <a:rPr lang="zh-TW" altLang="en-US" sz="27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版本後支援 </a:t>
            </a:r>
            <a:r>
              <a:rPr lang="en-US" altLang="zh-TW" sz="27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utf8 </a:t>
            </a:r>
            <a:r>
              <a:rPr lang="zh-TW" altLang="en-US" sz="27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字元編碼來儲存，如此即可解決資料在不同語系文字上儲存與顯示上的問題。所以在 </a:t>
            </a:r>
            <a:r>
              <a:rPr lang="en-US" altLang="zh-TW" sz="27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MySQL </a:t>
            </a:r>
            <a:r>
              <a:rPr lang="zh-TW" altLang="en-US" sz="27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中讀取或是寫入資料時能指定正確的字元集與連線校對，是維持資料內容正確的重要課題。</a:t>
            </a:r>
          </a:p>
          <a:p>
            <a:pPr eaLnBrk="1" hangingPunct="1"/>
            <a:endParaRPr lang="zh-TW" altLang="en-US" sz="27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zh-TW" altLang="en-US" sz="2600" b="1" u="sng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建議中文使用的連線校對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zh-TW" altLang="en-US" sz="26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在 </a:t>
            </a:r>
            <a:r>
              <a:rPr lang="en-US" altLang="zh-TW" sz="26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MySQL </a:t>
            </a:r>
            <a:r>
              <a:rPr lang="zh-TW" altLang="en-US" sz="26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資料庫最完美的解決方式可選擇使用 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utf8mb4_unicode_ci</a:t>
            </a:r>
            <a:r>
              <a:rPr lang="en-US" altLang="zh-TW" sz="26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sz="26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的連線校對方式。</a:t>
            </a:r>
            <a:endParaRPr lang="zh-TW" altLang="en-US" sz="27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zh-TW" altLang="en-US" sz="27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1403350" y="95250"/>
            <a:ext cx="7497763" cy="1143000"/>
          </a:xfrm>
        </p:spPr>
        <p:txBody>
          <a:bodyPr/>
          <a:lstStyle/>
          <a:p>
            <a:pPr>
              <a:defRPr/>
            </a:pPr>
            <a:r>
              <a:rPr lang="zh-TW" altLang="en-US" dirty="0"/>
              <a:t>新增使用者與資料庫</a:t>
            </a:r>
          </a:p>
        </p:txBody>
      </p:sp>
      <p:grpSp>
        <p:nvGrpSpPr>
          <p:cNvPr id="14339" name="群組 1"/>
          <p:cNvGrpSpPr>
            <a:grpSpLocks/>
          </p:cNvGrpSpPr>
          <p:nvPr/>
        </p:nvGrpSpPr>
        <p:grpSpPr bwMode="auto">
          <a:xfrm>
            <a:off x="500063" y="1030288"/>
            <a:ext cx="7880350" cy="5827712"/>
            <a:chOff x="500797" y="910001"/>
            <a:chExt cx="7879529" cy="5827419"/>
          </a:xfrm>
        </p:grpSpPr>
        <p:pic>
          <p:nvPicPr>
            <p:cNvPr id="1434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797" y="910001"/>
              <a:ext cx="7879529" cy="5827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橢圓 9"/>
            <p:cNvSpPr/>
            <p:nvPr/>
          </p:nvSpPr>
          <p:spPr>
            <a:xfrm>
              <a:off x="4089760" y="1738634"/>
              <a:ext cx="833351" cy="36034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12" name="橢圓 11"/>
            <p:cNvSpPr/>
            <p:nvPr/>
          </p:nvSpPr>
          <p:spPr>
            <a:xfrm>
              <a:off x="2473853" y="5502407"/>
              <a:ext cx="961925" cy="36034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2F06EF7-3CE8-409F-8808-DF5A3F5AB8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99" r="35833"/>
          <a:stretch/>
        </p:blipFill>
        <p:spPr>
          <a:xfrm>
            <a:off x="0" y="238106"/>
            <a:ext cx="9144000" cy="6381787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1780540" y="5323840"/>
            <a:ext cx="3221038" cy="548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2316798" y="1892211"/>
            <a:ext cx="4205922" cy="18873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120775"/>
            <a:ext cx="8259763" cy="374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zh-TW" altLang="en-US" dirty="0"/>
              <a:t> 新增使用者帳號發生的錯誤</a:t>
            </a:r>
          </a:p>
        </p:txBody>
      </p:sp>
      <p:sp>
        <p:nvSpPr>
          <p:cNvPr id="17412" name="文字方塊 3"/>
          <p:cNvSpPr txBox="1">
            <a:spLocks noChangeArrowheads="1"/>
          </p:cNvSpPr>
          <p:nvPr/>
        </p:nvSpPr>
        <p:spPr bwMode="auto">
          <a:xfrm>
            <a:off x="1298575" y="5053013"/>
            <a:ext cx="498633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>
              <a:buFont typeface="Wingdings" pitchFamily="2" charset="2"/>
              <a:buChar char="è"/>
            </a:pPr>
            <a:r>
              <a:rPr lang="en-US" altLang="zh-TW">
                <a:sym typeface="Wingdings" pitchFamily="2" charset="2"/>
              </a:rPr>
              <a:t>1. </a:t>
            </a:r>
            <a:r>
              <a:rPr lang="zh-TW" altLang="en-US">
                <a:sym typeface="Wingdings" pitchFamily="2" charset="2"/>
              </a:rPr>
              <a:t>開啟檔案總管，至</a:t>
            </a:r>
            <a:r>
              <a:rPr lang="en-US" altLang="zh-TW">
                <a:sym typeface="Wingdings" pitchFamily="2" charset="2"/>
              </a:rPr>
              <a:t>C:\xampp\mysql</a:t>
            </a:r>
            <a:r>
              <a:rPr lang="zh-TW" altLang="en-US">
                <a:sym typeface="Wingdings" pitchFamily="2" charset="2"/>
              </a:rPr>
              <a:t> 資料夾</a:t>
            </a:r>
            <a:endParaRPr lang="en-US" altLang="zh-TW">
              <a:sym typeface="Wingdings" pitchFamily="2" charset="2"/>
            </a:endParaRPr>
          </a:p>
          <a:p>
            <a:pPr>
              <a:buFont typeface="Wingdings" pitchFamily="2" charset="2"/>
              <a:buChar char="è"/>
            </a:pPr>
            <a:r>
              <a:rPr lang="en-US" altLang="zh-TW"/>
              <a:t>2. </a:t>
            </a:r>
            <a:r>
              <a:rPr lang="zh-TW" altLang="en-US"/>
              <a:t>新增</a:t>
            </a:r>
            <a:r>
              <a:rPr lang="zh-TW" altLang="en-US">
                <a:sym typeface="Wingdings" pitchFamily="2" charset="2"/>
              </a:rPr>
              <a:t>資料夾 </a:t>
            </a:r>
            <a:r>
              <a:rPr lang="en-US" altLang="zh-TW">
                <a:sym typeface="Wingdings" pitchFamily="2" charset="2"/>
              </a:rPr>
              <a:t>lib</a:t>
            </a:r>
          </a:p>
          <a:p>
            <a:pPr>
              <a:buFont typeface="Wingdings" pitchFamily="2" charset="2"/>
              <a:buChar char="è"/>
            </a:pPr>
            <a:r>
              <a:rPr lang="en-US" altLang="zh-TW">
                <a:sym typeface="Wingdings" pitchFamily="2" charset="2"/>
              </a:rPr>
              <a:t>3.</a:t>
            </a:r>
            <a:r>
              <a:rPr lang="zh-TW" altLang="en-US">
                <a:sym typeface="Wingdings" pitchFamily="2" charset="2"/>
              </a:rPr>
              <a:t>至</a:t>
            </a:r>
            <a:r>
              <a:rPr lang="en-US" altLang="zh-TW">
                <a:sym typeface="Wingdings" pitchFamily="2" charset="2"/>
              </a:rPr>
              <a:t>C:\xampp\mysql\lib</a:t>
            </a:r>
            <a:r>
              <a:rPr lang="zh-TW" altLang="en-US">
                <a:sym typeface="Wingdings" pitchFamily="2" charset="2"/>
              </a:rPr>
              <a:t> 資料夾</a:t>
            </a:r>
            <a:endParaRPr lang="en-US" altLang="zh-TW">
              <a:sym typeface="Wingdings" pitchFamily="2" charset="2"/>
            </a:endParaRPr>
          </a:p>
          <a:p>
            <a:pPr>
              <a:buFont typeface="Wingdings" pitchFamily="2" charset="2"/>
              <a:buChar char="è"/>
            </a:pPr>
            <a:r>
              <a:rPr lang="en-US" altLang="zh-TW"/>
              <a:t>4.</a:t>
            </a:r>
            <a:r>
              <a:rPr lang="zh-TW" altLang="en-US"/>
              <a:t>新增</a:t>
            </a:r>
            <a:r>
              <a:rPr lang="zh-TW" altLang="en-US">
                <a:sym typeface="Wingdings" pitchFamily="2" charset="2"/>
              </a:rPr>
              <a:t>資料夾 </a:t>
            </a:r>
            <a:r>
              <a:rPr lang="en-US" altLang="zh-TW">
                <a:sym typeface="Wingdings" pitchFamily="2" charset="2"/>
              </a:rPr>
              <a:t>plugin</a:t>
            </a:r>
            <a:endParaRPr lang="zh-TW" altLang="en-US"/>
          </a:p>
        </p:txBody>
      </p:sp>
      <p:sp>
        <p:nvSpPr>
          <p:cNvPr id="17413" name="矩形 5"/>
          <p:cNvSpPr>
            <a:spLocks noChangeArrowheads="1"/>
          </p:cNvSpPr>
          <p:nvPr/>
        </p:nvSpPr>
        <p:spPr bwMode="auto">
          <a:xfrm>
            <a:off x="5259388" y="5732463"/>
            <a:ext cx="3373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en-US" altLang="zh-TW" sz="2000" b="1"/>
              <a:t>C:\xampp\mysql\lib\plugin</a:t>
            </a:r>
            <a:endParaRPr lang="zh-TW" altLang="en-US" sz="20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5B65F207-E04E-45E0-B435-8006EB749A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657"/>
          <a:stretch/>
        </p:blipFill>
        <p:spPr>
          <a:xfrm>
            <a:off x="0" y="1016276"/>
            <a:ext cx="9144000" cy="5548989"/>
          </a:xfrm>
          <a:prstGeom prst="rect">
            <a:avLst/>
          </a:prstGeom>
        </p:spPr>
      </p:pic>
      <p:grpSp>
        <p:nvGrpSpPr>
          <p:cNvPr id="18434" name="群組 2"/>
          <p:cNvGrpSpPr>
            <a:grpSpLocks/>
          </p:cNvGrpSpPr>
          <p:nvPr/>
        </p:nvGrpSpPr>
        <p:grpSpPr bwMode="auto">
          <a:xfrm>
            <a:off x="0" y="252095"/>
            <a:ext cx="8715288" cy="4238625"/>
            <a:chOff x="-113289" y="99382"/>
            <a:chExt cx="8715703" cy="4237695"/>
          </a:xfrm>
        </p:grpSpPr>
        <p:sp>
          <p:nvSpPr>
            <p:cNvPr id="5" name="橢圓 4"/>
            <p:cNvSpPr/>
            <p:nvPr/>
          </p:nvSpPr>
          <p:spPr>
            <a:xfrm>
              <a:off x="1460402" y="3772687"/>
              <a:ext cx="7142012" cy="5643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7" name="橢圓 6"/>
            <p:cNvSpPr/>
            <p:nvPr/>
          </p:nvSpPr>
          <p:spPr>
            <a:xfrm>
              <a:off x="3690310" y="985965"/>
              <a:ext cx="1011286" cy="42853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2" name="橢圓 1"/>
            <p:cNvSpPr/>
            <p:nvPr/>
          </p:nvSpPr>
          <p:spPr>
            <a:xfrm>
              <a:off x="-113289" y="2937844"/>
              <a:ext cx="1011285" cy="3999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18439" name="文字方塊 1"/>
            <p:cNvSpPr txBox="1">
              <a:spLocks noChangeArrowheads="1"/>
            </p:cNvSpPr>
            <p:nvPr/>
          </p:nvSpPr>
          <p:spPr bwMode="auto">
            <a:xfrm>
              <a:off x="6775202" y="99382"/>
              <a:ext cx="1827212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2400" b="1">
                  <a:solidFill>
                    <a:srgbClr val="FF0000"/>
                  </a:solidFill>
                  <a:latin typeface="Arial" charset="0"/>
                  <a:ea typeface="標楷體" pitchFamily="65" charset="-120"/>
                </a:rPr>
                <a:t>重新整理後</a:t>
              </a:r>
              <a:r>
                <a:rPr lang="en-US" altLang="zh-TW" sz="2400" b="1">
                  <a:solidFill>
                    <a:srgbClr val="FF0000"/>
                  </a:solidFill>
                  <a:latin typeface="Arial" charset="0"/>
                  <a:ea typeface="標楷體" pitchFamily="65" charset="-120"/>
                </a:rPr>
                <a:t>!</a:t>
              </a:r>
              <a:endParaRPr lang="zh-TW" altLang="en-US" sz="2400" b="1">
                <a:solidFill>
                  <a:srgbClr val="FF0000"/>
                </a:solidFill>
                <a:latin typeface="Arial" charset="0"/>
                <a:ea typeface="標楷體" pitchFamily="65" charset="-120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37" b="38283"/>
          <a:stretch>
            <a:fillRect/>
          </a:stretch>
        </p:blipFill>
        <p:spPr bwMode="auto">
          <a:xfrm>
            <a:off x="385763" y="1054100"/>
            <a:ext cx="8172450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橢圓 1"/>
          <p:cNvSpPr/>
          <p:nvPr/>
        </p:nvSpPr>
        <p:spPr>
          <a:xfrm>
            <a:off x="5902325" y="1887538"/>
            <a:ext cx="641350" cy="469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371475" y="3452813"/>
            <a:ext cx="995363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1795463" y="176213"/>
            <a:ext cx="3646487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zh-TW"/>
            </a:defPPr>
            <a:lvl1pPr>
              <a:defRPr sz="3200" b="1"/>
            </a:lvl1pPr>
          </a:lstStyle>
          <a:p>
            <a:pPr>
              <a:defRPr/>
            </a:pPr>
            <a:r>
              <a:rPr lang="zh-TW" altLang="en-US" dirty="0"/>
              <a:t>設定編碼排序 </a:t>
            </a:r>
            <a:r>
              <a:rPr lang="en-US" altLang="zh-TW" dirty="0"/>
              <a:t>(1/2)</a:t>
            </a:r>
            <a:endParaRPr lang="zh-TW" alt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9137</TotalTime>
  <Words>522</Words>
  <Application>Microsoft Office PowerPoint</Application>
  <PresentationFormat>如螢幕大小 (4:3)</PresentationFormat>
  <Paragraphs>65</Paragraphs>
  <Slides>27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8" baseType="lpstr">
      <vt:lpstr>微軟正黑體</vt:lpstr>
      <vt:lpstr>新細明體</vt:lpstr>
      <vt:lpstr>標楷體</vt:lpstr>
      <vt:lpstr>Arial</vt:lpstr>
      <vt:lpstr>Calibri</vt:lpstr>
      <vt:lpstr>Gill Sans MT</vt:lpstr>
      <vt:lpstr>Times New Roman</vt:lpstr>
      <vt:lpstr>Verdana</vt:lpstr>
      <vt:lpstr>Wingdings</vt:lpstr>
      <vt:lpstr>Wingdings 2</vt:lpstr>
      <vt:lpstr>夏至</vt:lpstr>
      <vt:lpstr>MySQL 簡介</vt:lpstr>
      <vt:lpstr>認識資料庫</vt:lpstr>
      <vt:lpstr>資料庫操作方式</vt:lpstr>
      <vt:lpstr>MySQL 資料庫的字元集與連線校對</vt:lpstr>
      <vt:lpstr>新增使用者與資料庫</vt:lpstr>
      <vt:lpstr>PowerPoint 簡報</vt:lpstr>
      <vt:lpstr> 新增使用者帳號發生的錯誤</vt:lpstr>
      <vt:lpstr>PowerPoint 簡報</vt:lpstr>
      <vt:lpstr>PowerPoint 簡報</vt:lpstr>
      <vt:lpstr>PowerPoint 簡報</vt:lpstr>
      <vt:lpstr>在一資料庫中新增一資料表</vt:lpstr>
      <vt:lpstr>PowerPoint 簡報</vt:lpstr>
      <vt:lpstr>PowerPoint 簡報</vt:lpstr>
      <vt:lpstr>PowerPoint 簡報</vt:lpstr>
      <vt:lpstr>認識資料表的欄位-數值欄位</vt:lpstr>
      <vt:lpstr>認識資料表的欄位-文字型態</vt:lpstr>
      <vt:lpstr>認識資料表的欄位-日期及時間型態</vt:lpstr>
      <vt:lpstr>認識資料表的欄位-特殊資料型態</vt:lpstr>
      <vt:lpstr>認識資料表的欄位-重要欄位屬性</vt:lpstr>
      <vt:lpstr>資料的新增、瀏覽、編輯與刪除</vt:lpstr>
      <vt:lpstr>PowerPoint 簡報</vt:lpstr>
      <vt:lpstr>資料的新增、瀏覽、編輯與刪除</vt:lpstr>
      <vt:lpstr>資料表的清空與刪除</vt:lpstr>
      <vt:lpstr>資料表"操作"</vt:lpstr>
      <vt:lpstr>資料表備份 (匯出)</vt:lpstr>
      <vt:lpstr>資料表匯入 (sql指令檔)</vt:lpstr>
      <vt:lpstr>PowerPoint 簡報</vt:lpstr>
    </vt:vector>
  </TitlesOfParts>
  <Company>NCTU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PHP 5 入門基礎</dc:title>
  <dc:creator>USER</dc:creator>
  <cp:lastModifiedBy>88693</cp:lastModifiedBy>
  <cp:revision>77</cp:revision>
  <dcterms:created xsi:type="dcterms:W3CDTF">2009-02-13T07:40:10Z</dcterms:created>
  <dcterms:modified xsi:type="dcterms:W3CDTF">2023-06-06T14:20:50Z</dcterms:modified>
</cp:coreProperties>
</file>