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319" r:id="rId2"/>
    <p:sldId id="389" r:id="rId3"/>
    <p:sldId id="340" r:id="rId4"/>
    <p:sldId id="341" r:id="rId5"/>
    <p:sldId id="342" r:id="rId6"/>
    <p:sldId id="390" r:id="rId7"/>
    <p:sldId id="354" r:id="rId8"/>
    <p:sldId id="343" r:id="rId9"/>
    <p:sldId id="352" r:id="rId10"/>
    <p:sldId id="344" r:id="rId11"/>
    <p:sldId id="345" r:id="rId12"/>
    <p:sldId id="349" r:id="rId13"/>
    <p:sldId id="350" r:id="rId14"/>
    <p:sldId id="351" r:id="rId15"/>
    <p:sldId id="355" r:id="rId16"/>
    <p:sldId id="356" r:id="rId17"/>
    <p:sldId id="357" r:id="rId18"/>
    <p:sldId id="384" r:id="rId19"/>
    <p:sldId id="385" r:id="rId20"/>
    <p:sldId id="386" r:id="rId21"/>
    <p:sldId id="366" r:id="rId22"/>
    <p:sldId id="383" r:id="rId23"/>
    <p:sldId id="367" r:id="rId24"/>
    <p:sldId id="368" r:id="rId25"/>
    <p:sldId id="369" r:id="rId26"/>
    <p:sldId id="370" r:id="rId27"/>
    <p:sldId id="371" r:id="rId28"/>
    <p:sldId id="373" r:id="rId29"/>
    <p:sldId id="372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7" r:id="rId40"/>
    <p:sldId id="394" r:id="rId41"/>
    <p:sldId id="392" r:id="rId42"/>
    <p:sldId id="393" r:id="rId43"/>
    <p:sldId id="391" r:id="rId44"/>
    <p:sldId id="395" r:id="rId45"/>
    <p:sldId id="388" r:id="rId46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86536" autoAdjust="0"/>
  </p:normalViewPr>
  <p:slideViewPr>
    <p:cSldViewPr>
      <p:cViewPr varScale="1">
        <p:scale>
          <a:sx n="63" d="100"/>
          <a:sy n="63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4198FD-7F9B-427A-B8AA-EDA95779805D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05EE56-ACF6-4676-A794-5474C721EF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0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47B4416-F250-4D44-8D97-A7D658C2708B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1CB786B-952C-4715-A78D-EE6D782BBE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368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B4D7F9-E59A-49DF-9012-22555BCE8EA5}" type="slidenum">
              <a:rPr lang="zh-TW" altLang="en-US" smtClean="0"/>
              <a:pPr>
                <a:spcBef>
                  <a:spcPct val="0"/>
                </a:spcBef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12440A-1004-4A61-99E9-04FCA6B7AE58}" type="slidenum">
              <a:rPr lang="zh-TW" altLang="en-US" smtClean="0"/>
              <a:pPr>
                <a:spcBef>
                  <a:spcPct val="0"/>
                </a:spcBef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21E349B-0FEC-46AA-B48A-6789DC2D8415}" type="slidenum">
              <a:rPr lang="zh-TW" altLang="en-US" smtClean="0"/>
              <a:pPr>
                <a:spcBef>
                  <a:spcPct val="0"/>
                </a:spcBef>
              </a:pPr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/>
              <a:t>http://127.0.0.1/example_gotop/ch14/php_mysql_field.php</a:t>
            </a:r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C6EF3AE-3AB2-4363-ACA0-983C9A528105}" type="slidenum">
              <a:rPr lang="zh-TW" altLang="en-US" smtClean="0"/>
              <a:pPr>
                <a:spcBef>
                  <a:spcPct val="0"/>
                </a:spcBef>
              </a:pPr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3206650-8861-4D00-A028-968C6F771360}" type="slidenum">
              <a:rPr lang="zh-TW" altLang="en-US" smtClean="0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452D86-D1CD-4686-99BF-5FFAFE900877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CAA4-03CC-4C10-AD23-A2B60D0E96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0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2F51F-86CB-4E7E-BA5E-A2293075C010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3692-862A-4044-84A2-73D36DB6D8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19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71C05-E902-4051-8F33-592363C65D71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C4A7-EC3C-469C-946F-02FEBE2250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46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46E2-0A29-4691-901A-CF6D71DCAE91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71CA-922D-4203-ABC3-30E4AC097C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89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EF1FF2-98C4-43A5-8444-A41BCD5A16C5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7D08-F23D-4149-BAA4-01A11165D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8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>
            <a:lvl1pPr>
              <a:defRPr sz="4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A00B-C032-47B3-8455-0490C416B19A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2BB1-0B34-4DA2-9BEE-F94075A0B0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19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4AAE31-9FBA-4E6A-B6C2-EA808550B37D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0847-CE78-42B9-B64F-E07CD2636E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8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A6D76-EED6-4B76-B470-E18F1125101F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738E-A158-44F0-8769-988477FBC9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7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8A536-E56E-4D16-B602-1D24B0CDFFCE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802F-C99E-485E-97C7-D0D6C5353F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53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3EEB-430C-4581-8C9C-86D3C9357DCC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27B0-D9E4-4715-BF97-6A21D0CBE6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A44CB12B-34DC-48A3-B082-0322351FE236}" type="datetimeFigureOut">
              <a:rPr lang="zh-TW" altLang="en-US"/>
              <a:pPr>
                <a:defRPr/>
              </a:pPr>
              <a:t>2023/6/6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B5A788"/>
                </a:solidFill>
                <a:latin typeface="Gill Sans MT" pitchFamily="34" charset="0"/>
                <a:ea typeface="微軟正黑體" pitchFamily="34" charset="-120"/>
              </a:defRPr>
            </a:lvl1pPr>
          </a:lstStyle>
          <a:p>
            <a:pPr>
              <a:defRPr/>
            </a:pPr>
            <a:fld id="{83FB9E6A-348D-4162-8400-0C44DC58B5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0" r:id="rId3"/>
    <p:sldLayoutId id="2147483866" r:id="rId4"/>
    <p:sldLayoutId id="2147483861" r:id="rId5"/>
    <p:sldLayoutId id="2147483867" r:id="rId6"/>
    <p:sldLayoutId id="2147483868" r:id="rId7"/>
    <p:sldLayoutId id="2147483869" r:id="rId8"/>
    <p:sldLayoutId id="2147483862" r:id="rId9"/>
    <p:sldLayoutId id="214748386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mysql_connect.asp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iClass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func_mysqli_error.asp" TargetMode="External"/><Relationship Id="rId2" Type="http://schemas.openxmlformats.org/officeDocument/2006/relationships/hyperlink" Target="https://www.w3schools.com/php/func_mysqli_affected_rows.asp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3schools.com/php/func_mysqli_real_escape_string.asp" TargetMode="External"/><Relationship Id="rId5" Type="http://schemas.openxmlformats.org/officeDocument/2006/relationships/hyperlink" Target="https://www.w3schools.com/php/func_mysqli_free_result.asp" TargetMode="External"/><Relationship Id="rId4" Type="http://schemas.openxmlformats.org/officeDocument/2006/relationships/hyperlink" Target="http://www.w3schools.com/php/php_ref_mysqli.as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hp.net/manual/en/mysqli-stmt.close.php" TargetMode="External"/><Relationship Id="rId3" Type="http://schemas.openxmlformats.org/officeDocument/2006/relationships/hyperlink" Target="https://www.php.net/manual/en/mysqli-stmt.execute.php" TargetMode="External"/><Relationship Id="rId7" Type="http://schemas.openxmlformats.org/officeDocument/2006/relationships/hyperlink" Target="https://www.php.net/manual/en/mysqli-stmt.get-result.php" TargetMode="External"/><Relationship Id="rId2" Type="http://schemas.openxmlformats.org/officeDocument/2006/relationships/hyperlink" Target="https://www.php.net/manual/en/mysqli.prepare.php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php.net/manual/en/mysqli-stmt.bind-result.php" TargetMode="External"/><Relationship Id="rId5" Type="http://schemas.openxmlformats.org/officeDocument/2006/relationships/hyperlink" Target="https://www.php.net/manual/en/mysqli-stmt.bind-param.php" TargetMode="External"/><Relationship Id="rId4" Type="http://schemas.openxmlformats.org/officeDocument/2006/relationships/hyperlink" Target="https://www.php.net/manual/en/mysqli-stmt.fetch.php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with </a:t>
            </a:r>
            <a:r>
              <a:rPr lang="en-US" altLang="zh-TW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195" name="副標題 2"/>
          <p:cNvSpPr>
            <a:spLocks noGrp="1"/>
          </p:cNvSpPr>
          <p:nvPr>
            <p:ph type="subTitle" idx="1"/>
          </p:nvPr>
        </p:nvSpPr>
        <p:spPr>
          <a:xfrm>
            <a:off x="928688" y="1928813"/>
            <a:ext cx="7910512" cy="4651375"/>
          </a:xfrm>
        </p:spPr>
        <p:txBody>
          <a:bodyPr/>
          <a:lstStyle/>
          <a:p>
            <a:pPr marL="26988" eaLnBrk="1" hangingPunct="1">
              <a:buFont typeface="Arial" charset="0"/>
              <a:buChar char="•"/>
            </a:pP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  </a:t>
            </a: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運作</a:t>
            </a:r>
          </a:p>
          <a:p>
            <a:pPr marL="26988" eaLnBrk="1" hangingPunct="1">
              <a:buFont typeface="Arial" charset="0"/>
              <a:buChar char="•"/>
            </a:pPr>
            <a:r>
              <a:rPr lang="zh-TW" altLang="en-US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建立與關閉資料連線</a:t>
            </a:r>
          </a:p>
          <a:p>
            <a:pPr marL="26988" eaLnBrk="1" hangingPunct="1">
              <a:buFont typeface="Arial" charset="0"/>
              <a:buChar char="•"/>
            </a:pP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選擇資料庫</a:t>
            </a:r>
          </a:p>
          <a:p>
            <a:pPr marL="26988" eaLnBrk="1" hangingPunct="1">
              <a:buFont typeface="Arial" charset="0"/>
              <a:buChar char="•"/>
            </a:pP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資料表查詢</a:t>
            </a:r>
            <a:r>
              <a:rPr lang="en-US" altLang="zh-TW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利用</a:t>
            </a:r>
            <a:r>
              <a:rPr lang="en-US" altLang="zh-TW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SQL </a:t>
            </a:r>
            <a:r>
              <a:rPr lang="zh-TW" altLang="en-US" sz="320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</a:t>
            </a:r>
          </a:p>
          <a:p>
            <a:pPr marL="26988" eaLnBrk="1" hangingPunct="1">
              <a:buFont typeface="Arial" charset="0"/>
              <a:buChar char="•"/>
            </a:pPr>
            <a:endParaRPr lang="zh-TW" altLang="en-US" sz="3200">
              <a:solidFill>
                <a:srgbClr val="320E04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988" eaLnBrk="1" hangingPunct="1">
              <a:buFont typeface="Arial" charset="0"/>
              <a:buChar char="•"/>
            </a:pPr>
            <a:endParaRPr lang="zh-TW" altLang="en-US" sz="3200">
              <a:solidFill>
                <a:srgbClr val="320E04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選擇資料庫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071563" y="1428750"/>
            <a:ext cx="74993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在成功的建立與資料連線後，在 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中可以使用 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mysqli_select_db() 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函式選擇使用的資料庫，其語法格式如下：</a:t>
            </a:r>
          </a:p>
          <a:p>
            <a:pPr eaLnBrk="1" hangingPunct="1">
              <a:lnSpc>
                <a:spcPct val="80000"/>
              </a:lnSpc>
            </a:pPr>
            <a:endParaRPr lang="en-US" altLang="zh-TW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也可利用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mysql_query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指令達成相同功能</a:t>
            </a:r>
            <a:endParaRPr lang="en-US" altLang="zh-TW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「選擇資料庫」範例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mysqli_select_db($db_link, "</a:t>
            </a:r>
            <a:r>
              <a:rPr lang="en-US" altLang="zh-TW" sz="2800" b="1" i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dbname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");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mysqli_query($db_link, "use </a:t>
            </a:r>
            <a:r>
              <a:rPr lang="en-US" altLang="zh-TW" sz="2800" b="1" i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dbname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");</a:t>
            </a:r>
            <a:endParaRPr lang="en-US" altLang="zh-TW" sz="27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2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4480" y="2643182"/>
            <a:ext cx="68087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dirty="0" err="1">
                <a:latin typeface="+mn-ea"/>
              </a:rPr>
              <a:t>mysqli_select_db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連接識別碼</a:t>
            </a:r>
            <a:r>
              <a:rPr kumimoji="0" lang="en-US" altLang="zh-TW" sz="2400" dirty="0">
                <a:latin typeface="+mn-ea"/>
              </a:rPr>
              <a:t>, </a:t>
            </a:r>
            <a:r>
              <a:rPr kumimoji="0" lang="zh-TW" altLang="en-US" sz="2400" dirty="0">
                <a:latin typeface="+mn-ea"/>
              </a:rPr>
              <a:t>資料庫名稱</a:t>
            </a:r>
            <a:r>
              <a:rPr kumimoji="0" lang="en-US" altLang="zh-TW" sz="2400" dirty="0">
                <a:latin typeface="+mn-ea"/>
              </a:rPr>
              <a:t>);</a:t>
            </a:r>
            <a:endParaRPr kumimoji="0" lang="zh-TW" altLang="en-US" sz="2400" dirty="0">
              <a:latin typeface="+mn-ea"/>
            </a:endParaRPr>
          </a:p>
        </p:txBody>
      </p:sp>
      <p:sp>
        <p:nvSpPr>
          <p:cNvPr id="2" name="矩形 4"/>
          <p:cNvSpPr/>
          <p:nvPr/>
        </p:nvSpPr>
        <p:spPr>
          <a:xfrm>
            <a:off x="1643042" y="3857628"/>
            <a:ext cx="68087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kumimoji="0" lang="en-US" altLang="zh-TW" sz="2400" dirty="0" err="1">
                <a:latin typeface="+mn-ea"/>
              </a:rPr>
              <a:t>mysqli_query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連接識別碼</a:t>
            </a:r>
            <a:r>
              <a:rPr kumimoji="0" lang="en-US" altLang="zh-TW" sz="2400" dirty="0">
                <a:latin typeface="+mn-ea"/>
              </a:rPr>
              <a:t>, "use </a:t>
            </a:r>
            <a:r>
              <a:rPr kumimoji="0" lang="zh-TW" altLang="en-US" sz="2400" dirty="0">
                <a:latin typeface="+mn-ea"/>
              </a:rPr>
              <a:t>資料庫名稱 </a:t>
            </a:r>
            <a:r>
              <a:rPr kumimoji="0" lang="en-US" altLang="zh-TW" sz="2400" dirty="0">
                <a:latin typeface="+mn-ea"/>
              </a:rPr>
              <a:t>");</a:t>
            </a:r>
            <a:endParaRPr kumimoji="0" lang="zh-TW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執行資料表查詢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1447800"/>
            <a:ext cx="7891462" cy="4860925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當成功建立資料連線、選好資料庫之後，就可以對資料表執行資料的查詢、新增、更新或刪除等動作。</a:t>
            </a: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我們可以使用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mysqli_query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函式在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中「執行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SQL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指令」，其語法格式如下：</a:t>
            </a: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「資料表查詢」範例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$result=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mysqli_query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($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"</a:t>
            </a:r>
            <a:r>
              <a:rPr lang="en-US" altLang="zh-TW" sz="24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select * from `students`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");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48167" y="3501007"/>
            <a:ext cx="61206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mysqli_query</a:t>
            </a:r>
            <a:r>
              <a:rPr kumimoji="0"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連接識別碼</a:t>
            </a:r>
            <a:r>
              <a:rPr kumimoji="0"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SQL </a:t>
            </a:r>
            <a:r>
              <a:rPr kumimoji="0"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指令字串</a:t>
            </a:r>
            <a:r>
              <a:rPr kumimoji="0"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);</a:t>
            </a:r>
            <a:endParaRPr kumimoji="0" lang="zh-TW" altLang="en-US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 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取得查詢資料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1071563" y="1428750"/>
            <a:ext cx="7893050" cy="4800600"/>
          </a:xfrm>
        </p:spPr>
        <p:txBody>
          <a:bodyPr/>
          <a:lstStyle/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由資料庫回傳的資料分成兩個部分，</a:t>
            </a: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「表頭」，也就是所傳回資料的欄位名稱，</a:t>
            </a:r>
            <a:endParaRPr lang="en-US" altLang="zh-TW" sz="24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「表身」，也就是分析傳回的資料內容。</a:t>
            </a: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取得查詢資料，依索引方式不同，可使用以下三種不同指令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mysqli_fetch_row( ):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以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整數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mysqli_fetch_assoc( ):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以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mysqli_fetch_array( ):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以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整數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為索引均可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mysqli_fetch_row(</a:t>
            </a:r>
            <a:r>
              <a:rPr lang="zh-TW" altLang="en-US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6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以整數為索引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214438" y="1500188"/>
            <a:ext cx="74295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利用「整數」為索引，其指令為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mysqli_fetch_row( )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格式如下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讀取查詢結果中的一筆資料，存成一個「陣列」，若到達記錄的底部就會回傳 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false</a:t>
            </a:r>
            <a:endParaRPr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$row_result = mysqli_fetch_row($result);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32" y="2571744"/>
            <a:ext cx="5688012" cy="396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000" dirty="0" err="1">
                <a:latin typeface="+mn-ea"/>
              </a:rPr>
              <a:t>mysqli_fetch_row</a:t>
            </a:r>
            <a:r>
              <a:rPr kumimoji="0" lang="en-US" altLang="zh-TW" sz="2000" dirty="0">
                <a:latin typeface="+mn-ea"/>
              </a:rPr>
              <a:t>(</a:t>
            </a:r>
            <a:r>
              <a:rPr kumimoji="0" lang="zh-TW" altLang="en-US" sz="2000" dirty="0">
                <a:latin typeface="+mn-ea"/>
              </a:rPr>
              <a:t>資源識別碼</a:t>
            </a:r>
            <a:r>
              <a:rPr kumimoji="0" lang="en-US" altLang="zh-TW" sz="2000" dirty="0">
                <a:latin typeface="+mn-ea"/>
              </a:rPr>
              <a:t>)</a:t>
            </a:r>
            <a:endParaRPr kumimoji="0" lang="zh-TW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</a:rPr>
              <a:t>分析表身</a:t>
            </a:r>
            <a:r>
              <a:rPr lang="en-US" altLang="zh-TW">
                <a:effectLst/>
              </a:rPr>
              <a:t>-</a:t>
            </a:r>
            <a:r>
              <a:rPr lang="zh-TW" altLang="en-US">
                <a:effectLst/>
              </a:rPr>
              <a:t>以整數為索引範例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1412776"/>
            <a:ext cx="7560840" cy="4664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&lt;?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include</a:t>
            </a:r>
            <a:r>
              <a:rPr lang="zh-TW" altLang="en-US" sz="24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connMysql.php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$result = 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mysqli_query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db_link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, 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while 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row_result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=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mysqli_fetch_row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($result))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foreach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row_result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as $item =&gt; $value)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   echo $item = $value &lt;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br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/&gt;";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?&gt;</a:t>
            </a:r>
            <a:endParaRPr lang="zh-TW" altLang="en-US" sz="2400" dirty="0">
              <a:latin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以欄位為索引範例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1484784"/>
            <a:ext cx="7560840" cy="4664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&lt;?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include</a:t>
            </a:r>
            <a:r>
              <a:rPr lang="zh-TW" altLang="en-US" sz="24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connMysql.php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$result = 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mysqli_query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db_link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, 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while($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row_result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=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mysqli_fetch_assoc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($result))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foreach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row_result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as $item =&gt; $value)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    echo $item = $value&lt;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br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/&gt;";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?&gt;</a:t>
            </a:r>
            <a:endParaRPr lang="zh-TW" altLang="en-US" sz="2400" dirty="0">
              <a:latin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</a:t>
            </a:r>
            <a:r>
              <a:rPr lang="en-US" altLang="zh-TW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以「整數及欄位名稱」為索引</a:t>
            </a:r>
          </a:p>
        </p:txBody>
      </p:sp>
      <p:sp>
        <p:nvSpPr>
          <p:cNvPr id="4" name="矩形 3"/>
          <p:cNvSpPr/>
          <p:nvPr/>
        </p:nvSpPr>
        <p:spPr>
          <a:xfrm>
            <a:off x="971600" y="1340768"/>
            <a:ext cx="7848872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&lt;?</a:t>
            </a:r>
            <a:r>
              <a:rPr lang="en-US" altLang="zh-TW" sz="2400" dirty="0" err="1">
                <a:latin typeface="+mn-ea"/>
              </a:rPr>
              <a:t>php</a:t>
            </a:r>
            <a:r>
              <a:rPr lang="en-US" altLang="zh-TW" sz="2400" dirty="0">
                <a:latin typeface="+mn-ea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include "</a:t>
            </a:r>
            <a:r>
              <a:rPr lang="en-US" altLang="zh-TW" sz="2400" dirty="0" err="1">
                <a:latin typeface="+mn-ea"/>
              </a:rPr>
              <a:t>connMysql.php</a:t>
            </a:r>
            <a:r>
              <a:rPr lang="en-US" altLang="zh-TW" sz="2400" dirty="0">
                <a:latin typeface="+mn-ea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$result = </a:t>
            </a:r>
            <a:r>
              <a:rPr lang="en-US" altLang="zh-TW" sz="2400" dirty="0" err="1">
                <a:latin typeface="+mn-ea"/>
              </a:rPr>
              <a:t>mysqli_query</a:t>
            </a:r>
            <a:r>
              <a:rPr lang="en-US" altLang="zh-TW" sz="2400" dirty="0">
                <a:latin typeface="+mn-ea"/>
              </a:rPr>
              <a:t>($</a:t>
            </a:r>
            <a:r>
              <a:rPr lang="en-US" altLang="zh-TW" sz="2400" dirty="0" err="1">
                <a:latin typeface="+mn-ea"/>
              </a:rPr>
              <a:t>db_link</a:t>
            </a:r>
            <a:r>
              <a:rPr lang="en-US" altLang="zh-TW" sz="2400" dirty="0">
                <a:latin typeface="+mn-ea"/>
              </a:rPr>
              <a:t>, 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while($</a:t>
            </a:r>
            <a:r>
              <a:rPr lang="en-US" altLang="zh-TW" sz="2400" dirty="0" err="1">
                <a:latin typeface="+mn-ea"/>
              </a:rPr>
              <a:t>row_result</a:t>
            </a:r>
            <a:r>
              <a:rPr lang="en-US" altLang="zh-TW" sz="2400" dirty="0">
                <a:latin typeface="+mn-ea"/>
              </a:rPr>
              <a:t>=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</a:rPr>
              <a:t>mysqli_fetch_array</a:t>
            </a:r>
            <a:r>
              <a:rPr lang="en-US" altLang="zh-TW" sz="2400" dirty="0">
                <a:latin typeface="+mn-ea"/>
              </a:rPr>
              <a:t>($result))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</a:t>
            </a:r>
            <a:r>
              <a:rPr lang="en-US" altLang="zh-TW" sz="2400" dirty="0" err="1">
                <a:latin typeface="+mn-ea"/>
              </a:rPr>
              <a:t>foreach</a:t>
            </a:r>
            <a:r>
              <a:rPr lang="en-US" altLang="zh-TW" sz="2400" dirty="0">
                <a:latin typeface="+mn-ea"/>
              </a:rPr>
              <a:t>($</a:t>
            </a:r>
            <a:r>
              <a:rPr lang="en-US" altLang="zh-TW" sz="2400" dirty="0" err="1">
                <a:latin typeface="+mn-ea"/>
              </a:rPr>
              <a:t>row_result</a:t>
            </a:r>
            <a:r>
              <a:rPr lang="en-US" altLang="zh-TW" sz="2400" dirty="0">
                <a:latin typeface="+mn-ea"/>
              </a:rPr>
              <a:t> as $item =&gt; $value)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     echo $item = $value  &lt;</a:t>
            </a:r>
            <a:r>
              <a:rPr lang="en-US" altLang="zh-TW" sz="2400" dirty="0" err="1">
                <a:latin typeface="+mn-ea"/>
              </a:rPr>
              <a:t>br</a:t>
            </a:r>
            <a:r>
              <a:rPr lang="en-US" altLang="zh-TW" sz="2400" dirty="0">
                <a:latin typeface="+mn-ea"/>
              </a:rPr>
              <a:t>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?&gt;</a:t>
            </a:r>
            <a:endParaRPr lang="zh-TW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移動記錄指標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428750"/>
            <a:ext cx="7858125" cy="50768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mysqli_fetch_row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mysqli_fetch_assoc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mysqli_fetch_array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函式，每執行一次資料識別碼中的記錄指標只會向下移動一筆。如果我們想在執行查詢後可以直接前往指定的記錄所在，可以使用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mysqli_data_seek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函式，其語法格式如下：</a:t>
            </a: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604" y="4929198"/>
            <a:ext cx="64567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zh-TW" sz="2400" dirty="0" err="1">
                <a:latin typeface="+mn-ea"/>
              </a:rPr>
              <a:t>mysqli_data_seek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資源識別碼</a:t>
            </a:r>
            <a:r>
              <a:rPr kumimoji="0" lang="en-US" altLang="zh-TW" sz="2400" dirty="0">
                <a:latin typeface="+mn-ea"/>
              </a:rPr>
              <a:t>, </a:t>
            </a:r>
            <a:r>
              <a:rPr kumimoji="0" lang="zh-TW" altLang="en-US" sz="2400" dirty="0">
                <a:latin typeface="+mn-ea"/>
              </a:rPr>
              <a:t>記錄指標位置</a:t>
            </a:r>
            <a:r>
              <a:rPr kumimoji="0" lang="en-US" altLang="zh-TW" sz="2400" dirty="0">
                <a:latin typeface="+mn-ea"/>
              </a:rPr>
              <a:t>)</a:t>
            </a:r>
            <a:endParaRPr kumimoji="0" lang="zh-TW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分析表頭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412875"/>
            <a:ext cx="7499350" cy="4800600"/>
          </a:xfrm>
        </p:spPr>
        <p:txBody>
          <a:bodyPr/>
          <a:lstStyle/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由資料庫回傳的資料分成兩個部分，</a:t>
            </a:r>
            <a:endParaRPr lang="en-US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「表頭」，也就是所傳回資料的欄位名稱，</a:t>
            </a:r>
            <a:endParaRPr lang="en-US" altLang="zh-TW" sz="24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「表身」，也就是分析傳回的資料內容。</a:t>
            </a:r>
          </a:p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中可利用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mysqli_fetch_field()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指令，從表頭逐一取得欄位，其指令格式如下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eaLnBrk="1" hangingPunct="1"/>
            <a:endParaRPr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而因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SQL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查詢子句的不同，所傳回的表頭欄位數也不同，因此通常以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while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指令進行分析</a:t>
            </a:r>
          </a:p>
          <a:p>
            <a:pPr eaLnBrk="1" hangingPunct="1"/>
            <a:endParaRPr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23728" y="3933056"/>
            <a:ext cx="493871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dirty="0" err="1">
                <a:latin typeface="+mn-ea"/>
              </a:rPr>
              <a:t>mysqli_fetch_field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資源識別碼</a:t>
            </a:r>
            <a:r>
              <a:rPr kumimoji="0" lang="en-US" altLang="zh-TW" sz="2400" dirty="0">
                <a:latin typeface="+mn-ea"/>
              </a:rPr>
              <a:t>)</a:t>
            </a:r>
            <a:endParaRPr kumimoji="0" lang="zh-TW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043608" y="1000854"/>
            <a:ext cx="5328592" cy="36522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…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"&lt;table&gt;&lt;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while ($field = </a:t>
            </a:r>
            <a:r>
              <a:rPr lang="en-US" altLang="zh-TW" dirty="0" err="1">
                <a:latin typeface="+mn-ea"/>
              </a:rPr>
              <a:t>mysqli_fetch_field</a:t>
            </a:r>
            <a:r>
              <a:rPr lang="en-US" altLang="zh-TW" dirty="0">
                <a:latin typeface="+mn-ea"/>
              </a:rPr>
              <a:t>($result)) 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echo "&lt;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&gt;{$field-&gt;name}&lt;/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&gt;&lt;/table&gt;";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245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35100" y="-90488"/>
            <a:ext cx="749935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分析表頭範例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補充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835696" y="3284984"/>
            <a:ext cx="36724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445125"/>
            <a:ext cx="6915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CE40B7C-8283-47E2-871A-D9315CF9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PHP Connect to MySQL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5DDA61D-84D6-4FB7-9B81-A6D2D7BD266F}"/>
              </a:ext>
            </a:extLst>
          </p:cNvPr>
          <p:cNvSpPr/>
          <p:nvPr/>
        </p:nvSpPr>
        <p:spPr>
          <a:xfrm>
            <a:off x="1331640" y="1556792"/>
            <a:ext cx="7456766" cy="292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2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MySQLi</a:t>
            </a:r>
            <a:r>
              <a:rPr lang="en-US" altLang="zh-TW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extension</a:t>
            </a:r>
            <a:r>
              <a:rPr lang="en-US" altLang="zh-TW" sz="2400" dirty="0">
                <a:solidFill>
                  <a:srgbClr val="000000"/>
                </a:solidFill>
                <a:latin typeface="Verdana" panose="020B0604030504040204" pitchFamily="34" charset="0"/>
              </a:rPr>
              <a:t> ("</a:t>
            </a:r>
            <a:r>
              <a:rPr lang="en-US" altLang="zh-TW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US" altLang="zh-TW" sz="2400" dirty="0">
                <a:solidFill>
                  <a:srgbClr val="000000"/>
                </a:solidFill>
                <a:latin typeface="Verdana" panose="020B0604030504040204" pitchFamily="34" charset="0"/>
              </a:rPr>
              <a:t>" stands for improved)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/>
              <a:t> </a:t>
            </a:r>
            <a:r>
              <a:rPr lang="en-US" altLang="zh-TW" sz="2400" b="1" dirty="0" err="1"/>
              <a:t>MySQLi</a:t>
            </a:r>
            <a:r>
              <a:rPr lang="en-US" altLang="zh-TW" sz="2400" b="1" dirty="0"/>
              <a:t> Object-Oriented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/>
              <a:t> </a:t>
            </a:r>
            <a:r>
              <a:rPr lang="en-US" altLang="zh-TW" sz="2400" b="1" dirty="0" err="1"/>
              <a:t>MySQLi</a:t>
            </a:r>
            <a:r>
              <a:rPr lang="en-US" altLang="zh-TW" sz="2400" b="1" dirty="0"/>
              <a:t> Procedural</a:t>
            </a:r>
            <a:endParaRPr lang="en-US" altLang="zh-TW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PDO (PHP Data Objects)</a:t>
            </a:r>
            <a:endParaRPr lang="en-US" altLang="zh-TW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D07DCC4-7A3E-42F7-B1AD-ACAF268AD344}"/>
              </a:ext>
            </a:extLst>
          </p:cNvPr>
          <p:cNvSpPr/>
          <p:nvPr/>
        </p:nvSpPr>
        <p:spPr>
          <a:xfrm>
            <a:off x="1547664" y="5854178"/>
            <a:ext cx="6636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hlinkClick r:id="rId2"/>
              </a:rPr>
              <a:t>https://www.w3schools.com/php/php_mysql_connect.asp</a:t>
            </a:r>
            <a:endParaRPr lang="en-US" altLang="zh-TW" sz="2000" dirty="0"/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10FCB58B-2423-47B2-9363-B8BB6D4477CB}"/>
              </a:ext>
            </a:extLst>
          </p:cNvPr>
          <p:cNvSpPr/>
          <p:nvPr/>
        </p:nvSpPr>
        <p:spPr>
          <a:xfrm>
            <a:off x="1403648" y="3356992"/>
            <a:ext cx="288032" cy="2880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9FBBCDA-C9A0-47B8-9DFA-4A5B7FC9E469}"/>
              </a:ext>
            </a:extLst>
          </p:cNvPr>
          <p:cNvSpPr/>
          <p:nvPr/>
        </p:nvSpPr>
        <p:spPr>
          <a:xfrm>
            <a:off x="1570722" y="4828634"/>
            <a:ext cx="7118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000000"/>
                </a:solidFill>
                <a:latin typeface="Verdana" panose="020B0604030504040204" pitchFamily="34" charset="0"/>
              </a:rPr>
              <a:t>PDO will work on 12 different database systems, whereas </a:t>
            </a:r>
            <a:r>
              <a:rPr lang="en-US" altLang="zh-TW" dirty="0" err="1">
                <a:solidFill>
                  <a:srgbClr val="000000"/>
                </a:solidFill>
                <a:latin typeface="Verdana" panose="020B0604030504040204" pitchFamily="34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Verdana" panose="020B0604030504040204" pitchFamily="34" charset="0"/>
              </a:rPr>
              <a:t> will only work with MySQL databases.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9871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44463" y="188913"/>
            <a:ext cx="8820150" cy="738187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zh-TW" altLang="en-US" sz="3600" dirty="0"/>
              <a:t>取得所有欄位</a:t>
            </a:r>
            <a:r>
              <a:rPr lang="en-US" altLang="zh-TW" sz="3600" dirty="0"/>
              <a:t>:</a:t>
            </a:r>
            <a:r>
              <a:rPr lang="zh-TW" altLang="en-US" sz="3600" dirty="0"/>
              <a:t> </a:t>
            </a:r>
            <a:r>
              <a:rPr lang="en-US" altLang="zh-TW" sz="3600" dirty="0" err="1"/>
              <a:t>mysql_fetch_fields</a:t>
            </a:r>
            <a:r>
              <a:rPr lang="en-US" altLang="zh-TW" sz="3600" dirty="0"/>
              <a:t>( )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115616" y="1052736"/>
            <a:ext cx="6624736" cy="4308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…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"&lt;table&gt;&lt;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fieldInfo</a:t>
            </a:r>
            <a:r>
              <a:rPr lang="en-US" altLang="zh-TW" dirty="0">
                <a:latin typeface="+mn-ea"/>
              </a:rPr>
              <a:t> = </a:t>
            </a:r>
            <a:r>
              <a:rPr lang="en-US" altLang="zh-TW" b="1" dirty="0" err="1">
                <a:latin typeface="+mn-ea"/>
              </a:rPr>
              <a:t>mysqli_fetch_fields</a:t>
            </a:r>
            <a:r>
              <a:rPr lang="en-US" altLang="zh-TW" b="1" dirty="0">
                <a:latin typeface="+mn-ea"/>
              </a:rPr>
              <a:t>($result)</a:t>
            </a:r>
            <a:r>
              <a:rPr lang="en-US" altLang="zh-TW" dirty="0">
                <a:latin typeface="+mn-ea"/>
              </a:rPr>
              <a:t>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 err="1">
                <a:latin typeface="+mn-ea"/>
              </a:rPr>
              <a:t>foreach</a:t>
            </a:r>
            <a:r>
              <a:rPr lang="en-US" altLang="zh-TW" dirty="0">
                <a:latin typeface="+mn-ea"/>
              </a:rPr>
              <a:t> ($</a:t>
            </a:r>
            <a:r>
              <a:rPr lang="en-US" altLang="zh-TW" dirty="0" err="1">
                <a:latin typeface="+mn-ea"/>
              </a:rPr>
              <a:t>fieldInfo</a:t>
            </a:r>
            <a:r>
              <a:rPr lang="en-US" altLang="zh-TW" dirty="0">
                <a:latin typeface="+mn-ea"/>
              </a:rPr>
              <a:t> as $fi)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$</a:t>
            </a:r>
            <a:r>
              <a:rPr lang="en-US" altLang="zh-TW" dirty="0" err="1">
                <a:latin typeface="+mn-ea"/>
              </a:rPr>
              <a:t>fName</a:t>
            </a:r>
            <a:r>
              <a:rPr lang="en-US" altLang="zh-TW" dirty="0">
                <a:latin typeface="+mn-ea"/>
              </a:rPr>
              <a:t>= $fi-&gt;name;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echo "&lt;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&gt;$</a:t>
            </a:r>
            <a:r>
              <a:rPr lang="en-US" altLang="zh-TW" dirty="0" err="1">
                <a:latin typeface="+mn-ea"/>
              </a:rPr>
              <a:t>fName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}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&gt;&lt;/table&gt;";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589588"/>
            <a:ext cx="6915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b="1" dirty="0"/>
              <a:t>學生資料管理系統</a:t>
            </a:r>
            <a:endParaRPr lang="zh-TW" altLang="en-US" dirty="0"/>
          </a:p>
        </p:txBody>
      </p:sp>
      <p:sp>
        <p:nvSpPr>
          <p:cNvPr id="26628" name="矩形 1"/>
          <p:cNvSpPr>
            <a:spLocks noChangeArrowheads="1"/>
          </p:cNvSpPr>
          <p:nvPr/>
        </p:nvSpPr>
        <p:spPr bwMode="auto">
          <a:xfrm>
            <a:off x="1403648" y="1124744"/>
            <a:ext cx="712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lang="en-US" altLang="zh-TW" dirty="0">
                <a:hlinkClick r:id="rId3"/>
              </a:rPr>
              <a:t>http://ycchen.im.ncnu.edu.tw/www2011/lab/iClass.zip</a:t>
            </a:r>
            <a:endParaRPr lang="en-US" altLang="zh-TW" dirty="0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836296" cy="50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database: </a:t>
            </a:r>
            <a:r>
              <a:rPr lang="en-US" altLang="zh-TW" dirty="0" err="1"/>
              <a:t>studdb</a:t>
            </a:r>
            <a:r>
              <a:rPr lang="en-US" altLang="zh-TW" dirty="0"/>
              <a:t>, table: students</a:t>
            </a:r>
            <a:endParaRPr lang="zh-TW" altLang="en-US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9" y="1052736"/>
            <a:ext cx="9043405" cy="471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引入檔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connMysql.php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520" y="1412776"/>
            <a:ext cx="8964488" cy="49398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&lt;?</a:t>
            </a:r>
            <a:r>
              <a:rPr lang="en-US" altLang="zh-TW" sz="2000" dirty="0" err="1">
                <a:latin typeface="+mn-ea"/>
              </a:rPr>
              <a:t>php</a:t>
            </a:r>
            <a:r>
              <a:rPr lang="en-US" altLang="zh-TW" sz="2000" dirty="0">
                <a:latin typeface="+mn-ea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資料庫主機設定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db_host</a:t>
            </a:r>
            <a:r>
              <a:rPr lang="en-US" altLang="zh-TW" sz="2000" dirty="0">
                <a:latin typeface="+mn-ea"/>
              </a:rPr>
              <a:t> = "127.0.0.1";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db_username</a:t>
            </a:r>
            <a:r>
              <a:rPr lang="en-US" altLang="zh-TW" sz="2000" dirty="0">
                <a:latin typeface="+mn-ea"/>
              </a:rPr>
              <a:t> = "</a:t>
            </a:r>
            <a:r>
              <a:rPr lang="en-US" altLang="zh-TW" sz="2000" dirty="0" err="1">
                <a:latin typeface="+mn-ea"/>
              </a:rPr>
              <a:t>studDB</a:t>
            </a:r>
            <a:r>
              <a:rPr lang="en-US" altLang="zh-TW" sz="2000" dirty="0">
                <a:latin typeface="+mn-ea"/>
              </a:rPr>
              <a:t>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db_password</a:t>
            </a:r>
            <a:r>
              <a:rPr lang="en-US" altLang="zh-TW" sz="2000" dirty="0">
                <a:latin typeface="+mn-ea"/>
              </a:rPr>
              <a:t> = “pwd999";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db_name</a:t>
            </a:r>
            <a:r>
              <a:rPr lang="en-US" altLang="zh-TW" sz="2000" dirty="0">
                <a:latin typeface="+mn-ea"/>
              </a:rPr>
              <a:t> = "</a:t>
            </a:r>
            <a:r>
              <a:rPr lang="en-US" altLang="zh-TW" sz="2000" dirty="0" err="1">
                <a:latin typeface="+mn-ea"/>
              </a:rPr>
              <a:t>studdb</a:t>
            </a:r>
            <a:r>
              <a:rPr lang="en-US" altLang="zh-TW" sz="2000">
                <a:latin typeface="+mn-ea"/>
              </a:rPr>
              <a:t>";</a:t>
            </a:r>
            <a:endParaRPr lang="en-US" altLang="zh-TW" sz="2000" dirty="0">
              <a:latin typeface="+mn-ea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連線伺服器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db_link</a:t>
            </a:r>
            <a:r>
              <a:rPr lang="en-US" altLang="zh-TW" sz="2000" dirty="0">
                <a:latin typeface="+mn-ea"/>
              </a:rPr>
              <a:t> = @</a:t>
            </a:r>
            <a:r>
              <a:rPr lang="en-US" altLang="zh-TW" sz="2000" dirty="0" err="1">
                <a:latin typeface="+mn-ea"/>
              </a:rPr>
              <a:t>mysqli_connect</a:t>
            </a:r>
            <a:r>
              <a:rPr lang="en-US" altLang="zh-TW" sz="2000" dirty="0">
                <a:latin typeface="+mn-ea"/>
              </a:rPr>
              <a:t>($</a:t>
            </a:r>
            <a:r>
              <a:rPr lang="en-US" altLang="zh-TW" sz="2000" dirty="0" err="1">
                <a:latin typeface="+mn-ea"/>
              </a:rPr>
              <a:t>db_host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db_username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db_password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db_name</a:t>
            </a:r>
            <a:r>
              <a:rPr lang="en-US" altLang="zh-TW" sz="2000" dirty="0">
                <a:latin typeface="+mn-ea"/>
              </a:rPr>
              <a:t>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if (!$</a:t>
            </a:r>
            <a:r>
              <a:rPr lang="en-US" altLang="zh-TW" sz="2000" dirty="0" err="1">
                <a:latin typeface="+mn-ea"/>
              </a:rPr>
              <a:t>db_link</a:t>
            </a:r>
            <a:r>
              <a:rPr lang="en-US" altLang="zh-TW" sz="2000" dirty="0">
                <a:latin typeface="+mn-ea"/>
              </a:rPr>
              <a:t>) die("</a:t>
            </a:r>
            <a:r>
              <a:rPr lang="zh-TW" altLang="en-US" sz="2000" dirty="0">
                <a:latin typeface="+mn-ea"/>
              </a:rPr>
              <a:t>資料連結失敗！</a:t>
            </a:r>
            <a:r>
              <a:rPr lang="en-US" altLang="zh-TW" sz="2000" dirty="0">
                <a:latin typeface="+mn-ea"/>
              </a:rPr>
              <a:t>");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設定字元集與連線校對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 err="1">
                <a:latin typeface="+mn-ea"/>
              </a:rPr>
              <a:t>mysqli_set_charset</a:t>
            </a:r>
            <a:r>
              <a:rPr lang="en-US" altLang="zh-TW" sz="2000" dirty="0">
                <a:latin typeface="+mn-ea"/>
              </a:rPr>
              <a:t>($</a:t>
            </a:r>
            <a:r>
              <a:rPr lang="en-US" altLang="zh-TW" sz="2000" dirty="0" err="1">
                <a:latin typeface="+mn-ea"/>
              </a:rPr>
              <a:t>db_link</a:t>
            </a:r>
            <a:r>
              <a:rPr lang="en-US" altLang="zh-TW" sz="2000" dirty="0">
                <a:latin typeface="+mn-ea"/>
              </a:rPr>
              <a:t>, 'utf8mb4');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?&gt;</a:t>
            </a:r>
            <a:endParaRPr lang="zh-TW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(1/3)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755576" y="1628800"/>
            <a:ext cx="7776864" cy="38010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&lt;?</a:t>
            </a:r>
            <a:r>
              <a:rPr lang="en-US" altLang="zh-TW" sz="2400" dirty="0" err="1">
                <a:latin typeface="+mn-ea"/>
              </a:rPr>
              <a:t>php</a:t>
            </a:r>
            <a:r>
              <a:rPr lang="en-US" altLang="zh-TW" sz="2400" dirty="0">
                <a:latin typeface="+mn-ea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include "</a:t>
            </a:r>
            <a:r>
              <a:rPr lang="en-US" altLang="zh-TW" sz="2400" dirty="0" err="1">
                <a:latin typeface="+mn-ea"/>
              </a:rPr>
              <a:t>connMysql.php</a:t>
            </a:r>
            <a:r>
              <a:rPr lang="en-US" altLang="zh-TW" sz="2400" dirty="0">
                <a:latin typeface="+mn-ea"/>
              </a:rPr>
              <a:t>";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$result = </a:t>
            </a:r>
            <a:r>
              <a:rPr lang="en-US" altLang="zh-TW" sz="2400" dirty="0" err="1">
                <a:latin typeface="+mn-ea"/>
              </a:rPr>
              <a:t>mysqli_query</a:t>
            </a:r>
            <a:r>
              <a:rPr lang="en-US" altLang="zh-TW" sz="2400" dirty="0">
                <a:latin typeface="+mn-ea"/>
              </a:rPr>
              <a:t>($</a:t>
            </a:r>
            <a:r>
              <a:rPr lang="en-US" altLang="zh-TW" sz="2400" dirty="0" err="1">
                <a:latin typeface="+mn-ea"/>
              </a:rPr>
              <a:t>db_link</a:t>
            </a:r>
            <a:r>
              <a:rPr lang="en-US" altLang="zh-TW" sz="2400" dirty="0">
                <a:latin typeface="+mn-ea"/>
              </a:rPr>
              <a:t>, 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);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</a:t>
            </a:r>
            <a:r>
              <a:rPr lang="en-US" altLang="zh-TW" sz="2400" dirty="0" err="1">
                <a:latin typeface="+mn-ea"/>
              </a:rPr>
              <a:t>total_records</a:t>
            </a:r>
            <a:r>
              <a:rPr lang="en-US" altLang="zh-TW" sz="2400" dirty="0">
                <a:latin typeface="+mn-ea"/>
              </a:rPr>
              <a:t> = </a:t>
            </a:r>
            <a:r>
              <a:rPr lang="en-US" altLang="zh-TW" sz="2400" dirty="0" err="1">
                <a:latin typeface="+mn-ea"/>
              </a:rPr>
              <a:t>mysqli_num_rows</a:t>
            </a:r>
            <a:r>
              <a:rPr lang="en-US" altLang="zh-TW" sz="2400" dirty="0">
                <a:latin typeface="+mn-ea"/>
              </a:rPr>
              <a:t>($result);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?&gt;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(2/3)</a:t>
            </a:r>
            <a:endParaRPr lang="zh-TW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6829425" cy="12001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043608" y="3356992"/>
            <a:ext cx="7776864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&lt;h1 align="center"&gt;</a:t>
            </a:r>
            <a:r>
              <a:rPr lang="zh-TW" altLang="en-US" dirty="0">
                <a:latin typeface="+mn-ea"/>
              </a:rPr>
              <a:t>學生資料管理系統</a:t>
            </a:r>
            <a:r>
              <a:rPr lang="en-US" altLang="zh-TW" dirty="0">
                <a:latin typeface="+mn-ea"/>
              </a:rPr>
              <a:t>&lt;/h1&gt;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&lt;p align="center"&gt;</a:t>
            </a:r>
            <a:r>
              <a:rPr lang="zh-TW" altLang="en-US" dirty="0">
                <a:latin typeface="+mn-ea"/>
              </a:rPr>
              <a:t>目前資料筆數：</a:t>
            </a:r>
            <a:r>
              <a:rPr lang="en-US" altLang="zh-TW" b="1" dirty="0">
                <a:latin typeface="+mn-ea"/>
              </a:rPr>
              <a:t>&lt;?</a:t>
            </a:r>
            <a:r>
              <a:rPr lang="en-US" altLang="zh-TW" b="1" dirty="0" err="1">
                <a:latin typeface="+mn-ea"/>
              </a:rPr>
              <a:t>php</a:t>
            </a:r>
            <a:r>
              <a:rPr lang="en-US" altLang="zh-TW" b="1" dirty="0">
                <a:latin typeface="+mn-ea"/>
              </a:rPr>
              <a:t> echo $</a:t>
            </a:r>
            <a:r>
              <a:rPr lang="en-US" altLang="zh-TW" b="1" dirty="0" err="1">
                <a:latin typeface="+mn-ea"/>
              </a:rPr>
              <a:t>total_records</a:t>
            </a:r>
            <a:r>
              <a:rPr lang="en-US" altLang="zh-TW" b="1" dirty="0">
                <a:latin typeface="+mn-ea"/>
              </a:rPr>
              <a:t>;?&gt;</a:t>
            </a:r>
            <a:r>
              <a:rPr lang="zh-TW" altLang="en-US" dirty="0">
                <a:latin typeface="+mn-ea"/>
              </a:rPr>
              <a:t>，</a:t>
            </a:r>
            <a:br>
              <a:rPr lang="en-US" altLang="zh-TW" dirty="0">
                <a:latin typeface="+mn-ea"/>
              </a:rPr>
            </a:br>
            <a:r>
              <a:rPr lang="en-US" altLang="zh-TW" dirty="0">
                <a:latin typeface="+mn-ea"/>
              </a:rPr>
              <a:t>&lt;a </a:t>
            </a:r>
            <a:r>
              <a:rPr lang="en-US" altLang="zh-TW" dirty="0" err="1">
                <a:latin typeface="+mn-ea"/>
              </a:rPr>
              <a:t>href</a:t>
            </a:r>
            <a:r>
              <a:rPr lang="en-US" altLang="zh-TW" dirty="0">
                <a:latin typeface="+mn-ea"/>
              </a:rPr>
              <a:t>="add.php"&gt;</a:t>
            </a:r>
            <a:r>
              <a:rPr lang="zh-TW" altLang="en-US" dirty="0">
                <a:latin typeface="+mn-ea"/>
              </a:rPr>
              <a:t>新增學生資料</a:t>
            </a:r>
            <a:r>
              <a:rPr lang="en-US" altLang="zh-TW" dirty="0">
                <a:latin typeface="+mn-ea"/>
              </a:rPr>
              <a:t>&lt;/a&gt;</a:t>
            </a:r>
            <a:r>
              <a:rPr lang="zh-TW" altLang="en-US" dirty="0">
                <a:latin typeface="+mn-ea"/>
              </a:rPr>
              <a:t>。</a:t>
            </a:r>
            <a:r>
              <a:rPr lang="en-US" altLang="zh-TW" dirty="0">
                <a:latin typeface="+mn-ea"/>
              </a:rPr>
              <a:t>&lt;/p&gt;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&lt;table border="1" align="center"&gt;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&lt;!-- </a:t>
            </a:r>
            <a:r>
              <a:rPr lang="zh-TW" altLang="en-US" dirty="0">
                <a:latin typeface="+mn-ea"/>
              </a:rPr>
              <a:t>表格表頭 </a:t>
            </a:r>
            <a:r>
              <a:rPr lang="en-US" altLang="zh-TW" dirty="0">
                <a:latin typeface="+mn-ea"/>
              </a:rPr>
              <a:t>--&gt;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   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座號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姓名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性別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生日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   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電子郵件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電話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住址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功能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-8878"/>
            <a:ext cx="7497763" cy="701574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(3/3)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692696"/>
            <a:ext cx="7704856" cy="480131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r>
              <a:rPr lang="en-US" altLang="zh-TW" dirty="0"/>
              <a:t>while ($</a:t>
            </a:r>
            <a:r>
              <a:rPr lang="en-US" altLang="zh-TW" dirty="0" err="1"/>
              <a:t>row_result</a:t>
            </a:r>
            <a:r>
              <a:rPr lang="en-US" altLang="zh-TW" dirty="0"/>
              <a:t>=</a:t>
            </a:r>
            <a:r>
              <a:rPr lang="en-US" altLang="zh-TW" dirty="0" err="1"/>
              <a:t>mysqli_fetch_assoc</a:t>
            </a:r>
            <a:r>
              <a:rPr lang="en-US" altLang="zh-TW" dirty="0"/>
              <a:t>($result)) {</a:t>
            </a:r>
          </a:p>
          <a:p>
            <a:r>
              <a:rPr lang="en-US" altLang="zh-TW" dirty="0"/>
              <a:t>   echo "&lt;</a:t>
            </a:r>
            <a:r>
              <a:rPr lang="en-US" altLang="zh-TW" dirty="0" err="1"/>
              <a:t>tr</a:t>
            </a:r>
            <a:r>
              <a:rPr lang="en-US" altLang="zh-TW" dirty="0"/>
              <a:t>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sID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sName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sSex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sBirthday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sMail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sPhone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sAddr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"&lt;td&gt;&lt;a </a:t>
            </a:r>
            <a:r>
              <a:rPr lang="en-US" altLang="zh-TW" dirty="0" err="1"/>
              <a:t>href</a:t>
            </a:r>
            <a:r>
              <a:rPr lang="en-US" altLang="zh-TW" dirty="0"/>
              <a:t>='</a:t>
            </a:r>
            <a:r>
              <a:rPr lang="en-US" altLang="zh-TW" dirty="0" err="1"/>
              <a:t>update.php?id</a:t>
            </a:r>
            <a:r>
              <a:rPr lang="en-US" altLang="zh-TW" dirty="0"/>
              <a:t>=".$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sID</a:t>
            </a:r>
            <a:r>
              <a:rPr lang="en-US" altLang="zh-TW" dirty="0"/>
              <a:t>"]."'&gt;</a:t>
            </a:r>
            <a:br>
              <a:rPr lang="en-US" altLang="zh-TW" dirty="0"/>
            </a:br>
            <a:r>
              <a:rPr lang="en-US" altLang="zh-TW" dirty="0"/>
              <a:t>             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=\"icon-update.png\" title=\"</a:t>
            </a:r>
            <a:r>
              <a:rPr lang="zh-TW" altLang="en-US" dirty="0"/>
              <a:t>修改</a:t>
            </a:r>
            <a:r>
              <a:rPr lang="en-US" altLang="zh-TW" dirty="0"/>
              <a:t>\" /&gt;&lt;/a&gt; &amp;</a:t>
            </a:r>
            <a:r>
              <a:rPr lang="en-US" altLang="zh-TW" dirty="0" err="1"/>
              <a:t>nbsp</a:t>
            </a:r>
            <a:r>
              <a:rPr lang="en-US" altLang="zh-TW" dirty="0"/>
              <a:t>;&amp;</a:t>
            </a:r>
            <a:r>
              <a:rPr lang="en-US" altLang="zh-TW" dirty="0" err="1"/>
              <a:t>nbsp</a:t>
            </a:r>
            <a:r>
              <a:rPr lang="en-US" altLang="zh-TW" dirty="0"/>
              <a:t>;";</a:t>
            </a:r>
          </a:p>
          <a:p>
            <a:r>
              <a:rPr lang="en-US" altLang="zh-TW" dirty="0"/>
              <a:t>   echo "&lt;a </a:t>
            </a:r>
            <a:r>
              <a:rPr lang="en-US" altLang="zh-TW" dirty="0" err="1"/>
              <a:t>href</a:t>
            </a:r>
            <a:r>
              <a:rPr lang="en-US" altLang="zh-TW" dirty="0"/>
              <a:t>='</a:t>
            </a:r>
            <a:r>
              <a:rPr lang="en-US" altLang="zh-TW" dirty="0" err="1"/>
              <a:t>delete.php?id</a:t>
            </a:r>
            <a:r>
              <a:rPr lang="en-US" altLang="zh-TW" dirty="0"/>
              <a:t>=".$</a:t>
            </a:r>
            <a:r>
              <a:rPr lang="en-US" altLang="zh-TW" dirty="0" err="1"/>
              <a:t>row_result</a:t>
            </a:r>
            <a:r>
              <a:rPr lang="en-US" altLang="zh-TW" dirty="0"/>
              <a:t>["</a:t>
            </a:r>
            <a:r>
              <a:rPr lang="en-US" altLang="zh-TW" dirty="0" err="1"/>
              <a:t>sID</a:t>
            </a:r>
            <a:r>
              <a:rPr lang="en-US" altLang="zh-TW" dirty="0"/>
              <a:t>"]."'&gt;</a:t>
            </a:r>
            <a:br>
              <a:rPr lang="en-US" altLang="zh-TW" dirty="0"/>
            </a:br>
            <a:r>
              <a:rPr lang="en-US" altLang="zh-TW" dirty="0"/>
              <a:t>             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=\"icon-delete.png\" title=\"</a:t>
            </a:r>
            <a:r>
              <a:rPr lang="zh-TW" altLang="en-US" dirty="0"/>
              <a:t>刪除</a:t>
            </a:r>
            <a:r>
              <a:rPr lang="en-US" altLang="zh-TW" dirty="0"/>
              <a:t>\" /&gt;&lt;/a&gt;&lt;/td&gt;";</a:t>
            </a:r>
          </a:p>
          <a:p>
            <a:r>
              <a:rPr lang="en-US" altLang="zh-TW" dirty="0"/>
              <a:t>   echo "&lt;/</a:t>
            </a:r>
            <a:r>
              <a:rPr lang="en-US" altLang="zh-TW" dirty="0" err="1"/>
              <a:t>tr</a:t>
            </a:r>
            <a:r>
              <a:rPr lang="en-US" altLang="zh-TW" dirty="0"/>
              <a:t>&gt;";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?&gt;</a:t>
            </a:r>
            <a:endParaRPr lang="zh-TW" altLang="en-US" dirty="0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41168"/>
            <a:ext cx="77152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新增 </a:t>
            </a:r>
            <a:r>
              <a:rPr lang="en-US" altLang="zh-TW" dirty="0"/>
              <a:t>(add.php)</a:t>
            </a:r>
            <a:endParaRPr lang="zh-TW" altLang="en-US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40957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28775"/>
            <a:ext cx="40862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436" y="836712"/>
            <a:ext cx="9108504" cy="50629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&lt;form action="" method="post" name="</a:t>
            </a:r>
            <a:r>
              <a:rPr lang="en-US" altLang="zh-TW" sz="1700" dirty="0" err="1">
                <a:latin typeface="+mn-ea"/>
              </a:rPr>
              <a:t>formAdd</a:t>
            </a:r>
            <a:r>
              <a:rPr lang="en-US" altLang="zh-TW" sz="1700" dirty="0">
                <a:latin typeface="+mn-ea"/>
              </a:rPr>
              <a:t>" 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&lt;table border="1" align="center" </a:t>
            </a:r>
            <a:r>
              <a:rPr lang="en-US" altLang="zh-TW" sz="1700" dirty="0" err="1">
                <a:latin typeface="+mn-ea"/>
              </a:rPr>
              <a:t>cellpadding</a:t>
            </a:r>
            <a:r>
              <a:rPr lang="en-US" altLang="zh-TW" sz="1700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</a:t>
            </a:r>
            <a:r>
              <a:rPr lang="zh-TW" altLang="en-US" sz="1700" dirty="0">
                <a:latin typeface="+mn-ea"/>
              </a:rPr>
              <a:t>欄位</a:t>
            </a:r>
            <a:r>
              <a:rPr lang="en-US" altLang="zh-TW" sz="1700" dirty="0">
                <a:latin typeface="+mn-ea"/>
              </a:rPr>
              <a:t>&lt;/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&gt;&lt;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</a:t>
            </a:r>
            <a:r>
              <a:rPr lang="zh-TW" altLang="en-US" sz="1700" dirty="0">
                <a:latin typeface="+mn-ea"/>
              </a:rPr>
              <a:t>資料</a:t>
            </a:r>
            <a:r>
              <a:rPr lang="en-US" altLang="zh-TW" sz="1700" dirty="0">
                <a:latin typeface="+mn-ea"/>
              </a:rPr>
              <a:t>&lt;/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姓名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sName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性別</a:t>
            </a:r>
            <a:r>
              <a:rPr lang="en-US" altLang="zh-TW" sz="1700" dirty="0">
                <a:latin typeface="+mn-ea"/>
              </a:rPr>
              <a:t>&lt;/td&gt;&lt;td&gt;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type="radio" name="</a:t>
            </a:r>
            <a:r>
              <a:rPr lang="en-US" altLang="zh-TW" sz="1700" dirty="0" err="1">
                <a:latin typeface="+mn-ea"/>
              </a:rPr>
              <a:t>sSex</a:t>
            </a:r>
            <a:r>
              <a:rPr lang="en-US" altLang="zh-TW" sz="1700" dirty="0">
                <a:latin typeface="+mn-ea"/>
              </a:rPr>
              <a:t>" value="</a:t>
            </a:r>
            <a:r>
              <a:rPr lang="zh-TW" altLang="en-US" sz="1700" dirty="0">
                <a:latin typeface="+mn-ea"/>
              </a:rPr>
              <a:t>男</a:t>
            </a:r>
            <a:r>
              <a:rPr lang="en-US" altLang="zh-TW" sz="1700" dirty="0">
                <a:latin typeface="+mn-ea"/>
              </a:rPr>
              <a:t>" checked /&gt;</a:t>
            </a:r>
            <a:r>
              <a:rPr lang="zh-TW" altLang="en-US" sz="1700" dirty="0">
                <a:latin typeface="+mn-ea"/>
              </a:rPr>
              <a:t>男</a:t>
            </a:r>
          </a:p>
          <a:p>
            <a:pPr eaLnBrk="1" hangingPunct="1">
              <a:defRPr/>
            </a:pPr>
            <a:r>
              <a:rPr lang="zh-TW" altLang="en-US" sz="1700" dirty="0">
                <a:latin typeface="+mn-ea"/>
              </a:rPr>
              <a:t>      </a:t>
            </a:r>
            <a:r>
              <a:rPr lang="en-US" altLang="zh-TW" sz="1700" dirty="0">
                <a:latin typeface="+mn-ea"/>
              </a:rPr>
              <a:t>&lt;input type="radio" name="</a:t>
            </a:r>
            <a:r>
              <a:rPr lang="en-US" altLang="zh-TW" sz="1700" dirty="0" err="1">
                <a:latin typeface="+mn-ea"/>
              </a:rPr>
              <a:t>sSex</a:t>
            </a:r>
            <a:r>
              <a:rPr lang="en-US" altLang="zh-TW" sz="1700" dirty="0">
                <a:latin typeface="+mn-ea"/>
              </a:rPr>
              <a:t>" value="</a:t>
            </a:r>
            <a:r>
              <a:rPr lang="zh-TW" altLang="en-US" sz="1700" dirty="0">
                <a:latin typeface="+mn-ea"/>
              </a:rPr>
              <a:t>女</a:t>
            </a:r>
            <a:r>
              <a:rPr lang="en-US" altLang="zh-TW" sz="1700" dirty="0">
                <a:latin typeface="+mn-ea"/>
              </a:rPr>
              <a:t>" /&gt;</a:t>
            </a:r>
            <a:r>
              <a:rPr lang="zh-TW" altLang="en-US" sz="1700" dirty="0">
                <a:latin typeface="+mn-ea"/>
              </a:rPr>
              <a:t>女</a:t>
            </a:r>
            <a:endParaRPr lang="en-US" altLang="zh-TW" sz="1700" dirty="0">
              <a:latin typeface="+mn-ea"/>
            </a:endParaRP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生日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sBirthday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電子郵件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sMail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電話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sPhone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住址</a:t>
            </a:r>
            <a:r>
              <a:rPr lang="en-US" altLang="zh-TW" sz="1700" dirty="0">
                <a:latin typeface="+mn-ea"/>
              </a:rPr>
              <a:t>&lt;/td&gt;&lt;td&gt;&lt;input name="</a:t>
            </a:r>
            <a:r>
              <a:rPr lang="en-US" altLang="zh-TW" sz="1700" dirty="0" err="1">
                <a:latin typeface="+mn-ea"/>
              </a:rPr>
              <a:t>sAddr</a:t>
            </a:r>
            <a:r>
              <a:rPr lang="en-US" altLang="zh-TW" sz="1700" dirty="0">
                <a:latin typeface="+mn-ea"/>
              </a:rPr>
              <a:t>" type="text"  size="40"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 </a:t>
            </a:r>
            <a:r>
              <a:rPr lang="en-US" altLang="zh-TW" sz="1700" dirty="0" err="1">
                <a:latin typeface="+mn-ea"/>
              </a:rPr>
              <a:t>colspan</a:t>
            </a:r>
            <a:r>
              <a:rPr lang="en-US" altLang="zh-TW" sz="1700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name="action" type="hidden" value="add"&gt;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type="submit" value="</a:t>
            </a:r>
            <a:r>
              <a:rPr lang="zh-TW" altLang="en-US" sz="1700" dirty="0">
                <a:latin typeface="+mn-ea"/>
              </a:rPr>
              <a:t>新增資料</a:t>
            </a:r>
            <a:r>
              <a:rPr lang="en-US" altLang="zh-TW" sz="1700" dirty="0">
                <a:latin typeface="+mn-ea"/>
              </a:rPr>
              <a:t>" /&gt;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type="reset" value="</a:t>
            </a:r>
            <a:r>
              <a:rPr lang="zh-TW" altLang="en-US" sz="1700" dirty="0">
                <a:latin typeface="+mn-ea"/>
              </a:rPr>
              <a:t>重新填寫</a:t>
            </a:r>
            <a:r>
              <a:rPr lang="en-US" altLang="zh-TW" sz="1700" dirty="0">
                <a:latin typeface="+mn-ea"/>
              </a:rPr>
              <a:t>" /&gt;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&lt;/form&gt;</a:t>
            </a:r>
            <a:endParaRPr lang="zh-TW" altLang="en-US" sz="1700" dirty="0">
              <a:latin typeface="+mn-ea"/>
            </a:endParaRPr>
          </a:p>
        </p:txBody>
      </p:sp>
      <p:sp>
        <p:nvSpPr>
          <p:cNvPr id="33797" name="矩形 3"/>
          <p:cNvSpPr>
            <a:spLocks noChangeArrowheads="1"/>
          </p:cNvSpPr>
          <p:nvPr/>
        </p:nvSpPr>
        <p:spPr bwMode="auto">
          <a:xfrm>
            <a:off x="1042988" y="36513"/>
            <a:ext cx="2620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Arial" charset="0"/>
                <a:ea typeface="標楷體" pitchFamily="65" charset="-120"/>
              </a:rPr>
              <a:t>add.php (1/2)</a:t>
            </a:r>
            <a:endParaRPr lang="zh-TW" altLang="en-US"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44450"/>
            <a:ext cx="7497763" cy="7207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add.php (2/2)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1520" y="1052736"/>
            <a:ext cx="8568952" cy="52937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if(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($_POST["action"])&amp;&amp;($_POST["action"]=="add")){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include("</a:t>
            </a:r>
            <a:r>
              <a:rPr lang="en-US" altLang="zh-TW" dirty="0" err="1">
                <a:latin typeface="+mn-ea"/>
              </a:rPr>
              <a:t>connMysql.php</a:t>
            </a:r>
            <a:r>
              <a:rPr lang="en-US" altLang="zh-TW" dirty="0">
                <a:latin typeface="+mn-ea"/>
              </a:rPr>
              <a:t>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"INSERT INTO `students` 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    (`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` ,`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` ,`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` ,`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` ,`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` ,`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`) VALUES (";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"'".$_POST["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"]."')";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//</a:t>
            </a:r>
            <a:r>
              <a:rPr lang="zh-TW" altLang="en-US" dirty="0">
                <a:latin typeface="+mn-ea"/>
              </a:rPr>
              <a:t>重新導向回到主畫面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zh-TW" altLang="en-US" dirty="0">
                <a:latin typeface="+mn-ea"/>
              </a:rPr>
              <a:t>   </a:t>
            </a:r>
            <a:r>
              <a:rPr lang="en-US" altLang="zh-TW" dirty="0">
                <a:latin typeface="+mn-ea"/>
              </a:rPr>
              <a:t>header("Location: </a:t>
            </a:r>
            <a:r>
              <a:rPr lang="en-US" altLang="zh-TW" dirty="0" err="1">
                <a:latin typeface="+mn-ea"/>
              </a:rPr>
              <a:t>data.php</a:t>
            </a:r>
            <a:r>
              <a:rPr lang="en-US" altLang="zh-TW" dirty="0">
                <a:latin typeface="+mn-ea"/>
              </a:rPr>
              <a:t>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}	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	</a:t>
            </a:r>
            <a:endParaRPr lang="zh-TW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332656"/>
            <a:ext cx="7818438" cy="6000750"/>
          </a:xfrm>
        </p:spPr>
        <p:txBody>
          <a:bodyPr/>
          <a:lstStyle/>
          <a:p>
            <a:pPr marL="692150" indent="-609600" eaLnBrk="1" hangingPunct="1">
              <a:lnSpc>
                <a:spcPct val="90000"/>
              </a:lnSpc>
            </a:pPr>
            <a:r>
              <a:rPr lang="en-US" altLang="zh-TW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在使用 </a:t>
            </a:r>
            <a:r>
              <a:rPr lang="en-US" altLang="zh-TW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 </a:t>
            </a:r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資料庫的資源時，必須經過以下的流程：</a:t>
            </a:r>
            <a:endParaRPr lang="en-US" altLang="zh-TW" sz="3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92150" indent="-609600" eaLnBrk="1" hangingPunct="1">
              <a:lnSpc>
                <a:spcPct val="90000"/>
              </a:lnSpc>
            </a:pPr>
            <a:endParaRPr lang="zh-TW" altLang="en-US" sz="3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92150" indent="-609600" eaLnBrk="1" hangingPunct="1">
              <a:lnSpc>
                <a:spcPct val="90000"/>
              </a:lnSpc>
            </a:pPr>
            <a:endParaRPr lang="zh-TW" altLang="en-US" sz="3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92150" indent="-609600" eaLnBrk="1" hangingPunct="1">
              <a:lnSpc>
                <a:spcPct val="90000"/>
              </a:lnSpc>
            </a:pPr>
            <a:endParaRPr lang="zh-TW" altLang="en-US" sz="3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9215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sz="3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36625" lvl="1" indent="-533400" eaLnBrk="1" hangingPunct="1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建立連線</a:t>
            </a: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36625" lvl="1" indent="-53340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設定字元集與連線校對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36625" lvl="1" indent="-533400" eaLnBrk="1" hangingPunct="1">
              <a:lnSpc>
                <a:spcPct val="90000"/>
              </a:lnSpc>
              <a:buFont typeface="Gill Sans MT" pitchFamily="34" charset="0"/>
              <a:buAutoNum type="arabicPeriod" startAt="2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選擇資料庫</a:t>
            </a:r>
          </a:p>
          <a:p>
            <a:pPr marL="936625" lvl="1" indent="-533400" eaLnBrk="1" hangingPunct="1">
              <a:lnSpc>
                <a:spcPct val="90000"/>
              </a:lnSpc>
              <a:buFont typeface="Verdana" pitchFamily="34" charset="0"/>
              <a:buAutoNum type="arabicPeriod" startAt="2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操作資料表</a:t>
            </a:r>
          </a:p>
          <a:p>
            <a:pPr marL="936625" lvl="1" indent="-533400" eaLnBrk="1" hangingPunct="1">
              <a:lnSpc>
                <a:spcPct val="90000"/>
              </a:lnSpc>
              <a:buFont typeface="Verdana" pitchFamily="34" charset="0"/>
              <a:buAutoNum type="arabicPeriod" startAt="2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取得結果</a:t>
            </a:r>
          </a:p>
          <a:p>
            <a:pPr marL="936625" lvl="1" indent="-533400" eaLnBrk="1" hangingPunct="1">
              <a:lnSpc>
                <a:spcPct val="90000"/>
              </a:lnSpc>
              <a:buFont typeface="Verdana" pitchFamily="34" charset="0"/>
              <a:buAutoNum type="arabicPeriod" startAt="2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讀取資料回傳</a:t>
            </a: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36625" lvl="1" indent="-533400" eaLnBrk="1" hangingPunct="1">
              <a:lnSpc>
                <a:spcPct val="90000"/>
              </a:lnSpc>
              <a:buFont typeface="Verdana" pitchFamily="34" charset="0"/>
              <a:buAutoNum type="arabicPeriod" startAt="2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關閉連結</a:t>
            </a: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7345363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修改 </a:t>
            </a:r>
            <a:r>
              <a:rPr lang="en-US" altLang="zh-TW" dirty="0"/>
              <a:t>(update.php)</a:t>
            </a:r>
            <a:endParaRPr lang="zh-TW" altLang="en-US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00213"/>
            <a:ext cx="433387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497762" cy="7207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update.php (1/2)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611560" y="908720"/>
            <a:ext cx="7507088" cy="56323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($_POST["action"])&amp;&amp;($_POST["action"]=="update")) {	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"UPDATE `students` SET 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"]."',";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"`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`='".$_POST["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"]."' 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.= "WHERE `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`=".$_POST["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"];	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mysqli_close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//</a:t>
            </a:r>
            <a:r>
              <a:rPr lang="zh-TW" altLang="en-US" dirty="0">
                <a:latin typeface="+mn-ea"/>
              </a:rPr>
              <a:t>重新導向回到主畫面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zh-TW" altLang="en-US" dirty="0">
                <a:latin typeface="+mn-ea"/>
              </a:rPr>
              <a:t>	</a:t>
            </a:r>
            <a:r>
              <a:rPr lang="en-US" altLang="zh-TW" dirty="0">
                <a:latin typeface="+mn-ea"/>
              </a:rPr>
              <a:t>header("Location: data.php");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}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sql_db</a:t>
            </a:r>
            <a:r>
              <a:rPr lang="en-US" altLang="zh-TW" dirty="0">
                <a:latin typeface="+mn-ea"/>
              </a:rPr>
              <a:t> = "SELECT * FROM `students` WHERE `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`=".$_GET["id"];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sql_db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row_result</a:t>
            </a:r>
            <a:r>
              <a:rPr lang="en-US" altLang="zh-TW" dirty="0">
                <a:latin typeface="+mn-ea"/>
              </a:rPr>
              <a:t>=</a:t>
            </a:r>
            <a:r>
              <a:rPr lang="en-US" altLang="zh-TW" dirty="0" err="1">
                <a:latin typeface="+mn-ea"/>
              </a:rPr>
              <a:t>mysqli_fetch_assoc</a:t>
            </a:r>
            <a:r>
              <a:rPr lang="en-US" altLang="zh-TW" dirty="0">
                <a:latin typeface="+mn-ea"/>
              </a:rPr>
              <a:t>($result);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9736" y="692696"/>
            <a:ext cx="9163736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&lt;form action="" method="post" name="</a:t>
            </a:r>
            <a:r>
              <a:rPr lang="en-US" altLang="zh-TW" sz="1400" dirty="0" err="1">
                <a:latin typeface="+mn-ea"/>
              </a:rPr>
              <a:t>formFix</a:t>
            </a:r>
            <a:r>
              <a:rPr lang="en-US" altLang="zh-TW" sz="1400" dirty="0">
                <a:latin typeface="+mn-ea"/>
              </a:rPr>
              <a:t>" id="</a:t>
            </a:r>
            <a:r>
              <a:rPr lang="en-US" altLang="zh-TW" sz="1400" dirty="0" err="1">
                <a:latin typeface="+mn-ea"/>
              </a:rPr>
              <a:t>formFix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&lt;table border="1" align="center" </a:t>
            </a:r>
            <a:r>
              <a:rPr lang="en-US" altLang="zh-TW" sz="1400" dirty="0" err="1">
                <a:latin typeface="+mn-ea"/>
              </a:rPr>
              <a:t>cellpadding</a:t>
            </a:r>
            <a:r>
              <a:rPr lang="en-US" altLang="zh-TW" sz="1400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欄位</a:t>
            </a:r>
            <a:r>
              <a:rPr lang="en-US" altLang="zh-TW" sz="1400" dirty="0">
                <a:latin typeface="+mn-ea"/>
              </a:rPr>
              <a:t>&lt;/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&gt;&lt;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資料</a:t>
            </a:r>
            <a:r>
              <a:rPr lang="en-US" altLang="zh-TW" sz="1400" dirty="0">
                <a:latin typeface="+mn-ea"/>
              </a:rPr>
              <a:t>&lt;/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姓名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sName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sName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性別</a:t>
            </a:r>
            <a:r>
              <a:rPr lang="en-US" altLang="zh-TW" sz="1400" dirty="0">
                <a:latin typeface="+mn-ea"/>
              </a:rPr>
              <a:t>&lt;/td&gt;&lt;td&gt;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type="radio" name="</a:t>
            </a:r>
            <a:r>
              <a:rPr lang="en-US" altLang="zh-TW" sz="1400" dirty="0" err="1">
                <a:latin typeface="+mn-ea"/>
              </a:rPr>
              <a:t>sSex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zh-TW" altLang="en-US" sz="1400" dirty="0">
                <a:latin typeface="+mn-ea"/>
              </a:rPr>
              <a:t>男</a:t>
            </a:r>
            <a:r>
              <a:rPr lang="en-US" altLang="zh-TW" sz="1400" dirty="0">
                <a:latin typeface="+mn-ea"/>
              </a:rPr>
              <a:t>" 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 if($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"]=="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男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") echo "checked";?&gt;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男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type="radio" name="</a:t>
            </a:r>
            <a:r>
              <a:rPr lang="en-US" altLang="zh-TW" sz="1400" dirty="0" err="1">
                <a:latin typeface="+mn-ea"/>
              </a:rPr>
              <a:t>sSex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zh-TW" altLang="en-US" sz="1400" dirty="0">
                <a:latin typeface="+mn-ea"/>
              </a:rPr>
              <a:t>女</a:t>
            </a:r>
            <a:r>
              <a:rPr lang="en-US" altLang="zh-TW" sz="1400" dirty="0">
                <a:latin typeface="+mn-ea"/>
              </a:rPr>
              <a:t>" 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 if($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"]=="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女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") echo "checked";?&gt;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女</a:t>
            </a:r>
            <a:r>
              <a:rPr lang="en-US" altLang="zh-TW" sz="1400" dirty="0">
                <a:latin typeface="+mn-ea"/>
              </a:rPr>
              <a:t>&lt;/td&gt;&lt;/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生日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sBirthday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sBirthday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電子郵件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sMail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sMail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電話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sPhone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sPhone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住址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name="</a:t>
            </a:r>
            <a:r>
              <a:rPr lang="en-US" altLang="zh-TW" sz="1400" dirty="0" err="1">
                <a:latin typeface="+mn-ea"/>
              </a:rPr>
              <a:t>sAddr</a:t>
            </a:r>
            <a:r>
              <a:rPr lang="en-US" altLang="zh-TW" sz="1400" dirty="0">
                <a:latin typeface="+mn-ea"/>
              </a:rPr>
              <a:t>" type="text" size="40"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sAddr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 </a:t>
            </a:r>
            <a:r>
              <a:rPr lang="en-US" altLang="zh-TW" sz="1400" dirty="0" err="1">
                <a:latin typeface="+mn-ea"/>
              </a:rPr>
              <a:t>colspan</a:t>
            </a:r>
            <a:r>
              <a:rPr lang="en-US" altLang="zh-TW" sz="1400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name="</a:t>
            </a:r>
            <a:r>
              <a:rPr lang="en-US" altLang="zh-TW" sz="1400" dirty="0" err="1">
                <a:latin typeface="+mn-ea"/>
              </a:rPr>
              <a:t>sID</a:t>
            </a:r>
            <a:r>
              <a:rPr lang="en-US" altLang="zh-TW" sz="1400" dirty="0">
                <a:latin typeface="+mn-ea"/>
              </a:rPr>
              <a:t>" type="hidden"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sID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name="action" type="hidden" value="update"&gt;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type="submit"  value="</a:t>
            </a:r>
            <a:r>
              <a:rPr lang="zh-TW" altLang="en-US" sz="1400" dirty="0">
                <a:latin typeface="+mn-ea"/>
              </a:rPr>
              <a:t>更新資料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type="reset"  value="</a:t>
            </a:r>
            <a:r>
              <a:rPr lang="zh-TW" altLang="en-US" sz="1400" dirty="0">
                <a:latin typeface="+mn-ea"/>
              </a:rPr>
              <a:t>重新填寫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&lt;/td&gt;&lt;/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&lt;/table&gt;&lt;/form&gt;</a:t>
            </a:r>
            <a:endParaRPr lang="zh-TW" altLang="en-US" sz="1400" dirty="0">
              <a:latin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615608" y="10100"/>
            <a:ext cx="3528392" cy="71913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kumimoji="0" lang="en-US" altLang="zh-TW" sz="3200" dirty="0" err="1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  <a:cs typeface="+mj-cs"/>
              </a:rPr>
              <a:t>update.php</a:t>
            </a:r>
            <a:r>
              <a:rPr kumimoji="0" lang="en-US" altLang="zh-TW" sz="32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  <a:cs typeface="+mj-cs"/>
              </a:rPr>
              <a:t> (2/2)</a:t>
            </a:r>
            <a:endParaRPr kumimoji="0" lang="zh-TW" altLang="en-US" sz="3200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628775"/>
            <a:ext cx="47117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刪除 </a:t>
            </a:r>
            <a:r>
              <a:rPr lang="en-US" altLang="zh-TW" dirty="0"/>
              <a:t>(delete.php)</a:t>
            </a: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delete.php (1/2)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3528" y="1412776"/>
            <a:ext cx="8352928" cy="4308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($_POST["action"])&amp;&amp;($_POST["action"]=="delete")) {	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"DELETE FROM `students` WHERE `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`=".$_POST["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mysqli_close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//</a:t>
            </a:r>
            <a:r>
              <a:rPr lang="zh-TW" altLang="en-US" dirty="0">
                <a:latin typeface="+mn-ea"/>
              </a:rPr>
              <a:t>重新導向回到主畫面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zh-TW" altLang="en-US" dirty="0">
                <a:latin typeface="+mn-ea"/>
              </a:rPr>
              <a:t>	</a:t>
            </a:r>
            <a:r>
              <a:rPr lang="en-US" altLang="zh-TW" dirty="0">
                <a:latin typeface="+mn-ea"/>
              </a:rPr>
              <a:t>header("Location: data.php");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sql_db</a:t>
            </a:r>
            <a:r>
              <a:rPr lang="en-US" altLang="zh-TW" dirty="0">
                <a:latin typeface="+mn-ea"/>
              </a:rPr>
              <a:t> = "SELECT * FROM `students` WHERE `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`=".$_GET["id"];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sql_db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row_result</a:t>
            </a:r>
            <a:r>
              <a:rPr lang="en-US" altLang="zh-TW" dirty="0">
                <a:latin typeface="+mn-ea"/>
              </a:rPr>
              <a:t>=</a:t>
            </a:r>
            <a:r>
              <a:rPr lang="en-US" altLang="zh-TW" dirty="0" err="1">
                <a:latin typeface="+mn-ea"/>
              </a:rPr>
              <a:t>mysqli_fetch_assoc</a:t>
            </a:r>
            <a:r>
              <a:rPr lang="en-US" altLang="zh-TW" dirty="0">
                <a:latin typeface="+mn-ea"/>
              </a:rPr>
              <a:t>($result);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0728"/>
            <a:ext cx="9064625" cy="5078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&lt;form action="" method="post" name="</a:t>
            </a:r>
            <a:r>
              <a:rPr lang="en-US" altLang="zh-TW" dirty="0" err="1">
                <a:latin typeface="+mn-ea"/>
              </a:rPr>
              <a:t>formDel</a:t>
            </a:r>
            <a:r>
              <a:rPr lang="en-US" altLang="zh-TW" dirty="0">
                <a:latin typeface="+mn-ea"/>
              </a:rPr>
              <a:t>" id="</a:t>
            </a:r>
            <a:r>
              <a:rPr lang="en-US" altLang="zh-TW" dirty="0" err="1">
                <a:latin typeface="+mn-ea"/>
              </a:rPr>
              <a:t>formDel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&lt;table border="1" align="center" </a:t>
            </a:r>
            <a:r>
              <a:rPr lang="en-US" altLang="zh-TW" dirty="0" err="1">
                <a:latin typeface="+mn-ea"/>
              </a:rPr>
              <a:t>cellpadding</a:t>
            </a:r>
            <a:r>
              <a:rPr lang="en-US" altLang="zh-TW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欄位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資料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姓名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cName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性別</a:t>
            </a:r>
            <a:r>
              <a:rPr lang="en-US" altLang="zh-TW" dirty="0">
                <a:latin typeface="+mn-ea"/>
              </a:rPr>
              <a:t>&lt;/td&gt;&lt;td&gt;&gt;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生日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sBirthday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電子郵件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sMail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電話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sPhone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住址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sAddr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&lt;td </a:t>
            </a:r>
            <a:r>
              <a:rPr lang="en-US" altLang="zh-TW" dirty="0" err="1">
                <a:latin typeface="+mn-ea"/>
              </a:rPr>
              <a:t>colspan</a:t>
            </a:r>
            <a:r>
              <a:rPr lang="en-US" altLang="zh-TW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name="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 type="hidden" value="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row_result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sID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name="action" type="hidden" value="delete"&gt;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type="submit" name="button" id="button" value="</a:t>
            </a:r>
            <a:r>
              <a:rPr lang="zh-TW" altLang="en-US" dirty="0">
                <a:latin typeface="+mn-ea"/>
              </a:rPr>
              <a:t>確定刪除這筆資料嗎？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&lt;/form&gt;</a:t>
            </a:r>
          </a:p>
        </p:txBody>
      </p:sp>
      <p:sp>
        <p:nvSpPr>
          <p:cNvPr id="40965" name="矩形 2"/>
          <p:cNvSpPr>
            <a:spLocks noChangeArrowheads="1"/>
          </p:cNvSpPr>
          <p:nvPr/>
        </p:nvSpPr>
        <p:spPr bwMode="auto">
          <a:xfrm>
            <a:off x="6011863" y="188913"/>
            <a:ext cx="305276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Arial" charset="0"/>
                <a:ea typeface="標楷體" pitchFamily="65" charset="-120"/>
              </a:rPr>
              <a:t>delete.php (2/2)</a:t>
            </a:r>
            <a:endParaRPr lang="zh-TW" altLang="en-US"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資料分頁 </a:t>
            </a:r>
            <a:r>
              <a:rPr lang="en-US" altLang="zh-TW" dirty="0"/>
              <a:t>(data_page.php)</a:t>
            </a:r>
            <a:endParaRPr lang="zh-TW" altLang="en-US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3575"/>
            <a:ext cx="9144000" cy="280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2008" y="73069"/>
            <a:ext cx="9071992" cy="6186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include "</a:t>
            </a:r>
            <a:r>
              <a:rPr lang="en-US" altLang="zh-TW" dirty="0" err="1">
                <a:latin typeface="+mn-ea"/>
              </a:rPr>
              <a:t>connMysql.php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 = 5;</a:t>
            </a:r>
            <a:endParaRPr lang="zh-TW" altLang="en-US" dirty="0"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= 1;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若已經有翻頁，將頁數更新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($_GET['page'])) 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= $_GET['page'];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本頁開始記錄筆數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= (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頁數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-1)*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每頁記錄筆數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startRow_records</a:t>
            </a:r>
            <a:r>
              <a:rPr lang="en-US" altLang="zh-TW" dirty="0">
                <a:latin typeface="+mn-ea"/>
              </a:rPr>
              <a:t> = ($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-1) * 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未加限制顯示筆數的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SQL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敘述句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加上限制顯示筆數的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SQL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敘述句，由本頁開始記錄筆數開始，每頁顯示預設筆數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sql_query_limit</a:t>
            </a:r>
            <a:r>
              <a:rPr lang="en-US" altLang="zh-TW" dirty="0">
                <a:latin typeface="+mn-ea"/>
              </a:rPr>
              <a:t> =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." LIMIT " . $</a:t>
            </a:r>
            <a:r>
              <a:rPr lang="en-US" altLang="zh-TW" dirty="0" err="1">
                <a:latin typeface="+mn-ea"/>
              </a:rPr>
              <a:t>startRow_records</a:t>
            </a:r>
            <a:r>
              <a:rPr lang="en-US" altLang="zh-TW" dirty="0">
                <a:latin typeface="+mn-ea"/>
              </a:rPr>
              <a:t>. ", " .$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以加上限制顯示筆數的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SQL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敘述句查詢資料到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$result 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中</a:t>
            </a:r>
            <a:endParaRPr lang="en-US" altLang="zh-TW" dirty="0">
              <a:solidFill>
                <a:schemeClr val="accent4">
                  <a:lumMod val="75000"/>
                </a:schemeClr>
              </a:solidFill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sql_query_limit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以未加上限制顯示筆數的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SQL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敘述句查詢資料到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$</a:t>
            </a:r>
            <a:r>
              <a:rPr lang="en-US" altLang="zh-TW" dirty="0" err="1">
                <a:solidFill>
                  <a:schemeClr val="accent4">
                    <a:lumMod val="75000"/>
                  </a:schemeClr>
                </a:solidFill>
                <a:latin typeface="+mn-ea"/>
              </a:rPr>
              <a:t>all_result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中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all_result</a:t>
            </a:r>
            <a:r>
              <a:rPr lang="en-US" altLang="zh-TW" dirty="0">
                <a:latin typeface="+mn-ea"/>
              </a:rPr>
              <a:t>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計算總筆數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total_records</a:t>
            </a:r>
            <a:r>
              <a:rPr lang="en-US" altLang="zh-TW" dirty="0">
                <a:latin typeface="+mn-ea"/>
              </a:rPr>
              <a:t> = </a:t>
            </a:r>
            <a:r>
              <a:rPr lang="en-US" altLang="zh-TW" dirty="0" err="1">
                <a:latin typeface="+mn-ea"/>
              </a:rPr>
              <a:t>mysqli_num_rows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all_result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計算總頁數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=(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總筆數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每頁筆數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)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後無條件進位。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total_pages</a:t>
            </a:r>
            <a:r>
              <a:rPr lang="en-US" altLang="zh-TW" dirty="0">
                <a:latin typeface="+mn-ea"/>
              </a:rPr>
              <a:t> = ceil($</a:t>
            </a:r>
            <a:r>
              <a:rPr lang="en-US" altLang="zh-TW" dirty="0" err="1">
                <a:latin typeface="+mn-ea"/>
              </a:rPr>
              <a:t>total_records</a:t>
            </a:r>
            <a:r>
              <a:rPr lang="en-US" altLang="zh-TW" dirty="0">
                <a:latin typeface="+mn-ea"/>
              </a:rPr>
              <a:t>/$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43013" name="矩形 3"/>
          <p:cNvSpPr>
            <a:spLocks noChangeArrowheads="1"/>
          </p:cNvSpPr>
          <p:nvPr/>
        </p:nvSpPr>
        <p:spPr bwMode="auto">
          <a:xfrm>
            <a:off x="5076825" y="549275"/>
            <a:ext cx="3427413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latin typeface="Arial" charset="0"/>
                <a:ea typeface="標楷體" pitchFamily="65" charset="-120"/>
              </a:rPr>
              <a:t>data_page.php (1/2)</a:t>
            </a:r>
            <a:endParaRPr lang="zh-TW" altLang="en-US" sz="2800"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496" y="332656"/>
            <a:ext cx="8964488" cy="6233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&lt;table border="0" align="center"&gt;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&gt; 1) { // </a:t>
            </a:r>
            <a:r>
              <a:rPr lang="zh-TW" altLang="en-US" sz="1600" b="1" dirty="0">
                <a:solidFill>
                  <a:srgbClr val="FF0000"/>
                </a:solidFill>
                <a:latin typeface="+mn-ea"/>
              </a:rPr>
              <a:t>若不是第一頁則顯示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=1"&gt;</a:t>
            </a:r>
            <a:r>
              <a:rPr lang="zh-TW" altLang="en-US" sz="1600" dirty="0">
                <a:latin typeface="+mn-ea"/>
              </a:rPr>
              <a:t>第一頁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$num_pages-1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上一頁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} 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&lt;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) { // </a:t>
            </a:r>
            <a:r>
              <a:rPr lang="zh-TW" altLang="en-US" sz="1600" b="1" dirty="0">
                <a:solidFill>
                  <a:srgbClr val="FF0000"/>
                </a:solidFill>
                <a:latin typeface="+mn-ea"/>
              </a:rPr>
              <a:t>若不是最後一頁則顯示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$num_pages+1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下一頁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最後頁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} 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&lt;/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&lt;table border="0" align="center"&gt;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&lt;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&gt;&lt;td&gt;</a:t>
            </a:r>
            <a:r>
              <a:rPr lang="zh-TW" altLang="en-US" sz="1600" dirty="0">
                <a:latin typeface="+mn-ea"/>
              </a:rPr>
              <a:t>頁數：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endParaRPr lang="en-US" altLang="zh-TW" sz="1600" b="1" dirty="0">
              <a:solidFill>
                <a:srgbClr val="FF0000"/>
              </a:solidFill>
              <a:latin typeface="+mn-ea"/>
            </a:endParaRP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for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=1;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++) {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    echo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." ";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else 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    echo "&lt;a 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href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=\"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data_page.php?page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\"&gt;$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&lt;/a&gt; ";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}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&lt;/td&gt;&lt;/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&lt;/table&gt;</a:t>
            </a:r>
            <a:endParaRPr lang="zh-TW" altLang="en-US" sz="1600" dirty="0">
              <a:latin typeface="+mn-ea"/>
            </a:endParaRPr>
          </a:p>
        </p:txBody>
      </p:sp>
      <p:sp>
        <p:nvSpPr>
          <p:cNvPr id="44037" name="矩形 2"/>
          <p:cNvSpPr>
            <a:spLocks noChangeArrowheads="1"/>
          </p:cNvSpPr>
          <p:nvPr/>
        </p:nvSpPr>
        <p:spPr bwMode="auto">
          <a:xfrm>
            <a:off x="5292725" y="115888"/>
            <a:ext cx="342741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latin typeface="Arial" charset="0"/>
                <a:ea typeface="標楷體" pitchFamily="65" charset="-120"/>
              </a:rPr>
              <a:t>data_page.php (2/2)</a:t>
            </a:r>
            <a:endParaRPr lang="zh-TW" altLang="en-US" sz="2800"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76756CF-2EE4-4F12-88E5-09FEAD2B721D}"/>
              </a:ext>
            </a:extLst>
          </p:cNvPr>
          <p:cNvSpPr/>
          <p:nvPr/>
        </p:nvSpPr>
        <p:spPr>
          <a:xfrm>
            <a:off x="1431928" y="270785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2"/>
              </a:rPr>
              <a:t>https://www.w3schools.com/php/func_mysqli_affected_rows.asp</a:t>
            </a:r>
            <a:endParaRPr lang="en-US" altLang="zh-TW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499BD88-8DB1-4F9C-84A6-710062A1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  <a:r>
              <a:rPr lang="en-US" altLang="zh-TW" dirty="0" err="1"/>
              <a:t>mysqli</a:t>
            </a:r>
            <a:r>
              <a:rPr lang="zh-TW" altLang="en-US" dirty="0"/>
              <a:t>函數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5DD5660-EA9B-4A0F-A881-37426162A260}"/>
              </a:ext>
            </a:extLst>
          </p:cNvPr>
          <p:cNvSpPr txBox="1"/>
          <p:nvPr/>
        </p:nvSpPr>
        <p:spPr>
          <a:xfrm>
            <a:off x="984298" y="2263020"/>
            <a:ext cx="449597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/>
              <a:t>mysqli_affected_rows</a:t>
            </a:r>
            <a:r>
              <a:rPr lang="en-US" altLang="zh-TW" sz="2400" dirty="0"/>
              <a:t>($</a:t>
            </a:r>
            <a:r>
              <a:rPr lang="en-US" altLang="zh-TW" sz="2400" dirty="0" err="1"/>
              <a:t>db_link</a:t>
            </a:r>
            <a:r>
              <a:rPr lang="en-US" altLang="zh-TW" sz="2400" dirty="0"/>
              <a:t>)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 err="1"/>
              <a:t>mysqli_error</a:t>
            </a:r>
            <a:r>
              <a:rPr lang="en-US" altLang="zh-TW" sz="2400" dirty="0"/>
              <a:t>($</a:t>
            </a:r>
            <a:r>
              <a:rPr lang="en-US" altLang="zh-TW" sz="2400" dirty="0" err="1"/>
              <a:t>db_link</a:t>
            </a:r>
            <a:r>
              <a:rPr lang="en-US" altLang="zh-TW" sz="2400" dirty="0"/>
              <a:t>)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 err="1"/>
              <a:t>mysqli_free_result</a:t>
            </a:r>
            <a:r>
              <a:rPr lang="en-US" altLang="zh-TW" sz="2400" dirty="0"/>
              <a:t>($</a:t>
            </a:r>
            <a:r>
              <a:rPr lang="en-US" altLang="zh-TW" sz="2400" i="1" dirty="0"/>
              <a:t>result</a:t>
            </a:r>
            <a:r>
              <a:rPr lang="en-US" altLang="zh-TW" sz="2400" dirty="0"/>
              <a:t>)</a:t>
            </a:r>
            <a:endParaRPr lang="en-US" altLang="zh-TW" sz="2400" i="1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 err="1"/>
              <a:t>mysqli_real_escape_string</a:t>
            </a:r>
            <a:r>
              <a:rPr lang="en-US" altLang="zh-TW" sz="2400" dirty="0"/>
              <a:t>()</a:t>
            </a:r>
          </a:p>
          <a:p>
            <a:endParaRPr lang="zh-TW" altLang="en-US" sz="2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C965A46-6449-4F38-95D2-991CFFD3CB01}"/>
              </a:ext>
            </a:extLst>
          </p:cNvPr>
          <p:cNvSpPr/>
          <p:nvPr/>
        </p:nvSpPr>
        <p:spPr>
          <a:xfrm>
            <a:off x="1431928" y="378651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3"/>
              </a:rPr>
              <a:t>https://www.w3schools.com/php/func_mysqli_error.asp</a:t>
            </a:r>
            <a:endParaRPr lang="en-US" altLang="zh-TW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BE73228-E8D3-4EC9-9F0D-CD598FCDC02B}"/>
              </a:ext>
            </a:extLst>
          </p:cNvPr>
          <p:cNvSpPr/>
          <p:nvPr/>
        </p:nvSpPr>
        <p:spPr>
          <a:xfrm>
            <a:off x="1431928" y="1551765"/>
            <a:ext cx="7231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hlinkClick r:id="rId4"/>
              </a:rPr>
              <a:t>http://www.w3schools.com/php/php_ref_mysqli.asp</a:t>
            </a:r>
            <a:endParaRPr lang="en-US" altLang="zh-TW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E47FD9-6D24-42FD-B423-B73904CC062A}"/>
              </a:ext>
            </a:extLst>
          </p:cNvPr>
          <p:cNvSpPr/>
          <p:nvPr/>
        </p:nvSpPr>
        <p:spPr>
          <a:xfrm>
            <a:off x="1447458" y="499957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5"/>
              </a:rPr>
              <a:t>https://www.w3schools.com/php/func_mysqli_free_result.asp</a:t>
            </a:r>
            <a:endParaRPr lang="en-US" altLang="zh-TW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348281C-00DE-4045-8B3E-B00EF912F9E5}"/>
              </a:ext>
            </a:extLst>
          </p:cNvPr>
          <p:cNvSpPr/>
          <p:nvPr/>
        </p:nvSpPr>
        <p:spPr>
          <a:xfrm>
            <a:off x="1447458" y="5965508"/>
            <a:ext cx="7231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6"/>
              </a:rPr>
              <a:t>https://www.w3schools.com/php/func_mysqli_real_escape_string.asp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563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建立資料連線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268413"/>
            <a:ext cx="7891462" cy="5410200"/>
          </a:xfrm>
        </p:spPr>
        <p:txBody>
          <a:bodyPr/>
          <a:lstStyle/>
          <a:p>
            <a:pPr eaLnBrk="1" hangingPunct="1"/>
            <a:r>
              <a:rPr lang="en-US" altLang="zh-TW" sz="31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31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要使用 </a:t>
            </a:r>
            <a:r>
              <a:rPr lang="en-US" altLang="zh-TW" sz="31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 </a:t>
            </a:r>
            <a:r>
              <a:rPr lang="zh-TW" altLang="en-US" sz="31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資料庫的資源，首先要建立與資料庫伺服器之間的連線。</a:t>
            </a:r>
            <a:endParaRPr lang="en-US" altLang="zh-TW" sz="3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31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在資源使用完畢之後，必須要關閉資料的連線，將佔用的資源釋放。</a:t>
            </a:r>
          </a:p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mysqli_connect()</a:t>
            </a:r>
            <a:r>
              <a:rPr lang="zh-TW" altLang="en-US" sz="33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：建立資料連結</a:t>
            </a:r>
          </a:p>
          <a:p>
            <a:pPr lvl="1" eaLnBrk="1" hangingPunct="1"/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 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中可以使用 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mysqli_connect() 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函式建立與 </a:t>
            </a:r>
            <a:r>
              <a:rPr lang="en-US" altLang="zh-TW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</a:t>
            </a:r>
            <a:r>
              <a:rPr lang="zh-TW" altLang="en-US" sz="2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之間的連線，其語法格式如下：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850" y="5148263"/>
            <a:ext cx="8569325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b="1" dirty="0" err="1">
                <a:latin typeface="Times New Roman" pitchFamily="18" charset="0"/>
                <a:cs typeface="Times New Roman" pitchFamily="18" charset="0"/>
              </a:rPr>
              <a:t>mysqli_connect</a:t>
            </a:r>
            <a:r>
              <a:rPr kumimoji="0" lang="en-US" altLang="zh-TW" sz="2400" b="1" dirty="0">
                <a:latin typeface="Times New Roman" pitchFamily="18" charset="0"/>
                <a:cs typeface="Times New Roman" pitchFamily="18" charset="0"/>
              </a:rPr>
              <a:t>(MySQL</a:t>
            </a:r>
            <a:r>
              <a:rPr kumimoji="0" lang="zh-TW" altLang="en-US" sz="2400" b="1" dirty="0">
                <a:latin typeface="Times New Roman" pitchFamily="18" charset="0"/>
                <a:cs typeface="Times New Roman" pitchFamily="18" charset="0"/>
              </a:rPr>
              <a:t>伺服器位址</a:t>
            </a:r>
            <a:r>
              <a:rPr kumimoji="0" lang="en-US" altLang="zh-TW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zh-TW" altLang="en-US" sz="2400" b="1" dirty="0">
                <a:latin typeface="Times New Roman" pitchFamily="18" charset="0"/>
                <a:cs typeface="Times New Roman" pitchFamily="18" charset="0"/>
              </a:rPr>
              <a:t>帳號</a:t>
            </a:r>
            <a:r>
              <a:rPr kumimoji="0" lang="en-US" altLang="zh-TW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zh-TW" altLang="en-US" sz="2400" b="1" dirty="0">
                <a:latin typeface="Times New Roman" pitchFamily="18" charset="0"/>
                <a:cs typeface="Times New Roman" pitchFamily="18" charset="0"/>
              </a:rPr>
              <a:t>密碼</a:t>
            </a:r>
            <a:r>
              <a:rPr kumimoji="0" lang="en-US" altLang="zh-TW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zh-TW" altLang="en-US" sz="2400" b="1" dirty="0">
                <a:latin typeface="Times New Roman" pitchFamily="18" charset="0"/>
                <a:cs typeface="Times New Roman" pitchFamily="18" charset="0"/>
              </a:rPr>
              <a:t>資料庫名稱</a:t>
            </a:r>
            <a:r>
              <a:rPr kumimoji="0" lang="en-US" altLang="zh-TW" sz="2400" b="1" dirty="0">
                <a:latin typeface="Times New Roman" pitchFamily="18" charset="0"/>
                <a:cs typeface="Times New Roman" pitchFamily="18" charset="0"/>
              </a:rPr>
              <a:t>);</a:t>
            </a:r>
            <a:endParaRPr kumimoji="0" lang="zh-TW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EB15D7-D2D6-45E5-AD83-8EA144BF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r>
              <a:rPr lang="en-GB" b="1" dirty="0">
                <a:effectLst/>
              </a:rPr>
              <a:t>Prepared Statements</a:t>
            </a:r>
            <a:endParaRPr lang="en-GB" b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B09E3F4-988C-49A7-B590-58109397B50C}"/>
              </a:ext>
            </a:extLst>
          </p:cNvPr>
          <p:cNvSpPr txBox="1"/>
          <p:nvPr/>
        </p:nvSpPr>
        <p:spPr>
          <a:xfrm>
            <a:off x="1259632" y="16288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prepared statement execution consists of two stages: prepare and execute.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Prepare</a:t>
            </a:r>
            <a:r>
              <a:rPr lang="en-GB" sz="2400" dirty="0"/>
              <a:t>: </a:t>
            </a:r>
            <a:br>
              <a:rPr lang="en-GB" sz="2400" dirty="0"/>
            </a:br>
            <a:r>
              <a:rPr lang="en-GB" sz="2400" dirty="0"/>
              <a:t>An SQL statement template is created and sent to the database.</a:t>
            </a:r>
          </a:p>
          <a:p>
            <a:pPr lvl="1"/>
            <a:r>
              <a:rPr lang="en-GB" sz="2400" dirty="0"/>
              <a:t>"INSERT INTO </a:t>
            </a:r>
            <a:r>
              <a:rPr lang="en-GB" sz="2400" dirty="0" err="1"/>
              <a:t>MyGuests</a:t>
            </a:r>
            <a:r>
              <a:rPr lang="en-GB" sz="2400" dirty="0"/>
              <a:t> VALUES(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)"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Execute</a:t>
            </a:r>
            <a:r>
              <a:rPr lang="en-GB" sz="2400" dirty="0"/>
              <a:t>: </a:t>
            </a:r>
            <a:br>
              <a:rPr lang="en-GB" sz="2400" dirty="0"/>
            </a:br>
            <a:r>
              <a:rPr lang="en-GB" sz="2400" dirty="0"/>
              <a:t>The application binds the values to the parameters, and the database executes the statement. </a:t>
            </a:r>
          </a:p>
        </p:txBody>
      </p:sp>
    </p:spTree>
    <p:extLst>
      <p:ext uri="{BB962C8B-B14F-4D97-AF65-F5344CB8AC3E}">
        <p14:creationId xmlns:p14="http://schemas.microsoft.com/office/powerpoint/2010/main" val="344996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359872-5059-464B-8B91-36A9B183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mysqli_stmt_bind_param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456D74E-F326-44FF-9229-11A18C8C7631}"/>
              </a:ext>
            </a:extLst>
          </p:cNvPr>
          <p:cNvSpPr txBox="1"/>
          <p:nvPr/>
        </p:nvSpPr>
        <p:spPr>
          <a:xfrm>
            <a:off x="179512" y="1628800"/>
            <a:ext cx="8839343" cy="42473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&lt;?php</a:t>
            </a:r>
          </a:p>
          <a:p>
            <a:r>
              <a:rPr lang="en-US" altLang="zh-TW" dirty="0"/>
              <a:t>$link = </a:t>
            </a:r>
            <a:r>
              <a:rPr lang="en-US" altLang="zh-TW" b="1" dirty="0" err="1">
                <a:solidFill>
                  <a:srgbClr val="FF0000"/>
                </a:solidFill>
              </a:rPr>
              <a:t>mysqli_connect</a:t>
            </a:r>
            <a:r>
              <a:rPr lang="en-US" altLang="zh-TW" dirty="0"/>
              <a:t>('localhost', '</a:t>
            </a:r>
            <a:r>
              <a:rPr lang="en-US" altLang="zh-TW" dirty="0" err="1"/>
              <a:t>my_user</a:t>
            </a:r>
            <a:r>
              <a:rPr lang="en-US" altLang="zh-TW" dirty="0"/>
              <a:t>', '</a:t>
            </a:r>
            <a:r>
              <a:rPr lang="en-US" altLang="zh-TW" dirty="0" err="1"/>
              <a:t>my_password</a:t>
            </a:r>
            <a:r>
              <a:rPr lang="en-US" altLang="zh-TW" dirty="0"/>
              <a:t>', 'world');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$</a:t>
            </a:r>
            <a:r>
              <a:rPr lang="en-US" altLang="zh-TW" dirty="0" err="1"/>
              <a:t>stmt</a:t>
            </a:r>
            <a:r>
              <a:rPr lang="en-US" altLang="zh-TW" dirty="0"/>
              <a:t> = </a:t>
            </a:r>
            <a:r>
              <a:rPr lang="en-US" altLang="zh-TW" b="1" dirty="0" err="1">
                <a:solidFill>
                  <a:srgbClr val="FF0000"/>
                </a:solidFill>
              </a:rPr>
              <a:t>mysqli_prepare</a:t>
            </a:r>
            <a:r>
              <a:rPr lang="en-US" altLang="zh-TW" dirty="0"/>
              <a:t>($link, "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INSERT INTO 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CountryLanguage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VALUES (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 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 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 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dirty="0"/>
              <a:t>");</a:t>
            </a:r>
            <a:br>
              <a:rPr lang="en-US" altLang="zh-TW" dirty="0"/>
            </a:br>
            <a:r>
              <a:rPr lang="en-US" altLang="zh-TW" b="1" dirty="0" err="1">
                <a:solidFill>
                  <a:srgbClr val="FF0000"/>
                </a:solidFill>
              </a:rPr>
              <a:t>mysqli_stmt_bind_param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, '</a:t>
            </a:r>
            <a:r>
              <a:rPr lang="en-US" altLang="zh-TW" b="1" dirty="0" err="1">
                <a:solidFill>
                  <a:srgbClr val="FF0000"/>
                </a:solidFill>
              </a:rPr>
              <a:t>sssd</a:t>
            </a:r>
            <a:r>
              <a:rPr lang="en-US" altLang="zh-TW" dirty="0"/>
              <a:t>', $code, $language, $official, $percent);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$code = 'DEU';</a:t>
            </a:r>
            <a:br>
              <a:rPr lang="en-US" altLang="zh-TW" dirty="0"/>
            </a:br>
            <a:r>
              <a:rPr lang="en-US" altLang="zh-TW" dirty="0"/>
              <a:t>$language = 'Bavarian';</a:t>
            </a:r>
            <a:br>
              <a:rPr lang="en-US" altLang="zh-TW" dirty="0"/>
            </a:br>
            <a:r>
              <a:rPr lang="en-US" altLang="zh-TW" dirty="0"/>
              <a:t>$official = "F";</a:t>
            </a:r>
            <a:br>
              <a:rPr lang="en-US" altLang="zh-TW" dirty="0"/>
            </a:br>
            <a:r>
              <a:rPr lang="en-US" altLang="zh-TW" dirty="0"/>
              <a:t>$percent = 11.2;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b="1" dirty="0" err="1">
                <a:solidFill>
                  <a:srgbClr val="FF0000"/>
                </a:solidFill>
              </a:rPr>
              <a:t>mysqli_stmt_execute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);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 err="1"/>
              <a:t>printf</a:t>
            </a:r>
            <a:r>
              <a:rPr lang="en-US" altLang="zh-TW" dirty="0"/>
              <a:t>("%d row inserted.\n", </a:t>
            </a:r>
            <a:r>
              <a:rPr lang="en-US" altLang="zh-TW" b="1" dirty="0" err="1">
                <a:solidFill>
                  <a:srgbClr val="FF0000"/>
                </a:solidFill>
              </a:rPr>
              <a:t>mysqli_stmt_affected_rows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));</a:t>
            </a:r>
          </a:p>
          <a:p>
            <a:r>
              <a:rPr lang="en-US" altLang="zh-TW" dirty="0"/>
              <a:t>?&gt;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08ECA63-DC55-46B0-91D5-F23ABCC6A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01473"/>
              </p:ext>
            </p:extLst>
          </p:nvPr>
        </p:nvGraphicFramePr>
        <p:xfrm>
          <a:off x="3534001" y="3212976"/>
          <a:ext cx="5430487" cy="1725980"/>
        </p:xfrm>
        <a:graphic>
          <a:graphicData uri="http://schemas.openxmlformats.org/drawingml/2006/table">
            <a:tbl>
              <a:tblPr/>
              <a:tblGrid>
                <a:gridCol w="880620">
                  <a:extLst>
                    <a:ext uri="{9D8B030D-6E8A-4147-A177-3AD203B41FA5}">
                      <a16:colId xmlns:a16="http://schemas.microsoft.com/office/drawing/2014/main" val="2676334980"/>
                    </a:ext>
                  </a:extLst>
                </a:gridCol>
                <a:gridCol w="4549867">
                  <a:extLst>
                    <a:ext uri="{9D8B030D-6E8A-4147-A177-3AD203B41FA5}">
                      <a16:colId xmlns:a16="http://schemas.microsoft.com/office/drawing/2014/main" val="892957957"/>
                    </a:ext>
                  </a:extLst>
                </a:gridCol>
              </a:tblGrid>
              <a:tr h="30012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Character</a:t>
                      </a:r>
                    </a:p>
                  </a:txBody>
                  <a:tcPr marL="73463" marR="73463" marT="36732" marB="36732" anchor="ctr">
                    <a:lnL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9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Description</a:t>
                      </a:r>
                    </a:p>
                  </a:txBody>
                  <a:tcPr marL="73463" marR="73463" marT="36732" marB="36732" anchor="ctr">
                    <a:lnL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9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3534"/>
                  </a:ext>
                </a:extLst>
              </a:tr>
              <a:tr h="300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corresponding variable has type integer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294716"/>
                  </a:ext>
                </a:extLst>
              </a:tr>
              <a:tr h="300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corresponding variable has type double</a:t>
                      </a:r>
                      <a:r>
                        <a:rPr lang="zh-TW" altLang="en-US" sz="1400" dirty="0">
                          <a:effectLst/>
                        </a:rPr>
                        <a:t> </a:t>
                      </a:r>
                      <a:r>
                        <a:rPr lang="en-US" altLang="zh-TW" sz="1400" dirty="0">
                          <a:effectLst/>
                        </a:rPr>
                        <a:t>(float)</a:t>
                      </a:r>
                      <a:endParaRPr lang="en-US" sz="1400" dirty="0">
                        <a:effectLst/>
                      </a:endParaRP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34685"/>
                  </a:ext>
                </a:extLst>
              </a:tr>
              <a:tr h="3422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corresponding variable has type string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68415"/>
                  </a:ext>
                </a:extLst>
              </a:tr>
              <a:tr h="3825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corresponding variable is a blob and will be sent in packets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71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796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858184-ABBB-4FC1-9DFA-7CE0B3F9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mysqli_stmt_bind_result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65FDC86-7275-4DD2-843B-DEFCA665FB84}"/>
              </a:ext>
            </a:extLst>
          </p:cNvPr>
          <p:cNvSpPr txBox="1"/>
          <p:nvPr/>
        </p:nvSpPr>
        <p:spPr>
          <a:xfrm>
            <a:off x="338651" y="1366690"/>
            <a:ext cx="8563077" cy="53026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TW" dirty="0"/>
              <a:t>&lt;?php</a:t>
            </a:r>
            <a:br>
              <a:rPr lang="en-US" altLang="zh-TW" dirty="0"/>
            </a:br>
            <a:r>
              <a:rPr lang="en-US" altLang="zh-TW" dirty="0"/>
              <a:t>$link = </a:t>
            </a:r>
            <a:r>
              <a:rPr lang="en-US" altLang="zh-TW" dirty="0" err="1"/>
              <a:t>mysqli_connect</a:t>
            </a:r>
            <a:r>
              <a:rPr lang="en-US" altLang="zh-TW" dirty="0"/>
              <a:t>("localhost", "</a:t>
            </a:r>
            <a:r>
              <a:rPr lang="en-US" altLang="zh-TW" dirty="0" err="1"/>
              <a:t>my_user</a:t>
            </a:r>
            <a:r>
              <a:rPr lang="en-US" altLang="zh-TW" dirty="0"/>
              <a:t>", "</a:t>
            </a:r>
            <a:r>
              <a:rPr lang="en-US" altLang="zh-TW" dirty="0" err="1"/>
              <a:t>my_password</a:t>
            </a:r>
            <a:r>
              <a:rPr lang="en-US" altLang="zh-TW" dirty="0"/>
              <a:t>", "world");</a:t>
            </a:r>
            <a:br>
              <a:rPr lang="en-US" altLang="zh-TW" dirty="0"/>
            </a:br>
            <a:r>
              <a:rPr lang="en-US" altLang="zh-TW" dirty="0"/>
              <a:t>if (</a:t>
            </a:r>
            <a:r>
              <a:rPr lang="en-US" altLang="zh-TW" dirty="0" err="1"/>
              <a:t>mysqli_connect_errno</a:t>
            </a:r>
            <a:r>
              <a:rPr lang="en-US" altLang="zh-TW" dirty="0"/>
              <a:t>()) {</a:t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dirty="0" err="1"/>
              <a:t>printf</a:t>
            </a:r>
            <a:r>
              <a:rPr lang="en-US" altLang="zh-TW" dirty="0"/>
              <a:t>("Connect failed: %s\n", </a:t>
            </a:r>
            <a:r>
              <a:rPr lang="en-US" altLang="zh-TW" dirty="0" err="1"/>
              <a:t>mysqli_connect_error</a:t>
            </a:r>
            <a:r>
              <a:rPr lang="en-US" altLang="zh-TW" dirty="0"/>
              <a:t>());</a:t>
            </a:r>
            <a:br>
              <a:rPr lang="en-US" altLang="zh-TW" dirty="0"/>
            </a:br>
            <a:r>
              <a:rPr lang="en-US" altLang="zh-TW" dirty="0"/>
              <a:t>    exit();</a:t>
            </a:r>
            <a:br>
              <a:rPr lang="en-US" altLang="zh-TW" dirty="0"/>
            </a:br>
            <a:r>
              <a:rPr lang="en-US" altLang="zh-TW" dirty="0"/>
              <a:t>}</a:t>
            </a:r>
            <a:br>
              <a:rPr lang="en-US" altLang="zh-TW" dirty="0"/>
            </a:br>
            <a:r>
              <a:rPr lang="en-US" altLang="zh-TW" dirty="0"/>
              <a:t>$query = "SELECT Name, </a:t>
            </a:r>
            <a:r>
              <a:rPr lang="en-US" altLang="zh-TW" dirty="0" err="1"/>
              <a:t>CountryCode</a:t>
            </a:r>
            <a:r>
              <a:rPr lang="en-US" altLang="zh-TW" dirty="0"/>
              <a:t> FROM City ORDER by ID DESC LIMIT 150,5";</a:t>
            </a:r>
            <a:br>
              <a:rPr lang="en-US" altLang="zh-TW" dirty="0"/>
            </a:br>
            <a:r>
              <a:rPr lang="en-US" altLang="zh-TW" dirty="0"/>
              <a:t>if ($</a:t>
            </a:r>
            <a:r>
              <a:rPr lang="en-US" altLang="zh-TW" dirty="0" err="1"/>
              <a:t>stmt</a:t>
            </a:r>
            <a:r>
              <a:rPr lang="en-US" altLang="zh-TW" dirty="0"/>
              <a:t> = </a:t>
            </a:r>
            <a:r>
              <a:rPr lang="en-US" altLang="zh-TW" b="1" dirty="0" err="1">
                <a:solidFill>
                  <a:srgbClr val="FF0000"/>
                </a:solidFill>
              </a:rPr>
              <a:t>mysqli_prepare</a:t>
            </a:r>
            <a:r>
              <a:rPr lang="en-US" altLang="zh-TW" dirty="0"/>
              <a:t>($link, $query)) {</a:t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b="1" dirty="0" err="1">
                <a:solidFill>
                  <a:srgbClr val="FF0000"/>
                </a:solidFill>
              </a:rPr>
              <a:t>mysqli_stmt_execute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b="1" dirty="0" err="1">
                <a:solidFill>
                  <a:srgbClr val="FF0000"/>
                </a:solidFill>
              </a:rPr>
              <a:t>mysqli_stmt_bind_result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, $name, $code);</a:t>
            </a:r>
            <a:br>
              <a:rPr lang="en-US" altLang="zh-TW" dirty="0"/>
            </a:br>
            <a:r>
              <a:rPr lang="en-US" altLang="zh-TW" dirty="0"/>
              <a:t>    while (</a:t>
            </a:r>
            <a:r>
              <a:rPr lang="en-US" altLang="zh-TW" b="1" dirty="0" err="1">
                <a:solidFill>
                  <a:srgbClr val="FF0000"/>
                </a:solidFill>
              </a:rPr>
              <a:t>mysqli_stmt_fetch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)) {</a:t>
            </a:r>
            <a:br>
              <a:rPr lang="en-US" altLang="zh-TW" dirty="0"/>
            </a:br>
            <a:r>
              <a:rPr lang="en-US" altLang="zh-TW" dirty="0"/>
              <a:t>        </a:t>
            </a:r>
            <a:r>
              <a:rPr lang="en-US" altLang="zh-TW" dirty="0" err="1"/>
              <a:t>printf</a:t>
            </a:r>
            <a:r>
              <a:rPr lang="en-US" altLang="zh-TW" dirty="0"/>
              <a:t> ("%s (%s)\n", $name, $code);</a:t>
            </a:r>
            <a:br>
              <a:rPr lang="en-US" altLang="zh-TW" dirty="0"/>
            </a:br>
            <a:r>
              <a:rPr lang="en-US" altLang="zh-TW" dirty="0"/>
              <a:t>    }</a:t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b="1" dirty="0" err="1">
                <a:solidFill>
                  <a:srgbClr val="FF0000"/>
                </a:solidFill>
              </a:rPr>
              <a:t>mysqli_stmt_close</a:t>
            </a:r>
            <a:r>
              <a:rPr lang="en-US" altLang="zh-TW" dirty="0"/>
              <a:t>($</a:t>
            </a:r>
            <a:r>
              <a:rPr lang="en-US" altLang="zh-TW" dirty="0" err="1"/>
              <a:t>stmt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}</a:t>
            </a:r>
            <a:br>
              <a:rPr lang="en-US" altLang="zh-TW" dirty="0"/>
            </a:br>
            <a:r>
              <a:rPr lang="en-US" altLang="zh-TW" dirty="0" err="1"/>
              <a:t>mysqli_close</a:t>
            </a:r>
            <a:r>
              <a:rPr lang="en-US" altLang="zh-TW" dirty="0"/>
              <a:t>($link);</a:t>
            </a:r>
            <a:br>
              <a:rPr lang="en-US" altLang="zh-TW" dirty="0"/>
            </a:br>
            <a:r>
              <a:rPr lang="en-US" altLang="zh-TW" dirty="0"/>
              <a:t>?&gt;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81462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BD50FD-8BFA-45C7-8364-D2DBC4C8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effectLst/>
              </a:rPr>
              <a:t>mysqli_prepare</a:t>
            </a:r>
            <a:r>
              <a:rPr lang="en-US" altLang="zh-TW" dirty="0">
                <a:effectLst/>
              </a:rPr>
              <a:t>()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1E78EC9-B0D7-4746-ACA6-00E374C5A57C}"/>
              </a:ext>
            </a:extLst>
          </p:cNvPr>
          <p:cNvSpPr txBox="1"/>
          <p:nvPr/>
        </p:nvSpPr>
        <p:spPr>
          <a:xfrm>
            <a:off x="1043608" y="1556792"/>
            <a:ext cx="801052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>
                <a:hlinkClick r:id="rId2"/>
              </a:rPr>
              <a:t>mysqli_prepare</a:t>
            </a:r>
            <a:r>
              <a:rPr lang="en-US" altLang="zh-TW" sz="2000" dirty="0">
                <a:hlinkClick r:id="rId2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Prepares an SQL statement for execution</a:t>
            </a:r>
            <a:endParaRPr lang="en-US" altLang="zh-TW" sz="2000" dirty="0">
              <a:hlinkClick r:id="rId3"/>
            </a:endParaRPr>
          </a:p>
          <a:p>
            <a:r>
              <a:rPr lang="en-US" altLang="zh-TW" sz="2000" dirty="0" err="1">
                <a:hlinkClick r:id="rId3"/>
              </a:rPr>
              <a:t>mysqli_stmt_execute</a:t>
            </a:r>
            <a:r>
              <a:rPr lang="en-US" altLang="zh-TW" sz="2000" dirty="0">
                <a:hlinkClick r:id="rId3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Executes a prepared statement</a:t>
            </a:r>
          </a:p>
          <a:p>
            <a:r>
              <a:rPr lang="en-US" altLang="zh-TW" sz="2000" dirty="0" err="1">
                <a:hlinkClick r:id="rId4"/>
              </a:rPr>
              <a:t>mysqli_stmt_fetch</a:t>
            </a:r>
            <a:r>
              <a:rPr lang="en-US" altLang="zh-TW" sz="2000" dirty="0">
                <a:hlinkClick r:id="rId4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Fetch results from a prepared statement into the bound variables</a:t>
            </a:r>
          </a:p>
          <a:p>
            <a:r>
              <a:rPr lang="en-US" altLang="zh-TW" sz="2000" dirty="0" err="1">
                <a:hlinkClick r:id="rId5"/>
              </a:rPr>
              <a:t>mysqli_stmt_bind_param</a:t>
            </a:r>
            <a:r>
              <a:rPr lang="en-US" altLang="zh-TW" sz="2000" dirty="0">
                <a:hlinkClick r:id="rId5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Binds variables to a prepared statement as parameters</a:t>
            </a:r>
          </a:p>
          <a:p>
            <a:r>
              <a:rPr lang="en-US" altLang="zh-TW" sz="2000" dirty="0" err="1">
                <a:hlinkClick r:id="rId6"/>
              </a:rPr>
              <a:t>mysqli_stmt_bind_result</a:t>
            </a:r>
            <a:r>
              <a:rPr lang="en-US" altLang="zh-TW" sz="2000" dirty="0">
                <a:hlinkClick r:id="rId6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Binds variables to a prepared statement for result storage</a:t>
            </a:r>
          </a:p>
          <a:p>
            <a:r>
              <a:rPr lang="en-US" altLang="zh-TW" sz="2000" dirty="0" err="1">
                <a:hlinkClick r:id="rId7"/>
              </a:rPr>
              <a:t>mysqli_stmt_get_result</a:t>
            </a:r>
            <a:r>
              <a:rPr lang="en-US" altLang="zh-TW" sz="2000" dirty="0">
                <a:hlinkClick r:id="rId7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Gets a result set from a prepared statement as a </a:t>
            </a:r>
            <a:r>
              <a:rPr lang="en-US" altLang="zh-TW" sz="2000" dirty="0" err="1"/>
              <a:t>mysqli_result</a:t>
            </a:r>
            <a:r>
              <a:rPr lang="en-US" altLang="zh-TW" sz="2000" dirty="0"/>
              <a:t> object</a:t>
            </a:r>
          </a:p>
          <a:p>
            <a:r>
              <a:rPr lang="en-US" altLang="zh-TW" sz="2000" dirty="0" err="1">
                <a:hlinkClick r:id="rId8"/>
              </a:rPr>
              <a:t>mysqli_stmt_close</a:t>
            </a:r>
            <a:r>
              <a:rPr lang="en-US" altLang="zh-TW" sz="2000" dirty="0">
                <a:hlinkClick r:id="rId8"/>
              </a:rPr>
              <a:t>()</a:t>
            </a:r>
            <a:endParaRPr lang="en-US" altLang="zh-TW" sz="2000" dirty="0"/>
          </a:p>
          <a:p>
            <a:r>
              <a:rPr lang="en-US" altLang="zh-TW" sz="2000" dirty="0"/>
              <a:t>Closes a prepared statement</a:t>
            </a:r>
          </a:p>
        </p:txBody>
      </p:sp>
    </p:spTree>
    <p:extLst>
      <p:ext uri="{BB962C8B-B14F-4D97-AF65-F5344CB8AC3E}">
        <p14:creationId xmlns:p14="http://schemas.microsoft.com/office/powerpoint/2010/main" val="38698702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DAF5C0-4BEC-4296-8252-53C70F00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altLang="zh-TW" sz="4400" dirty="0" err="1">
                <a:solidFill>
                  <a:srgbClr val="0000BB"/>
                </a:solidFill>
                <a:latin typeface="Fira Mono"/>
              </a:rPr>
              <a:t>mysqli_stmt_get_result</a:t>
            </a:r>
            <a:r>
              <a:rPr lang="en-US" altLang="zh-TW" sz="4400" dirty="0">
                <a:solidFill>
                  <a:srgbClr val="0070C0"/>
                </a:solidFill>
                <a:latin typeface="Fira Mono"/>
              </a:rPr>
              <a:t>()</a:t>
            </a:r>
            <a:endParaRPr lang="zh-TW" altLang="en-US" sz="4400" dirty="0">
              <a:solidFill>
                <a:srgbClr val="0070C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621A4D4-B106-436E-BC38-419754EF8505}"/>
              </a:ext>
            </a:extLst>
          </p:cNvPr>
          <p:cNvSpPr/>
          <p:nvPr/>
        </p:nvSpPr>
        <p:spPr>
          <a:xfrm>
            <a:off x="107504" y="1484784"/>
            <a:ext cx="92525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0000BB"/>
                </a:solidFill>
                <a:latin typeface="Fira Mono"/>
              </a:rPr>
              <a:t>&lt;?php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00BB"/>
                </a:solidFill>
                <a:latin typeface="Fira Mono"/>
              </a:rPr>
              <a:t>$link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US" altLang="zh-TW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US" altLang="zh-TW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00BB"/>
                </a:solidFill>
                <a:latin typeface="Fira Mono"/>
              </a:rPr>
              <a:t>$query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"SELECT Name, Population, Continent FROM Country WHERE Continent=? ORDER BY Name LIMIT 1"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mysqli_stmt_bind_param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"s"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$continent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continentList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array(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'Europe'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'Africa'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'Asia'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'North America'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foreach 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continentList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as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$continent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 {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 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$result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mysqli_stmt_get_result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while 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$row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= </a:t>
            </a:r>
            <a:r>
              <a:rPr lang="en-US" altLang="zh-TW" dirty="0" err="1">
                <a:solidFill>
                  <a:srgbClr val="0000BB"/>
                </a:solidFill>
                <a:latin typeface="Fira Mono"/>
              </a:rPr>
              <a:t>mysqli_fetch_array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,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MYSQLI_NUM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)) {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     foreach (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$row 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as 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) {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          print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US" altLang="zh-TW" dirty="0">
                <a:solidFill>
                  <a:srgbClr val="0000BB"/>
                </a:solidFill>
                <a:latin typeface="Fira Mono"/>
              </a:rPr>
              <a:t>$r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 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    }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    print </a:t>
            </a:r>
            <a:r>
              <a:rPr lang="en-US" altLang="zh-TW" dirty="0">
                <a:solidFill>
                  <a:srgbClr val="DD0000"/>
                </a:solidFill>
                <a:latin typeface="Fira Mono"/>
              </a:rPr>
              <a:t>"\n"</a:t>
            </a:r>
            <a:r>
              <a:rPr lang="en-US" altLang="zh-TW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     }</a:t>
            </a:r>
            <a:br>
              <a:rPr lang="en-US" altLang="zh-TW" dirty="0">
                <a:solidFill>
                  <a:srgbClr val="007700"/>
                </a:solidFill>
                <a:latin typeface="Fira Mono"/>
              </a:rPr>
            </a:br>
            <a:r>
              <a:rPr lang="en-US" altLang="zh-TW" dirty="0">
                <a:solidFill>
                  <a:srgbClr val="007700"/>
                </a:solidFill>
                <a:latin typeface="Fira Mono"/>
              </a:rPr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6956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E377E9-FD74-4ADE-9C39-5D939901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ffectLst/>
              </a:rPr>
              <a:t>MySQLi</a:t>
            </a:r>
            <a:r>
              <a:rPr lang="en-US" altLang="zh-TW" dirty="0">
                <a:effectLst/>
              </a:rPr>
              <a:t> Object Oriented style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1D056CA-0444-4EB7-A27F-4E61734C2245}"/>
              </a:ext>
            </a:extLst>
          </p:cNvPr>
          <p:cNvSpPr/>
          <p:nvPr/>
        </p:nvSpPr>
        <p:spPr>
          <a:xfrm>
            <a:off x="395536" y="1443841"/>
            <a:ext cx="8627450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&lt;?php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new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"localhost"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"my_user"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"my_password"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altLang="zh-TW" dirty="0" err="1">
                <a:solidFill>
                  <a:srgbClr val="A52A2A"/>
                </a:solidFill>
                <a:latin typeface="Consolas" panose="020B0609020204030204" pitchFamily="49" charset="0"/>
              </a:rPr>
              <a:t>my_db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>
                <a:solidFill>
                  <a:srgbClr val="008000"/>
                </a:solidFill>
                <a:latin typeface="Consolas" panose="020B0609020204030204" pitchFamily="49" charset="0"/>
              </a:rPr>
              <a:t>// Check connection</a:t>
            </a:r>
            <a:br>
              <a:rPr lang="en-US" altLang="zh-TW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($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connect_errno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"Failed to connect to MySQL: 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. 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connect_error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exit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altLang="zh-TW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zh-TW" dirty="0"/>
              <a:t>$result = $</a:t>
            </a:r>
            <a:r>
              <a:rPr lang="en-US" altLang="zh-TW" dirty="0" err="1"/>
              <a:t>mysqli</a:t>
            </a:r>
            <a:r>
              <a:rPr lang="en-US" altLang="zh-TW" dirty="0"/>
              <a:t> -&gt; query('select * from `students`');</a:t>
            </a:r>
          </a:p>
          <a:p>
            <a:r>
              <a:rPr lang="en-US" altLang="zh-TW" dirty="0"/>
              <a:t>$row = $result -&gt; </a:t>
            </a:r>
            <a:r>
              <a:rPr lang="en-US" altLang="zh-TW" dirty="0" err="1"/>
              <a:t>fetch_assoc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…</a:t>
            </a:r>
          </a:p>
          <a:p>
            <a:r>
              <a:rPr lang="en-US" altLang="zh-TW" dirty="0"/>
              <a:t>$result -&gt; </a:t>
            </a:r>
            <a:r>
              <a:rPr lang="en-US" altLang="zh-TW" dirty="0" err="1"/>
              <a:t>free_result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$</a:t>
            </a:r>
            <a:r>
              <a:rPr lang="en-US" altLang="zh-TW" dirty="0" err="1"/>
              <a:t>mysqli</a:t>
            </a:r>
            <a:r>
              <a:rPr lang="en-US" altLang="zh-TW" dirty="0"/>
              <a:t> -&gt; close();</a:t>
            </a:r>
            <a:br>
              <a:rPr lang="en-US" altLang="zh-TW" dirty="0"/>
            </a:b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88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15616" y="125512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建立資料連線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820150" cy="230346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建立「資料連線」範例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('127.0.0.1', 'root', 'pwd999', '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studdb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');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// 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稱為連接識別碼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(link identifier)</a:t>
            </a: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而為因應可能出現的錯誤（如資料庫未啟動、連線埠口被佔用等問題），此一指令最好加上錯誤處理機制如下：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436064" y="4005064"/>
            <a:ext cx="8567737" cy="249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('localhost', 'root', 'pwd999', '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studdb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')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or die("Could not connect : " .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mysqli_connect_error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());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或是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=@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('localhost', 'root', 'pwd999', '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studdb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if (!$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db_link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die("Could not connect : " .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mysqli_connect_error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());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5CD28CD4-7CCF-43C8-AC88-EE21DE5A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34425"/>
            <a:ext cx="7498080" cy="912167"/>
          </a:xfrm>
        </p:spPr>
        <p:txBody>
          <a:bodyPr>
            <a:normAutofit fontScale="90000"/>
          </a:bodyPr>
          <a:lstStyle/>
          <a:p>
            <a:r>
              <a:rPr lang="en-US" altLang="zh-TW" dirty="0" err="1">
                <a:effectLst/>
              </a:rPr>
              <a:t>mysqli_connect_errno</a:t>
            </a:r>
            <a:r>
              <a:rPr lang="en-US" altLang="zh-TW" dirty="0">
                <a:effectLst/>
              </a:rPr>
              <a:t>()</a:t>
            </a:r>
            <a:br>
              <a:rPr lang="en-US" altLang="zh-TW" dirty="0">
                <a:effectLst/>
              </a:rPr>
            </a:br>
            <a:r>
              <a:rPr lang="en-US" altLang="zh-TW" dirty="0" err="1">
                <a:effectLst/>
              </a:rPr>
              <a:t>mysqli_connect_error</a:t>
            </a:r>
            <a:r>
              <a:rPr lang="en-US" altLang="zh-TW" dirty="0">
                <a:effectLst/>
              </a:rPr>
              <a:t>()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DB8FCB4-CB83-40E1-BCF6-47DCAB9319F9}"/>
              </a:ext>
            </a:extLst>
          </p:cNvPr>
          <p:cNvSpPr/>
          <p:nvPr/>
        </p:nvSpPr>
        <p:spPr>
          <a:xfrm>
            <a:off x="221991" y="4384383"/>
            <a:ext cx="8700018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&lt;?php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Consolas" panose="020B0609020204030204" pitchFamily="49" charset="0"/>
              </a:rPr>
              <a:t>db_link</a:t>
            </a:r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altLang="zh-TW" dirty="0" err="1">
                <a:solidFill>
                  <a:schemeClr val="tx1"/>
                </a:solidFill>
                <a:latin typeface="Consolas" panose="020B0609020204030204" pitchFamily="49" charset="0"/>
              </a:rPr>
              <a:t>mysqli_connect</a:t>
            </a:r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("localhost","studDB","pwd999","studdb");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// Check connection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if (</a:t>
            </a:r>
            <a:r>
              <a:rPr lang="en-US" altLang="zh-TW" dirty="0" err="1">
                <a:solidFill>
                  <a:schemeClr val="tx1"/>
                </a:solidFill>
                <a:latin typeface="Consolas" panose="020B0609020204030204" pitchFamily="49" charset="0"/>
              </a:rPr>
              <a:t>mysqli_connect_errno</a:t>
            </a:r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   echo "Failed to connect to MySQL: " . </a:t>
            </a:r>
            <a:r>
              <a:rPr lang="en-US" altLang="zh-TW" dirty="0" err="1">
                <a:solidFill>
                  <a:schemeClr val="tx1"/>
                </a:solidFill>
                <a:latin typeface="Consolas" panose="020B0609020204030204" pitchFamily="49" charset="0"/>
              </a:rPr>
              <a:t>mysqli_connect_error</a:t>
            </a:r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   exit();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?&gt;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47D36DDF-1A46-4EF2-813A-8E7ED47A5648}"/>
              </a:ext>
            </a:extLst>
          </p:cNvPr>
          <p:cNvGrpSpPr/>
          <p:nvPr/>
        </p:nvGrpSpPr>
        <p:grpSpPr>
          <a:xfrm>
            <a:off x="964922" y="1556792"/>
            <a:ext cx="6732592" cy="2400657"/>
            <a:chOff x="964922" y="1556792"/>
            <a:chExt cx="6732592" cy="2400657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CC2F3345-7ACF-4CC1-A98F-591607797CA4}"/>
                </a:ext>
              </a:extLst>
            </p:cNvPr>
            <p:cNvSpPr txBox="1"/>
            <p:nvPr/>
          </p:nvSpPr>
          <p:spPr>
            <a:xfrm>
              <a:off x="1568913" y="2018457"/>
              <a:ext cx="612860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TW" dirty="0"/>
                <a:t>An error code for the last connection attempt, if it failed.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TW" dirty="0"/>
                <a:t>Zero means no error occurred.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zh-TW" sz="11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zh-TW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zh-TW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TW" dirty="0"/>
                <a:t>A string that describes the error.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TW" b="1" dirty="0"/>
                <a:t>null</a:t>
              </a:r>
              <a:r>
                <a:rPr lang="en-US" altLang="zh-TW" dirty="0"/>
                <a:t> is returned if no error occurred.</a:t>
              </a:r>
              <a:endParaRPr lang="zh-TW" altLang="en-US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37836F30-5DFD-4536-8527-C93DAF0B0E03}"/>
                </a:ext>
              </a:extLst>
            </p:cNvPr>
            <p:cNvSpPr/>
            <p:nvPr/>
          </p:nvSpPr>
          <p:spPr>
            <a:xfrm>
              <a:off x="969604" y="1556792"/>
              <a:ext cx="37593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 err="1"/>
                <a:t>mysqli_connect_errno</a:t>
              </a:r>
              <a:r>
                <a:rPr lang="en-US" altLang="zh-TW" sz="2400" b="1" dirty="0"/>
                <a:t>( )</a:t>
              </a:r>
              <a:endParaRPr lang="zh-TW" altLang="en-US" sz="2400" b="1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4578E54-C5C1-4C63-8880-8DF6EF2F78CA}"/>
                </a:ext>
              </a:extLst>
            </p:cNvPr>
            <p:cNvSpPr/>
            <p:nvPr/>
          </p:nvSpPr>
          <p:spPr>
            <a:xfrm>
              <a:off x="964922" y="2852143"/>
              <a:ext cx="36920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 err="1"/>
                <a:t>mysqli_connect_error</a:t>
              </a:r>
              <a:r>
                <a:rPr lang="en-US" altLang="zh-TW" sz="2400" b="1" dirty="0"/>
                <a:t>( )</a:t>
              </a:r>
              <a:endParaRPr lang="zh-TW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0075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8888" y="-161925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設定字元集與連線校對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908050"/>
            <a:ext cx="74993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資料庫本身的字元集與連線校對使用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big5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繁體中文，而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程式中卻是使用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utf-8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的編碼進行連線，顯示結果會有亂碼。</a:t>
            </a:r>
          </a:p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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統一使用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utf-8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的字元集與連線校對</a:t>
            </a: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在建立資料連線之後必須馬上宣告字元集與連線校對。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可使用</a:t>
            </a:r>
            <a:r>
              <a:rPr lang="en-US" altLang="zh-TW" sz="26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mysqli_set_charset</a:t>
            </a:r>
            <a:r>
              <a:rPr lang="en-US" altLang="zh-TW" sz="2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() 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或 </a:t>
            </a:r>
            <a:r>
              <a:rPr lang="en-US" altLang="zh-TW" sz="2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mysqli_query</a:t>
            </a:r>
            <a:r>
              <a:rPr lang="en-US" altLang="zh-TW" sz="2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函式進行設定，指令如下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zh-TW" altLang="en-US" sz="2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TW" altLang="en-US" sz="2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941" y="5254953"/>
            <a:ext cx="822576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zh-TW" sz="28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mysqli_query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($</a:t>
            </a:r>
            <a:r>
              <a:rPr kumimoji="0" lang="en-US" altLang="zh-TW" sz="28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db_link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, </a:t>
            </a:r>
            <a:r>
              <a:rPr kumimoji="0" lang="en-US" altLang="zh-TW" sz="2800" b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"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SET NAMES </a:t>
            </a:r>
            <a:r>
              <a:rPr kumimoji="0" lang="en-US" altLang="zh-TW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'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utf8mb4</a:t>
            </a:r>
            <a:r>
              <a:rPr kumimoji="0" lang="en-US" altLang="zh-TW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'</a:t>
            </a:r>
            <a:r>
              <a:rPr kumimoji="0" lang="en-US" altLang="zh-TW" sz="2800" b="1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"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);</a:t>
            </a:r>
            <a:endParaRPr kumimoji="0" lang="zh-TW" altLang="en-US" sz="28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3941" y="4348840"/>
            <a:ext cx="777686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8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mysqli_set_charset</a:t>
            </a:r>
            <a:r>
              <a:rPr kumimoji="0" lang="en-US" altLang="zh-TW" sz="28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($db_link,'utf8mb4');</a:t>
            </a:r>
            <a:endParaRPr kumimoji="0" lang="zh-TW" altLang="en-US" sz="28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12298" name="文字方塊 2"/>
          <p:cNvSpPr txBox="1">
            <a:spLocks noChangeArrowheads="1"/>
          </p:cNvSpPr>
          <p:nvPr/>
        </p:nvSpPr>
        <p:spPr bwMode="auto">
          <a:xfrm>
            <a:off x="1042988" y="4862513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sz="2400"/>
              <a:t>或</a:t>
            </a:r>
          </a:p>
        </p:txBody>
      </p:sp>
      <p:sp>
        <p:nvSpPr>
          <p:cNvPr id="3" name="箭號: 向右 2">
            <a:extLst>
              <a:ext uri="{FF2B5EF4-FFF2-40B4-BE49-F238E27FC236}">
                <a16:creationId xmlns:a16="http://schemas.microsoft.com/office/drawing/2014/main" id="{1548A676-F3C5-4401-AB84-10CBFED78001}"/>
              </a:ext>
            </a:extLst>
          </p:cNvPr>
          <p:cNvSpPr/>
          <p:nvPr/>
        </p:nvSpPr>
        <p:spPr>
          <a:xfrm>
            <a:off x="245134" y="4424206"/>
            <a:ext cx="360040" cy="35339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建立連線引入檔</a:t>
            </a:r>
            <a:endParaRPr lang="en-US" altLang="zh-TW" sz="3900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1000125" y="1428750"/>
            <a:ext cx="7499350" cy="4800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 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程式中若要使用 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資料庫伺服器中的資源，都必須經過建立資料連線，一直到設定字元集與連線校對的步驟。</a:t>
            </a:r>
            <a:endParaRPr lang="en-US" altLang="zh-TW" sz="2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可將此標準流程中的共同使用的程式碼儲存為一個單獨的檔案。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3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connMysql.php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無論哪個程式頁面需要使用到資料庫時就將這個檔案引入，即可完成使用資料庫前這一系列的動作。</a:t>
            </a:r>
            <a:endParaRPr lang="en-US" altLang="zh-TW" sz="2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en-US" altLang="zh-TW" sz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en-US" altLang="zh-TW" sz="2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'</a:t>
            </a:r>
            <a:r>
              <a:rPr lang="en-US" altLang="zh-TW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connMysql.php</a:t>
            </a:r>
            <a:r>
              <a:rPr lang="en-US" altLang="zh-TW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eaLnBrk="1" hangingPunct="1">
              <a:defRPr/>
            </a:pPr>
            <a:endParaRPr lang="en-US" altLang="zh-TW" sz="10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可提高開發程式的效率，未來維護更加方便。</a:t>
            </a:r>
          </a:p>
          <a:p>
            <a:pPr eaLnBrk="1" hangingPunct="1">
              <a:defRPr/>
            </a:pP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8888" y="4445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連線引入檔範例</a:t>
            </a:r>
            <a:endParaRPr lang="en-US" altLang="zh-TW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504" y="1052736"/>
            <a:ext cx="8856984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資料庫主機設定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db_host</a:t>
            </a:r>
            <a:r>
              <a:rPr lang="en-US" altLang="zh-TW" dirty="0">
                <a:latin typeface="+mn-ea"/>
              </a:rPr>
              <a:t> = "</a:t>
            </a:r>
            <a:r>
              <a:rPr lang="en-US" altLang="zh-TW" dirty="0" err="1">
                <a:latin typeface="+mn-ea"/>
              </a:rPr>
              <a:t>localhost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db_username</a:t>
            </a:r>
            <a:r>
              <a:rPr lang="en-US" altLang="zh-TW" dirty="0">
                <a:latin typeface="+mn-ea"/>
              </a:rPr>
              <a:t> = "</a:t>
            </a:r>
            <a:r>
              <a:rPr lang="en-US" altLang="zh-TW" dirty="0" err="1">
                <a:latin typeface="+mn-ea"/>
              </a:rPr>
              <a:t>studdb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db_password</a:t>
            </a:r>
            <a:r>
              <a:rPr lang="en-US" altLang="zh-TW" dirty="0">
                <a:latin typeface="+mn-ea"/>
              </a:rPr>
              <a:t> = “pwd999";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連線伺服器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 = @</a:t>
            </a:r>
            <a:r>
              <a:rPr lang="en-US" altLang="zh-TW" dirty="0" err="1">
                <a:latin typeface="+mn-ea"/>
              </a:rPr>
              <a:t>mysqli_connect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db_host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db_username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db_password</a:t>
            </a:r>
            <a:r>
              <a:rPr lang="en-US" altLang="zh-TW" dirty="0">
                <a:latin typeface="+mn-ea"/>
              </a:rPr>
              <a:t>, '</a:t>
            </a:r>
            <a:r>
              <a:rPr lang="en-US" altLang="zh-TW" dirty="0" err="1">
                <a:latin typeface="+mn-ea"/>
              </a:rPr>
              <a:t>studdb</a:t>
            </a:r>
            <a:r>
              <a:rPr lang="en-US" altLang="zh-TW" dirty="0">
                <a:latin typeface="+mn-ea"/>
              </a:rPr>
              <a:t>');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b="1" dirty="0">
                <a:latin typeface="+mn-ea"/>
              </a:rPr>
              <a:t>!</a:t>
            </a: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) die("</a:t>
            </a:r>
            <a:r>
              <a:rPr lang="zh-TW" altLang="en-US" dirty="0">
                <a:latin typeface="+mn-ea"/>
              </a:rPr>
              <a:t>資料連結失敗！</a:t>
            </a:r>
            <a:r>
              <a:rPr lang="en-US" altLang="zh-TW" dirty="0">
                <a:latin typeface="+mn-ea"/>
              </a:rPr>
              <a:t>");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設定字元集與連線校對</a:t>
            </a:r>
          </a:p>
          <a:p>
            <a:pPr eaLnBrk="1" hangingPunct="1">
              <a:defRPr/>
            </a:pPr>
            <a:r>
              <a:rPr lang="en-US" altLang="zh-TW" dirty="0" err="1">
                <a:latin typeface="+mn-ea"/>
              </a:rPr>
              <a:t>mysqli_set_charset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'</a:t>
            </a:r>
            <a:r>
              <a:rPr lang="en-US" altLang="zh-TW" dirty="0">
                <a:latin typeface="+mn-ea"/>
              </a:rPr>
              <a:t>utf8mb4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'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7092280" y="836712"/>
            <a:ext cx="1735138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Arial" charset="0"/>
                <a:ea typeface="標楷體" pitchFamily="65" charset="-120"/>
              </a:rPr>
              <a:t>connMysql.php</a:t>
            </a:r>
            <a:endParaRPr lang="zh-TW" altLang="en-US" sz="1800" dirty="0">
              <a:solidFill>
                <a:schemeClr val="bg1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4221088"/>
            <a:ext cx="8496944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header("Content-Type: text/html; </a:t>
            </a:r>
            <a:r>
              <a:rPr lang="en-US" altLang="zh-TW" dirty="0" err="1">
                <a:latin typeface="+mn-ea"/>
              </a:rPr>
              <a:t>charset</a:t>
            </a:r>
            <a:r>
              <a:rPr lang="en-US" altLang="zh-TW" dirty="0">
                <a:latin typeface="+mn-ea"/>
              </a:rPr>
              <a:t>=utf-8");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b="1" dirty="0">
                <a:latin typeface="+mn-ea"/>
              </a:rPr>
              <a:t>include "</a:t>
            </a:r>
            <a:r>
              <a:rPr lang="en-US" altLang="zh-TW" b="1" dirty="0" err="1">
                <a:latin typeface="+mn-ea"/>
              </a:rPr>
              <a:t>connMysql.php</a:t>
            </a:r>
            <a:r>
              <a:rPr lang="en-US" altLang="zh-TW" b="1" dirty="0">
                <a:latin typeface="+mn-ea"/>
              </a:rPr>
              <a:t>";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b="1" dirty="0">
                <a:latin typeface="+mn-ea"/>
              </a:rPr>
              <a:t>($</a:t>
            </a:r>
            <a:r>
              <a:rPr lang="en-US" altLang="zh-TW" b="1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12866</TotalTime>
  <Words>5629</Words>
  <Application>Microsoft Office PowerPoint</Application>
  <PresentationFormat>如螢幕大小 (4:3)</PresentationFormat>
  <Paragraphs>487</Paragraphs>
  <Slides>45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9" baseType="lpstr">
      <vt:lpstr>Fira Mono</vt:lpstr>
      <vt:lpstr>微軟正黑體</vt:lpstr>
      <vt:lpstr>新細明體</vt:lpstr>
      <vt:lpstr>標楷體</vt:lpstr>
      <vt:lpstr>Arial</vt:lpstr>
      <vt:lpstr>Calibri</vt:lpstr>
      <vt:lpstr>Consolas</vt:lpstr>
      <vt:lpstr>Courier New</vt:lpstr>
      <vt:lpstr>Gill Sans MT</vt:lpstr>
      <vt:lpstr>Times New Roman</vt:lpstr>
      <vt:lpstr>Verdana</vt:lpstr>
      <vt:lpstr>Wingdings</vt:lpstr>
      <vt:lpstr>Wingdings 2</vt:lpstr>
      <vt:lpstr>夏至</vt:lpstr>
      <vt:lpstr>PHP with MySQL</vt:lpstr>
      <vt:lpstr>PHP Connect to MySQL</vt:lpstr>
      <vt:lpstr>PowerPoint 簡報</vt:lpstr>
      <vt:lpstr>建立資料連線</vt:lpstr>
      <vt:lpstr>建立資料連線</vt:lpstr>
      <vt:lpstr>mysqli_connect_errno() mysqli_connect_error()</vt:lpstr>
      <vt:lpstr>設定字元集與連線校對</vt:lpstr>
      <vt:lpstr>建立連線引入檔</vt:lpstr>
      <vt:lpstr>連線引入檔範例</vt:lpstr>
      <vt:lpstr>選擇資料庫</vt:lpstr>
      <vt:lpstr>執行資料表查詢</vt:lpstr>
      <vt:lpstr>分析表身 (取得查詢資料)</vt:lpstr>
      <vt:lpstr>mysqli_fetch_row( ) -以整數為索引</vt:lpstr>
      <vt:lpstr>分析表身-以整數為索引範例</vt:lpstr>
      <vt:lpstr>分析表身-以欄位為索引範例</vt:lpstr>
      <vt:lpstr>分析表身-以「整數及欄位名稱」為索引</vt:lpstr>
      <vt:lpstr>移動記錄指標</vt:lpstr>
      <vt:lpstr>分析表頭</vt:lpstr>
      <vt:lpstr>分析表頭範例(補充)</vt:lpstr>
      <vt:lpstr>取得所有欄位: mysql_fetch_fields( )</vt:lpstr>
      <vt:lpstr>學生資料管理系統</vt:lpstr>
      <vt:lpstr>database: studdb, table: students</vt:lpstr>
      <vt:lpstr>引入檔: connMysql.php</vt:lpstr>
      <vt:lpstr>data.php (1/3)</vt:lpstr>
      <vt:lpstr>data.php (2/3)</vt:lpstr>
      <vt:lpstr>data.php (3/3)</vt:lpstr>
      <vt:lpstr>新增 (add.php)</vt:lpstr>
      <vt:lpstr>PowerPoint 簡報</vt:lpstr>
      <vt:lpstr>add.php (2/2)</vt:lpstr>
      <vt:lpstr>修改 (update.php)</vt:lpstr>
      <vt:lpstr>update.php (1/2)</vt:lpstr>
      <vt:lpstr>PowerPoint 簡報</vt:lpstr>
      <vt:lpstr>刪除 (delete.php)</vt:lpstr>
      <vt:lpstr>delete.php (1/2)</vt:lpstr>
      <vt:lpstr>PowerPoint 簡報</vt:lpstr>
      <vt:lpstr>資料分頁 (data_page.php)</vt:lpstr>
      <vt:lpstr>PowerPoint 簡報</vt:lpstr>
      <vt:lpstr>PowerPoint 簡報</vt:lpstr>
      <vt:lpstr>其他mysqli函數</vt:lpstr>
      <vt:lpstr>Prepared Statements</vt:lpstr>
      <vt:lpstr>mysqli_stmt_bind_param()</vt:lpstr>
      <vt:lpstr>mysqli_stmt_bind_result()</vt:lpstr>
      <vt:lpstr>mysqli_prepare()</vt:lpstr>
      <vt:lpstr>mysqli_stmt_get_result()</vt:lpstr>
      <vt:lpstr>MySQLi Object Oriented style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88693</cp:lastModifiedBy>
  <cp:revision>128</cp:revision>
  <dcterms:created xsi:type="dcterms:W3CDTF">2009-02-13T07:40:10Z</dcterms:created>
  <dcterms:modified xsi:type="dcterms:W3CDTF">2023-06-06T14:36:36Z</dcterms:modified>
</cp:coreProperties>
</file>