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overhead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5C8F77-B7D0-4A65-A3F6-A74430D2D167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E6AFC5-583F-4589-8C64-70693E1623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func_json_encode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func_json_decode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ycchen.im.ncnu.edu.tw/www2011/lab/getMask.html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book.curl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0C13FF-E52A-4E79-A6C8-74993E9B25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PHP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＆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AJAX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B760A38-4676-4901-AC08-9B968076A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2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https://www.w3schools.com/php/func_json_encode.asp</a:t>
            </a:r>
            <a:endParaRPr lang="en-US" altLang="zh-TW" dirty="0"/>
          </a:p>
          <a:p>
            <a:r>
              <a:rPr lang="en-US" altLang="zh-TW" dirty="0"/>
              <a:t>encode a value to JSON format</a:t>
            </a:r>
          </a:p>
          <a:p>
            <a:pPr marL="109728" indent="0">
              <a:buNone/>
            </a:pPr>
            <a:endParaRPr lang="en-US" altLang="zh-TW" sz="1400" dirty="0"/>
          </a:p>
          <a:p>
            <a:pPr marL="109728" indent="0">
              <a:buNone/>
            </a:pPr>
            <a:r>
              <a:rPr lang="en-US" altLang="zh-TW" b="1" dirty="0"/>
              <a:t>     </a:t>
            </a:r>
            <a:r>
              <a:rPr lang="en-US" altLang="zh-TW" b="1" dirty="0" err="1"/>
              <a:t>json_encode</a:t>
            </a:r>
            <a:r>
              <a:rPr lang="en-US" altLang="zh-TW" b="1" dirty="0"/>
              <a:t>(</a:t>
            </a:r>
            <a:r>
              <a:rPr lang="en-US" altLang="zh-TW" b="1" i="1" dirty="0"/>
              <a:t>value, </a:t>
            </a:r>
            <a:r>
              <a:rPr lang="en-US" altLang="zh-TW" b="1" i="1" dirty="0">
                <a:solidFill>
                  <a:srgbClr val="00B050"/>
                </a:solidFill>
              </a:rPr>
              <a:t>options</a:t>
            </a:r>
            <a:r>
              <a:rPr lang="en-US" altLang="zh-TW" b="1" i="1" dirty="0"/>
              <a:t>, </a:t>
            </a:r>
            <a:r>
              <a:rPr lang="en-US" altLang="zh-TW" b="1" i="1" dirty="0">
                <a:solidFill>
                  <a:srgbClr val="00B050"/>
                </a:solidFill>
              </a:rPr>
              <a:t>depth</a:t>
            </a:r>
            <a:r>
              <a:rPr lang="en-US" altLang="zh-TW" b="1" i="1" dirty="0"/>
              <a:t>)</a:t>
            </a:r>
          </a:p>
          <a:p>
            <a:endParaRPr lang="zh-TW" altLang="en-US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70984" y="30586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TW" b="0" dirty="0" err="1">
                <a:effectLst/>
              </a:rPr>
              <a:t>json_encode</a:t>
            </a:r>
            <a:r>
              <a:rPr lang="en-US" altLang="zh-TW" b="0" dirty="0">
                <a:effectLst/>
              </a:rPr>
              <a:t>()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67408" y="4487749"/>
            <a:ext cx="6984776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/>
              <a:t>$</a:t>
            </a:r>
            <a:r>
              <a:rPr lang="en-US" altLang="zh-TW" sz="2000" dirty="0" err="1"/>
              <a:t>ageArr</a:t>
            </a:r>
            <a:r>
              <a:rPr lang="en-US" altLang="zh-TW" sz="2000" dirty="0"/>
              <a:t> = array("Peter"=&gt;35, "Ben"=&gt;37, "Joe"=&gt;43);</a:t>
            </a:r>
            <a:br>
              <a:rPr lang="en-US" altLang="zh-TW" sz="2000" dirty="0"/>
            </a:br>
            <a:r>
              <a:rPr lang="en-US" altLang="zh-TW" sz="2000" dirty="0"/>
              <a:t>echo </a:t>
            </a:r>
            <a:r>
              <a:rPr lang="en-US" altLang="zh-TW" sz="2000" b="1" dirty="0" err="1"/>
              <a:t>json_encode</a:t>
            </a:r>
            <a:r>
              <a:rPr lang="en-US" altLang="zh-TW" sz="2000" b="1" dirty="0"/>
              <a:t>(</a:t>
            </a:r>
            <a:r>
              <a:rPr lang="en-US" altLang="zh-TW" sz="2000" dirty="0"/>
              <a:t>$</a:t>
            </a:r>
            <a:r>
              <a:rPr lang="en-US" altLang="zh-TW" sz="2000" dirty="0" err="1"/>
              <a:t>ageArr</a:t>
            </a:r>
            <a:r>
              <a:rPr lang="en-US" altLang="zh-TW" sz="2000" b="1" dirty="0"/>
              <a:t>)</a:t>
            </a:r>
            <a:r>
              <a:rPr lang="en-US" altLang="zh-TW" sz="2000" dirty="0"/>
              <a:t>;</a:t>
            </a:r>
          </a:p>
        </p:txBody>
      </p:sp>
      <p:sp>
        <p:nvSpPr>
          <p:cNvPr id="5" name="矩形 4"/>
          <p:cNvSpPr/>
          <p:nvPr/>
        </p:nvSpPr>
        <p:spPr>
          <a:xfrm>
            <a:off x="4211961" y="5661248"/>
            <a:ext cx="3063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zh-TW" dirty="0">
                <a:solidFill>
                  <a:srgbClr val="FF0000"/>
                </a:solidFill>
              </a:rPr>
              <a:t>{"Peter":35,"Ben":37,"Joe":43}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5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15382" y="1732491"/>
            <a:ext cx="8523817" cy="4351338"/>
          </a:xfrm>
        </p:spPr>
        <p:txBody>
          <a:bodyPr/>
          <a:lstStyle/>
          <a:p>
            <a:r>
              <a:rPr lang="en-US" altLang="zh-TW" sz="2400" dirty="0">
                <a:hlinkClick r:id="rId2"/>
              </a:rPr>
              <a:t>https://www.w3schools.com/php/func_json_decode.asp</a:t>
            </a:r>
            <a:endParaRPr lang="en-US" altLang="zh-TW" sz="2400" dirty="0"/>
          </a:p>
          <a:p>
            <a:r>
              <a:rPr lang="en-US" altLang="zh-TW" dirty="0"/>
              <a:t>Store JSON data in a PHP variable, and then decode it into a PHP object.</a:t>
            </a:r>
          </a:p>
          <a:p>
            <a:endParaRPr lang="en-US" altLang="zh-TW" sz="1100" b="1" dirty="0"/>
          </a:p>
          <a:p>
            <a:pPr marL="109728" indent="0">
              <a:buNone/>
            </a:pPr>
            <a:r>
              <a:rPr lang="en-US" altLang="zh-TW" b="1" dirty="0" err="1"/>
              <a:t>json_decode</a:t>
            </a:r>
            <a:r>
              <a:rPr lang="en-US" altLang="zh-TW" b="1" dirty="0"/>
              <a:t>(</a:t>
            </a:r>
            <a:r>
              <a:rPr lang="en-US" altLang="zh-TW" b="1" i="1" dirty="0"/>
              <a:t>string, </a:t>
            </a:r>
            <a:r>
              <a:rPr lang="en-US" altLang="zh-TW" b="1" i="1" dirty="0" err="1">
                <a:solidFill>
                  <a:srgbClr val="00B050"/>
                </a:solidFill>
              </a:rPr>
              <a:t>assoc</a:t>
            </a:r>
            <a:r>
              <a:rPr lang="en-US" altLang="zh-TW" b="1" i="1" dirty="0"/>
              <a:t>, </a:t>
            </a:r>
            <a:r>
              <a:rPr lang="en-US" altLang="zh-TW" b="1" i="1" dirty="0">
                <a:solidFill>
                  <a:srgbClr val="00B050"/>
                </a:solidFill>
              </a:rPr>
              <a:t>depth</a:t>
            </a:r>
            <a:r>
              <a:rPr lang="en-US" altLang="zh-TW" b="1" i="1" dirty="0"/>
              <a:t>, </a:t>
            </a:r>
            <a:r>
              <a:rPr lang="en-US" altLang="zh-TW" b="1" i="1" dirty="0">
                <a:solidFill>
                  <a:srgbClr val="00B050"/>
                </a:solidFill>
              </a:rPr>
              <a:t>options</a:t>
            </a:r>
            <a:r>
              <a:rPr lang="en-US" altLang="zh-TW" b="1" i="1" dirty="0"/>
              <a:t>)</a:t>
            </a:r>
            <a:endParaRPr lang="zh-TW" altLang="en-US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 err="1">
                <a:effectLst/>
              </a:rPr>
              <a:t>json_decode</a:t>
            </a:r>
            <a:r>
              <a:rPr lang="en-US" altLang="zh-TW" b="0" dirty="0">
                <a:effectLst/>
              </a:rPr>
              <a:t>()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6976" y="4183197"/>
            <a:ext cx="8007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i="1" dirty="0" err="1">
                <a:solidFill>
                  <a:srgbClr val="00B050"/>
                </a:solidFill>
              </a:rPr>
              <a:t>assoc</a:t>
            </a:r>
            <a:r>
              <a:rPr lang="en-US" altLang="zh-TW" sz="2400" dirty="0"/>
              <a:t>: </a:t>
            </a:r>
          </a:p>
          <a:p>
            <a:r>
              <a:rPr lang="en-US" altLang="zh-TW" sz="2400" dirty="0"/>
              <a:t>When set to true, the returned object will be converted into an associative array. When set to false, it returns an object.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3691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1"/>
          <p:cNvSpPr txBox="1">
            <a:spLocks/>
          </p:cNvSpPr>
          <p:nvPr/>
        </p:nvSpPr>
        <p:spPr>
          <a:xfrm>
            <a:off x="251520" y="1772816"/>
            <a:ext cx="8496944" cy="449533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&lt;?php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$</a:t>
            </a:r>
            <a:r>
              <a:rPr lang="en-US" altLang="zh-TW" dirty="0" err="1"/>
              <a:t>url</a:t>
            </a:r>
            <a:r>
              <a:rPr lang="en-US" altLang="zh-TW" dirty="0"/>
              <a:t>="https://quality.data.gov.tw/</a:t>
            </a:r>
            <a:r>
              <a:rPr lang="en-US" altLang="zh-TW" dirty="0" err="1"/>
              <a:t>dq_download_json.php?nid</a:t>
            </a:r>
            <a:r>
              <a:rPr lang="en-US" altLang="zh-TW" dirty="0"/>
              <a:t>=5948&amp;md5_url=b7ce2082883f6b680810828799d4c32e";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$json=</a:t>
            </a:r>
            <a:r>
              <a:rPr lang="en-US" altLang="zh-TW" dirty="0" err="1"/>
              <a:t>file_get_contents</a:t>
            </a:r>
            <a:r>
              <a:rPr lang="en-US" altLang="zh-TW" dirty="0"/>
              <a:t>($</a:t>
            </a:r>
            <a:r>
              <a:rPr lang="en-US" altLang="zh-TW" dirty="0" err="1"/>
              <a:t>url</a:t>
            </a:r>
            <a:r>
              <a:rPr lang="en-US" altLang="zh-TW" dirty="0"/>
              <a:t>);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$zip5=</a:t>
            </a:r>
            <a:r>
              <a:rPr lang="en-US" altLang="zh-TW" dirty="0" err="1"/>
              <a:t>json_decode</a:t>
            </a:r>
            <a:r>
              <a:rPr lang="en-US" altLang="zh-TW" dirty="0"/>
              <a:t>($json, true);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$</a:t>
            </a:r>
            <a:r>
              <a:rPr lang="en-US" altLang="zh-TW" dirty="0" err="1"/>
              <a:t>citys</a:t>
            </a:r>
            <a:r>
              <a:rPr lang="en-US" altLang="zh-TW" dirty="0"/>
              <a:t>=</a:t>
            </a:r>
            <a:r>
              <a:rPr lang="en-US" altLang="zh-TW" dirty="0" err="1"/>
              <a:t>array_column</a:t>
            </a:r>
            <a:r>
              <a:rPr lang="en-US" altLang="zh-TW" dirty="0"/>
              <a:t>($zip5, "City");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$</a:t>
            </a:r>
            <a:r>
              <a:rPr lang="en-US" altLang="zh-TW" dirty="0" err="1"/>
              <a:t>cityArr</a:t>
            </a:r>
            <a:r>
              <a:rPr lang="en-US" altLang="zh-TW" dirty="0"/>
              <a:t>=</a:t>
            </a:r>
            <a:r>
              <a:rPr lang="en-US" altLang="zh-TW" dirty="0" err="1"/>
              <a:t>array_values</a:t>
            </a:r>
            <a:r>
              <a:rPr lang="en-US" altLang="zh-TW" dirty="0"/>
              <a:t>(</a:t>
            </a:r>
            <a:r>
              <a:rPr lang="en-US" altLang="zh-TW" dirty="0" err="1"/>
              <a:t>array_unique</a:t>
            </a:r>
            <a:r>
              <a:rPr lang="en-US" altLang="zh-TW" dirty="0"/>
              <a:t>($</a:t>
            </a:r>
            <a:r>
              <a:rPr lang="en-US" altLang="zh-TW" dirty="0" err="1"/>
              <a:t>citys</a:t>
            </a:r>
            <a:r>
              <a:rPr lang="en-US" altLang="zh-TW" dirty="0"/>
              <a:t>));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 err="1"/>
              <a:t>print_r</a:t>
            </a:r>
            <a:r>
              <a:rPr lang="en-US" altLang="zh-TW" dirty="0"/>
              <a:t>($</a:t>
            </a:r>
            <a:r>
              <a:rPr lang="en-US" altLang="zh-TW" dirty="0" err="1"/>
              <a:t>cityArr</a:t>
            </a:r>
            <a:r>
              <a:rPr lang="en-US" altLang="zh-TW" dirty="0"/>
              <a:t>);</a:t>
            </a:r>
          </a:p>
          <a:p>
            <a:pPr marL="109728" indent="0">
              <a:lnSpc>
                <a:spcPct val="160000"/>
              </a:lnSpc>
              <a:buNone/>
            </a:pPr>
            <a:r>
              <a:rPr lang="en-US" altLang="zh-TW" dirty="0"/>
              <a:t>?&gt;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504" y="260648"/>
            <a:ext cx="8820472" cy="13542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1600" dirty="0"/>
              <a:t>[</a:t>
            </a:r>
          </a:p>
          <a:p>
            <a:r>
              <a:rPr lang="en-US" altLang="zh-TW" sz="1600" dirty="0"/>
              <a:t>{Zip5: "10068", City: "</a:t>
            </a:r>
            <a:r>
              <a:rPr lang="zh-TW" altLang="en-US" sz="1600" dirty="0"/>
              <a:t>臺北市</a:t>
            </a:r>
            <a:r>
              <a:rPr lang="en-US" altLang="zh-TW" sz="1600" dirty="0"/>
              <a:t>", Area: "</a:t>
            </a:r>
            <a:r>
              <a:rPr lang="zh-TW" altLang="en-US" sz="1600" dirty="0"/>
              <a:t>中正區</a:t>
            </a:r>
            <a:r>
              <a:rPr lang="en-US" altLang="zh-TW" sz="1600" dirty="0"/>
              <a:t>", Road: "</a:t>
            </a:r>
            <a:r>
              <a:rPr lang="zh-TW" altLang="en-US" sz="1600" dirty="0"/>
              <a:t>西藏路</a:t>
            </a:r>
            <a:r>
              <a:rPr lang="en-US" altLang="zh-TW" sz="1600" dirty="0"/>
              <a:t>", Scope: "</a:t>
            </a:r>
            <a:r>
              <a:rPr lang="zh-TW" altLang="en-US" sz="1600" dirty="0"/>
              <a:t>雙 </a:t>
            </a:r>
            <a:r>
              <a:rPr lang="en-US" altLang="zh-TW" sz="1600" dirty="0"/>
              <a:t>140</a:t>
            </a:r>
            <a:r>
              <a:rPr lang="zh-TW" altLang="en-US" sz="1600" dirty="0"/>
              <a:t>號以下</a:t>
            </a:r>
            <a:r>
              <a:rPr lang="en-US" altLang="zh-TW" sz="1600" dirty="0"/>
              <a:t>"},</a:t>
            </a:r>
          </a:p>
          <a:p>
            <a:r>
              <a:rPr lang="en-US" altLang="zh-TW" sz="1600" dirty="0"/>
              <a:t>{Zip5: "24147", City: "</a:t>
            </a:r>
            <a:r>
              <a:rPr lang="zh-TW" altLang="en-US" sz="1600" dirty="0"/>
              <a:t>新北市</a:t>
            </a:r>
            <a:r>
              <a:rPr lang="en-US" altLang="zh-TW" sz="1600" dirty="0"/>
              <a:t>", Area: "</a:t>
            </a:r>
            <a:r>
              <a:rPr lang="zh-TW" altLang="en-US" sz="1600" dirty="0"/>
              <a:t>三重區</a:t>
            </a:r>
            <a:r>
              <a:rPr lang="en-US" altLang="zh-TW" sz="1600" dirty="0"/>
              <a:t>", Road: "</a:t>
            </a:r>
            <a:r>
              <a:rPr lang="zh-TW" altLang="en-US" sz="1600" dirty="0"/>
              <a:t>自強路１段</a:t>
            </a:r>
            <a:r>
              <a:rPr lang="en-US" altLang="zh-TW" sz="1600" dirty="0"/>
              <a:t>", Scope: "</a:t>
            </a:r>
            <a:r>
              <a:rPr lang="zh-TW" altLang="en-US" sz="1600" dirty="0"/>
              <a:t>雙 </a:t>
            </a:r>
            <a:r>
              <a:rPr lang="en-US" altLang="zh-TW" sz="1600" dirty="0"/>
              <a:t>34</a:t>
            </a:r>
            <a:r>
              <a:rPr lang="zh-TW" altLang="en-US" sz="1600" dirty="0"/>
              <a:t>號以上</a:t>
            </a:r>
            <a:r>
              <a:rPr lang="en-US" altLang="zh-TW" sz="1600" dirty="0"/>
              <a:t>"},</a:t>
            </a:r>
          </a:p>
          <a:p>
            <a:r>
              <a:rPr lang="en-US" altLang="zh-TW" sz="1600" dirty="0"/>
              <a:t>…</a:t>
            </a:r>
          </a:p>
          <a:p>
            <a:r>
              <a:rPr lang="en-US" altLang="zh-TW" sz="16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190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9ADB26-1E79-4FFF-8F21-62EE8BAD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41" y="1787633"/>
            <a:ext cx="7991792" cy="391043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dirty="0"/>
              <a:t>AJAX(</a:t>
            </a:r>
            <a:r>
              <a:rPr lang="zh-TW" altLang="en-US" dirty="0"/>
              <a:t>使用</a:t>
            </a:r>
            <a:r>
              <a:rPr lang="en-US" altLang="zh-TW" dirty="0" err="1"/>
              <a:t>XMLHttpRequest</a:t>
            </a:r>
            <a:r>
              <a:rPr lang="en-US" altLang="zh-TW" dirty="0"/>
              <a:t>)</a:t>
            </a:r>
            <a:r>
              <a:rPr lang="zh-TW" altLang="en-US" dirty="0"/>
              <a:t>網頁程式必須經由瀏覽器連線至網站伺服器才能正常執行。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TW" dirty="0"/>
              <a:t>AJAX(</a:t>
            </a:r>
            <a:r>
              <a:rPr lang="zh-TW" altLang="en-US" dirty="0"/>
              <a:t>使用</a:t>
            </a:r>
            <a:r>
              <a:rPr lang="en-US" altLang="zh-TW" dirty="0" err="1"/>
              <a:t>XMLHttpRequest</a:t>
            </a:r>
            <a:r>
              <a:rPr lang="en-US" altLang="zh-TW" dirty="0"/>
              <a:t>)</a:t>
            </a:r>
            <a:r>
              <a:rPr lang="zh-TW" altLang="en-US" dirty="0"/>
              <a:t>網頁程式必須遵守同源政策 </a:t>
            </a:r>
            <a:r>
              <a:rPr lang="en-US" altLang="zh-TW" dirty="0"/>
              <a:t>(Same</a:t>
            </a:r>
            <a:r>
              <a:rPr lang="zh-TW" altLang="en-US" dirty="0"/>
              <a:t> </a:t>
            </a:r>
            <a:r>
              <a:rPr lang="en-US" altLang="zh-TW" dirty="0"/>
              <a:t>origin policy)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同源是指兩份網頁具備相同協定、埠號以及主機位置。</a:t>
            </a:r>
            <a:endParaRPr lang="en-US" altLang="zh-TW" dirty="0"/>
          </a:p>
          <a:p>
            <a:pPr>
              <a:lnSpc>
                <a:spcPct val="120000"/>
              </a:lnSpc>
            </a:pPr>
            <a:endParaRPr lang="zh-TW" altLang="en-US" dirty="0"/>
          </a:p>
          <a:p>
            <a:pPr>
              <a:lnSpc>
                <a:spcPct val="120000"/>
              </a:lnSpc>
            </a:pP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1584F0F-0AE0-489B-A357-9B4E9167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917" y="365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AJAX (</a:t>
            </a:r>
            <a:r>
              <a:rPr lang="en-US" altLang="zh-TW" dirty="0" err="1"/>
              <a:t>XMLHttpRequest</a:t>
            </a:r>
            <a:r>
              <a:rPr lang="en-US" altLang="zh-TW" dirty="0"/>
              <a:t>)</a:t>
            </a:r>
            <a:r>
              <a:rPr lang="zh-TW" altLang="en-US" dirty="0"/>
              <a:t>注意事項</a:t>
            </a:r>
          </a:p>
        </p:txBody>
      </p:sp>
    </p:spTree>
    <p:extLst>
      <p:ext uri="{BB962C8B-B14F-4D97-AF65-F5344CB8AC3E}">
        <p14:creationId xmlns:p14="http://schemas.microsoft.com/office/powerpoint/2010/main" val="244314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D7109B95-77A2-4652-8C26-E689C4DE1E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7300" y="261938"/>
            <a:ext cx="7886700" cy="1325562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Same Origin Policy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28" descr="http://icons.iconarchive.com/icons/hopstarter/adobe-cs4/128/File-Adobe-Dreamweaver-HTML-01-icon.png">
            <a:extLst>
              <a:ext uri="{FF2B5EF4-FFF2-40B4-BE49-F238E27FC236}">
                <a16:creationId xmlns:a16="http://schemas.microsoft.com/office/drawing/2014/main" id="{8620822B-C96A-417E-9AEE-26B48B13C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72" y="2816436"/>
            <a:ext cx="758627" cy="79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8" descr="http://icons.iconarchive.com/icons/hopstarter/adobe-cs4/128/File-Adobe-Dreamweaver-HTML-01-icon.png">
            <a:extLst>
              <a:ext uri="{FF2B5EF4-FFF2-40B4-BE49-F238E27FC236}">
                <a16:creationId xmlns:a16="http://schemas.microsoft.com/office/drawing/2014/main" id="{7876154F-B0DE-4D48-80E3-E472C0D51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707" y="3513943"/>
            <a:ext cx="1077678" cy="11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cons.iconarchive.com/icons/hopstarter/adobe-cs4/128/File-Adobe-Dreamweaver-XML-01-icon.png">
            <a:extLst>
              <a:ext uri="{FF2B5EF4-FFF2-40B4-BE49-F238E27FC236}">
                <a16:creationId xmlns:a16="http://schemas.microsoft.com/office/drawing/2014/main" id="{CBD1173F-3A0F-4138-9891-C4E418CDC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51" y="4469488"/>
            <a:ext cx="758627" cy="79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4D509A03-E2D6-4A63-A477-FAE57452D10B}"/>
              </a:ext>
            </a:extLst>
          </p:cNvPr>
          <p:cNvCxnSpPr>
            <a:cxnSpLocks/>
          </p:cNvCxnSpPr>
          <p:nvPr/>
        </p:nvCxnSpPr>
        <p:spPr>
          <a:xfrm>
            <a:off x="3434637" y="2857335"/>
            <a:ext cx="2351150" cy="44550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7AF0515E-00A4-4B92-8ACB-DD6AD3481B42}"/>
              </a:ext>
            </a:extLst>
          </p:cNvPr>
          <p:cNvSpPr/>
          <p:nvPr/>
        </p:nvSpPr>
        <p:spPr>
          <a:xfrm rot="669043">
            <a:off x="3314056" y="4290227"/>
            <a:ext cx="236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err="1"/>
              <a:t>XMLHttpRequest</a:t>
            </a:r>
            <a:endParaRPr lang="zh-TW" altLang="en-US" sz="2400" b="1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C6C752C-8EE8-4078-9E9B-E10B24ACDD57}"/>
              </a:ext>
            </a:extLst>
          </p:cNvPr>
          <p:cNvSpPr txBox="1"/>
          <p:nvPr/>
        </p:nvSpPr>
        <p:spPr>
          <a:xfrm>
            <a:off x="967898" y="2396029"/>
            <a:ext cx="390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http://server/path/ajax.html</a:t>
            </a:r>
            <a:endParaRPr lang="zh-TW" altLang="en-US" sz="2400" b="1" dirty="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E9FF733B-A758-40E7-9FAA-B136146C9C64}"/>
              </a:ext>
            </a:extLst>
          </p:cNvPr>
          <p:cNvCxnSpPr>
            <a:cxnSpLocks/>
          </p:cNvCxnSpPr>
          <p:nvPr/>
        </p:nvCxnSpPr>
        <p:spPr>
          <a:xfrm flipH="1">
            <a:off x="3434637" y="3474721"/>
            <a:ext cx="2351150" cy="44550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95516A11-35C2-4174-8A3E-5D68C809A8C6}"/>
              </a:ext>
            </a:extLst>
          </p:cNvPr>
          <p:cNvCxnSpPr>
            <a:cxnSpLocks/>
          </p:cNvCxnSpPr>
          <p:nvPr/>
        </p:nvCxnSpPr>
        <p:spPr>
          <a:xfrm>
            <a:off x="3396425" y="4564294"/>
            <a:ext cx="2351150" cy="44550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50299C9-65F8-4418-864F-D24011E8E0E6}"/>
              </a:ext>
            </a:extLst>
          </p:cNvPr>
          <p:cNvCxnSpPr>
            <a:cxnSpLocks/>
          </p:cNvCxnSpPr>
          <p:nvPr/>
        </p:nvCxnSpPr>
        <p:spPr>
          <a:xfrm flipH="1">
            <a:off x="3396425" y="5181680"/>
            <a:ext cx="2351150" cy="44550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2" descr="http://icons.iconarchive.com/icons/hopstarter/adobe-cs4/128/File-Adobe-Dreamweaver-PHP-01-icon.png">
            <a:extLst>
              <a:ext uri="{FF2B5EF4-FFF2-40B4-BE49-F238E27FC236}">
                <a16:creationId xmlns:a16="http://schemas.microsoft.com/office/drawing/2014/main" id="{A68A2237-AD0F-49D9-89F9-198FB270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476" y="2857334"/>
            <a:ext cx="758627" cy="79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0A5D45F6-8D82-4C82-BB21-4C867DCF1662}"/>
              </a:ext>
            </a:extLst>
          </p:cNvPr>
          <p:cNvSpPr txBox="1"/>
          <p:nvPr/>
        </p:nvSpPr>
        <p:spPr>
          <a:xfrm>
            <a:off x="7012729" y="4686148"/>
            <a:ext cx="598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or</a:t>
            </a:r>
            <a:endParaRPr lang="zh-TW" altLang="en-US" sz="2400" b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F524626-C64C-4C78-B42B-A44F42877274}"/>
              </a:ext>
            </a:extLst>
          </p:cNvPr>
          <p:cNvSpPr txBox="1"/>
          <p:nvPr/>
        </p:nvSpPr>
        <p:spPr>
          <a:xfrm>
            <a:off x="7046595" y="3122547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or</a:t>
            </a:r>
            <a:endParaRPr lang="zh-TW" altLang="en-US" sz="2400" b="1" dirty="0"/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837C166-F74C-475B-BF7D-E28CADB65242}"/>
              </a:ext>
            </a:extLst>
          </p:cNvPr>
          <p:cNvGrpSpPr/>
          <p:nvPr/>
        </p:nvGrpSpPr>
        <p:grpSpPr>
          <a:xfrm>
            <a:off x="7317728" y="4314861"/>
            <a:ext cx="984245" cy="1019140"/>
            <a:chOff x="9676960" y="4314859"/>
            <a:chExt cx="1312327" cy="1312327"/>
          </a:xfrm>
        </p:grpSpPr>
        <p:pic>
          <p:nvPicPr>
            <p:cNvPr id="2050" name="Picture 2" descr="http://icons.iconarchive.com/icons/papirus-team/papirus-mimetypes/128/app-json-icon.png">
              <a:extLst>
                <a:ext uri="{FF2B5EF4-FFF2-40B4-BE49-F238E27FC236}">
                  <a16:creationId xmlns:a16="http://schemas.microsoft.com/office/drawing/2014/main" id="{95D52D7A-A24F-4BE7-AE83-FAC1DACF1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76960" y="4314859"/>
              <a:ext cx="1312327" cy="1312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8EC10D31-7A81-4C9E-B2F6-90AD162B0751}"/>
                </a:ext>
              </a:extLst>
            </p:cNvPr>
            <p:cNvSpPr txBox="1"/>
            <p:nvPr/>
          </p:nvSpPr>
          <p:spPr>
            <a:xfrm>
              <a:off x="9790469" y="4573599"/>
              <a:ext cx="744222" cy="30777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TW" sz="1400" dirty="0"/>
                <a:t>JSON</a:t>
              </a:r>
              <a:endParaRPr lang="zh-TW" altLang="en-US" sz="1400" dirty="0"/>
            </a:p>
          </p:txBody>
        </p:sp>
      </p:grp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DBBF633E-3C9C-4AAF-BB8B-E928B8A445AD}"/>
              </a:ext>
            </a:extLst>
          </p:cNvPr>
          <p:cNvSpPr/>
          <p:nvPr/>
        </p:nvSpPr>
        <p:spPr>
          <a:xfrm>
            <a:off x="6082636" y="2317755"/>
            <a:ext cx="2193101" cy="3625446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4DFF25B-D995-494C-B7AB-2195332F437D}"/>
              </a:ext>
            </a:extLst>
          </p:cNvPr>
          <p:cNvSpPr txBox="1"/>
          <p:nvPr/>
        </p:nvSpPr>
        <p:spPr>
          <a:xfrm>
            <a:off x="6639407" y="1622260"/>
            <a:ext cx="1277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/>
              <a:t>Server</a:t>
            </a:r>
            <a:endParaRPr lang="zh-TW" altLang="en-US" sz="3200" b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F93D806E-3645-401F-9377-E346816CA8D4}"/>
              </a:ext>
            </a:extLst>
          </p:cNvPr>
          <p:cNvSpPr txBox="1"/>
          <p:nvPr/>
        </p:nvSpPr>
        <p:spPr>
          <a:xfrm>
            <a:off x="1902707" y="1606077"/>
            <a:ext cx="1169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/>
              <a:t>Client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4952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017F9C-D781-419C-9C65-485B81539B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248525" cy="1325563"/>
          </a:xfrm>
        </p:spPr>
        <p:txBody>
          <a:bodyPr/>
          <a:lstStyle/>
          <a:p>
            <a:r>
              <a:rPr lang="zh-TW" altLang="en-US" dirty="0"/>
              <a:t>以政府</a:t>
            </a:r>
            <a:r>
              <a:rPr lang="en-US" altLang="zh-TW" dirty="0"/>
              <a:t>Open Data</a:t>
            </a:r>
            <a:r>
              <a:rPr lang="zh-TW" altLang="en-US" dirty="0"/>
              <a:t>應用為例</a:t>
            </a:r>
          </a:p>
        </p:txBody>
      </p:sp>
      <p:pic>
        <p:nvPicPr>
          <p:cNvPr id="3" name="Picture 2" descr="http://icons.iconarchive.com/icons/sirubico/black-metal/128/PC-a-icon.png">
            <a:extLst>
              <a:ext uri="{FF2B5EF4-FFF2-40B4-BE49-F238E27FC236}">
                <a16:creationId xmlns:a16="http://schemas.microsoft.com/office/drawing/2014/main" id="{DA2C747F-23CA-4238-8D10-4E4CB0593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472" y="1833485"/>
            <a:ext cx="1338125" cy="178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cons.iconarchive.com/icons/icons-land/vista-hardware-devices/128/Home-Server-icon.png">
            <a:extLst>
              <a:ext uri="{FF2B5EF4-FFF2-40B4-BE49-F238E27FC236}">
                <a16:creationId xmlns:a16="http://schemas.microsoft.com/office/drawing/2014/main" id="{E4D998A1-C6D9-499F-A29C-20166772F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931" y="2127005"/>
            <a:ext cx="1181331" cy="157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箭號: 左-右雙向 4">
            <a:extLst>
              <a:ext uri="{FF2B5EF4-FFF2-40B4-BE49-F238E27FC236}">
                <a16:creationId xmlns:a16="http://schemas.microsoft.com/office/drawing/2014/main" id="{F60276B6-0A16-4591-AD1B-4783BBE1DF00}"/>
              </a:ext>
            </a:extLst>
          </p:cNvPr>
          <p:cNvSpPr/>
          <p:nvPr/>
        </p:nvSpPr>
        <p:spPr>
          <a:xfrm>
            <a:off x="2790698" y="2653346"/>
            <a:ext cx="2158150" cy="522426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Picture 4" descr="http://icons.iconarchive.com/icons/icons-land/vista-hardware-devices/128/Home-Server-icon.png">
            <a:extLst>
              <a:ext uri="{FF2B5EF4-FFF2-40B4-BE49-F238E27FC236}">
                <a16:creationId xmlns:a16="http://schemas.microsoft.com/office/drawing/2014/main" id="{F8EB4ACE-61B2-47FF-8764-B4127EDFD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01" y="4630066"/>
            <a:ext cx="1181331" cy="157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箭號: 左-右雙向 6">
            <a:extLst>
              <a:ext uri="{FF2B5EF4-FFF2-40B4-BE49-F238E27FC236}">
                <a16:creationId xmlns:a16="http://schemas.microsoft.com/office/drawing/2014/main" id="{0C6CEB4F-18FD-419A-AC06-DF04B93D07FF}"/>
              </a:ext>
            </a:extLst>
          </p:cNvPr>
          <p:cNvSpPr/>
          <p:nvPr/>
        </p:nvSpPr>
        <p:spPr>
          <a:xfrm rot="911796">
            <a:off x="2800639" y="4981731"/>
            <a:ext cx="2222829" cy="522426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C776A2E-2698-4B48-AB3D-07D49B056CEF}"/>
              </a:ext>
            </a:extLst>
          </p:cNvPr>
          <p:cNvSpPr/>
          <p:nvPr/>
        </p:nvSpPr>
        <p:spPr>
          <a:xfrm>
            <a:off x="4974878" y="6182270"/>
            <a:ext cx="2170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/>
              <a:t>data.nhi.gov.tw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A1FC4AB-9103-4569-B62C-9C4BFFC89F17}"/>
              </a:ext>
            </a:extLst>
          </p:cNvPr>
          <p:cNvSpPr/>
          <p:nvPr/>
        </p:nvSpPr>
        <p:spPr>
          <a:xfrm>
            <a:off x="228550" y="4371448"/>
            <a:ext cx="6083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https://data.nhi.gov.tw/resource/mask/maskdata.csv</a:t>
            </a:r>
            <a:endParaRPr lang="zh-TW" altLang="en-US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A372D61-8C03-4DF5-8037-173362DD8BA0}"/>
              </a:ext>
            </a:extLst>
          </p:cNvPr>
          <p:cNvSpPr/>
          <p:nvPr/>
        </p:nvSpPr>
        <p:spPr>
          <a:xfrm>
            <a:off x="4759729" y="3682322"/>
            <a:ext cx="3159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/>
              <a:t>ycchen.im.ncnu.edu</a:t>
            </a:r>
            <a:r>
              <a:rPr lang="zh-TW" altLang="en-US" sz="2400" b="1" dirty="0"/>
              <a:t>.tw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215F9E-BA61-4F8D-B934-DD163FD7802A}"/>
              </a:ext>
            </a:extLst>
          </p:cNvPr>
          <p:cNvSpPr txBox="1"/>
          <p:nvPr/>
        </p:nvSpPr>
        <p:spPr>
          <a:xfrm>
            <a:off x="7253265" y="2331049"/>
            <a:ext cx="12105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000" b="1" dirty="0"/>
              <a:t>口罩數量</a:t>
            </a:r>
            <a:br>
              <a:rPr lang="en-US" altLang="zh-TW" sz="2000" b="1" dirty="0"/>
            </a:br>
            <a:r>
              <a:rPr lang="zh-TW" altLang="en-US" sz="2000" b="1" dirty="0"/>
              <a:t>查詢網頁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3E2F4E9-DFBE-4B93-9CA8-861A843D3477}"/>
              </a:ext>
            </a:extLst>
          </p:cNvPr>
          <p:cNvSpPr txBox="1"/>
          <p:nvPr/>
        </p:nvSpPr>
        <p:spPr>
          <a:xfrm>
            <a:off x="1411549" y="3520417"/>
            <a:ext cx="12105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000" b="1" dirty="0"/>
              <a:t>口罩數量</a:t>
            </a:r>
            <a:br>
              <a:rPr lang="en-US" altLang="zh-TW" sz="2000" b="1" dirty="0"/>
            </a:br>
            <a:r>
              <a:rPr lang="zh-TW" altLang="en-US" sz="2000" b="1" dirty="0"/>
              <a:t>查詢網頁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4BEFFF3-CDF4-4BFF-BFA2-A82850A948FB}"/>
              </a:ext>
            </a:extLst>
          </p:cNvPr>
          <p:cNvSpPr/>
          <p:nvPr/>
        </p:nvSpPr>
        <p:spPr>
          <a:xfrm>
            <a:off x="6766054" y="4957696"/>
            <a:ext cx="217604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maskdata.csv</a:t>
            </a:r>
            <a:endParaRPr lang="zh-TW" altLang="en-US" sz="2400" b="1" dirty="0"/>
          </a:p>
        </p:txBody>
      </p:sp>
      <p:pic>
        <p:nvPicPr>
          <p:cNvPr id="3074" name="Picture 2" descr="http://icons.iconarchive.com/icons/google/noto-emoji-symbols/128/73030-no-entry-icon.png">
            <a:extLst>
              <a:ext uri="{FF2B5EF4-FFF2-40B4-BE49-F238E27FC236}">
                <a16:creationId xmlns:a16="http://schemas.microsoft.com/office/drawing/2014/main" id="{DAB6E049-777B-4D65-B9BB-EE1FD7118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33" y="4859866"/>
            <a:ext cx="614363" cy="68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cons.iconarchive.com/icons/sirubico/black-metal/128/PC-a-icon.png">
            <a:extLst>
              <a:ext uri="{FF2B5EF4-FFF2-40B4-BE49-F238E27FC236}">
                <a16:creationId xmlns:a16="http://schemas.microsoft.com/office/drawing/2014/main" id="{2FDD3F11-B4DD-4C1D-B9A0-15EF24379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4" y="1492283"/>
            <a:ext cx="1338125" cy="178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cons.iconarchive.com/icons/icons-land/vista-hardware-devices/128/Home-Server-icon.png">
            <a:extLst>
              <a:ext uri="{FF2B5EF4-FFF2-40B4-BE49-F238E27FC236}">
                <a16:creationId xmlns:a16="http://schemas.microsoft.com/office/drawing/2014/main" id="{EB27ECC2-5E3B-4F7A-8435-0F58BD9F3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843" y="1426041"/>
            <a:ext cx="1181331" cy="157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箭號: 左-右雙向 4">
            <a:extLst>
              <a:ext uri="{FF2B5EF4-FFF2-40B4-BE49-F238E27FC236}">
                <a16:creationId xmlns:a16="http://schemas.microsoft.com/office/drawing/2014/main" id="{0B25E6CD-CF53-4197-BB1A-8E031F9E55C7}"/>
              </a:ext>
            </a:extLst>
          </p:cNvPr>
          <p:cNvSpPr/>
          <p:nvPr/>
        </p:nvSpPr>
        <p:spPr>
          <a:xfrm>
            <a:off x="5078066" y="5171547"/>
            <a:ext cx="1474627" cy="410827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Picture 4" descr="http://icons.iconarchive.com/icons/icons-land/vista-hardware-devices/128/Home-Server-icon.png">
            <a:extLst>
              <a:ext uri="{FF2B5EF4-FFF2-40B4-BE49-F238E27FC236}">
                <a16:creationId xmlns:a16="http://schemas.microsoft.com/office/drawing/2014/main" id="{1BF38F4F-3E5C-4B46-B79B-F611957D9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447" y="3785869"/>
            <a:ext cx="1181331" cy="157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箭號: 左-右雙向 6">
            <a:extLst>
              <a:ext uri="{FF2B5EF4-FFF2-40B4-BE49-F238E27FC236}">
                <a16:creationId xmlns:a16="http://schemas.microsoft.com/office/drawing/2014/main" id="{13FE0BBF-95FA-4F89-8F3D-5824C31DBBB0}"/>
              </a:ext>
            </a:extLst>
          </p:cNvPr>
          <p:cNvSpPr/>
          <p:nvPr/>
        </p:nvSpPr>
        <p:spPr>
          <a:xfrm rot="911796">
            <a:off x="1572174" y="4835110"/>
            <a:ext cx="2014317" cy="609473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32F9AEB-85A3-4BFF-BEA4-ED53E48075BD}"/>
              </a:ext>
            </a:extLst>
          </p:cNvPr>
          <p:cNvSpPr/>
          <p:nvPr/>
        </p:nvSpPr>
        <p:spPr>
          <a:xfrm>
            <a:off x="6298692" y="3236353"/>
            <a:ext cx="2503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data.nhi.gov.tw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B3978CB-9306-45AD-AA6F-DFCDC05FB2B0}"/>
              </a:ext>
            </a:extLst>
          </p:cNvPr>
          <p:cNvSpPr/>
          <p:nvPr/>
        </p:nvSpPr>
        <p:spPr>
          <a:xfrm>
            <a:off x="3060090" y="6323004"/>
            <a:ext cx="6083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https://data.nhi.gov.tw/resource/mask/maskdata.csv</a:t>
            </a:r>
            <a:endParaRPr lang="zh-TW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5632E22-324B-40B7-8016-67B7F330545A}"/>
              </a:ext>
            </a:extLst>
          </p:cNvPr>
          <p:cNvSpPr/>
          <p:nvPr/>
        </p:nvSpPr>
        <p:spPr>
          <a:xfrm>
            <a:off x="3242351" y="1045781"/>
            <a:ext cx="3159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/>
              <a:t>ycchen.im.ncnu.edu</a:t>
            </a:r>
            <a:r>
              <a:rPr lang="zh-TW" altLang="en-US" sz="2400" b="1" dirty="0"/>
              <a:t>.tw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D910BF5-66AE-4C2A-BBA8-93B86B469AB2}"/>
              </a:ext>
            </a:extLst>
          </p:cNvPr>
          <p:cNvSpPr txBox="1"/>
          <p:nvPr/>
        </p:nvSpPr>
        <p:spPr>
          <a:xfrm>
            <a:off x="3872071" y="3070856"/>
            <a:ext cx="12105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000" b="1" dirty="0"/>
              <a:t>口罩數量</a:t>
            </a:r>
            <a:br>
              <a:rPr lang="en-US" altLang="zh-TW" sz="2000" b="1" dirty="0"/>
            </a:br>
            <a:r>
              <a:rPr lang="zh-TW" altLang="en-US" sz="2000" b="1" dirty="0"/>
              <a:t>查詢網頁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2230F81-AC66-4F64-9188-AEFC8D1F4A28}"/>
              </a:ext>
            </a:extLst>
          </p:cNvPr>
          <p:cNvSpPr txBox="1"/>
          <p:nvPr/>
        </p:nvSpPr>
        <p:spPr>
          <a:xfrm>
            <a:off x="240066" y="3785869"/>
            <a:ext cx="12105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000" b="1" dirty="0"/>
              <a:t>口罩數量</a:t>
            </a:r>
            <a:br>
              <a:rPr lang="en-US" altLang="zh-TW" sz="2000" b="1" dirty="0"/>
            </a:br>
            <a:r>
              <a:rPr lang="zh-TW" altLang="en-US" sz="2000" b="1" dirty="0"/>
              <a:t>查詢網頁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457B352-5DDC-4329-BD54-E447672A28AA}"/>
              </a:ext>
            </a:extLst>
          </p:cNvPr>
          <p:cNvSpPr/>
          <p:nvPr/>
        </p:nvSpPr>
        <p:spPr>
          <a:xfrm>
            <a:off x="6634516" y="5621557"/>
            <a:ext cx="217604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maskdata.csv</a:t>
            </a:r>
            <a:endParaRPr lang="zh-TW" altLang="en-US" sz="2400" b="1" dirty="0"/>
          </a:p>
        </p:txBody>
      </p:sp>
      <p:pic>
        <p:nvPicPr>
          <p:cNvPr id="15" name="Picture 32" descr="http://icons.iconarchive.com/icons/hopstarter/adobe-cs4/128/File-Adobe-Dreamweaver-PHP-01-icon.png">
            <a:extLst>
              <a:ext uri="{FF2B5EF4-FFF2-40B4-BE49-F238E27FC236}">
                <a16:creationId xmlns:a16="http://schemas.microsoft.com/office/drawing/2014/main" id="{CD88E081-3B79-4CD6-96DA-DC8AD8062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1" y="5054599"/>
            <a:ext cx="838199" cy="85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CE32F433-8523-44F5-96E4-43A5384174F5}"/>
              </a:ext>
            </a:extLst>
          </p:cNvPr>
          <p:cNvSpPr/>
          <p:nvPr/>
        </p:nvSpPr>
        <p:spPr>
          <a:xfrm rot="21125904">
            <a:off x="1626827" y="3142324"/>
            <a:ext cx="1888082" cy="558879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B66061A-3CC3-4752-82D9-96038D379A0D}"/>
              </a:ext>
            </a:extLst>
          </p:cNvPr>
          <p:cNvSpPr/>
          <p:nvPr/>
        </p:nvSpPr>
        <p:spPr>
          <a:xfrm rot="906726">
            <a:off x="1480106" y="4378368"/>
            <a:ext cx="236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err="1"/>
              <a:t>XMLHttpRequest</a:t>
            </a:r>
            <a:endParaRPr lang="zh-TW" altLang="en-US" sz="2400" b="1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40DAE31-9E85-451F-BD34-2EDCD93F784B}"/>
              </a:ext>
            </a:extLst>
          </p:cNvPr>
          <p:cNvSpPr/>
          <p:nvPr/>
        </p:nvSpPr>
        <p:spPr>
          <a:xfrm>
            <a:off x="0" y="296059"/>
            <a:ext cx="911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hlinkClick r:id="rId5"/>
              </a:rPr>
              <a:t>http://ycchen.im.ncnu.edu.tw/www2011/lab/getMask.html</a:t>
            </a:r>
            <a:endParaRPr lang="zh-TW" altLang="en-US" sz="24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D86F770-4712-4C58-9743-CA4C1A2B0191}"/>
              </a:ext>
            </a:extLst>
          </p:cNvPr>
          <p:cNvSpPr/>
          <p:nvPr/>
        </p:nvSpPr>
        <p:spPr>
          <a:xfrm>
            <a:off x="3692707" y="4336373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getPuliMask.php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8680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03FAE4-866A-4DAF-AD3C-E77B1C57A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1082992"/>
            <a:ext cx="7886700" cy="5514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https://www.php.net/manual/en/book.curl.php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16C0923-D720-4619-9EF3-3058C309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" y="168593"/>
            <a:ext cx="7886700" cy="1325563"/>
          </a:xfrm>
        </p:spPr>
        <p:txBody>
          <a:bodyPr/>
          <a:lstStyle/>
          <a:p>
            <a:r>
              <a:rPr lang="en-US" altLang="zh-TW" b="1" dirty="0" err="1"/>
              <a:t>cURL</a:t>
            </a:r>
            <a:r>
              <a:rPr lang="zh-TW" altLang="en-US" b="1" dirty="0"/>
              <a:t>  </a:t>
            </a:r>
            <a:r>
              <a:rPr lang="en-US" altLang="zh-TW" b="1" dirty="0"/>
              <a:t>- Client URL Library</a:t>
            </a:r>
            <a:endParaRPr lang="zh-TW" altLang="en-US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6541159-E9A8-427A-96F0-0629D82BE9DA}"/>
              </a:ext>
            </a:extLst>
          </p:cNvPr>
          <p:cNvSpPr/>
          <p:nvPr/>
        </p:nvSpPr>
        <p:spPr>
          <a:xfrm>
            <a:off x="268341" y="1780541"/>
            <a:ext cx="8613192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200" dirty="0"/>
              <a:t>&lt;?php</a:t>
            </a:r>
          </a:p>
          <a:p>
            <a:r>
              <a:rPr lang="zh-TW" altLang="en-US" sz="2200" dirty="0"/>
              <a:t>$url="https://data.nhi.gov.tw/resource/mask/maskdata.csv";</a:t>
            </a:r>
          </a:p>
          <a:p>
            <a:r>
              <a:rPr lang="zh-TW" altLang="en-US" sz="2200" dirty="0"/>
              <a:t>$ch = curl_init();</a:t>
            </a:r>
          </a:p>
          <a:p>
            <a:r>
              <a:rPr lang="zh-TW" altLang="en-US" sz="2200" dirty="0"/>
              <a:t>curl_setopt($ch, CURLOPT_URL, $url);</a:t>
            </a:r>
          </a:p>
          <a:p>
            <a:r>
              <a:rPr lang="zh-TW" altLang="en-US" sz="2200" dirty="0"/>
              <a:t>// Set so curl_exec returns the result instead of outputting it.</a:t>
            </a:r>
          </a:p>
          <a:p>
            <a:r>
              <a:rPr lang="zh-TW" altLang="en-US" sz="2200" dirty="0"/>
              <a:t>curl_setopt($ch, CURLOPT_RETURNTRANSFER, true);</a:t>
            </a:r>
          </a:p>
          <a:p>
            <a:r>
              <a:rPr lang="zh-TW" altLang="en-US" sz="2200" dirty="0"/>
              <a:t>curl_setopt($ch, CURLOPT_SSL_VERIFYPEER, false);</a:t>
            </a:r>
          </a:p>
          <a:p>
            <a:r>
              <a:rPr lang="zh-TW" altLang="en-US" sz="2200" dirty="0"/>
              <a:t>// Get the response and close the channel.</a:t>
            </a:r>
          </a:p>
          <a:p>
            <a:r>
              <a:rPr lang="zh-TW" altLang="en-US" sz="2200" dirty="0"/>
              <a:t>$maskCsv=curl_exec($ch);</a:t>
            </a:r>
          </a:p>
          <a:p>
            <a:r>
              <a:rPr lang="zh-TW" altLang="en-US" sz="2200" dirty="0"/>
              <a:t>echo $maskCsv;</a:t>
            </a:r>
          </a:p>
          <a:p>
            <a:r>
              <a:rPr lang="zh-TW" altLang="en-US" sz="2200" dirty="0"/>
              <a:t>curl_close($ch);</a:t>
            </a:r>
          </a:p>
          <a:p>
            <a:r>
              <a:rPr lang="zh-TW" altLang="en-US" sz="22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8778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37116" y="1537758"/>
            <a:ext cx="7886700" cy="4351338"/>
          </a:xfrm>
        </p:spPr>
        <p:txBody>
          <a:bodyPr/>
          <a:lstStyle/>
          <a:p>
            <a:r>
              <a:rPr lang="en-US" altLang="zh-TW" dirty="0" err="1"/>
              <a:t>allow_url_fopen</a:t>
            </a:r>
            <a:r>
              <a:rPr lang="en-US" altLang="zh-TW" dirty="0"/>
              <a:t> = On    (in php.ini)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28650" y="212726"/>
            <a:ext cx="7886700" cy="1175807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使用</a:t>
            </a:r>
            <a:r>
              <a:rPr lang="en-US" altLang="zh-TW" sz="4000" b="1" dirty="0"/>
              <a:t>file()</a:t>
            </a:r>
            <a:r>
              <a:rPr lang="zh-TW" altLang="en-US" sz="4000" b="1" dirty="0"/>
              <a:t>讀取外部網站資料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47793" y="2289387"/>
            <a:ext cx="85874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&lt;?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php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url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="https://data.nhi.gov.tw/resource/mask/maskdata.csv";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arr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=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file($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url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, FILE_IGNORE_NEW_LINES | FILE_SKIP_EMPTY_LINES)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for  ($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=1; 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&lt;count($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arr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)-1; 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++) {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maskArr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[$i-1]=explode(",", 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arr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[$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]);  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0336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27051" y="1582929"/>
            <a:ext cx="8412480" cy="611632"/>
          </a:xfrm>
        </p:spPr>
        <p:txBody>
          <a:bodyPr/>
          <a:lstStyle/>
          <a:p>
            <a:r>
              <a:rPr lang="en-US" altLang="zh-TW" dirty="0"/>
              <a:t>Reads entire file into a string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85150" cy="1048807"/>
          </a:xfrm>
        </p:spPr>
        <p:txBody>
          <a:bodyPr>
            <a:noAutofit/>
          </a:bodyPr>
          <a:lstStyle/>
          <a:p>
            <a:r>
              <a:rPr lang="zh-TW" altLang="en-US" sz="3600" b="1" dirty="0"/>
              <a:t>使用</a:t>
            </a:r>
            <a:r>
              <a:rPr lang="en-US" altLang="zh-TW" sz="3600" b="1" dirty="0" err="1"/>
              <a:t>file_get_contents</a:t>
            </a:r>
            <a:r>
              <a:rPr lang="en-US" altLang="zh-TW" sz="3600" b="1" dirty="0"/>
              <a:t>()</a:t>
            </a:r>
            <a:r>
              <a:rPr lang="zh-TW" altLang="en-US" sz="3600" b="1" dirty="0"/>
              <a:t>讀取外部網站資料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018539" y="2451947"/>
            <a:ext cx="79137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$memo = </a:t>
            </a:r>
            <a:r>
              <a:rPr lang="en-US" altLang="zh-TW" sz="2000" b="1" dirty="0" err="1"/>
              <a:t>file_get_contents</a:t>
            </a:r>
            <a:r>
              <a:rPr lang="en-US" altLang="zh-TW" sz="2000" b="1" dirty="0"/>
              <a:t>(</a:t>
            </a:r>
            <a:r>
              <a:rPr lang="en-US" altLang="zh-TW" sz="2000" dirty="0"/>
              <a:t>'memo.txt'</a:t>
            </a:r>
            <a:r>
              <a:rPr lang="en-US" altLang="zh-TW" sz="2000" b="1" dirty="0"/>
              <a:t>)</a:t>
            </a:r>
            <a:r>
              <a:rPr lang="en-US" altLang="zh-TW" sz="2000" dirty="0"/>
              <a:t>;</a:t>
            </a:r>
            <a:br>
              <a:rPr lang="en-US" altLang="zh-TW" sz="2000" dirty="0"/>
            </a:br>
            <a:r>
              <a:rPr lang="en-US" altLang="zh-TW" sz="2000" dirty="0"/>
              <a:t>echo $memo;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</a:p>
          <a:p>
            <a:endParaRPr lang="en-US" altLang="zh-TW" sz="2000" dirty="0"/>
          </a:p>
          <a:p>
            <a:endParaRPr lang="en-US" altLang="zh-TW" sz="2000" dirty="0"/>
          </a:p>
          <a:p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$homepage = </a:t>
            </a:r>
            <a:r>
              <a:rPr lang="en-US" altLang="zh-TW" sz="2000" b="1" dirty="0" err="1"/>
              <a:t>file_get_contents</a:t>
            </a:r>
            <a:r>
              <a:rPr lang="en-US" altLang="zh-TW" sz="2000" b="1" dirty="0"/>
              <a:t>(</a:t>
            </a:r>
            <a:r>
              <a:rPr lang="en-US" altLang="zh-TW" sz="2000" dirty="0"/>
              <a:t>'http://www.example.com/'</a:t>
            </a:r>
            <a:r>
              <a:rPr lang="en-US" altLang="zh-TW" sz="2000" b="1" dirty="0"/>
              <a:t>)</a:t>
            </a:r>
            <a:r>
              <a:rPr lang="en-US" altLang="zh-TW" sz="2000" dirty="0"/>
              <a:t>;</a:t>
            </a:r>
            <a:br>
              <a:rPr lang="en-US" altLang="zh-TW" sz="2000" dirty="0"/>
            </a:br>
            <a:r>
              <a:rPr lang="en-US" altLang="zh-TW" sz="2000" dirty="0"/>
              <a:t>echo $homepage;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127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1" y="188640"/>
            <a:ext cx="8939336" cy="1066130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JSON (JavaScript Object Notation)</a:t>
            </a:r>
            <a:endParaRPr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395536" y="1052736"/>
            <a:ext cx="460851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/>
              <a:t>{ "</a:t>
            </a:r>
            <a:r>
              <a:rPr lang="en-US" altLang="zh-TW" dirty="0" err="1"/>
              <a:t>title":"The</a:t>
            </a:r>
            <a:r>
              <a:rPr lang="en-US" altLang="zh-TW" dirty="0"/>
              <a:t> Little Prince", </a:t>
            </a:r>
          </a:p>
          <a:p>
            <a:r>
              <a:rPr lang="en-US" altLang="zh-TW" dirty="0"/>
              <a:t>  "author":" Antoine de Saint-</a:t>
            </a:r>
            <a:r>
              <a:rPr lang="en-US" altLang="zh-TW" dirty="0" err="1"/>
              <a:t>Exupéry</a:t>
            </a:r>
            <a:r>
              <a:rPr lang="en-US" altLang="zh-TW" dirty="0"/>
              <a:t>", </a:t>
            </a:r>
          </a:p>
          <a:p>
            <a:r>
              <a:rPr lang="en-US" altLang="zh-TW" dirty="0"/>
              <a:t>  "price": 360 }</a:t>
            </a: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4139952" y="2132856"/>
            <a:ext cx="4464496" cy="46166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/>
              <a:t>[</a:t>
            </a:r>
          </a:p>
          <a:p>
            <a:pPr eaLnBrk="1" hangingPunct="1"/>
            <a:r>
              <a:rPr lang="en-US" altLang="zh-TW" sz="1400" dirty="0"/>
              <a:t>  {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orgId</a:t>
            </a:r>
            <a:r>
              <a:rPr lang="en-US" altLang="zh-TW" sz="1400" dirty="0"/>
              <a:t>": 5938020079,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orgName</a:t>
            </a:r>
            <a:r>
              <a:rPr lang="en-US" altLang="zh-TW" sz="1400" dirty="0"/>
              <a:t>": "</a:t>
            </a:r>
            <a:r>
              <a:rPr lang="zh-TW" altLang="en-US" sz="1400" dirty="0"/>
              <a:t>仁和藥局</a:t>
            </a:r>
            <a:r>
              <a:rPr lang="en-US" altLang="zh-TW" sz="1400" dirty="0"/>
              <a:t>",</a:t>
            </a:r>
          </a:p>
          <a:p>
            <a:pPr eaLnBrk="1" hangingPunct="1"/>
            <a:r>
              <a:rPr lang="en-US" altLang="zh-TW" sz="1400" dirty="0"/>
              <a:t>    "address": "</a:t>
            </a:r>
            <a:r>
              <a:rPr lang="zh-TW" altLang="en-US" sz="1400" dirty="0"/>
              <a:t>南投縣埔里鎮薰化里中山路三段９７號</a:t>
            </a:r>
            <a:r>
              <a:rPr lang="en-US" altLang="zh-TW" sz="1400" dirty="0"/>
              <a:t>",</a:t>
            </a:r>
          </a:p>
          <a:p>
            <a:pPr eaLnBrk="1" hangingPunct="1"/>
            <a:r>
              <a:rPr lang="en-US" altLang="zh-TW" sz="1400" dirty="0"/>
              <a:t>    "TEL": "(049)2985470",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maskNumAdult</a:t>
            </a:r>
            <a:r>
              <a:rPr lang="en-US" altLang="zh-TW" sz="1400" dirty="0"/>
              <a:t>": 2514,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maskNumChild</a:t>
            </a:r>
            <a:r>
              <a:rPr lang="en-US" altLang="zh-TW" sz="1400" dirty="0"/>
              <a:t>": 486,</a:t>
            </a:r>
          </a:p>
          <a:p>
            <a:pPr eaLnBrk="1" hangingPunct="1"/>
            <a:r>
              <a:rPr lang="en-US" altLang="zh-TW" sz="1400" dirty="0"/>
              <a:t>    "time": "2020/05/15 12:11:32"</a:t>
            </a:r>
          </a:p>
          <a:p>
            <a:pPr eaLnBrk="1" hangingPunct="1"/>
            <a:r>
              <a:rPr lang="en-US" altLang="zh-TW" sz="1400" dirty="0"/>
              <a:t>  },</a:t>
            </a:r>
          </a:p>
          <a:p>
            <a:pPr eaLnBrk="1" hangingPunct="1"/>
            <a:r>
              <a:rPr lang="en-US" altLang="zh-TW" sz="1400" dirty="0"/>
              <a:t>  {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orgId</a:t>
            </a:r>
            <a:r>
              <a:rPr lang="en-US" altLang="zh-TW" sz="1400" dirty="0"/>
              <a:t>": 5938020088,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orgName</a:t>
            </a:r>
            <a:r>
              <a:rPr lang="en-US" altLang="zh-TW" sz="1400" dirty="0"/>
              <a:t>": "</a:t>
            </a:r>
            <a:r>
              <a:rPr lang="zh-TW" altLang="en-US" sz="1400" dirty="0"/>
              <a:t>佳民藥局</a:t>
            </a:r>
            <a:r>
              <a:rPr lang="en-US" altLang="zh-TW" sz="1400" dirty="0"/>
              <a:t>",</a:t>
            </a:r>
          </a:p>
          <a:p>
            <a:pPr eaLnBrk="1" hangingPunct="1"/>
            <a:r>
              <a:rPr lang="en-US" altLang="zh-TW" sz="1400" dirty="0"/>
              <a:t>    "address": "</a:t>
            </a:r>
            <a:r>
              <a:rPr lang="zh-TW" altLang="en-US" sz="1400" dirty="0"/>
              <a:t>南投縣埔里鎮薰化里南昌街２８７號</a:t>
            </a:r>
            <a:r>
              <a:rPr lang="en-US" altLang="zh-TW" sz="1400" dirty="0"/>
              <a:t>",</a:t>
            </a:r>
          </a:p>
          <a:p>
            <a:pPr eaLnBrk="1" hangingPunct="1"/>
            <a:r>
              <a:rPr lang="en-US" altLang="zh-TW" sz="1400" dirty="0"/>
              <a:t>    "TEL": "(049)2987151",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maskNumAdult</a:t>
            </a:r>
            <a:r>
              <a:rPr lang="en-US" altLang="zh-TW" sz="1400" dirty="0"/>
              <a:t>": 5328,</a:t>
            </a:r>
          </a:p>
          <a:p>
            <a:pPr eaLnBrk="1" hangingPunct="1"/>
            <a:r>
              <a:rPr lang="en-US" altLang="zh-TW" sz="1400" dirty="0"/>
              <a:t>    "</a:t>
            </a:r>
            <a:r>
              <a:rPr lang="en-US" altLang="zh-TW" sz="1400" dirty="0" err="1"/>
              <a:t>maskNumChild</a:t>
            </a:r>
            <a:r>
              <a:rPr lang="en-US" altLang="zh-TW" sz="1400" dirty="0"/>
              <a:t>": 935,</a:t>
            </a:r>
          </a:p>
          <a:p>
            <a:pPr eaLnBrk="1" hangingPunct="1"/>
            <a:r>
              <a:rPr lang="en-US" altLang="zh-TW" sz="1400" dirty="0"/>
              <a:t>    "time": "2020/05/15 12:11:32"</a:t>
            </a:r>
          </a:p>
          <a:p>
            <a:pPr eaLnBrk="1" hangingPunct="1"/>
            <a:r>
              <a:rPr lang="en-US" altLang="zh-TW" sz="1400" dirty="0"/>
              <a:t>  },</a:t>
            </a:r>
          </a:p>
          <a:p>
            <a:pPr eaLnBrk="1" hangingPunct="1"/>
            <a:r>
              <a:rPr lang="en-US" altLang="zh-TW" sz="1400" dirty="0"/>
              <a:t>…</a:t>
            </a:r>
          </a:p>
          <a:p>
            <a:pPr eaLnBrk="1" hangingPunct="1"/>
            <a:r>
              <a:rPr lang="en-US" altLang="zh-TW" sz="1400" dirty="0"/>
              <a:t>]</a:t>
            </a:r>
            <a:endParaRPr lang="zh-TW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132858"/>
            <a:ext cx="3096344" cy="462680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53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977</Words>
  <Application>Microsoft Office PowerPoint</Application>
  <PresentationFormat>投影片</PresentationFormat>
  <Paragraphs>111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微軟正黑體</vt:lpstr>
      <vt:lpstr>新細明體</vt:lpstr>
      <vt:lpstr>Arial</vt:lpstr>
      <vt:lpstr>Courier New</vt:lpstr>
      <vt:lpstr>Lucida Sans Unicode</vt:lpstr>
      <vt:lpstr>Times New Roman</vt:lpstr>
      <vt:lpstr>Verdana</vt:lpstr>
      <vt:lpstr>Wingdings 2</vt:lpstr>
      <vt:lpstr>Wingdings 3</vt:lpstr>
      <vt:lpstr>匯合</vt:lpstr>
      <vt:lpstr>PHP ＆ AJAX</vt:lpstr>
      <vt:lpstr>AJAX (XMLHttpRequest)注意事項</vt:lpstr>
      <vt:lpstr>Same Origin Policy</vt:lpstr>
      <vt:lpstr>以政府Open Data應用為例</vt:lpstr>
      <vt:lpstr>PowerPoint 簡報</vt:lpstr>
      <vt:lpstr>cURL  - Client URL Library</vt:lpstr>
      <vt:lpstr>使用file()讀取外部網站資料</vt:lpstr>
      <vt:lpstr>使用file_get_contents()讀取外部網站資料</vt:lpstr>
      <vt:lpstr>JSON (JavaScript Object Notation)</vt:lpstr>
      <vt:lpstr>json_encode()</vt:lpstr>
      <vt:lpstr>json_decode()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SOP</dc:title>
  <dc:creator>88693</dc:creator>
  <cp:lastModifiedBy>Yen-Cheng Chen</cp:lastModifiedBy>
  <cp:revision>5</cp:revision>
  <dcterms:created xsi:type="dcterms:W3CDTF">2020-05-30T14:02:14Z</dcterms:created>
  <dcterms:modified xsi:type="dcterms:W3CDTF">2021-06-17T03:03:06Z</dcterms:modified>
</cp:coreProperties>
</file>