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notesMasterIdLst>
    <p:notesMasterId r:id="rId11"/>
  </p:notesMasterIdLst>
  <p:sldIdLst>
    <p:sldId id="256" r:id="rId2"/>
    <p:sldId id="257" r:id="rId3"/>
    <p:sldId id="263" r:id="rId4"/>
    <p:sldId id="258" r:id="rId5"/>
    <p:sldId id="259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fld id="{D61C9209-B7C8-435A-BEB5-D7FAE40A9544}" type="datetimeFigureOut">
              <a:rPr lang="zh-TW" altLang="en-US"/>
              <a:pPr>
                <a:defRPr/>
              </a:pPr>
              <a:t>2023/2/20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按一下以編輯母片文字樣式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新細明體" charset="-120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44E3F9-B3B3-4023-8390-89C2D029FBAB}" type="slidenum">
              <a:rPr lang="zh-TW" altLang="en-US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48520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投影片圖像版面配置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備忘稿版面配置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TW" altLang="en-US"/>
          </a:p>
        </p:txBody>
      </p:sp>
      <p:sp>
        <p:nvSpPr>
          <p:cNvPr id="8196" name="投影片編號版面配置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pitchFamily="18" charset="-120"/>
              </a:defRPr>
            </a:lvl9pPr>
          </a:lstStyle>
          <a:p>
            <a:fld id="{8E339251-8581-4D16-BEA1-E5EF4CEDDDE1}" type="slidenum">
              <a:rPr lang="zh-TW" altLang="en-US"/>
              <a:pPr/>
              <a:t>2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6" y="-8468"/>
            <a:chExt cx="9169804" cy="6874935"/>
          </a:xfrm>
        </p:grpSpPr>
        <p:cxnSp>
          <p:nvCxnSpPr>
            <p:cNvPr id="5" name="Straight Connector 16"/>
            <p:cNvCxnSpPr/>
            <p:nvPr/>
          </p:nvCxnSpPr>
          <p:spPr>
            <a:xfrm flipV="1">
              <a:off x="5130498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17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Freeform 18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19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20"/>
            <p:cNvSpPr/>
            <p:nvPr/>
          </p:nvSpPr>
          <p:spPr>
            <a:xfrm>
              <a:off x="6638689" y="3919613"/>
              <a:ext cx="2513123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21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22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23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24"/>
            <p:cNvSpPr/>
            <p:nvPr/>
          </p:nvSpPr>
          <p:spPr>
            <a:xfrm>
              <a:off x="8059565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27"/>
            <p:cNvSpPr/>
            <p:nvPr/>
          </p:nvSpPr>
          <p:spPr>
            <a:xfrm>
              <a:off x="-8466" y="-8468"/>
              <a:ext cx="863639" cy="5698416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6F88BD-8C9C-4611-8A39-FBDF442693D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3588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F431C-140F-4E5A-8F92-1F95A8191F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810671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defRPr/>
            </a:pPr>
            <a:r>
              <a:rPr lang="en-US" altLang="zh-TW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defRPr/>
            </a:pPr>
            <a:r>
              <a:rPr lang="en-US" altLang="zh-TW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0774237D-1C39-4DDE-B6FB-3E04CF612F9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0101043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E3CE-6F47-4F56-B04D-E2925CA9B50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973808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23"/>
          <p:cNvSpPr txBox="1">
            <a:spLocks noChangeArrowheads="1"/>
          </p:cNvSpPr>
          <p:nvPr/>
        </p:nvSpPr>
        <p:spPr bwMode="auto">
          <a:xfrm>
            <a:off x="482600" y="790575"/>
            <a:ext cx="45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defRPr/>
            </a:pPr>
            <a:r>
              <a:rPr lang="en-US" altLang="zh-TW" sz="8000">
                <a:solidFill>
                  <a:srgbClr val="C0E474"/>
                </a:solidFill>
              </a:rPr>
              <a:t>“</a:t>
            </a:r>
          </a:p>
        </p:txBody>
      </p:sp>
      <p:sp>
        <p:nvSpPr>
          <p:cNvPr id="6" name="TextBox 24"/>
          <p:cNvSpPr txBox="1">
            <a:spLocks noChangeArrowheads="1"/>
          </p:cNvSpPr>
          <p:nvPr/>
        </p:nvSpPr>
        <p:spPr bwMode="auto">
          <a:xfrm>
            <a:off x="6748463" y="2886075"/>
            <a:ext cx="4572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>
              <a:defRPr/>
            </a:pPr>
            <a:r>
              <a:rPr lang="en-US" altLang="zh-TW" sz="8000">
                <a:solidFill>
                  <a:srgbClr val="C0E474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71840E46-DA5D-4E81-93B7-BC10053E712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045956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8F441674-C602-48ED-B363-B4775E704E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633891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8F11C-D178-4AA1-909D-0618673EFC1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727966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0CDC06-69F3-4827-B9D4-B13D4BC17E2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93390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714928-B27B-4885-8440-4328B536E8C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06607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DE3B4D-6F91-4EB1-9142-02F24FFCC05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025415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565D5B-89A0-4E6C-9CDE-12C893D26FF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59446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A13B05-9633-4124-88EA-4D091C3C045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389570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DA574-C875-4BCB-BFCF-FAB6B4AF2A5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250395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705560-03D0-4A88-B778-1BAB26C5695A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740724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4926CE-34A0-4EA9-BC2A-B239FD99675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50703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TW" altLang="en-US" noProof="0"/>
              <a:t>按一下圖示以新增圖片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CC7C32-A7A7-4579-BCDA-5CE89D98085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1600301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6"/>
          <p:cNvGrpSpPr>
            <a:grpSpLocks/>
          </p:cNvGrpSpPr>
          <p:nvPr/>
        </p:nvGrpSpPr>
        <p:grpSpPr bwMode="auto">
          <a:xfrm>
            <a:off x="-7938" y="-7938"/>
            <a:ext cx="9169401" cy="6873876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90"/>
              <a:ext cx="457221" cy="285317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497" y="4175239"/>
              <a:ext cx="4022902" cy="2683288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1932" y="-529"/>
              <a:ext cx="1219254" cy="6859057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113" y="-529"/>
              <a:ext cx="2270225" cy="686699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452" y="-8468"/>
              <a:ext cx="1947948" cy="6866996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8689" y="3919613"/>
              <a:ext cx="2513124" cy="2938915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180" y="-8468"/>
              <a:ext cx="2143219" cy="6866996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6112" y="-8468"/>
              <a:ext cx="857288" cy="6866996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027" y="-8468"/>
              <a:ext cx="1066847" cy="6866996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59564" y="4894488"/>
              <a:ext cx="1095423" cy="1964040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9600" y="609600"/>
            <a:ext cx="6348413" cy="132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2160588"/>
            <a:ext cx="6348413" cy="388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altLang="zh-TW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438" y="6042025"/>
            <a:ext cx="6842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042025"/>
            <a:ext cx="4622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5250" y="6042025"/>
            <a:ext cx="51276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219CA92-D357-465E-9EB0-2B2FE876078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2" r:id="rId1"/>
    <p:sldLayoutId id="2147483819" r:id="rId2"/>
    <p:sldLayoutId id="2147483820" r:id="rId3"/>
    <p:sldLayoutId id="2147483821" r:id="rId4"/>
    <p:sldLayoutId id="2147483822" r:id="rId5"/>
    <p:sldLayoutId id="2147483823" r:id="rId6"/>
    <p:sldLayoutId id="2147483824" r:id="rId7"/>
    <p:sldLayoutId id="2147483825" r:id="rId8"/>
    <p:sldLayoutId id="2147483826" r:id="rId9"/>
    <p:sldLayoutId id="2147483827" r:id="rId10"/>
    <p:sldLayoutId id="2147483833" r:id="rId11"/>
    <p:sldLayoutId id="2147483828" r:id="rId12"/>
    <p:sldLayoutId id="2147483834" r:id="rId13"/>
    <p:sldLayoutId id="2147483829" r:id="rId14"/>
    <p:sldLayoutId id="2147483830" r:id="rId15"/>
    <p:sldLayoutId id="2147483831" r:id="rId16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  <a:ea typeface="微軟正黑體" pitchFamily="34" charset="-12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  <a:ea typeface="微軟正黑體" pitchFamily="34" charset="-12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  <a:ea typeface="微軟正黑體" pitchFamily="34" charset="-12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Trebuchet MS" pitchFamily="34" charset="0"/>
          <a:ea typeface="微軟正黑體" pitchFamily="34" charset="-12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1000"/>
        </a:spcBef>
        <a:spcAft>
          <a:spcPct val="0"/>
        </a:spcAft>
        <a:buClr>
          <a:schemeClr val="accent1"/>
        </a:buClr>
        <a:buSzPct val="80000"/>
        <a:buFont typeface="Wingdings 3" pitchFamily="18" charset="2"/>
        <a:buChar char="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3schools.com/html/default.asp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3schools.com/js/default.asp" TargetMode="External"/><Relationship Id="rId4" Type="http://schemas.openxmlformats.org/officeDocument/2006/relationships/hyperlink" Target="https://w3schools.com/css/default.asp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schools.com/" TargetMode="External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ycchen.im.ncnu.edu.tw/www2011/lab/" TargetMode="External"/><Relationship Id="rId2" Type="http://schemas.openxmlformats.org/officeDocument/2006/relationships/hyperlink" Target="http://ycchen.im.ncnu.edu.tw/www2011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s://notepad-plus-plus.org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oodle.ncnu.edu.tw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ycchen@ncnu.edu.t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30300" y="2405063"/>
            <a:ext cx="5827713" cy="1646237"/>
          </a:xfrm>
        </p:spPr>
        <p:txBody>
          <a:bodyPr/>
          <a:lstStyle/>
          <a:p>
            <a:pPr eaLnBrk="1" hangingPunct="1"/>
            <a:r>
              <a:rPr lang="en-US" altLang="zh-TW"/>
              <a:t>Web Programming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30300" y="4051300"/>
            <a:ext cx="5827713" cy="1096963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zh-TW" sz="2600"/>
              <a:t>Yen-Cheng Chen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zh-TW" sz="2600"/>
              <a:t>Department of Information Management</a:t>
            </a:r>
          </a:p>
          <a:p>
            <a:pPr eaLnBrk="1" fontAlgn="auto" hangingPunct="1">
              <a:spcAft>
                <a:spcPts val="0"/>
              </a:spcAft>
              <a:buFont typeface="Wingdings 3" charset="2"/>
              <a:buNone/>
              <a:defRPr/>
            </a:pPr>
            <a:r>
              <a:rPr lang="en-US" altLang="zh-TW" sz="2600"/>
              <a:t>National Chi Nan University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教科書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153400" cy="4408488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zh-TW" sz="27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w3schools.com</a:t>
            </a: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zh-TW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HTML5 Tutorial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zh-TW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https://w3schools.com/html/default.asp</a:t>
            </a:r>
            <a:endParaRPr lang="en-US" altLang="zh-TW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zh-TW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CSS Tutorial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zh-TW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https://w3schools.com/css/default.asp</a:t>
            </a:r>
            <a:endParaRPr lang="en-US" altLang="zh-TW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zh-TW" sz="2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JavaScript Tutorial</a:t>
            </a:r>
          </a:p>
          <a:p>
            <a:pPr lvl="2"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zh-TW" sz="2000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https://w3schools.com/js/default.asp</a:t>
            </a:r>
            <a:endParaRPr lang="en-US" altLang="zh-TW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挑戰</a:t>
            </a:r>
            <a:r>
              <a:rPr lang="en-US" altLang="zh-TW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PHP/MySQL</a:t>
            </a:r>
            <a:r>
              <a:rPr lang="zh-TW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程式設計與超強專題特訓班</a:t>
            </a:r>
            <a:r>
              <a:rPr lang="en-US" altLang="zh-TW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US" altLang="zh-TW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</a:t>
            </a:r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黃信溢</a:t>
            </a:r>
            <a:r>
              <a:rPr lang="en-US" altLang="zh-TW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/</a:t>
            </a:r>
            <a:r>
              <a:rPr lang="zh-TW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文淵閣工作室 編著</a:t>
            </a:r>
            <a:r>
              <a:rPr lang="en-US" altLang="zh-TW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GOTOP</a:t>
            </a:r>
          </a:p>
          <a:p>
            <a:pPr eaLnBrk="1" fontAlgn="auto" hangingPunct="1">
              <a:lnSpc>
                <a:spcPct val="90000"/>
              </a:lnSpc>
              <a:spcAft>
                <a:spcPts val="0"/>
              </a:spcAft>
              <a:buFont typeface="Wingdings 3" charset="2"/>
              <a:buChar char=""/>
              <a:defRPr/>
            </a:pPr>
            <a:endParaRPr lang="en-US" altLang="zh-TW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1125538"/>
            <a:ext cx="8453437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矩形 4"/>
          <p:cNvSpPr>
            <a:spLocks noChangeArrowheads="1"/>
          </p:cNvSpPr>
          <p:nvPr/>
        </p:nvSpPr>
        <p:spPr bwMode="auto">
          <a:xfrm>
            <a:off x="1835150" y="476250"/>
            <a:ext cx="4572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1pPr>
            <a:lvl2pPr marL="742950" indent="-28575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6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2pPr>
            <a:lvl3pPr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4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3pPr>
            <a:lvl4pPr marL="16002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4pPr>
            <a:lvl5pPr marL="2057400" indent="-228600">
              <a:spcBef>
                <a:spcPts val="1000"/>
              </a:spcBef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5pPr>
            <a:lvl6pPr marL="25146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6pPr>
            <a:lvl7pPr marL="29718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7pPr>
            <a:lvl8pPr marL="34290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8pPr>
            <a:lvl9pPr marL="3886200" indent="-228600" eaLnBrk="0" fontAlgn="base" hangingPunct="0">
              <a:spcBef>
                <a:spcPts val="1000"/>
              </a:spcBef>
              <a:spcAft>
                <a:spcPct val="0"/>
              </a:spcAft>
              <a:buClr>
                <a:schemeClr val="accent1"/>
              </a:buClr>
              <a:buSzPct val="80000"/>
              <a:buFont typeface="Wingdings 3" pitchFamily="18" charset="2"/>
              <a:buChar char=""/>
              <a:defRPr sz="1200">
                <a:solidFill>
                  <a:srgbClr val="404040"/>
                </a:solidFill>
                <a:latin typeface="Trebuchet MS" pitchFamily="34" charset="0"/>
                <a:ea typeface="微軟正黑體" pitchFamily="34" charset="-120"/>
              </a:defRPr>
            </a:lvl9pPr>
          </a:lstStyle>
          <a:p>
            <a:pPr lvl="2" eaLnBrk="1" hangingPunct="1">
              <a:lnSpc>
                <a:spcPct val="9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TW" sz="2000">
                <a:solidFill>
                  <a:schemeClr val="tx1"/>
                </a:solidFill>
                <a:latin typeface="Arial" charset="0"/>
                <a:ea typeface="新細明體" pitchFamily="18" charset="-120"/>
                <a:hlinkClick r:id="rId3"/>
              </a:rPr>
              <a:t>https://www.w3schools.com/</a:t>
            </a:r>
            <a:endParaRPr lang="en-US" altLang="zh-TW" sz="2000">
              <a:solidFill>
                <a:schemeClr val="tx1"/>
              </a:solidFill>
              <a:latin typeface="Arial" charset="0"/>
              <a:ea typeface="新細明體" pitchFamily="18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老師的網站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323850" y="2060575"/>
            <a:ext cx="7848600" cy="3881438"/>
          </a:xfrm>
        </p:spPr>
        <p:txBody>
          <a:bodyPr/>
          <a:lstStyle/>
          <a:p>
            <a:pPr eaLnBrk="1" hangingPunct="1"/>
            <a:r>
              <a:rPr lang="en-US" altLang="zh-TW" sz="2800"/>
              <a:t>Web Programming</a:t>
            </a:r>
          </a:p>
          <a:p>
            <a:pPr lvl="1" eaLnBrk="1" hangingPunct="1"/>
            <a:r>
              <a:rPr lang="en-US" altLang="zh-TW" sz="2400">
                <a:hlinkClick r:id="rId2"/>
              </a:rPr>
              <a:t>http://ycchen.im.ncnu.edu.tw/www2011/</a:t>
            </a:r>
            <a:endParaRPr lang="en-US" altLang="zh-TW" sz="2400"/>
          </a:p>
          <a:p>
            <a:pPr eaLnBrk="1" hangingPunct="1"/>
            <a:r>
              <a:rPr lang="en-US" altLang="zh-TW" sz="2800"/>
              <a:t>Labs</a:t>
            </a:r>
          </a:p>
          <a:p>
            <a:pPr lvl="1" eaLnBrk="1" hangingPunct="1"/>
            <a:r>
              <a:rPr lang="en-US" altLang="zh-TW" sz="2400">
                <a:hlinkClick r:id="rId3"/>
              </a:rPr>
              <a:t>http://ycchen.im.ncnu.edu.tw/www2011/lab/</a:t>
            </a:r>
            <a:endParaRPr lang="en-US" altLang="zh-TW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76250"/>
            <a:ext cx="6346825" cy="13208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評量方式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700213"/>
            <a:ext cx="7488237" cy="3881437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altLang="zh-TW" sz="2700" dirty="0"/>
              <a:t>Assignments: 					</a:t>
            </a:r>
            <a:r>
              <a:rPr lang="en-US" altLang="zh-TW" sz="2800" dirty="0"/>
              <a:t>90%</a:t>
            </a:r>
            <a:endParaRPr lang="en-US" altLang="zh-TW" sz="2700" dirty="0"/>
          </a:p>
          <a:p>
            <a:pPr lvl="1" eaLnBrk="1" hangingPunct="1">
              <a:lnSpc>
                <a:spcPct val="150000"/>
              </a:lnSpc>
            </a:pPr>
            <a:r>
              <a:rPr lang="en-US" altLang="zh-TW" sz="2500" dirty="0"/>
              <a:t>HTML, CSS, JavaScript</a:t>
            </a:r>
          </a:p>
          <a:p>
            <a:pPr lvl="1" eaLnBrk="1" hangingPunct="1">
              <a:lnSpc>
                <a:spcPct val="150000"/>
              </a:lnSpc>
            </a:pPr>
            <a:r>
              <a:rPr lang="en-US" altLang="zh-TW" sz="2700" dirty="0"/>
              <a:t>PHP, MySQL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zh-TW" sz="2900" dirty="0"/>
              <a:t>Presence &amp; Labs: 			10%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 dirty="0"/>
              <a:t>授課與實習 </a:t>
            </a:r>
            <a:r>
              <a:rPr lang="en-US" altLang="zh-TW" dirty="0"/>
              <a:t>(old)</a:t>
            </a:r>
            <a:endParaRPr lang="zh-TW" altLang="en-US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1115616" y="1898537"/>
            <a:ext cx="6348413" cy="3881438"/>
          </a:xfrm>
        </p:spPr>
        <p:txBody>
          <a:bodyPr/>
          <a:lstStyle/>
          <a:p>
            <a:pPr eaLnBrk="1" hangingPunct="1"/>
            <a:r>
              <a:rPr lang="zh-TW" altLang="en-US" sz="2800" b="1" dirty="0"/>
              <a:t>授課</a:t>
            </a:r>
            <a:endParaRPr lang="en-US" altLang="zh-TW" sz="2800" b="1" dirty="0"/>
          </a:p>
          <a:p>
            <a:pPr lvl="1" eaLnBrk="1" hangingPunct="1"/>
            <a:r>
              <a:rPr lang="zh-TW" altLang="en-US" sz="2400" dirty="0">
                <a:solidFill>
                  <a:schemeClr val="tx1"/>
                </a:solidFill>
              </a:rPr>
              <a:t>原理講解、語法說明、程式範例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eaLnBrk="1" hangingPunct="1"/>
            <a:r>
              <a:rPr lang="zh-TW" altLang="en-US" sz="2800" b="1" dirty="0"/>
              <a:t>上機實習</a:t>
            </a:r>
          </a:p>
          <a:p>
            <a:pPr lvl="1" eaLnBrk="1" hangingPunct="1"/>
            <a:r>
              <a:rPr lang="zh-TW" altLang="en-US" sz="2400" dirty="0">
                <a:solidFill>
                  <a:schemeClr val="tx1"/>
                </a:solidFill>
              </a:rPr>
              <a:t>隔週上課</a:t>
            </a:r>
            <a:endParaRPr lang="en-US" altLang="zh-TW" sz="2400" dirty="0">
              <a:solidFill>
                <a:schemeClr val="tx1"/>
              </a:solidFill>
            </a:endParaRPr>
          </a:p>
          <a:p>
            <a:pPr lvl="1" eaLnBrk="1" hangingPunct="1"/>
            <a:r>
              <a:rPr lang="zh-TW" altLang="en-US" sz="2400" dirty="0"/>
              <a:t>第三週開始上課</a:t>
            </a:r>
          </a:p>
          <a:p>
            <a:pPr eaLnBrk="1" hangingPunct="1"/>
            <a:endParaRPr lang="en-US" altLang="zh-TW" sz="2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網頁</a:t>
            </a:r>
            <a:r>
              <a:rPr lang="en-US" altLang="zh-TW"/>
              <a:t>/</a:t>
            </a:r>
            <a:r>
              <a:rPr lang="zh-TW" altLang="en-US"/>
              <a:t>程式 編輯工具</a:t>
            </a:r>
          </a:p>
        </p:txBody>
      </p:sp>
      <p:sp>
        <p:nvSpPr>
          <p:cNvPr id="13315" name="內容版面配置區 2"/>
          <p:cNvSpPr>
            <a:spLocks noGrp="1"/>
          </p:cNvSpPr>
          <p:nvPr>
            <p:ph idx="1"/>
          </p:nvPr>
        </p:nvSpPr>
        <p:spPr>
          <a:xfrm>
            <a:off x="684213" y="1484313"/>
            <a:ext cx="6348412" cy="1008062"/>
          </a:xfrm>
        </p:spPr>
        <p:txBody>
          <a:bodyPr/>
          <a:lstStyle/>
          <a:p>
            <a:r>
              <a:rPr lang="en-US" altLang="zh-TW" sz="2400"/>
              <a:t>Notepad++</a:t>
            </a:r>
          </a:p>
          <a:p>
            <a:pPr lvl="1"/>
            <a:r>
              <a:rPr lang="en-US" altLang="zh-TW" sz="2000">
                <a:hlinkClick r:id="rId2"/>
              </a:rPr>
              <a:t>https://notepad-plus-plus.org/</a:t>
            </a:r>
            <a:endParaRPr lang="zh-TW" altLang="en-US" sz="2000"/>
          </a:p>
        </p:txBody>
      </p:sp>
      <p:pic>
        <p:nvPicPr>
          <p:cNvPr id="13316" name="Picture 4" descr="https://notepad-plus-plus.org/assets/images/notepad4ever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613" y="2636838"/>
            <a:ext cx="4343400" cy="328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作業繳交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160588"/>
            <a:ext cx="6699250" cy="3881437"/>
          </a:xfrm>
        </p:spPr>
        <p:txBody>
          <a:bodyPr/>
          <a:lstStyle/>
          <a:p>
            <a:pPr eaLnBrk="1" hangingPunct="1"/>
            <a:r>
              <a:rPr lang="en-US" altLang="zh-TW" sz="3600"/>
              <a:t>Moodle</a:t>
            </a:r>
          </a:p>
          <a:p>
            <a:pPr lvl="1" eaLnBrk="1" hangingPunct="1">
              <a:lnSpc>
                <a:spcPct val="110000"/>
              </a:lnSpc>
            </a:pPr>
            <a:r>
              <a:rPr lang="en-US" altLang="zh-TW" sz="3200">
                <a:hlinkClick r:id="rId2"/>
              </a:rPr>
              <a:t>https://moodle.ncnu.edu.tw/</a:t>
            </a:r>
            <a:endParaRPr lang="en-US" altLang="zh-TW" sz="32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zh-TW" alt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學習協助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844675"/>
            <a:ext cx="6697662" cy="4105275"/>
          </a:xfrm>
        </p:spPr>
        <p:txBody>
          <a:bodyPr/>
          <a:lstStyle/>
          <a:p>
            <a:pPr eaLnBrk="1" hangingPunct="1"/>
            <a:r>
              <a:rPr lang="en-US" altLang="zh-TW" sz="2800" dirty="0"/>
              <a:t>Office Hours: </a:t>
            </a:r>
          </a:p>
          <a:p>
            <a:pPr lvl="1" eaLnBrk="1" hangingPunct="1"/>
            <a:r>
              <a:rPr lang="zh-TW" altLang="en-US" sz="2400" dirty="0"/>
              <a:t>每週三 </a:t>
            </a:r>
            <a:r>
              <a:rPr lang="en-US" altLang="zh-TW" sz="2400" dirty="0"/>
              <a:t>14:00~16:00</a:t>
            </a:r>
          </a:p>
          <a:p>
            <a:pPr lvl="1" eaLnBrk="1" hangingPunct="1"/>
            <a:r>
              <a:rPr lang="zh-TW" altLang="en-US" sz="2400" dirty="0"/>
              <a:t>地點：管院</a:t>
            </a:r>
            <a:r>
              <a:rPr lang="en-US" altLang="zh-TW" sz="2400" dirty="0"/>
              <a:t>5041</a:t>
            </a:r>
          </a:p>
          <a:p>
            <a:pPr eaLnBrk="1" hangingPunct="1"/>
            <a:r>
              <a:rPr lang="zh-TW" altLang="en-US" sz="2800" dirty="0"/>
              <a:t>助教</a:t>
            </a:r>
            <a:endParaRPr lang="en-US" altLang="zh-TW" sz="2800" dirty="0"/>
          </a:p>
          <a:p>
            <a:pPr lvl="1" eaLnBrk="1" hangingPunct="1"/>
            <a:endParaRPr lang="zh-TW" altLang="en-US" sz="2600" dirty="0"/>
          </a:p>
          <a:p>
            <a:pPr eaLnBrk="1" hangingPunct="1"/>
            <a:r>
              <a:rPr lang="en-US" altLang="zh-TW" sz="2800" dirty="0"/>
              <a:t>E-mail:</a:t>
            </a:r>
          </a:p>
          <a:p>
            <a:pPr lvl="1" eaLnBrk="1" hangingPunct="1"/>
            <a:r>
              <a:rPr lang="en-US" altLang="zh-TW" sz="2400" dirty="0">
                <a:hlinkClick r:id="rId2"/>
              </a:rPr>
              <a:t>ycchen@ncnu.edu.tw</a:t>
            </a:r>
            <a:endParaRPr lang="en-US" altLang="zh-TW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85</TotalTime>
  <Words>226</Words>
  <Application>Microsoft Office PowerPoint</Application>
  <PresentationFormat>如螢幕大小 (4:3)</PresentationFormat>
  <Paragraphs>46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Arial</vt:lpstr>
      <vt:lpstr>Calibri</vt:lpstr>
      <vt:lpstr>Trebuchet MS</vt:lpstr>
      <vt:lpstr>Wingdings</vt:lpstr>
      <vt:lpstr>Wingdings 3</vt:lpstr>
      <vt:lpstr>多面向</vt:lpstr>
      <vt:lpstr>Web Programming</vt:lpstr>
      <vt:lpstr>教科書</vt:lpstr>
      <vt:lpstr>PowerPoint 簡報</vt:lpstr>
      <vt:lpstr>老師的網站</vt:lpstr>
      <vt:lpstr>評量方式</vt:lpstr>
      <vt:lpstr>授課與實習 (old)</vt:lpstr>
      <vt:lpstr>網頁/程式 編輯工具</vt:lpstr>
      <vt:lpstr>作業繳交</vt:lpstr>
      <vt:lpstr>學習協助</vt:lpstr>
    </vt:vector>
  </TitlesOfParts>
  <Company>NCNU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 Programming</dc:title>
  <dc:creator>Yen-Cheng Chen</dc:creator>
  <cp:lastModifiedBy>Yen-Cheng Chen</cp:lastModifiedBy>
  <cp:revision>23</cp:revision>
  <dcterms:created xsi:type="dcterms:W3CDTF">2011-02-25T00:38:49Z</dcterms:created>
  <dcterms:modified xsi:type="dcterms:W3CDTF">2023-02-20T02:06:49Z</dcterms:modified>
</cp:coreProperties>
</file>