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0" r:id="rId6"/>
    <p:sldId id="297" r:id="rId7"/>
    <p:sldId id="260" r:id="rId8"/>
    <p:sldId id="304" r:id="rId9"/>
    <p:sldId id="264" r:id="rId10"/>
    <p:sldId id="265" r:id="rId11"/>
    <p:sldId id="268" r:id="rId12"/>
    <p:sldId id="271" r:id="rId13"/>
    <p:sldId id="269" r:id="rId14"/>
    <p:sldId id="303" r:id="rId1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34580" autoAdjust="0"/>
    <p:restoredTop sz="86410" autoAdjust="0"/>
  </p:normalViewPr>
  <p:slideViewPr>
    <p:cSldViewPr>
      <p:cViewPr varScale="1">
        <p:scale>
          <a:sx n="63" d="100"/>
          <a:sy n="63" d="100"/>
        </p:scale>
        <p:origin x="6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B5DF0E7-B907-447B-8B46-E400E763DC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983522D-5D91-4DA4-9426-5E2242E7E9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B86F35F-8902-4022-85F1-736DEBBE46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238B2BC7-016C-4125-9C05-A31B279CF8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1F9CF41F-41E6-47B8-B12C-A29D2CFE2C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6A5AD29D-AAD0-47A6-AA90-23F84E2266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0D24F2E-DFA3-41F6-940B-5FE07B7A74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1C20ECE4-1EA0-4151-8707-9C5A914A6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BC154A8-9B56-4AAF-94C9-8CD4AEDBEA41}" type="slidenum">
              <a:rPr lang="en-US" altLang="zh-TW"/>
              <a:pPr>
                <a:spcBef>
                  <a:spcPct val="0"/>
                </a:spcBef>
              </a:pPr>
              <a:t>7</a:t>
            </a:fld>
            <a:endParaRPr lang="en-US" altLang="zh-TW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1462E1C-4CDC-42C3-A63A-A7184172B8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8EE15BE-C323-4B8C-8F27-48F4A324C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>
                <a:latin typeface="Arial" panose="020B0604020202020204" pitchFamily="34" charset="0"/>
              </a:rPr>
              <a:t>In HTTP, the browser sends an HTTP request.</a:t>
            </a:r>
          </a:p>
          <a:p>
            <a:pPr eaLnBrk="1" hangingPunct="1"/>
            <a:endParaRPr lang="en-US" altLang="zh-TW">
              <a:latin typeface="Arial" panose="020B0604020202020204" pitchFamily="34" charset="0"/>
            </a:endParaRPr>
          </a:p>
          <a:p>
            <a:pPr eaLnBrk="1" hangingPunct="1"/>
            <a:r>
              <a:rPr lang="en-US" altLang="zh-TW">
                <a:latin typeface="Arial" panose="020B0604020202020204" pitchFamily="34" charset="0"/>
              </a:rPr>
              <a:t>The webserver application program sends back an HTTP response message.</a:t>
            </a:r>
          </a:p>
        </p:txBody>
      </p:sp>
    </p:spTree>
    <p:extLst>
      <p:ext uri="{BB962C8B-B14F-4D97-AF65-F5344CB8AC3E}">
        <p14:creationId xmlns:p14="http://schemas.microsoft.com/office/powerpoint/2010/main" val="150937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行政大樓首頁">
            <a:extLst>
              <a:ext uri="{FF2B5EF4-FFF2-40B4-BE49-F238E27FC236}">
                <a16:creationId xmlns:a16="http://schemas.microsoft.com/office/drawing/2014/main" id="{B1423E4E-C58B-47B4-8785-CE3B02E75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寬350">
            <a:extLst>
              <a:ext uri="{FF2B5EF4-FFF2-40B4-BE49-F238E27FC236}">
                <a16:creationId xmlns:a16="http://schemas.microsoft.com/office/drawing/2014/main" id="{995119FB-F914-4B43-A017-7114248F3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81750"/>
            <a:ext cx="1368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2988" y="2781300"/>
            <a:ext cx="74136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652963"/>
            <a:ext cx="6400800" cy="14652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79866C-D763-4BE4-B490-5AEBDD9CF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36274-0084-4736-B822-54A7AD297B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241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AF631E-CF02-43C7-A56E-4790B0E9E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DCAD1B-B83B-4878-94EA-C0B3174C4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329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97663" y="620713"/>
            <a:ext cx="2051050" cy="554513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9750" y="620713"/>
            <a:ext cx="6005513" cy="55451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43FB11-E72A-4F95-BF3E-7325271F2F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86F2F1-B249-445A-99D5-C99C8C0EC7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351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21ADE5-0097-431E-8AFE-ACF58E8B0C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2522A2-9DDC-46C4-B26D-89D70E856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089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642A0A-1B7E-4B86-B73C-F0D1206779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61B183-9A54-4B95-A5CD-6B62AAA67B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882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9750" y="1773238"/>
            <a:ext cx="40274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9638" y="1773238"/>
            <a:ext cx="402907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55142A-C2AE-43CC-809F-435A79713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779C9E-53CB-4209-A55E-C267406313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720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4132443-2F8B-4009-BA8A-9350F17F9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8CA16AD-E0EA-4EF1-A0A8-C3E74D206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700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CFF1EA-B0CE-4D76-9F23-ED1B7D867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972520-D9B6-4084-A235-2416A90DB2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599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AB26313-E01A-426D-AA86-2C3EF12F5A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DF77EDF-D248-452A-A304-238CD8BA3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748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78B327-CB51-4F2E-9F71-AD3823ACF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BB8E9-8618-4CF4-A658-34A4311D5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18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1F8DA5-3063-4F79-A8FA-EB655EA8F1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88FD16-D4BB-48F2-80AB-5702D608EA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164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行政大樓內頁">
            <a:extLst>
              <a:ext uri="{FF2B5EF4-FFF2-40B4-BE49-F238E27FC236}">
                <a16:creationId xmlns:a16="http://schemas.microsoft.com/office/drawing/2014/main" id="{56C30EE1-36D1-42A2-A7A5-EC4BF492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01A6A18D-6D37-49D2-99E3-A9BE2D62A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620713"/>
            <a:ext cx="75596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E9B033-A522-459D-9596-991B82937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73238"/>
            <a:ext cx="82089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E229804-0AF1-4C80-8621-3BD002783A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778200A-6AAA-4B30-89BD-2DC888A1F0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1031" name="Picture 7" descr="寬350">
            <a:extLst>
              <a:ext uri="{FF2B5EF4-FFF2-40B4-BE49-F238E27FC236}">
                <a16:creationId xmlns:a16="http://schemas.microsoft.com/office/drawing/2014/main" id="{786BA403-96E7-486C-B456-00908763E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81750"/>
            <a:ext cx="1368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00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00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00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00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3300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3300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3300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3300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js/js_examples.asp" TargetMode="External"/><Relationship Id="rId2" Type="http://schemas.openxmlformats.org/officeDocument/2006/relationships/hyperlink" Target="http://ycchen.im.ncnu.edu.tw/mot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cchen.im.ncnu.edu.tw/www2011/lab/bf.html" TargetMode="External"/><Relationship Id="rId2" Type="http://schemas.openxmlformats.org/officeDocument/2006/relationships/hyperlink" Target="http://www.w3schools.com/css/default.as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0.1/xx.html" TargetMode="External"/><Relationship Id="rId2" Type="http://schemas.openxmlformats.org/officeDocument/2006/relationships/hyperlink" Target="../www/radio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3techs.com/technologies/overview/programming_language/al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tlantic.com/index.htm" TargetMode="External"/><Relationship Id="rId2" Type="http://schemas.openxmlformats.org/officeDocument/2006/relationships/hyperlink" Target="http://www.theatlantic.com/doc/194507/bus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ublic.web.cern.ch/public/en/About/Name-en.html" TargetMode="External"/><Relationship Id="rId4" Type="http://schemas.openxmlformats.org/officeDocument/2006/relationships/hyperlink" Target="http://www.w3.org/History/1989/proposal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ames_H._Clark" TargetMode="External"/><Relationship Id="rId2" Type="http://schemas.openxmlformats.org/officeDocument/2006/relationships/hyperlink" Target="http://en.wikipedia.org/wiki/Marc_Andreess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en.wikipedia.org/wiki/National_Center_for_Supercomputing_Applicatio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3techs.com/technologies" TargetMode="External"/><Relationship Id="rId2" Type="http://schemas.openxmlformats.org/officeDocument/2006/relationships/hyperlink" Target="https://w3techs.com/technologies/overview/web_server/all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browsers/browsers_stats.asp" TargetMode="External"/><Relationship Id="rId2" Type="http://schemas.openxmlformats.org/officeDocument/2006/relationships/hyperlink" Target="http://en.wikipedia.org/wiki/Usage_share_of_web_browser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gs.statcounter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5C8277F-322E-4FED-88D7-69A67BE10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網站開發技術簡介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61869AC-29ED-4388-BF14-C699E1A83C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國立暨南國際大學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資訊管理學系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陳彥錚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D637EC8-D4DB-4816-B5DB-F6D57490C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Advantages of Using JavaScript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E81B814-4204-4466-A15A-C3769FCE0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08963" cy="3978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800"/>
              <a:t>Validate user's input.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/>
              <a:t>Perform aggregrate calculations.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/>
              <a:t>Easily prompt a user for confirmation, alert, pop-up information.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/>
              <a:t>Control of Web browser's behaviors and HTML page component's properties.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/>
              <a:t>Conditionalize HTML.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/>
              <a:t>Perform operations independent of server information.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/>
              <a:t>Control of Dynamic HTML. 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53D68FDF-810B-4AD5-9CFE-16DAE6E16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751513"/>
            <a:ext cx="6483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  <a:hlinkClick r:id="rId2"/>
              </a:rPr>
              <a:t>http://ycchen.im.ncnu.edu.tw/moth/</a:t>
            </a:r>
            <a:endParaRPr lang="en-US" altLang="zh-TW" sz="2400">
              <a:latin typeface="Arial" panose="020B0604020202020204" pitchFamily="34" charset="0"/>
              <a:ea typeface="新細明體" panose="02020500000000000000" pitchFamily="18" charset="-120"/>
              <a:hlinkClick r:id="rId3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  <a:hlinkClick r:id="rId3"/>
              </a:rPr>
              <a:t>http://www.w3schools.com/js/js_examples.asp</a:t>
            </a:r>
            <a:endParaRPr lang="en-US" altLang="zh-TW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B869518-F7F1-4E76-BF17-03C007B4C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 Cascading Style Sheets (CSS)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61DA9D6-BD84-45A0-9F1C-4DCE0DEDE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08962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/>
              <a:t>樣式表 </a:t>
            </a:r>
            <a:r>
              <a:rPr lang="en-US" altLang="zh-TW" sz="2800"/>
              <a:t>(Stylesheet) </a:t>
            </a:r>
            <a:r>
              <a:rPr lang="zh-TW" altLang="en-US" sz="2800"/>
              <a:t>語言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/>
              <a:t>提供網頁設定樣式功能，讓網頁能以更精確與結構化方式顯示網頁版面</a:t>
            </a:r>
          </a:p>
          <a:p>
            <a:pPr eaLnBrk="1" hangingPunct="1">
              <a:lnSpc>
                <a:spcPct val="80000"/>
              </a:lnSpc>
            </a:pPr>
            <a:endParaRPr lang="zh-TW" altLang="en-US" sz="2800"/>
          </a:p>
          <a:p>
            <a:pPr eaLnBrk="1" hangingPunct="1">
              <a:lnSpc>
                <a:spcPct val="80000"/>
              </a:lnSpc>
            </a:pPr>
            <a:endParaRPr lang="zh-TW" altLang="en-US" sz="2800"/>
          </a:p>
          <a:p>
            <a:pPr eaLnBrk="1" hangingPunct="1">
              <a:lnSpc>
                <a:spcPct val="80000"/>
              </a:lnSpc>
            </a:pPr>
            <a:endParaRPr lang="zh-TW" altLang="en-US" sz="2800"/>
          </a:p>
          <a:p>
            <a:pPr eaLnBrk="1" hangingPunct="1">
              <a:lnSpc>
                <a:spcPct val="80000"/>
              </a:lnSpc>
            </a:pPr>
            <a:endParaRPr lang="zh-TW" altLang="en-US" sz="2800"/>
          </a:p>
          <a:p>
            <a:pPr eaLnBrk="1" hangingPunct="1">
              <a:lnSpc>
                <a:spcPct val="80000"/>
              </a:lnSpc>
            </a:pPr>
            <a:endParaRPr lang="zh-TW" altLang="en-US" sz="2800"/>
          </a:p>
          <a:p>
            <a:pPr eaLnBrk="1" hangingPunct="1">
              <a:lnSpc>
                <a:spcPct val="80000"/>
              </a:lnSpc>
            </a:pPr>
            <a:endParaRPr lang="zh-TW" altLang="en-US" sz="2800"/>
          </a:p>
          <a:p>
            <a:pPr eaLnBrk="1" hangingPunct="1">
              <a:lnSpc>
                <a:spcPct val="130000"/>
              </a:lnSpc>
            </a:pPr>
            <a:r>
              <a:rPr lang="en-US" altLang="zh-TW" sz="2800"/>
              <a:t>Dynamic HTML: JavaScript + CSS 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961CCB6A-B79A-4234-B3AD-05577079A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941888"/>
            <a:ext cx="593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  <a:hlinkClick r:id="rId2"/>
              </a:rPr>
              <a:t>http://www.w3schools.com/css/default.asp</a:t>
            </a:r>
            <a:endParaRPr lang="en-US" altLang="zh-TW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A894BA93-F059-4802-AB8B-5ED6B33C4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852738"/>
            <a:ext cx="7629525" cy="2024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Courier New" panose="02070309020205020404" pitchFamily="49" charset="0"/>
                <a:ea typeface="新細明體" panose="02020500000000000000" pitchFamily="18" charset="-120"/>
              </a:rPr>
              <a:t>&lt;style&gt;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Courier New" panose="02070309020205020404" pitchFamily="49" charset="0"/>
                <a:ea typeface="新細明體" panose="02020500000000000000" pitchFamily="18" charset="-120"/>
              </a:rPr>
              <a:t>a {text-decoration:none;}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Courier New" panose="02070309020205020404" pitchFamily="49" charset="0"/>
                <a:ea typeface="新細明體" panose="02020500000000000000" pitchFamily="18" charset="-120"/>
              </a:rPr>
              <a:t>td {background-color:Ivory;}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Courier New" panose="02070309020205020404" pitchFamily="49" charset="0"/>
                <a:ea typeface="新細明體" panose="02020500000000000000" pitchFamily="18" charset="-120"/>
              </a:rPr>
              <a:t>ul {list-style-image:url(gball.gif);}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latin typeface="Courier New" panose="02070309020205020404" pitchFamily="49" charset="0"/>
                <a:ea typeface="新細明體" panose="02020500000000000000" pitchFamily="18" charset="-120"/>
              </a:rPr>
              <a:t>h2 {color:white; background-color:black;</a:t>
            </a:r>
            <a:r>
              <a:rPr kumimoji="0" lang="en-US" altLang="zh-TW" sz="1800" b="1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kumimoji="0" lang="en-US" altLang="zh-TW" sz="1800" b="1">
                <a:latin typeface="Courier New" panose="02070309020205020404" pitchFamily="49" charset="0"/>
                <a:ea typeface="新細明體" panose="02020500000000000000" pitchFamily="18" charset="-120"/>
              </a:rPr>
              <a:t>font-size:1in}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Courier New" panose="02070309020205020404" pitchFamily="49" charset="0"/>
                <a:ea typeface="新細明體" panose="02020500000000000000" pitchFamily="18" charset="-12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Courier New" panose="02070309020205020404" pitchFamily="49" charset="0"/>
                <a:ea typeface="新細明體" panose="02020500000000000000" pitchFamily="18" charset="-120"/>
              </a:rPr>
              <a:t>&lt;/style&gt; </a:t>
            </a:r>
          </a:p>
        </p:txBody>
      </p:sp>
      <p:sp>
        <p:nvSpPr>
          <p:cNvPr id="20486" name="矩形 1">
            <a:extLst>
              <a:ext uri="{FF2B5EF4-FFF2-40B4-BE49-F238E27FC236}">
                <a16:creationId xmlns:a16="http://schemas.microsoft.com/office/drawing/2014/main" id="{7B0944FC-71D9-4C27-B365-4517FA6ED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6003925"/>
            <a:ext cx="597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  <a:hlinkClick r:id="rId3"/>
              </a:rPr>
              <a:t>http://ycchen.im.ncnu.edu.tw/www2011/lab/bf.html</a:t>
            </a:r>
            <a:endParaRPr lang="en-US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95EB887-4C97-4689-8B87-7F8E28529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網頁設計應注意事項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EFD8594-077A-49C5-A9EA-80E7D49F5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8208962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兼顧美工與內容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避免使用橫向捲軸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考慮瀏覽器的差異性 </a:t>
            </a:r>
            <a:r>
              <a:rPr lang="en-US" altLang="zh-TW"/>
              <a:t>(JavaScript, ActiveX, CSS, …)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超連結之正確性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zh-TW">
                <a:hlinkClick r:id="rId2" action="ppaction://hlinkfile"/>
              </a:rPr>
              <a:t>file:///C:/www/radio.html</a:t>
            </a:r>
            <a:endParaRPr lang="en-US" altLang="zh-TW"/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hlinkClick r:id="rId3"/>
              </a:rPr>
              <a:t>http://192.168.0.1/xx.html</a:t>
            </a:r>
            <a:endParaRPr lang="en-US" altLang="zh-TW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52A7A63-227D-4292-96C2-E5A5093A6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5. Server</a:t>
            </a:r>
            <a:r>
              <a:rPr lang="zh-TW" altLang="en-US"/>
              <a:t>端</a:t>
            </a:r>
            <a:r>
              <a:rPr lang="en-US" altLang="zh-TW"/>
              <a:t>Web</a:t>
            </a:r>
            <a:r>
              <a:rPr lang="zh-TW" altLang="en-US"/>
              <a:t>技術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379980D-191C-48C8-9033-1188BCCD3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208962" cy="4392612"/>
          </a:xfrm>
        </p:spPr>
        <p:txBody>
          <a:bodyPr/>
          <a:lstStyle/>
          <a:p>
            <a:pPr eaLnBrk="1" hangingPunct="1"/>
            <a:r>
              <a:rPr lang="en-US" altLang="zh-TW"/>
              <a:t>Common Gateway Interface (CGI)</a:t>
            </a:r>
          </a:p>
          <a:p>
            <a:pPr lvl="1" eaLnBrk="1" hangingPunct="1"/>
            <a:r>
              <a:rPr lang="en-US" altLang="zh-TW"/>
              <a:t>Web Server </a:t>
            </a:r>
            <a:r>
              <a:rPr lang="zh-TW" altLang="en-US"/>
              <a:t>與 </a:t>
            </a:r>
            <a:r>
              <a:rPr lang="en-US" altLang="zh-TW"/>
              <a:t>Server</a:t>
            </a:r>
            <a:r>
              <a:rPr lang="zh-TW" altLang="en-US"/>
              <a:t>端應用程式之介面</a:t>
            </a:r>
          </a:p>
          <a:p>
            <a:pPr eaLnBrk="1" hangingPunct="1"/>
            <a:r>
              <a:rPr lang="en-US" altLang="zh-TW"/>
              <a:t>Server</a:t>
            </a:r>
            <a:r>
              <a:rPr lang="zh-TW" altLang="en-US"/>
              <a:t>端</a:t>
            </a:r>
            <a:r>
              <a:rPr lang="en-US" altLang="zh-TW"/>
              <a:t>Web</a:t>
            </a:r>
            <a:r>
              <a:rPr lang="zh-TW" altLang="en-US"/>
              <a:t>程式語言</a:t>
            </a:r>
          </a:p>
          <a:p>
            <a:pPr lvl="1" eaLnBrk="1" hangingPunct="1"/>
            <a:r>
              <a:rPr lang="en-US" altLang="zh-TW"/>
              <a:t>ASP, JSP, Perl, PHP</a:t>
            </a:r>
          </a:p>
          <a:p>
            <a:pPr eaLnBrk="1" hangingPunct="1"/>
            <a:r>
              <a:rPr lang="en-US" altLang="zh-TW"/>
              <a:t>Database</a:t>
            </a:r>
          </a:p>
          <a:p>
            <a:pPr lvl="1" eaLnBrk="1" hangingPunct="1"/>
            <a:r>
              <a:rPr lang="en-US" altLang="zh-TW"/>
              <a:t>MS SQL Server, MySQL, mSQL, Oracle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>
            <a:extLst>
              <a:ext uri="{FF2B5EF4-FFF2-40B4-BE49-F238E27FC236}">
                <a16:creationId xmlns:a16="http://schemas.microsoft.com/office/drawing/2014/main" id="{8BEFE272-638E-4296-BDD9-AC1DDF3F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404813"/>
            <a:ext cx="7559675" cy="1066800"/>
          </a:xfrm>
        </p:spPr>
        <p:txBody>
          <a:bodyPr/>
          <a:lstStyle/>
          <a:p>
            <a:pPr algn="l"/>
            <a:r>
              <a:rPr lang="en-US" altLang="zh-TW" sz="3200"/>
              <a:t>Usage of server-side programming languages for websites</a:t>
            </a:r>
            <a:endParaRPr lang="zh-TW" altLang="en-US" sz="3200"/>
          </a:p>
        </p:txBody>
      </p:sp>
      <p:sp>
        <p:nvSpPr>
          <p:cNvPr id="23555" name="矩形 4">
            <a:hlinkClick r:id="rId2"/>
            <a:extLst>
              <a:ext uri="{FF2B5EF4-FFF2-40B4-BE49-F238E27FC236}">
                <a16:creationId xmlns:a16="http://schemas.microsoft.com/office/drawing/2014/main" id="{80220020-B937-4D35-94EA-447763F3A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123" y="1471613"/>
            <a:ext cx="734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Arial" panose="020B0604020202020204" pitchFamily="34" charset="0"/>
                <a:ea typeface="新細明體" panose="02020500000000000000" pitchFamily="18" charset="-120"/>
                <a:hlinkClick r:id="rId2"/>
              </a:rPr>
              <a:t>https://w3techs.com/technologies/overview/programming_language/all</a:t>
            </a:r>
            <a:endParaRPr lang="en-US" altLang="zh-TW" sz="180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C034150-B318-4CF6-BBBE-56C64B370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41" y="1856349"/>
            <a:ext cx="6882753" cy="4414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EC1EBB2-B9D0-4E5C-A6B6-E250E1CAD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大綱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1528934-D671-4770-97E8-F4F662187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8175" y="1700213"/>
            <a:ext cx="5519738" cy="377666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zh-TW" b="1"/>
              <a:t>WWW</a:t>
            </a:r>
            <a:r>
              <a:rPr lang="zh-TW" altLang="en-US" b="1"/>
              <a:t>簡介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zh-TW" b="1"/>
              <a:t>JavaScript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zh-TW" b="1"/>
              <a:t>CSS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zh-TW" altLang="en-US" b="1"/>
              <a:t>其他用戶端</a:t>
            </a:r>
            <a:r>
              <a:rPr lang="en-US" altLang="zh-TW" b="1"/>
              <a:t>Web</a:t>
            </a:r>
            <a:r>
              <a:rPr lang="zh-TW" altLang="en-US" b="1"/>
              <a:t>技術</a:t>
            </a:r>
            <a:endParaRPr lang="en-US" altLang="zh-TW" b="1"/>
          </a:p>
          <a:p>
            <a:pPr marL="609600" indent="-609600" eaLnBrk="1" hangingPunct="1">
              <a:buFontTx/>
              <a:buAutoNum type="arabicPeriod"/>
            </a:pPr>
            <a:r>
              <a:rPr lang="en-US" altLang="zh-TW" b="1"/>
              <a:t>Server</a:t>
            </a:r>
            <a:r>
              <a:rPr lang="zh-TW" altLang="en-US" b="1"/>
              <a:t>端</a:t>
            </a:r>
            <a:r>
              <a:rPr lang="en-US" altLang="zh-TW" b="1"/>
              <a:t>Web</a:t>
            </a:r>
            <a:r>
              <a:rPr lang="zh-TW" altLang="en-US" b="1"/>
              <a:t>技術</a:t>
            </a:r>
            <a:endParaRPr kumimoji="0" lang="zh-TW" altLang="en-US" b="1"/>
          </a:p>
          <a:p>
            <a:pPr marL="609600" indent="-609600" eaLnBrk="1" hangingPunct="1">
              <a:buFontTx/>
              <a:buAutoNum type="arabicPeriod"/>
            </a:pPr>
            <a:r>
              <a:rPr kumimoji="0" lang="zh-TW" altLang="en-US" b="1"/>
              <a:t>企業網</a:t>
            </a:r>
            <a:r>
              <a:rPr lang="zh-TW" altLang="en-US" b="1"/>
              <a:t>站建置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E455581-AE53-4C2F-8016-6CC61DF70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TW"/>
              <a:t>1. </a:t>
            </a:r>
            <a:r>
              <a:rPr lang="en-US" altLang="zh-TW"/>
              <a:t>WWW</a:t>
            </a:r>
            <a:r>
              <a:rPr kumimoji="0" lang="zh-TW" altLang="en-US"/>
              <a:t>簡</a:t>
            </a:r>
            <a:r>
              <a:rPr lang="zh-TW" altLang="en-US"/>
              <a:t>介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E632353-2297-4DD4-8E00-1A354B237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848600" cy="3776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en-US" altLang="zh-TW"/>
              <a:t>(1945)V</a:t>
            </a:r>
            <a:r>
              <a:rPr lang="en-US" altLang="zh-TW"/>
              <a:t>annevar Bush</a:t>
            </a:r>
            <a:r>
              <a:rPr lang="zh-TW" altLang="en-US"/>
              <a:t>發表 “</a:t>
            </a:r>
            <a:r>
              <a:rPr lang="en-US" altLang="zh-TW">
                <a:hlinkClick r:id="rId2"/>
              </a:rPr>
              <a:t>As We May Think</a:t>
            </a:r>
            <a:r>
              <a:rPr lang="en-US" altLang="zh-TW"/>
              <a:t>” (</a:t>
            </a:r>
            <a:r>
              <a:rPr lang="en-US" altLang="zh-TW">
                <a:hlinkClick r:id="rId3"/>
              </a:rPr>
              <a:t>Atlantic Monthly</a:t>
            </a:r>
            <a:r>
              <a:rPr lang="en-US" altLang="zh-TW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超連結</a:t>
            </a:r>
            <a:r>
              <a:rPr lang="en-US" altLang="zh-TW"/>
              <a:t>(Hyperlink)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(Mar. 1989)</a:t>
            </a:r>
            <a:r>
              <a:rPr lang="zh-TW" altLang="en-US"/>
              <a:t>服務於</a:t>
            </a:r>
            <a:r>
              <a:rPr lang="en-US" altLang="zh-TW"/>
              <a:t>CERN</a:t>
            </a:r>
            <a:r>
              <a:rPr lang="zh-TW" altLang="en-US"/>
              <a:t>之</a:t>
            </a:r>
            <a:r>
              <a:rPr lang="en-US" altLang="zh-TW" b="1"/>
              <a:t>Tim Berners-Lee</a:t>
            </a:r>
            <a:r>
              <a:rPr lang="zh-TW" altLang="en-US"/>
              <a:t>發表  “</a:t>
            </a:r>
            <a:r>
              <a:rPr lang="en-US" altLang="zh-TW">
                <a:hlinkClick r:id="rId4"/>
              </a:rPr>
              <a:t>Information Management: A Proposal</a:t>
            </a:r>
            <a:r>
              <a:rPr lang="en-US" altLang="zh-TW"/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i="1"/>
              <a:t>A client/server model for a distributed hypertext system</a:t>
            </a:r>
            <a:r>
              <a:rPr lang="en-US" altLang="zh-TW"/>
              <a:t> 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97E673DF-0CB1-4892-9FCA-73D562753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078538"/>
            <a:ext cx="626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CERN:  </a:t>
            </a: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  <a:hlinkClick r:id="rId5" tooltip="more about the CERN name"/>
              </a:rPr>
              <a:t>European Organization for Nuclear Research</a:t>
            </a: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5C02829-BA01-4038-B9F3-CD4FFAE8D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WWW</a:t>
            </a:r>
            <a:r>
              <a:rPr lang="zh-TW" altLang="en-US"/>
              <a:t>技術發展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C76A716-CD2E-4B30-A42A-79B2480E4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213" y="1773238"/>
            <a:ext cx="8318500" cy="4103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/>
              <a:t>(1990) Tim BL</a:t>
            </a:r>
            <a:r>
              <a:rPr lang="zh-TW" altLang="en-US"/>
              <a:t>撰寫第一個</a:t>
            </a:r>
            <a:r>
              <a:rPr lang="en-US" altLang="zh-TW"/>
              <a:t>Web </a:t>
            </a:r>
            <a:r>
              <a:rPr lang="zh-TW" altLang="en-US"/>
              <a:t>瀏覽器</a:t>
            </a:r>
            <a:r>
              <a:rPr lang="en-US" altLang="zh-TW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i="1"/>
              <a:t>WorldWideWeb</a:t>
            </a: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(Sep. 1993) NCSA</a:t>
            </a:r>
            <a:r>
              <a:rPr lang="zh-TW" altLang="en-US"/>
              <a:t>發表</a:t>
            </a:r>
            <a:r>
              <a:rPr lang="en-US" altLang="zh-TW"/>
              <a:t>Mosaic browser.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(Mar. 1994) </a:t>
            </a:r>
            <a:r>
              <a:rPr lang="en-US" altLang="zh-TW">
                <a:hlinkClick r:id="rId2" tooltip="Marc Andreessen"/>
              </a:rPr>
              <a:t>Marc Andreessen</a:t>
            </a:r>
            <a:r>
              <a:rPr lang="en-US" altLang="zh-TW"/>
              <a:t> &amp; </a:t>
            </a:r>
            <a:r>
              <a:rPr lang="en-US" altLang="zh-TW">
                <a:hlinkClick r:id="rId3" tooltip="James H. Clark"/>
              </a:rPr>
              <a:t>Jim Clark</a:t>
            </a:r>
            <a:r>
              <a:rPr lang="en-US" altLang="zh-TW"/>
              <a:t> </a:t>
            </a:r>
            <a:r>
              <a:rPr lang="zh-TW" altLang="en-US"/>
              <a:t>開設 </a:t>
            </a:r>
            <a:r>
              <a:rPr lang="en-US" altLang="zh-TW"/>
              <a:t>Mosaic Communications Corp. (</a:t>
            </a:r>
            <a:r>
              <a:rPr lang="zh-TW" altLang="en-US"/>
              <a:t>後改名</a:t>
            </a:r>
            <a:r>
              <a:rPr lang="en-US" altLang="zh-TW"/>
              <a:t>Netscape)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(Dec. 1994) Netscape</a:t>
            </a:r>
            <a:r>
              <a:rPr lang="zh-TW" altLang="en-US"/>
              <a:t>發表</a:t>
            </a:r>
            <a:r>
              <a:rPr lang="en-US" altLang="zh-TW"/>
              <a:t>Netscape Navigator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3200"/>
              <a:t> </a:t>
            </a:r>
            <a:r>
              <a:rPr lang="zh-TW" altLang="en-US" sz="3200"/>
              <a:t>只支援</a:t>
            </a:r>
            <a:r>
              <a:rPr lang="en-US" altLang="zh-TW" sz="3200"/>
              <a:t>HTML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553870C-2F7E-4BE9-8336-BE01B4E7C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949950"/>
            <a:ext cx="792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NCSA: 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  <a:hlinkClick r:id="rId4" tooltip="National Center for Supercomputing Applications"/>
              </a:rPr>
              <a:t>National Center for Supercomputing Applications</a:t>
            </a:r>
            <a:endParaRPr lang="en-US" altLang="zh-TW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75C167A2-7000-4B43-9446-88BCE8D9B14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2565400"/>
            <a:ext cx="587375" cy="647700"/>
          </a:xfrm>
          <a:noFill/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7211B8CC-300B-433F-8E25-50456CC3F75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5300663"/>
            <a:ext cx="576262" cy="576262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58B3C585-AFA3-4AA2-9C82-2BDAF89EF5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765175"/>
            <a:ext cx="4248150" cy="4392613"/>
          </a:xfrm>
        </p:spPr>
        <p:txBody>
          <a:bodyPr/>
          <a:lstStyle/>
          <a:p>
            <a:pPr eaLnBrk="1" hangingPunct="1"/>
            <a:r>
              <a:rPr lang="en-US" altLang="zh-TW" sz="3200" b="1"/>
              <a:t>Browser</a:t>
            </a:r>
          </a:p>
          <a:p>
            <a:pPr lvl="1" eaLnBrk="1" hangingPunct="1"/>
            <a:r>
              <a:rPr lang="en-US" altLang="zh-TW" sz="2800"/>
              <a:t>Google Chrome</a:t>
            </a:r>
          </a:p>
          <a:p>
            <a:pPr lvl="1" eaLnBrk="1" hangingPunct="1"/>
            <a:r>
              <a:rPr lang="en-US" altLang="zh-TW" sz="2800"/>
              <a:t>Firefox</a:t>
            </a:r>
          </a:p>
          <a:p>
            <a:pPr lvl="1" eaLnBrk="1" hangingPunct="1"/>
            <a:r>
              <a:rPr lang="en-US" altLang="zh-TW" sz="2800"/>
              <a:t>Safari</a:t>
            </a:r>
          </a:p>
          <a:p>
            <a:pPr lvl="1" eaLnBrk="1" hangingPunct="1"/>
            <a:r>
              <a:rPr lang="en-US" altLang="zh-TW" sz="2800"/>
              <a:t>IE/Edge</a:t>
            </a:r>
          </a:p>
          <a:p>
            <a:pPr lvl="1" eaLnBrk="1" hangingPunct="1"/>
            <a:r>
              <a:rPr lang="en-US" altLang="zh-TW" sz="2800"/>
              <a:t>Opera, …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1315F2E6-75C8-4785-B1B3-C819D2B42B2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765175"/>
            <a:ext cx="4029075" cy="3313113"/>
          </a:xfrm>
        </p:spPr>
        <p:txBody>
          <a:bodyPr/>
          <a:lstStyle/>
          <a:p>
            <a:pPr eaLnBrk="1" hangingPunct="1"/>
            <a:r>
              <a:rPr lang="en-US" altLang="zh-TW" sz="3200" b="1"/>
              <a:t>Web Server</a:t>
            </a:r>
          </a:p>
          <a:p>
            <a:pPr lvl="1" eaLnBrk="1" hangingPunct="1"/>
            <a:r>
              <a:rPr lang="en-US" altLang="zh-TW" sz="2800"/>
              <a:t>Apache </a:t>
            </a:r>
          </a:p>
          <a:p>
            <a:pPr lvl="1" eaLnBrk="1" hangingPunct="1"/>
            <a:r>
              <a:rPr lang="en-US" altLang="zh-TW" sz="2800"/>
              <a:t>Nginx</a:t>
            </a:r>
          </a:p>
          <a:p>
            <a:pPr lvl="1" eaLnBrk="1" hangingPunct="1"/>
            <a:r>
              <a:rPr lang="en-US" altLang="zh-TW" sz="2800"/>
              <a:t>Microsoft-IIS</a:t>
            </a:r>
          </a:p>
          <a:p>
            <a:pPr lvl="1" eaLnBrk="1" hangingPunct="1"/>
            <a:r>
              <a:rPr lang="en-US" altLang="zh-TW" sz="2800"/>
              <a:t>LiteSpeed</a:t>
            </a:r>
          </a:p>
          <a:p>
            <a:pPr lvl="1" eaLnBrk="1" hangingPunct="1"/>
            <a:r>
              <a:rPr lang="en-US" altLang="zh-TW" sz="2800"/>
              <a:t>Google Servers, …</a:t>
            </a:r>
          </a:p>
        </p:txBody>
      </p:sp>
      <p:sp>
        <p:nvSpPr>
          <p:cNvPr id="10244" name="矩形 1">
            <a:extLst>
              <a:ext uri="{FF2B5EF4-FFF2-40B4-BE49-F238E27FC236}">
                <a16:creationId xmlns:a16="http://schemas.microsoft.com/office/drawing/2014/main" id="{6F90758D-7B4D-4D71-B9F7-C9BD628CA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229225"/>
            <a:ext cx="6154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panose="020B0604020202020204" pitchFamily="34" charset="0"/>
                <a:ea typeface="新細明體" panose="02020500000000000000" pitchFamily="18" charset="-120"/>
                <a:hlinkClick r:id="rId2"/>
              </a:rPr>
              <a:t>https://w3techs.com/technologies/overview/web_server/all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245" name="文字方塊 2">
            <a:extLst>
              <a:ext uri="{FF2B5EF4-FFF2-40B4-BE49-F238E27FC236}">
                <a16:creationId xmlns:a16="http://schemas.microsoft.com/office/drawing/2014/main" id="{CD5764E5-CBD8-40F7-B3F2-863A03E63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221163"/>
            <a:ext cx="3181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Web Browser Statistics:</a:t>
            </a:r>
            <a:r>
              <a:rPr lang="zh-TW" altLang="en-US" sz="2000" b="1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2000" b="1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      See Next slide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246" name="矩形 3">
            <a:extLst>
              <a:ext uri="{FF2B5EF4-FFF2-40B4-BE49-F238E27FC236}">
                <a16:creationId xmlns:a16="http://schemas.microsoft.com/office/drawing/2014/main" id="{A6C16F44-D150-408C-AD07-BAFFE8D34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941888"/>
            <a:ext cx="2954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Web Server Statistics:</a:t>
            </a:r>
            <a:r>
              <a:rPr lang="zh-TW" altLang="en-US" sz="2000" b="1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2000" b="1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247" name="矩形 4">
            <a:extLst>
              <a:ext uri="{FF2B5EF4-FFF2-40B4-BE49-F238E27FC236}">
                <a16:creationId xmlns:a16="http://schemas.microsoft.com/office/drawing/2014/main" id="{3C893F98-2E94-4A53-98C7-5982B0034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6021388"/>
            <a:ext cx="3582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panose="020B0604020202020204" pitchFamily="34" charset="0"/>
                <a:ea typeface="新細明體" panose="02020500000000000000" pitchFamily="18" charset="-120"/>
                <a:hlinkClick r:id="rId3"/>
              </a:rPr>
              <a:t>https://w3techs.com/technologies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248" name="矩形 5">
            <a:extLst>
              <a:ext uri="{FF2B5EF4-FFF2-40B4-BE49-F238E27FC236}">
                <a16:creationId xmlns:a16="http://schemas.microsoft.com/office/drawing/2014/main" id="{C0B6A449-63BA-4FFC-864B-313A3D693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661025"/>
            <a:ext cx="329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Arial" panose="020B0604020202020204" pitchFamily="34" charset="0"/>
                <a:ea typeface="新細明體" panose="02020500000000000000" pitchFamily="18" charset="-120"/>
              </a:rPr>
              <a:t>Web Technology Survey:</a:t>
            </a:r>
            <a:r>
              <a:rPr lang="zh-TW" altLang="en-US" sz="2000" b="1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2000" b="1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492BCA4F-A67E-4FE9-9796-A6B1C331E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244127"/>
            <a:ext cx="619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  <a:ea typeface="新細明體" panose="02020500000000000000" pitchFamily="18" charset="-120"/>
                <a:hlinkClick r:id="rId2"/>
              </a:rPr>
              <a:t>http://en.wikipedia.org/wiki/Usage_share_of_web_browsers</a:t>
            </a:r>
            <a:endParaRPr lang="zh-TW" altLang="en-US" sz="180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267" name="Rectangle 7">
            <a:extLst>
              <a:ext uri="{FF2B5EF4-FFF2-40B4-BE49-F238E27FC236}">
                <a16:creationId xmlns:a16="http://schemas.microsoft.com/office/drawing/2014/main" id="{739AF073-419E-48A4-9AA1-5CEFBB1F8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477776"/>
            <a:ext cx="589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  <a:ea typeface="新細明體" panose="02020500000000000000" pitchFamily="18" charset="-120"/>
                <a:hlinkClick r:id="rId3"/>
              </a:rPr>
              <a:t>http://www.w3schools.com/browsers/browsers_stats.asp</a:t>
            </a:r>
            <a:endParaRPr lang="zh-TW" altLang="en-US" sz="180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268" name="矩形 4">
            <a:extLst>
              <a:ext uri="{FF2B5EF4-FFF2-40B4-BE49-F238E27FC236}">
                <a16:creationId xmlns:a16="http://schemas.microsoft.com/office/drawing/2014/main" id="{770B9775-4C97-436F-B927-BBC3651FE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033" y="6302099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  <a:ea typeface="新細明體" panose="02020500000000000000" pitchFamily="18" charset="-120"/>
                <a:hlinkClick r:id="rId4"/>
              </a:rPr>
              <a:t>http://gs.statcounter.com/</a:t>
            </a:r>
            <a:endParaRPr lang="en-US" altLang="zh-TW" sz="180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E1B514D-EE58-4453-9D97-AC3C70C43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567" y="682465"/>
            <a:ext cx="6586786" cy="27649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730693F-2673-4F8E-81BF-B41D20EB7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167" y="3892088"/>
            <a:ext cx="6804248" cy="23840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4DFDA46-3FBB-4579-A19A-933FC2288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HTML and HTTP</a:t>
            </a:r>
          </a:p>
        </p:txBody>
      </p:sp>
      <p:pic>
        <p:nvPicPr>
          <p:cNvPr id="8195" name="Picture 3" descr="MACPOWRI">
            <a:extLst>
              <a:ext uri="{FF2B5EF4-FFF2-40B4-BE49-F238E27FC236}">
                <a16:creationId xmlns:a16="http://schemas.microsoft.com/office/drawing/2014/main" id="{8613FAED-5244-4A5F-BC44-C47BDFAF6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09721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FILSERVI">
            <a:extLst>
              <a:ext uri="{FF2B5EF4-FFF2-40B4-BE49-F238E27FC236}">
                <a16:creationId xmlns:a16="http://schemas.microsoft.com/office/drawing/2014/main" id="{FAFE68C7-A613-41E0-A8CB-2723F5A3E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2868613"/>
            <a:ext cx="7477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7" name="Object 5">
            <a:extLst>
              <a:ext uri="{FF2B5EF4-FFF2-40B4-BE49-F238E27FC236}">
                <a16:creationId xmlns:a16="http://schemas.microsoft.com/office/drawing/2014/main" id="{6453035B-00BF-4B9F-8780-6646A7B7C6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3400" y="2667000"/>
          <a:ext cx="6858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VISIO" r:id="rId6" imgW="389495" imgH="389495" progId="Visio.Drawing.6">
                  <p:embed/>
                </p:oleObj>
              </mc:Choice>
              <mc:Fallback>
                <p:oleObj name="VISIO" r:id="rId6" imgW="389495" imgH="389495" progId="Visio.Drawing.6">
                  <p:embed/>
                  <p:pic>
                    <p:nvPicPr>
                      <p:cNvPr id="8197" name="Object 5">
                        <a:extLst>
                          <a:ext uri="{FF2B5EF4-FFF2-40B4-BE49-F238E27FC236}">
                            <a16:creationId xmlns:a16="http://schemas.microsoft.com/office/drawing/2014/main" id="{6453035B-00BF-4B9F-8780-6646A7B7C6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2667000"/>
                        <a:ext cx="6858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>
            <a:extLst>
              <a:ext uri="{FF2B5EF4-FFF2-40B4-BE49-F238E27FC236}">
                <a16:creationId xmlns:a16="http://schemas.microsoft.com/office/drawing/2014/main" id="{9E9AF9F8-A8E6-46F8-A908-5531F6E3AC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1600" y="2667000"/>
          <a:ext cx="6858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VISIO" r:id="rId8" imgW="389495" imgH="389495" progId="Visio.Drawing.6">
                  <p:embed/>
                </p:oleObj>
              </mc:Choice>
              <mc:Fallback>
                <p:oleObj name="VISIO" r:id="rId8" imgW="389495" imgH="389495" progId="Visio.Drawing.6">
                  <p:embed/>
                  <p:pic>
                    <p:nvPicPr>
                      <p:cNvPr id="8198" name="Object 6">
                        <a:extLst>
                          <a:ext uri="{FF2B5EF4-FFF2-40B4-BE49-F238E27FC236}">
                            <a16:creationId xmlns:a16="http://schemas.microsoft.com/office/drawing/2014/main" id="{9E9AF9F8-A8E6-46F8-A908-5531F6E3AC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2667000"/>
                        <a:ext cx="6858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7">
            <a:extLst>
              <a:ext uri="{FF2B5EF4-FFF2-40B4-BE49-F238E27FC236}">
                <a16:creationId xmlns:a16="http://schemas.microsoft.com/office/drawing/2014/main" id="{B91F45B7-6E89-4EE5-B1FE-5FED2E1FA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4572000"/>
            <a:ext cx="914400" cy="457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D288AF62-6A54-4C73-B34A-E1D58EF18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0200" y="3124200"/>
            <a:ext cx="3200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9227C947-3A5B-4E51-82A5-30A708B008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70200" y="3352800"/>
            <a:ext cx="3200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77A4291B-6914-4532-87F1-02869A276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25" y="3352800"/>
            <a:ext cx="2063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2.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HTTP Response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6026A456-E2A6-460F-988E-664457125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2286000"/>
            <a:ext cx="1865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1.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HTTP Request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ADC3958A-8697-4995-874B-50D042256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013325"/>
            <a:ext cx="2103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HTML Document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24F5489B-08AA-4479-BBD8-E4D5F15A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4327525"/>
            <a:ext cx="1258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Client PC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0810329F-F6F5-4CA4-A9C0-ED93B5962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38" y="41751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Web Server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75607389-E6EB-4075-BD3C-A9BDCFB0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93925"/>
            <a:ext cx="1116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Browser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84973BE1-03F7-4315-96F5-0EA57B781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963" y="1889125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Web Server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06767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cons.iconarchive.com/icons/sirubico/black-metal/128/PC-a-icon.png">
            <a:extLst>
              <a:ext uri="{FF2B5EF4-FFF2-40B4-BE49-F238E27FC236}">
                <a16:creationId xmlns:a16="http://schemas.microsoft.com/office/drawing/2014/main" id="{1B51382A-AB94-4538-9A6E-9EE7D3511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70" y="2529929"/>
            <a:ext cx="1120775" cy="127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icons.iconarchive.com/icons/icons-land/vista-hardware-devices/128/Home-Server-icon.png">
            <a:extLst>
              <a:ext uri="{FF2B5EF4-FFF2-40B4-BE49-F238E27FC236}">
                <a16:creationId xmlns:a16="http://schemas.microsoft.com/office/drawing/2014/main" id="{B655A9BD-7D5C-4961-BFE8-15F5BB0D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132" y="2214017"/>
            <a:ext cx="1181100" cy="13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icons.iconarchive.com/icons/oxygen-icons.org/oxygen/128/Places-network-server-database-icon.png">
            <a:extLst>
              <a:ext uri="{FF2B5EF4-FFF2-40B4-BE49-F238E27FC236}">
                <a16:creationId xmlns:a16="http://schemas.microsoft.com/office/drawing/2014/main" id="{97BBF5A7-2532-4CB3-B372-68992326C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345" y="1953667"/>
            <a:ext cx="914400" cy="103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9F515D5-8DB9-498F-8E6E-389A09D5C6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77" y="2562633"/>
            <a:ext cx="937522" cy="537614"/>
          </a:xfrm>
          <a:prstGeom prst="roundRect">
            <a:avLst>
              <a:gd name="adj" fmla="val 2702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7" name="Picture 12" descr="PHP-logo.svg">
            <a:extLst>
              <a:ext uri="{FF2B5EF4-FFF2-40B4-BE49-F238E27FC236}">
                <a16:creationId xmlns:a16="http://schemas.microsoft.com/office/drawing/2014/main" id="{B1E3EC37-DC8E-4E52-A723-19513A363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32" y="2220367"/>
            <a:ext cx="871538" cy="53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http://icons.iconarchive.com/icons/icons8/windows-8/128/Data-Mysql-icon.png">
            <a:extLst>
              <a:ext uri="{FF2B5EF4-FFF2-40B4-BE49-F238E27FC236}">
                <a16:creationId xmlns:a16="http://schemas.microsoft.com/office/drawing/2014/main" id="{39E90D08-B785-40E0-AACA-5DBD9D16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345" y="2968079"/>
            <a:ext cx="914400" cy="103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73E9E52-0FF6-4CE6-BE3B-318E549CA6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94" y="3000815"/>
            <a:ext cx="1005886" cy="671780"/>
          </a:xfrm>
          <a:prstGeom prst="roundRect">
            <a:avLst>
              <a:gd name="adj" fmla="val 1705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17DB97B0-B073-446A-AC5E-9C9322AC846E}"/>
              </a:ext>
            </a:extLst>
          </p:cNvPr>
          <p:cNvSpPr/>
          <p:nvPr/>
        </p:nvSpPr>
        <p:spPr>
          <a:xfrm>
            <a:off x="3099132" y="1556792"/>
            <a:ext cx="3292475" cy="2307439"/>
          </a:xfrm>
          <a:prstGeom prst="roundRect">
            <a:avLst>
              <a:gd name="adj" fmla="val 14486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CBA11E1-E0DF-49D4-B5E3-D9178D6BB268}"/>
              </a:ext>
            </a:extLst>
          </p:cNvPr>
          <p:cNvSpPr/>
          <p:nvPr/>
        </p:nvSpPr>
        <p:spPr>
          <a:xfrm>
            <a:off x="7502857" y="1553617"/>
            <a:ext cx="1236663" cy="2307439"/>
          </a:xfrm>
          <a:prstGeom prst="roundRect">
            <a:avLst>
              <a:gd name="adj" fmla="val 14486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94EC95DB-5CB8-4D5A-B141-3C9EAAFC86FD}"/>
              </a:ext>
            </a:extLst>
          </p:cNvPr>
          <p:cNvSpPr/>
          <p:nvPr/>
        </p:nvSpPr>
        <p:spPr>
          <a:xfrm>
            <a:off x="238457" y="1567904"/>
            <a:ext cx="1652588" cy="2308793"/>
          </a:xfrm>
          <a:prstGeom prst="roundRect">
            <a:avLst>
              <a:gd name="adj" fmla="val 14486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13" name="群組 19">
            <a:extLst>
              <a:ext uri="{FF2B5EF4-FFF2-40B4-BE49-F238E27FC236}">
                <a16:creationId xmlns:a16="http://schemas.microsoft.com/office/drawing/2014/main" id="{228CDBC3-4F08-4817-A0C3-A991C6561D27}"/>
              </a:ext>
            </a:extLst>
          </p:cNvPr>
          <p:cNvGrpSpPr>
            <a:grpSpLocks/>
          </p:cNvGrpSpPr>
          <p:nvPr/>
        </p:nvGrpSpPr>
        <p:grpSpPr bwMode="auto">
          <a:xfrm>
            <a:off x="3635896" y="623757"/>
            <a:ext cx="2290763" cy="677065"/>
            <a:chOff x="4474825" y="1333619"/>
            <a:chExt cx="3053809" cy="794263"/>
          </a:xfrm>
        </p:grpSpPr>
        <p:grpSp>
          <p:nvGrpSpPr>
            <p:cNvPr id="14" name="群組 17">
              <a:extLst>
                <a:ext uri="{FF2B5EF4-FFF2-40B4-BE49-F238E27FC236}">
                  <a16:creationId xmlns:a16="http://schemas.microsoft.com/office/drawing/2014/main" id="{71E82112-ED6F-4131-8178-ADEEF9DE74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4825" y="1333619"/>
              <a:ext cx="2304858" cy="794263"/>
              <a:chOff x="230952" y="1271040"/>
              <a:chExt cx="2304858" cy="794263"/>
            </a:xfrm>
          </p:grpSpPr>
          <p:pic>
            <p:nvPicPr>
              <p:cNvPr id="16" name="Picture 24" descr="http://icons.iconarchive.com/icons/hopstarter/adobe-cs4/128/File-Adobe-Dreamweaver-JavaScript-icon.png">
                <a:extLst>
                  <a:ext uri="{FF2B5EF4-FFF2-40B4-BE49-F238E27FC236}">
                    <a16:creationId xmlns:a16="http://schemas.microsoft.com/office/drawing/2014/main" id="{5E4E128F-08E9-4FD3-AE20-DCA7F4C3E7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9344" y="1271040"/>
                <a:ext cx="794263" cy="794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http://icons.iconarchive.com/icons/hopstarter/adobe-cs4/128/File-Adobe-Dreamweaver-HTML-01-icon.png">
                <a:extLst>
                  <a:ext uri="{FF2B5EF4-FFF2-40B4-BE49-F238E27FC236}">
                    <a16:creationId xmlns:a16="http://schemas.microsoft.com/office/drawing/2014/main" id="{47EB767B-DE0E-4430-9623-DCDC564AF0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952" y="1271040"/>
                <a:ext cx="794263" cy="794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30" descr="http://icons.iconarchive.com/icons/hopstarter/adobe-cs4/128/File-Adobe-Dreamweaver-CSS-01-icon.png">
                <a:extLst>
                  <a:ext uri="{FF2B5EF4-FFF2-40B4-BE49-F238E27FC236}">
                    <a16:creationId xmlns:a16="http://schemas.microsoft.com/office/drawing/2014/main" id="{9070B8D1-C3C5-4D77-8ECA-AFAC4DFC10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1547" y="1271040"/>
                <a:ext cx="794263" cy="794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32" descr="http://icons.iconarchive.com/icons/hopstarter/adobe-cs4/128/File-Adobe-Dreamweaver-PHP-01-icon.png">
              <a:extLst>
                <a:ext uri="{FF2B5EF4-FFF2-40B4-BE49-F238E27FC236}">
                  <a16:creationId xmlns:a16="http://schemas.microsoft.com/office/drawing/2014/main" id="{A600D7F9-BFF8-4D68-B41C-13859730A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371" y="1333619"/>
              <a:ext cx="794263" cy="79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群組 37">
            <a:extLst>
              <a:ext uri="{FF2B5EF4-FFF2-40B4-BE49-F238E27FC236}">
                <a16:creationId xmlns:a16="http://schemas.microsoft.com/office/drawing/2014/main" id="{C6BC1C8C-69EB-4832-BF2C-50F5732FBBB8}"/>
              </a:ext>
            </a:extLst>
          </p:cNvPr>
          <p:cNvGrpSpPr>
            <a:grpSpLocks/>
          </p:cNvGrpSpPr>
          <p:nvPr/>
        </p:nvGrpSpPr>
        <p:grpSpPr bwMode="auto">
          <a:xfrm>
            <a:off x="261885" y="604524"/>
            <a:ext cx="1728787" cy="677065"/>
            <a:chOff x="230952" y="1271040"/>
            <a:chExt cx="2304858" cy="794263"/>
          </a:xfrm>
        </p:grpSpPr>
        <p:pic>
          <p:nvPicPr>
            <p:cNvPr id="20" name="Picture 24" descr="http://icons.iconarchive.com/icons/hopstarter/adobe-cs4/128/File-Adobe-Dreamweaver-JavaScript-icon.png">
              <a:extLst>
                <a:ext uri="{FF2B5EF4-FFF2-40B4-BE49-F238E27FC236}">
                  <a16:creationId xmlns:a16="http://schemas.microsoft.com/office/drawing/2014/main" id="{433AA79E-985E-4587-8F15-A740B3260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344" y="1271040"/>
              <a:ext cx="794263" cy="79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8" descr="http://icons.iconarchive.com/icons/hopstarter/adobe-cs4/128/File-Adobe-Dreamweaver-HTML-01-icon.png">
              <a:extLst>
                <a:ext uri="{FF2B5EF4-FFF2-40B4-BE49-F238E27FC236}">
                  <a16:creationId xmlns:a16="http://schemas.microsoft.com/office/drawing/2014/main" id="{3A1D8F95-CF5F-40AF-A7A4-91B982F71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52" y="1271040"/>
              <a:ext cx="794263" cy="79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0" descr="http://icons.iconarchive.com/icons/hopstarter/adobe-cs4/128/File-Adobe-Dreamweaver-CSS-01-icon.png">
              <a:extLst>
                <a:ext uri="{FF2B5EF4-FFF2-40B4-BE49-F238E27FC236}">
                  <a16:creationId xmlns:a16="http://schemas.microsoft.com/office/drawing/2014/main" id="{BD6D5976-0C77-4367-B539-EA45C129B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547" y="1271040"/>
              <a:ext cx="794263" cy="79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文字方塊 21">
            <a:extLst>
              <a:ext uri="{FF2B5EF4-FFF2-40B4-BE49-F238E27FC236}">
                <a16:creationId xmlns:a16="http://schemas.microsoft.com/office/drawing/2014/main" id="{0A9F35C0-08E4-4635-B158-4B190673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9" y="4163012"/>
            <a:ext cx="1046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b="1"/>
              <a:t>Client</a:t>
            </a:r>
            <a:endParaRPr lang="zh-TW" altLang="en-US" sz="2800" b="1"/>
          </a:p>
        </p:txBody>
      </p:sp>
      <p:sp>
        <p:nvSpPr>
          <p:cNvPr id="24" name="文字方塊 43">
            <a:extLst>
              <a:ext uri="{FF2B5EF4-FFF2-40B4-BE49-F238E27FC236}">
                <a16:creationId xmlns:a16="http://schemas.microsoft.com/office/drawing/2014/main" id="{1ED57BEA-814A-4C08-910B-E59C13630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9" y="4131259"/>
            <a:ext cx="191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800" b="1" dirty="0"/>
              <a:t>Web Server</a:t>
            </a:r>
            <a:endParaRPr lang="zh-TW" altLang="en-US" sz="2800" b="1" dirty="0"/>
          </a:p>
        </p:txBody>
      </p:sp>
      <p:sp>
        <p:nvSpPr>
          <p:cNvPr id="25" name="文字方塊 44">
            <a:extLst>
              <a:ext uri="{FF2B5EF4-FFF2-40B4-BE49-F238E27FC236}">
                <a16:creationId xmlns:a16="http://schemas.microsoft.com/office/drawing/2014/main" id="{D61D147A-E7D0-48C3-8357-E1F6DE232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4" y="4045537"/>
            <a:ext cx="1577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800" b="1"/>
              <a:t>Database</a:t>
            </a:r>
          </a:p>
          <a:p>
            <a:pPr algn="ctr"/>
            <a:r>
              <a:rPr lang="en-US" altLang="zh-TW" sz="2800" b="1"/>
              <a:t>Server</a:t>
            </a:r>
            <a:endParaRPr lang="zh-TW" altLang="en-US" sz="2800" b="1"/>
          </a:p>
        </p:txBody>
      </p:sp>
      <p:pic>
        <p:nvPicPr>
          <p:cNvPr id="26" name="Picture 34" descr="http://icons.iconarchive.com/icons/google/chrome/128/Google-Chrome-icon.png">
            <a:extLst>
              <a:ext uri="{FF2B5EF4-FFF2-40B4-BE49-F238E27FC236}">
                <a16:creationId xmlns:a16="http://schemas.microsoft.com/office/drawing/2014/main" id="{D0DD18AA-5EC2-416A-97A1-AF795073F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0" y="1869530"/>
            <a:ext cx="506412" cy="5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6" descr="http://icons.iconarchive.com/icons/carlosjj/mozilla/128/Firefox-icon.png">
            <a:extLst>
              <a:ext uri="{FF2B5EF4-FFF2-40B4-BE49-F238E27FC236}">
                <a16:creationId xmlns:a16="http://schemas.microsoft.com/office/drawing/2014/main" id="{11E7FCE0-C6ED-4315-9C5D-106DE73C6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20" y="1907629"/>
            <a:ext cx="482600" cy="54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箭號: 左-右雙向 27">
            <a:extLst>
              <a:ext uri="{FF2B5EF4-FFF2-40B4-BE49-F238E27FC236}">
                <a16:creationId xmlns:a16="http://schemas.microsoft.com/office/drawing/2014/main" id="{88CA9D0F-56D1-4AA5-B55E-9818B46D6215}"/>
              </a:ext>
            </a:extLst>
          </p:cNvPr>
          <p:cNvSpPr/>
          <p:nvPr/>
        </p:nvSpPr>
        <p:spPr>
          <a:xfrm>
            <a:off x="2013673" y="2707610"/>
            <a:ext cx="888918" cy="445627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" name="箭號: 左-右雙向 28">
            <a:extLst>
              <a:ext uri="{FF2B5EF4-FFF2-40B4-BE49-F238E27FC236}">
                <a16:creationId xmlns:a16="http://schemas.microsoft.com/office/drawing/2014/main" id="{D10E2394-9579-4B6B-8D8A-5768CC346373}"/>
              </a:ext>
            </a:extLst>
          </p:cNvPr>
          <p:cNvSpPr/>
          <p:nvPr/>
        </p:nvSpPr>
        <p:spPr>
          <a:xfrm>
            <a:off x="6484962" y="2605640"/>
            <a:ext cx="888918" cy="445627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文字方塊 51">
            <a:extLst>
              <a:ext uri="{FF2B5EF4-FFF2-40B4-BE49-F238E27FC236}">
                <a16:creationId xmlns:a16="http://schemas.microsoft.com/office/drawing/2014/main" id="{942D009B-98A9-45DA-9B83-F006BA299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71" y="4870673"/>
            <a:ext cx="127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800" b="1">
                <a:solidFill>
                  <a:srgbClr val="FF0000"/>
                </a:solidFill>
              </a:rPr>
              <a:t>Brower</a:t>
            </a:r>
          </a:p>
        </p:txBody>
      </p:sp>
      <p:sp>
        <p:nvSpPr>
          <p:cNvPr id="31" name="文字方塊 52">
            <a:extLst>
              <a:ext uri="{FF2B5EF4-FFF2-40B4-BE49-F238E27FC236}">
                <a16:creationId xmlns:a16="http://schemas.microsoft.com/office/drawing/2014/main" id="{FA81FFE5-8468-459A-8BCB-DEB5BBF95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308" y="4767485"/>
            <a:ext cx="3105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Apache Web Server</a:t>
            </a:r>
          </a:p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phpMyAdmin</a:t>
            </a:r>
          </a:p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php Apps</a:t>
            </a:r>
          </a:p>
        </p:txBody>
      </p:sp>
      <p:sp>
        <p:nvSpPr>
          <p:cNvPr id="32" name="文字方塊 53">
            <a:extLst>
              <a:ext uri="{FF2B5EF4-FFF2-40B4-BE49-F238E27FC236}">
                <a16:creationId xmlns:a16="http://schemas.microsoft.com/office/drawing/2014/main" id="{8019D5AB-8F4F-44FD-B7E8-B6FBF5DB0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783" y="5359623"/>
            <a:ext cx="123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800" b="1">
                <a:solidFill>
                  <a:srgbClr val="FF0000"/>
                </a:solidFill>
              </a:rPr>
              <a:t>MySQL</a:t>
            </a:r>
          </a:p>
        </p:txBody>
      </p:sp>
    </p:spTree>
    <p:extLst>
      <p:ext uri="{BB962C8B-B14F-4D97-AF65-F5344CB8AC3E}">
        <p14:creationId xmlns:p14="http://schemas.microsoft.com/office/powerpoint/2010/main" val="152922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0F5CE31-C0B2-4CC2-943C-489A99FE6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620713"/>
            <a:ext cx="7559675" cy="1066800"/>
          </a:xfrm>
        </p:spPr>
        <p:txBody>
          <a:bodyPr/>
          <a:lstStyle/>
          <a:p>
            <a:pPr eaLnBrk="1" hangingPunct="1"/>
            <a:r>
              <a:rPr lang="en-US" altLang="zh-TW"/>
              <a:t>2. JavaScript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24E4E99-52E2-4143-AE77-4274D10A0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(Dec. 1995) Netscape Navigator 2.0</a:t>
            </a:r>
            <a:r>
              <a:rPr lang="zh-TW" altLang="en-US"/>
              <a:t>支援</a:t>
            </a:r>
            <a:r>
              <a:rPr lang="en-US" altLang="zh-TW"/>
              <a:t>JavaScript</a:t>
            </a:r>
          </a:p>
          <a:p>
            <a:pPr lvl="1" eaLnBrk="1" hangingPunct="1"/>
            <a:r>
              <a:rPr lang="zh-TW" altLang="en-US"/>
              <a:t>可於</a:t>
            </a:r>
            <a:r>
              <a:rPr lang="en-US" altLang="zh-TW"/>
              <a:t>Brower</a:t>
            </a:r>
            <a:r>
              <a:rPr lang="zh-TW" altLang="en-US"/>
              <a:t>中解譯執行的程式語言</a:t>
            </a:r>
          </a:p>
          <a:p>
            <a:pPr eaLnBrk="1" hangingPunct="1"/>
            <a:endParaRPr lang="en-US" altLang="zh-TW"/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364A36E4-25EB-4303-9AF4-468F39E70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860800"/>
            <a:ext cx="8964613" cy="1654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700" b="1">
                <a:latin typeface="Courier New" panose="02070309020205020404" pitchFamily="49" charset="0"/>
                <a:ea typeface="新細明體" panose="02020500000000000000" pitchFamily="18" charset="-120"/>
              </a:rPr>
              <a:t>&lt;script&gt;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700" b="1">
                <a:latin typeface="Courier New" panose="02070309020205020404" pitchFamily="49" charset="0"/>
                <a:ea typeface="新細明體" panose="02020500000000000000" pitchFamily="18" charset="-120"/>
              </a:rPr>
              <a:t>for (i=0;i&lt;10;i++)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700" b="1">
                <a:latin typeface="Courier New" panose="02070309020205020404" pitchFamily="49" charset="0"/>
                <a:ea typeface="新細明體" panose="02020500000000000000" pitchFamily="18" charset="-120"/>
              </a:rPr>
              <a:t>  document.write("&lt;hr size="+2*i+" width=" + 40*i+" color='red'&gt;");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700" b="1">
                <a:latin typeface="Courier New" panose="02070309020205020404" pitchFamily="49" charset="0"/>
                <a:ea typeface="新細明體" panose="02020500000000000000" pitchFamily="18" charset="-12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700" b="1">
                <a:latin typeface="Courier New" panose="02070309020205020404" pitchFamily="49" charset="0"/>
                <a:ea typeface="新細明體" panose="02020500000000000000" pitchFamily="18" charset="-120"/>
              </a:rPr>
              <a:t>alert("Welcome to JavaScript Test!\nSee you!");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700" b="1">
                <a:latin typeface="Courier New" panose="02070309020205020404" pitchFamily="49" charset="0"/>
                <a:ea typeface="新細明體" panose="02020500000000000000" pitchFamily="18" charset="-120"/>
              </a:rPr>
              <a:t>&lt;/script&gt;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CNU簡報9">
  <a:themeElements>
    <a:clrScheme name="NCNU簡報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CNU簡報9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CNU簡報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NU簡報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NU簡報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NU簡報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NU簡報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NU簡報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NU簡報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NU簡報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NU簡報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NU簡報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NU簡報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NU簡報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NCNU行政大樓</Template>
  <TotalTime>747</TotalTime>
  <Words>806</Words>
  <Application>Microsoft Office PowerPoint</Application>
  <PresentationFormat>如螢幕大小 (4:3)</PresentationFormat>
  <Paragraphs>124</Paragraphs>
  <Slides>14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新細明體</vt:lpstr>
      <vt:lpstr>標楷體</vt:lpstr>
      <vt:lpstr>Arial</vt:lpstr>
      <vt:lpstr>Courier New</vt:lpstr>
      <vt:lpstr>Times New Roman</vt:lpstr>
      <vt:lpstr>NCNU簡報9</vt:lpstr>
      <vt:lpstr>VISIO</vt:lpstr>
      <vt:lpstr>網站開發技術簡介</vt:lpstr>
      <vt:lpstr>大綱</vt:lpstr>
      <vt:lpstr>1. WWW簡介</vt:lpstr>
      <vt:lpstr>WWW技術發展</vt:lpstr>
      <vt:lpstr>PowerPoint 簡報</vt:lpstr>
      <vt:lpstr>PowerPoint 簡報</vt:lpstr>
      <vt:lpstr>HTML and HTTP</vt:lpstr>
      <vt:lpstr>PowerPoint 簡報</vt:lpstr>
      <vt:lpstr>2. JavaScript</vt:lpstr>
      <vt:lpstr>Advantages of Using JavaScript</vt:lpstr>
      <vt:lpstr>3. Cascading Style Sheets (CSS)</vt:lpstr>
      <vt:lpstr>網頁設計應注意事項</vt:lpstr>
      <vt:lpstr>5. Server端Web技術</vt:lpstr>
      <vt:lpstr>Usage of server-side programming languages for websites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企業網站服務之建置與管理</dc:title>
  <dc:creator>Yen-Cheng Chen</dc:creator>
  <cp:lastModifiedBy>88693</cp:lastModifiedBy>
  <cp:revision>71</cp:revision>
  <dcterms:created xsi:type="dcterms:W3CDTF">2008-10-27T12:39:48Z</dcterms:created>
  <dcterms:modified xsi:type="dcterms:W3CDTF">2024-02-20T13:42:27Z</dcterms:modified>
</cp:coreProperties>
</file>