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2"/>
  </p:notesMasterIdLst>
  <p:sldIdLst>
    <p:sldId id="256" r:id="rId2"/>
    <p:sldId id="299" r:id="rId3"/>
    <p:sldId id="257" r:id="rId4"/>
    <p:sldId id="258" r:id="rId5"/>
    <p:sldId id="259" r:id="rId6"/>
    <p:sldId id="260" r:id="rId7"/>
    <p:sldId id="261" r:id="rId8"/>
    <p:sldId id="262" r:id="rId9"/>
    <p:sldId id="307" r:id="rId10"/>
    <p:sldId id="264" r:id="rId11"/>
    <p:sldId id="265" r:id="rId12"/>
    <p:sldId id="300" r:id="rId13"/>
    <p:sldId id="266" r:id="rId14"/>
    <p:sldId id="267" r:id="rId15"/>
    <p:sldId id="304" r:id="rId16"/>
    <p:sldId id="268" r:id="rId17"/>
    <p:sldId id="295" r:id="rId18"/>
    <p:sldId id="269" r:id="rId19"/>
    <p:sldId id="301" r:id="rId20"/>
    <p:sldId id="302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CC0000"/>
    <a:srgbClr val="FF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337" autoAdjust="0"/>
    <p:restoredTop sz="90929"/>
  </p:normalViewPr>
  <p:slideViewPr>
    <p:cSldViewPr>
      <p:cViewPr varScale="1">
        <p:scale>
          <a:sx n="111" d="100"/>
          <a:sy n="111" d="100"/>
        </p:scale>
        <p:origin x="120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0.xml"/><Relationship Id="rId13" Type="http://schemas.openxmlformats.org/officeDocument/2006/relationships/slide" Target="slides/slide18.xml"/><Relationship Id="rId3" Type="http://schemas.openxmlformats.org/officeDocument/2006/relationships/slide" Target="slides/slide4.xml"/><Relationship Id="rId7" Type="http://schemas.openxmlformats.org/officeDocument/2006/relationships/slide" Target="slides/slide8.xml"/><Relationship Id="rId12" Type="http://schemas.openxmlformats.org/officeDocument/2006/relationships/slide" Target="slides/slide16.xml"/><Relationship Id="rId2" Type="http://schemas.openxmlformats.org/officeDocument/2006/relationships/slide" Target="slides/slide3.xml"/><Relationship Id="rId1" Type="http://schemas.openxmlformats.org/officeDocument/2006/relationships/slide" Target="slides/slide1.xml"/><Relationship Id="rId6" Type="http://schemas.openxmlformats.org/officeDocument/2006/relationships/slide" Target="slides/slide7.xml"/><Relationship Id="rId11" Type="http://schemas.openxmlformats.org/officeDocument/2006/relationships/slide" Target="slides/slide14.xml"/><Relationship Id="rId5" Type="http://schemas.openxmlformats.org/officeDocument/2006/relationships/slide" Target="slides/slide6.xml"/><Relationship Id="rId10" Type="http://schemas.openxmlformats.org/officeDocument/2006/relationships/slide" Target="slides/slide13.xml"/><Relationship Id="rId4" Type="http://schemas.openxmlformats.org/officeDocument/2006/relationships/slide" Target="slides/slide5.xml"/><Relationship Id="rId9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7ABAC478-4DB7-43A7-A5C3-285C3B76135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B4167ADD-2D56-483A-B825-8F042FBCF5D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2858AED7-78ED-415B-A699-5B3E2A5F788E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6325" name="Rectangle 5">
            <a:extLst>
              <a:ext uri="{FF2B5EF4-FFF2-40B4-BE49-F238E27FC236}">
                <a16:creationId xmlns:a16="http://schemas.microsoft.com/office/drawing/2014/main" id="{AB11A186-A421-47D4-82B5-5342D673906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6326" name="Rectangle 6">
            <a:extLst>
              <a:ext uri="{FF2B5EF4-FFF2-40B4-BE49-F238E27FC236}">
                <a16:creationId xmlns:a16="http://schemas.microsoft.com/office/drawing/2014/main" id="{D31826D3-9DEE-4D78-90B8-6BEB4DBB528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6327" name="Rectangle 7">
            <a:extLst>
              <a:ext uri="{FF2B5EF4-FFF2-40B4-BE49-F238E27FC236}">
                <a16:creationId xmlns:a16="http://schemas.microsoft.com/office/drawing/2014/main" id="{C904339C-3620-4908-8AE8-1647F6D619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54BF095-288A-418A-AD05-4ABDD6BDC9F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ABE3900A-728B-4D1D-828F-2B70A5D935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FCC55A0-98E6-4BB0-A1DE-9147AD77EB01}" type="slidenum">
              <a:rPr lang="zh-TW" altLang="en-US" sz="1200" smtClean="0"/>
              <a:pPr/>
              <a:t>1</a:t>
            </a:fld>
            <a:endParaRPr lang="en-US" altLang="zh-TW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BE18F4D2-C454-463E-88BB-95000E5B381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B3857D89-A410-484C-9891-E46352EFFB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3AD55AD1-BFDF-4242-BB86-FB2E85A19F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515218D-4034-44E4-AD62-54472D88EBC5}" type="slidenum">
              <a:rPr lang="zh-TW" altLang="en-US" sz="1200" smtClean="0"/>
              <a:pPr/>
              <a:t>11</a:t>
            </a:fld>
            <a:endParaRPr lang="en-US" altLang="zh-TW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99D71D16-D667-4D73-A8B6-D6B54863CA0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DD8A8885-9B63-4F3C-BF01-BDDC312016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088DD63A-C750-4396-A07E-C06CF93D2F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2CB9738-2616-4744-A0B3-929108147390}" type="slidenum">
              <a:rPr lang="zh-TW" altLang="en-US" sz="1200" smtClean="0"/>
              <a:pPr/>
              <a:t>12</a:t>
            </a:fld>
            <a:endParaRPr lang="en-US" altLang="zh-TW" sz="1200"/>
          </a:p>
        </p:txBody>
      </p:sp>
      <p:sp>
        <p:nvSpPr>
          <p:cNvPr id="26627" name="Rectangle 1026">
            <a:extLst>
              <a:ext uri="{FF2B5EF4-FFF2-40B4-BE49-F238E27FC236}">
                <a16:creationId xmlns:a16="http://schemas.microsoft.com/office/drawing/2014/main" id="{7D6F555F-291B-4FB7-B9CF-C99C423DBFC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1027">
            <a:extLst>
              <a:ext uri="{FF2B5EF4-FFF2-40B4-BE49-F238E27FC236}">
                <a16:creationId xmlns:a16="http://schemas.microsoft.com/office/drawing/2014/main" id="{A5CCBF73-1313-46E5-9E72-134DAD0D58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2D591FFD-1FE9-4960-BE0C-70898088F8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9BA5273-1C09-4DE3-8712-870D11FF5654}" type="slidenum">
              <a:rPr lang="zh-TW" altLang="en-US" sz="1200" smtClean="0"/>
              <a:pPr/>
              <a:t>13</a:t>
            </a:fld>
            <a:endParaRPr lang="en-US" altLang="zh-TW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646EDDF1-701A-4095-8CC0-EDC50FF46FD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3AB3B196-E391-49E7-9AFA-496AA80A52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CBB61EAE-1F78-4116-A6F8-8ADCA76306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7FB6DB6-01B0-4AEE-A4B7-63418BF6CF26}" type="slidenum">
              <a:rPr lang="zh-TW" altLang="en-US" sz="1200" smtClean="0"/>
              <a:pPr/>
              <a:t>14</a:t>
            </a:fld>
            <a:endParaRPr lang="en-US" altLang="zh-TW" sz="1200"/>
          </a:p>
        </p:txBody>
      </p:sp>
      <p:sp>
        <p:nvSpPr>
          <p:cNvPr id="30723" name="Rectangle 1026">
            <a:extLst>
              <a:ext uri="{FF2B5EF4-FFF2-40B4-BE49-F238E27FC236}">
                <a16:creationId xmlns:a16="http://schemas.microsoft.com/office/drawing/2014/main" id="{40FF3DFA-7678-4506-A60A-1ED966C071E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1027">
            <a:extLst>
              <a:ext uri="{FF2B5EF4-FFF2-40B4-BE49-F238E27FC236}">
                <a16:creationId xmlns:a16="http://schemas.microsoft.com/office/drawing/2014/main" id="{085C3686-CF9E-4505-BF67-A96E0BB2D7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6DBB6741-9AC2-4C4D-9D19-A8779D6365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2A9F91F-1781-4117-860D-0994060AE548}" type="slidenum">
              <a:rPr lang="zh-TW" altLang="en-US" sz="1200" smtClean="0"/>
              <a:pPr/>
              <a:t>15</a:t>
            </a:fld>
            <a:endParaRPr lang="en-US" altLang="zh-TW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9617C006-E3C4-4E78-91DA-1D342FE188E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E792C8C6-1CB5-496E-8197-F65B497788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F9B98283-DC17-4C21-8202-D344C6FBA5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7386BDB-CEE4-401B-B314-60B1AB9FFFC5}" type="slidenum">
              <a:rPr lang="zh-TW" altLang="en-US" sz="1200" smtClean="0"/>
              <a:pPr/>
              <a:t>16</a:t>
            </a:fld>
            <a:endParaRPr lang="en-US" altLang="zh-TW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AAC3F9B6-8FE5-4525-B55A-35C13C9D02F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49937893-5D4F-492D-9D1D-DCFB339A80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9E9B778C-07A7-41B1-A639-1E2E60D931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4736C58-DFAD-47F2-A11E-2E8A0D17714F}" type="slidenum">
              <a:rPr lang="zh-TW" altLang="en-US" sz="1200" smtClean="0"/>
              <a:pPr/>
              <a:t>17</a:t>
            </a:fld>
            <a:endParaRPr lang="en-US" altLang="zh-TW" sz="1200"/>
          </a:p>
        </p:txBody>
      </p:sp>
      <p:sp>
        <p:nvSpPr>
          <p:cNvPr id="36867" name="Rectangle 1026">
            <a:extLst>
              <a:ext uri="{FF2B5EF4-FFF2-40B4-BE49-F238E27FC236}">
                <a16:creationId xmlns:a16="http://schemas.microsoft.com/office/drawing/2014/main" id="{CCAAFF23-3DB4-48FC-B2CB-B9D558004D8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1027">
            <a:extLst>
              <a:ext uri="{FF2B5EF4-FFF2-40B4-BE49-F238E27FC236}">
                <a16:creationId xmlns:a16="http://schemas.microsoft.com/office/drawing/2014/main" id="{0B9ED3BF-6CAC-4469-9844-BA920D27CF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18AC499D-B14F-48AB-8922-DE78388840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7AE8D07-C040-4686-9639-A77F8F4E9EEA}" type="slidenum">
              <a:rPr lang="zh-TW" altLang="en-US" sz="1200" smtClean="0"/>
              <a:pPr/>
              <a:t>18</a:t>
            </a:fld>
            <a:endParaRPr lang="en-US" altLang="zh-TW" sz="1200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36BE8A10-7BF9-4A16-8958-937874C7EEC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58000CCC-C1B9-42B6-855D-F5242D0532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48540FDC-2C69-43AD-985E-42CA1EAD1E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BB286C2-8864-4C34-8829-1C3D9EEA2EFD}" type="slidenum">
              <a:rPr lang="zh-TW" altLang="en-US" sz="1200" smtClean="0"/>
              <a:pPr/>
              <a:t>19</a:t>
            </a:fld>
            <a:endParaRPr lang="en-US" altLang="zh-TW" sz="1200"/>
          </a:p>
        </p:txBody>
      </p:sp>
      <p:sp>
        <p:nvSpPr>
          <p:cNvPr id="40963" name="Rectangle 1026">
            <a:extLst>
              <a:ext uri="{FF2B5EF4-FFF2-40B4-BE49-F238E27FC236}">
                <a16:creationId xmlns:a16="http://schemas.microsoft.com/office/drawing/2014/main" id="{0B9828E6-2D9B-4E36-8A46-36C68C41BF2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1027">
            <a:extLst>
              <a:ext uri="{FF2B5EF4-FFF2-40B4-BE49-F238E27FC236}">
                <a16:creationId xmlns:a16="http://schemas.microsoft.com/office/drawing/2014/main" id="{E0992D38-2FF3-4B68-A430-20423C7CC3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E9ACA978-2365-45EE-ADD7-EE0D240369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D9B6AC3-09DC-427C-A1DC-F457C9C112C5}" type="slidenum">
              <a:rPr lang="zh-TW" altLang="en-US" sz="1200" smtClean="0"/>
              <a:pPr/>
              <a:t>20</a:t>
            </a:fld>
            <a:endParaRPr lang="en-US" altLang="zh-TW" sz="12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48B4AD31-C438-4248-B9D2-16F3E80D117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39321289-B918-4DE0-9B84-419E20C418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D33E84D0-A00D-4934-8490-A19B04A7A1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BA99F10-5C32-422E-9977-B495A99E1997}" type="slidenum">
              <a:rPr lang="zh-TW" altLang="en-US" sz="1200" smtClean="0"/>
              <a:pPr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6109EE6B-1359-4A9C-86E2-D6E0E24965F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AB2447FC-D63E-4F8C-A0FD-C5617BBC4B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4AE7C4AF-F94B-42C8-9D2D-FE8E05F777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F147FB4-21C5-4B62-B77F-EA8C6BA65A5D}" type="slidenum">
              <a:rPr lang="zh-TW" altLang="en-US" sz="1200" smtClean="0"/>
              <a:pPr/>
              <a:t>3</a:t>
            </a:fld>
            <a:endParaRPr lang="en-US" altLang="zh-TW" sz="1200"/>
          </a:p>
        </p:txBody>
      </p:sp>
      <p:sp>
        <p:nvSpPr>
          <p:cNvPr id="9219" name="Rectangle 1026">
            <a:extLst>
              <a:ext uri="{FF2B5EF4-FFF2-40B4-BE49-F238E27FC236}">
                <a16:creationId xmlns:a16="http://schemas.microsoft.com/office/drawing/2014/main" id="{801A0EFA-79D6-43D1-8344-17E1AE5A61B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1027">
            <a:extLst>
              <a:ext uri="{FF2B5EF4-FFF2-40B4-BE49-F238E27FC236}">
                <a16:creationId xmlns:a16="http://schemas.microsoft.com/office/drawing/2014/main" id="{AFA7CF50-CEB2-401B-8711-7A2ED1CC80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12580327-71B0-4623-97A3-2FF5B2039F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B47B441-5DB1-4924-8511-DC36A31CC5C2}" type="slidenum">
              <a:rPr lang="zh-TW" altLang="en-US" sz="1200" smtClean="0"/>
              <a:pPr/>
              <a:t>4</a:t>
            </a:fld>
            <a:endParaRPr lang="en-US" altLang="zh-TW" sz="1200"/>
          </a:p>
        </p:txBody>
      </p:sp>
      <p:sp>
        <p:nvSpPr>
          <p:cNvPr id="11267" name="Rectangle 1026">
            <a:extLst>
              <a:ext uri="{FF2B5EF4-FFF2-40B4-BE49-F238E27FC236}">
                <a16:creationId xmlns:a16="http://schemas.microsoft.com/office/drawing/2014/main" id="{A2F26FB8-C2CD-43FF-9EC4-63F496ECCAA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1027">
            <a:extLst>
              <a:ext uri="{FF2B5EF4-FFF2-40B4-BE49-F238E27FC236}">
                <a16:creationId xmlns:a16="http://schemas.microsoft.com/office/drawing/2014/main" id="{B9FCC05E-607E-41D8-87A1-3A2C7EC5DA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204FA0E2-CDBE-4D14-B5A2-1AB4CE65DD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573B646-8678-449C-B31E-B1040BF21265}" type="slidenum">
              <a:rPr lang="zh-TW" altLang="en-US" sz="1200" smtClean="0"/>
              <a:pPr/>
              <a:t>5</a:t>
            </a:fld>
            <a:endParaRPr lang="en-US" altLang="zh-TW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6ED670E1-9330-4FA3-AC0A-233AC2C907A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3E718184-156D-4A44-885B-B989C511F3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718A1054-5C0F-4497-BF86-7D4AD17C18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7A4EF88-5DDA-452E-BB07-6F33E3ECF32E}" type="slidenum">
              <a:rPr lang="zh-TW" altLang="en-US" sz="1200" smtClean="0"/>
              <a:pPr/>
              <a:t>6</a:t>
            </a:fld>
            <a:endParaRPr lang="en-US" altLang="zh-TW" sz="1200"/>
          </a:p>
        </p:txBody>
      </p:sp>
      <p:sp>
        <p:nvSpPr>
          <p:cNvPr id="15363" name="Rectangle 1026">
            <a:extLst>
              <a:ext uri="{FF2B5EF4-FFF2-40B4-BE49-F238E27FC236}">
                <a16:creationId xmlns:a16="http://schemas.microsoft.com/office/drawing/2014/main" id="{47A6D969-2A84-44CD-83DD-6662DE7D11F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1027">
            <a:extLst>
              <a:ext uri="{FF2B5EF4-FFF2-40B4-BE49-F238E27FC236}">
                <a16:creationId xmlns:a16="http://schemas.microsoft.com/office/drawing/2014/main" id="{A603A622-70D6-472B-8FB7-F7E39DC290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BA77471B-402E-458D-AFD2-61DFB12846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7706680-D32E-43D5-9ACC-3BD34B81B972}" type="slidenum">
              <a:rPr lang="zh-TW" altLang="en-US" sz="1200" smtClean="0"/>
              <a:pPr/>
              <a:t>7</a:t>
            </a:fld>
            <a:endParaRPr lang="en-US" altLang="zh-TW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2AD2C72-6FCF-4BB8-BA40-6272D2CE0F1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A3BC6749-6937-4CF3-BF7A-46B1136C89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5A6EE906-0CAE-4239-B20E-985D40679A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7551147-97F1-4ED0-A2AA-DAEE01C2E49F}" type="slidenum">
              <a:rPr lang="zh-TW" altLang="en-US" sz="1200" smtClean="0"/>
              <a:pPr/>
              <a:t>8</a:t>
            </a:fld>
            <a:endParaRPr lang="en-US" altLang="zh-TW" sz="1200"/>
          </a:p>
        </p:txBody>
      </p:sp>
      <p:sp>
        <p:nvSpPr>
          <p:cNvPr id="19459" name="Rectangle 1026">
            <a:extLst>
              <a:ext uri="{FF2B5EF4-FFF2-40B4-BE49-F238E27FC236}">
                <a16:creationId xmlns:a16="http://schemas.microsoft.com/office/drawing/2014/main" id="{EFC35B12-9306-46D5-8B5B-C5371C05FAA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1027">
            <a:extLst>
              <a:ext uri="{FF2B5EF4-FFF2-40B4-BE49-F238E27FC236}">
                <a16:creationId xmlns:a16="http://schemas.microsoft.com/office/drawing/2014/main" id="{55C9B5DC-03C5-4CA5-9F9B-6A29884890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82EB5260-5EE7-48A0-B7CA-084396D59E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473D365-7396-4F6B-981D-E0490AF15330}" type="slidenum">
              <a:rPr lang="zh-TW" altLang="en-US" sz="1200" smtClean="0"/>
              <a:pPr/>
              <a:t>10</a:t>
            </a:fld>
            <a:endParaRPr lang="en-US" altLang="zh-TW" sz="1200"/>
          </a:p>
        </p:txBody>
      </p:sp>
      <p:sp>
        <p:nvSpPr>
          <p:cNvPr id="22531" name="Rectangle 1026">
            <a:extLst>
              <a:ext uri="{FF2B5EF4-FFF2-40B4-BE49-F238E27FC236}">
                <a16:creationId xmlns:a16="http://schemas.microsoft.com/office/drawing/2014/main" id="{38958489-4F66-4D58-A64F-011C0E5FCA1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1027">
            <a:extLst>
              <a:ext uri="{FF2B5EF4-FFF2-40B4-BE49-F238E27FC236}">
                <a16:creationId xmlns:a16="http://schemas.microsoft.com/office/drawing/2014/main" id="{9B970E15-B3B0-4F58-97AF-840D788C5C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>
            <a:extLst>
              <a:ext uri="{FF2B5EF4-FFF2-40B4-BE49-F238E27FC236}">
                <a16:creationId xmlns:a16="http://schemas.microsoft.com/office/drawing/2014/main" id="{636DC200-1D49-4893-9F89-BED43E901D0E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2514600"/>
            <a:ext cx="8153400" cy="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en-GB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533400"/>
            <a:ext cx="7721600" cy="1905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altLang="zh-TW" noProof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028950"/>
            <a:ext cx="6400800" cy="1771650"/>
          </a:xfrm>
        </p:spPr>
        <p:txBody>
          <a:bodyPr/>
          <a:lstStyle>
            <a:lvl1pPr marL="0" indent="0">
              <a:buFontTx/>
              <a:buNone/>
              <a:defRPr>
                <a:latin typeface="Arial Black" pitchFamily="34" charset="0"/>
              </a:defRPr>
            </a:lvl1pPr>
          </a:lstStyle>
          <a:p>
            <a:pPr lvl="0"/>
            <a:r>
              <a:rPr lang="en-GB" altLang="zh-TW" noProof="0"/>
              <a:t>Click to edit Master subtitle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8AEC5FE-52D2-4C29-AD98-7CD950FF55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711200" y="6229350"/>
            <a:ext cx="1930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6472A0A-3E54-424B-9955-4F588EA3E2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76813A0-321F-4308-A755-7924F72209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fld id="{D03C9C8D-8E1C-45B2-B10F-438E5EB04C15}" type="slidenum">
              <a:rPr lang="en-GB" altLang="zh-TW"/>
              <a:pPr>
                <a:defRPr/>
              </a:pPr>
              <a:t>‹#›</a:t>
            </a:fld>
            <a:endParaRPr lang="en-GB" altLang="zh-TW"/>
          </a:p>
        </p:txBody>
      </p:sp>
    </p:spTree>
    <p:extLst>
      <p:ext uri="{BB962C8B-B14F-4D97-AF65-F5344CB8AC3E}">
        <p14:creationId xmlns:p14="http://schemas.microsoft.com/office/powerpoint/2010/main" val="590554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925ED7-11DA-44E3-A58F-99A469928A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ED2E501-B42D-4CCC-A34C-61E72ECAED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50F1B67-F7EB-4FB7-9EFE-F701E472D7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D2550-4A77-4B2E-98B9-A3623861DAFA}" type="slidenum">
              <a:rPr lang="en-GB" altLang="zh-TW"/>
              <a:pPr>
                <a:defRPr/>
              </a:pPr>
              <a:t>‹#›</a:t>
            </a:fld>
            <a:endParaRPr lang="en-GB" altLang="zh-TW"/>
          </a:p>
        </p:txBody>
      </p:sp>
    </p:spTree>
    <p:extLst>
      <p:ext uri="{BB962C8B-B14F-4D97-AF65-F5344CB8AC3E}">
        <p14:creationId xmlns:p14="http://schemas.microsoft.com/office/powerpoint/2010/main" val="1524963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78600" y="152400"/>
            <a:ext cx="2057400" cy="59055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06400" y="152400"/>
            <a:ext cx="6019800" cy="59055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15331C6-EF9A-49EC-AEDD-0C71A34EED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5FB36E1-0542-4EF7-BE80-BA1DC3A63B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A8422B1-B8B3-4A70-9E61-280ED59F86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2A7E6-368E-47A2-96F6-0B6FE03F1501}" type="slidenum">
              <a:rPr lang="en-GB" altLang="zh-TW"/>
              <a:pPr>
                <a:defRPr/>
              </a:pPr>
              <a:t>‹#›</a:t>
            </a:fld>
            <a:endParaRPr lang="en-GB" altLang="zh-TW"/>
          </a:p>
        </p:txBody>
      </p:sp>
    </p:spTree>
    <p:extLst>
      <p:ext uri="{BB962C8B-B14F-4D97-AF65-F5344CB8AC3E}">
        <p14:creationId xmlns:p14="http://schemas.microsoft.com/office/powerpoint/2010/main" val="33927816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06400" y="152400"/>
            <a:ext cx="82042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371600"/>
            <a:ext cx="4013200" cy="46863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22800" y="1371600"/>
            <a:ext cx="4013200" cy="46863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0AFA7D-3DF9-485C-8C8D-306BD41B71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8C6812-02D3-4E8B-8267-7B2C0852AC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1A96A01-7EA1-4F55-9781-7362718D25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78FB60-4208-433B-B04F-2743451BEF99}" type="slidenum">
              <a:rPr lang="en-GB" altLang="zh-TW"/>
              <a:pPr>
                <a:defRPr/>
              </a:pPr>
              <a:t>‹#›</a:t>
            </a:fld>
            <a:endParaRPr lang="en-GB" altLang="zh-TW"/>
          </a:p>
        </p:txBody>
      </p:sp>
    </p:spTree>
    <p:extLst>
      <p:ext uri="{BB962C8B-B14F-4D97-AF65-F5344CB8AC3E}">
        <p14:creationId xmlns:p14="http://schemas.microsoft.com/office/powerpoint/2010/main" val="2823911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0160216-68F7-49A4-B37B-5DD8FC3D88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EC695BA-4AF9-4F30-9908-C16C688E5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87A8534-8176-44C2-A027-31DDEC4086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2AC3C-C75C-4258-9439-A165C2BFEECA}" type="slidenum">
              <a:rPr lang="en-GB" altLang="zh-TW"/>
              <a:pPr>
                <a:defRPr/>
              </a:pPr>
              <a:t>‹#›</a:t>
            </a:fld>
            <a:endParaRPr lang="en-GB" altLang="zh-TW"/>
          </a:p>
        </p:txBody>
      </p:sp>
    </p:spTree>
    <p:extLst>
      <p:ext uri="{BB962C8B-B14F-4D97-AF65-F5344CB8AC3E}">
        <p14:creationId xmlns:p14="http://schemas.microsoft.com/office/powerpoint/2010/main" val="4205348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F413D05-8076-4F45-8D60-C8D4E95224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A338CCA-4619-4752-924B-8FEBF85F29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F9BD4FC-206D-475C-A6E6-2F9871732B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CAD081-ED0C-4742-8F5B-ADD98722A5CF}" type="slidenum">
              <a:rPr lang="en-GB" altLang="zh-TW"/>
              <a:pPr>
                <a:defRPr/>
              </a:pPr>
              <a:t>‹#›</a:t>
            </a:fld>
            <a:endParaRPr lang="en-GB" altLang="zh-TW"/>
          </a:p>
        </p:txBody>
      </p:sp>
    </p:spTree>
    <p:extLst>
      <p:ext uri="{BB962C8B-B14F-4D97-AF65-F5344CB8AC3E}">
        <p14:creationId xmlns:p14="http://schemas.microsoft.com/office/powerpoint/2010/main" val="1111499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13200" cy="468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22800" y="1371600"/>
            <a:ext cx="4013200" cy="468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8F447A9-A85A-4DE0-94C8-1162B16109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138B1B-2EE0-4D28-9EAD-619442D030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CE2DF86-1985-40CB-82C7-199C3CD9EA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0A8901-1161-401A-B81B-4EB1934C1884}" type="slidenum">
              <a:rPr lang="en-GB" altLang="zh-TW"/>
              <a:pPr>
                <a:defRPr/>
              </a:pPr>
              <a:t>‹#›</a:t>
            </a:fld>
            <a:endParaRPr lang="en-GB" altLang="zh-TW"/>
          </a:p>
        </p:txBody>
      </p:sp>
    </p:spTree>
    <p:extLst>
      <p:ext uri="{BB962C8B-B14F-4D97-AF65-F5344CB8AC3E}">
        <p14:creationId xmlns:p14="http://schemas.microsoft.com/office/powerpoint/2010/main" val="1138431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0BA25E0-740C-41C9-94EA-7C45B2086D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63F369E-3946-4B5F-B409-9C94D78799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DFBA253-2FA7-4487-BA52-8352C7E867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D840A-0655-4B4A-BE5F-26437CDABD80}" type="slidenum">
              <a:rPr lang="en-GB" altLang="zh-TW"/>
              <a:pPr>
                <a:defRPr/>
              </a:pPr>
              <a:t>‹#›</a:t>
            </a:fld>
            <a:endParaRPr lang="en-GB" altLang="zh-TW"/>
          </a:p>
        </p:txBody>
      </p:sp>
    </p:spTree>
    <p:extLst>
      <p:ext uri="{BB962C8B-B14F-4D97-AF65-F5344CB8AC3E}">
        <p14:creationId xmlns:p14="http://schemas.microsoft.com/office/powerpoint/2010/main" val="1357265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551A2D1-D888-4D0E-92CF-DF604860F9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63F8D20-578C-43C5-A724-32AD23B4BC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2AD40D4-787B-4FDF-8E5C-8A862838E4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CE9A3-333B-46BD-8A64-338C72BEFC3F}" type="slidenum">
              <a:rPr lang="en-GB" altLang="zh-TW"/>
              <a:pPr>
                <a:defRPr/>
              </a:pPr>
              <a:t>‹#›</a:t>
            </a:fld>
            <a:endParaRPr lang="en-GB" altLang="zh-TW"/>
          </a:p>
        </p:txBody>
      </p:sp>
    </p:spTree>
    <p:extLst>
      <p:ext uri="{BB962C8B-B14F-4D97-AF65-F5344CB8AC3E}">
        <p14:creationId xmlns:p14="http://schemas.microsoft.com/office/powerpoint/2010/main" val="4199792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35BE505-E9F8-4221-8F6E-E5580D6E30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6B737D9-C338-4691-A9B4-4D650C3152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8B0E97C-A950-4C67-871E-45D1A707CD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98862D-92C0-46AA-9015-B73ED7920BAA}" type="slidenum">
              <a:rPr lang="en-GB" altLang="zh-TW"/>
              <a:pPr>
                <a:defRPr/>
              </a:pPr>
              <a:t>‹#›</a:t>
            </a:fld>
            <a:endParaRPr lang="en-GB" altLang="zh-TW"/>
          </a:p>
        </p:txBody>
      </p:sp>
    </p:spTree>
    <p:extLst>
      <p:ext uri="{BB962C8B-B14F-4D97-AF65-F5344CB8AC3E}">
        <p14:creationId xmlns:p14="http://schemas.microsoft.com/office/powerpoint/2010/main" val="1936198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7B5F9D0-2C6A-46CC-8E96-DBD46CCE64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0867555-24F2-4111-849A-6B9FDCA036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A9696A-9F32-4F78-9D12-44240AF17C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E18E61-9A43-4DF2-97B3-55E5BEE71425}" type="slidenum">
              <a:rPr lang="en-GB" altLang="zh-TW"/>
              <a:pPr>
                <a:defRPr/>
              </a:pPr>
              <a:t>‹#›</a:t>
            </a:fld>
            <a:endParaRPr lang="en-GB" altLang="zh-TW"/>
          </a:p>
        </p:txBody>
      </p:sp>
    </p:spTree>
    <p:extLst>
      <p:ext uri="{BB962C8B-B14F-4D97-AF65-F5344CB8AC3E}">
        <p14:creationId xmlns:p14="http://schemas.microsoft.com/office/powerpoint/2010/main" val="2284954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5916D9-4232-4D49-A8C8-89B9FB2711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F11F5E-70EC-43E6-A0A1-261DF1FD5F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8DBB2C8-1AD4-40FA-9237-C3D20B90F6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6A4D08-C2EE-4370-8A85-B8E78253E9A1}" type="slidenum">
              <a:rPr lang="en-GB" altLang="zh-TW"/>
              <a:pPr>
                <a:defRPr/>
              </a:pPr>
              <a:t>‹#›</a:t>
            </a:fld>
            <a:endParaRPr lang="en-GB" altLang="zh-TW"/>
          </a:p>
        </p:txBody>
      </p:sp>
    </p:spTree>
    <p:extLst>
      <p:ext uri="{BB962C8B-B14F-4D97-AF65-F5344CB8AC3E}">
        <p14:creationId xmlns:p14="http://schemas.microsoft.com/office/powerpoint/2010/main" val="3021734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290D7A7-58FF-49F0-8620-1DF23E51DF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152400"/>
            <a:ext cx="8204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TW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EF7569F-E35F-48FC-9832-27682396FB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1788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TW"/>
              <a:t>Click to edit Master text styles</a:t>
            </a:r>
          </a:p>
          <a:p>
            <a:pPr lvl="1"/>
            <a:r>
              <a:rPr lang="en-GB" altLang="zh-TW"/>
              <a:t>Second level</a:t>
            </a:r>
          </a:p>
          <a:p>
            <a:pPr lvl="2"/>
            <a:r>
              <a:rPr lang="en-GB" altLang="zh-TW"/>
              <a:t>Third level</a:t>
            </a:r>
          </a:p>
          <a:p>
            <a:pPr lvl="3"/>
            <a:r>
              <a:rPr lang="en-GB" altLang="zh-TW"/>
              <a:t>Fourth level</a:t>
            </a:r>
          </a:p>
          <a:p>
            <a:pPr lvl="4"/>
            <a:r>
              <a:rPr lang="en-GB" altLang="zh-TW"/>
              <a:t>Fifth level</a:t>
            </a:r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098E1CF9-045A-450A-B8BB-4352A3466EF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120D12D6-AE02-46B6-811D-AC22F2EAEC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990751A6-2C75-4D41-8350-2D37D843C94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850E6FEE-C47D-47F7-974D-4E980A9FC3CD}" type="slidenum">
              <a:rPr lang="en-GB" altLang="zh-TW"/>
              <a:pPr>
                <a:defRPr/>
              </a:pPr>
              <a:t>‹#›</a:t>
            </a:fld>
            <a:endParaRPr lang="en-GB" altLang="zh-TW"/>
          </a:p>
        </p:txBody>
      </p:sp>
      <p:sp>
        <p:nvSpPr>
          <p:cNvPr id="1031" name="Line 7">
            <a:extLst>
              <a:ext uri="{FF2B5EF4-FFF2-40B4-BE49-F238E27FC236}">
                <a16:creationId xmlns:a16="http://schemas.microsoft.com/office/drawing/2014/main" id="{2833EDA1-3DF9-4978-9B8D-D82E99E89CC2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1295400"/>
            <a:ext cx="8153400" cy="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—"/>
        <a:defRPr kumimoji="1"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–"/>
        <a:defRPr kumimoji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B650CA6-B8CB-4778-B87C-D2BC2E6ED22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11188" y="476250"/>
            <a:ext cx="8024812" cy="1905000"/>
          </a:xfrm>
        </p:spPr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Advanced Computer Networks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ED0979BA-B78B-4A17-B4CF-C3C38B5DF13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8313" y="3429000"/>
            <a:ext cx="8077200" cy="936625"/>
          </a:xfrm>
        </p:spPr>
        <p:txBody>
          <a:bodyPr/>
          <a:lstStyle/>
          <a:p>
            <a:pPr marL="457200" lvl="1" indent="0">
              <a:buFontTx/>
              <a:buNone/>
            </a:pPr>
            <a:r>
              <a:rPr lang="en-US" altLang="zh-TW" sz="2800" b="1">
                <a:ea typeface="新細明體" panose="02020500000000000000" pitchFamily="18" charset="-120"/>
              </a:rPr>
              <a:t>Packet Switching vs. Circuit Switching</a:t>
            </a:r>
          </a:p>
          <a:p>
            <a:endParaRPr lang="zh-TW" altLang="en-US" sz="3200">
              <a:ea typeface="新細明體" panose="02020500000000000000" pitchFamily="18" charset="-120"/>
            </a:endParaRPr>
          </a:p>
        </p:txBody>
      </p:sp>
      <p:sp>
        <p:nvSpPr>
          <p:cNvPr id="4100" name="投影片編號版面配置區 1">
            <a:extLst>
              <a:ext uri="{FF2B5EF4-FFF2-40B4-BE49-F238E27FC236}">
                <a16:creationId xmlns:a16="http://schemas.microsoft.com/office/drawing/2014/main" id="{013EFF9C-24CD-4738-8CC6-5AF615051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DCF11CD3-8E2E-4326-AFCA-1384D5EEC76F}" type="slidenum">
              <a:rPr kumimoji="0" lang="en-GB" altLang="zh-TW" sz="1400" smtClean="0">
                <a:solidFill>
                  <a:srgbClr val="5E574E"/>
                </a:solidFill>
                <a:latin typeface="Arial" panose="020B0604020202020204" pitchFamily="34" charset="0"/>
              </a:rPr>
              <a:pPr>
                <a:spcBef>
                  <a:spcPct val="50000"/>
                </a:spcBef>
                <a:buClrTx/>
                <a:buFontTx/>
                <a:buNone/>
              </a:pPr>
              <a:t>1</a:t>
            </a:fld>
            <a:endParaRPr kumimoji="0" lang="en-GB" altLang="zh-TW" sz="1400">
              <a:solidFill>
                <a:srgbClr val="5E574E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>
            <a:extLst>
              <a:ext uri="{FF2B5EF4-FFF2-40B4-BE49-F238E27FC236}">
                <a16:creationId xmlns:a16="http://schemas.microsoft.com/office/drawing/2014/main" id="{7F1B8C5F-3342-4693-AD49-A48078D5AB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Packet Switching – </a:t>
            </a:r>
            <a:br>
              <a:rPr lang="en-US" altLang="zh-TW">
                <a:ea typeface="新細明體" panose="02020500000000000000" pitchFamily="18" charset="-120"/>
              </a:rPr>
            </a:br>
            <a:r>
              <a:rPr lang="en-US" altLang="zh-TW">
                <a:ea typeface="新細明體" panose="02020500000000000000" pitchFamily="18" charset="-120"/>
              </a:rPr>
              <a:t>Circuit Switching Issues</a:t>
            </a:r>
          </a:p>
        </p:txBody>
      </p:sp>
      <p:sp>
        <p:nvSpPr>
          <p:cNvPr id="21507" name="Rectangle 5">
            <a:extLst>
              <a:ext uri="{FF2B5EF4-FFF2-40B4-BE49-F238E27FC236}">
                <a16:creationId xmlns:a16="http://schemas.microsoft.com/office/drawing/2014/main" id="{6872B352-608B-4DA9-B3D3-6312DEB12E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178800" cy="4686300"/>
          </a:xfrm>
        </p:spPr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Designed for voice</a:t>
            </a:r>
          </a:p>
          <a:p>
            <a:r>
              <a:rPr lang="en-US" altLang="zh-TW">
                <a:ea typeface="新細明體" panose="02020500000000000000" pitchFamily="18" charset="-120"/>
              </a:rPr>
              <a:t>Resources dedicated to particular call</a:t>
            </a:r>
          </a:p>
          <a:p>
            <a:r>
              <a:rPr lang="en-US" altLang="zh-TW">
                <a:ea typeface="新細明體" panose="02020500000000000000" pitchFamily="18" charset="-120"/>
              </a:rPr>
              <a:t>For voice, high utilization</a:t>
            </a:r>
          </a:p>
          <a:p>
            <a:pPr lvl="1"/>
            <a:r>
              <a:rPr lang="en-US" altLang="zh-TW">
                <a:ea typeface="新細明體" panose="02020500000000000000" pitchFamily="18" charset="-120"/>
              </a:rPr>
              <a:t>Most of the time, someone is talking</a:t>
            </a:r>
          </a:p>
          <a:p>
            <a:r>
              <a:rPr lang="en-US" altLang="zh-TW">
                <a:ea typeface="新細明體" panose="02020500000000000000" pitchFamily="18" charset="-120"/>
              </a:rPr>
              <a:t>For data </a:t>
            </a:r>
          </a:p>
          <a:p>
            <a:pPr lvl="1"/>
            <a:r>
              <a:rPr lang="en-US" altLang="zh-TW">
                <a:ea typeface="新細明體" panose="02020500000000000000" pitchFamily="18" charset="-120"/>
              </a:rPr>
              <a:t>Line idle much of the time</a:t>
            </a:r>
          </a:p>
          <a:p>
            <a:pPr lvl="1"/>
            <a:r>
              <a:rPr lang="en-US" altLang="zh-TW">
                <a:ea typeface="新細明體" panose="02020500000000000000" pitchFamily="18" charset="-120"/>
              </a:rPr>
              <a:t>Constant data rate</a:t>
            </a:r>
          </a:p>
          <a:p>
            <a:pPr lvl="2"/>
            <a:r>
              <a:rPr lang="en-US" altLang="zh-TW">
                <a:ea typeface="新細明體" panose="02020500000000000000" pitchFamily="18" charset="-120"/>
              </a:rPr>
              <a:t>Limits interconnection of variety of host computers and terminals</a:t>
            </a:r>
          </a:p>
        </p:txBody>
      </p:sp>
      <p:sp>
        <p:nvSpPr>
          <p:cNvPr id="21508" name="投影片編號版面配置區 1">
            <a:extLst>
              <a:ext uri="{FF2B5EF4-FFF2-40B4-BE49-F238E27FC236}">
                <a16:creationId xmlns:a16="http://schemas.microsoft.com/office/drawing/2014/main" id="{F4374459-0322-42A1-8F99-1AEE6FBCD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C8A3B963-C4A7-49DE-AF87-9FEBD329F37F}" type="slidenum">
              <a:rPr kumimoji="0" lang="en-GB" altLang="zh-TW" sz="1400" smtClean="0">
                <a:solidFill>
                  <a:schemeClr val="bg2"/>
                </a:solidFill>
                <a:latin typeface="Arial" panose="020B0604020202020204" pitchFamily="34" charset="0"/>
              </a:rPr>
              <a:pPr>
                <a:spcBef>
                  <a:spcPct val="50000"/>
                </a:spcBef>
                <a:buClrTx/>
                <a:buFontTx/>
                <a:buNone/>
              </a:pPr>
              <a:t>10</a:t>
            </a:fld>
            <a:endParaRPr kumimoji="0" lang="en-GB" altLang="zh-TW" sz="140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D64BF3CE-AED5-4F53-9158-D7D426D4DE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Packet Switching – </a:t>
            </a:r>
            <a:br>
              <a:rPr lang="en-US" altLang="zh-TW">
                <a:ea typeface="新細明體" panose="02020500000000000000" pitchFamily="18" charset="-120"/>
              </a:rPr>
            </a:br>
            <a:r>
              <a:rPr lang="en-US" altLang="zh-TW">
                <a:ea typeface="新細明體" panose="02020500000000000000" pitchFamily="18" charset="-120"/>
              </a:rPr>
              <a:t>Basic Operation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76FEA20A-CE64-4334-B5A6-9C29AEA5F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628775"/>
            <a:ext cx="8178800" cy="46863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200">
                <a:ea typeface="新細明體" panose="02020500000000000000" pitchFamily="18" charset="-120"/>
              </a:rPr>
              <a:t>Data are transmitted in short blocks, called packets, typical upper bound 1000 octets (bytes)</a:t>
            </a:r>
          </a:p>
          <a:p>
            <a:pPr>
              <a:lnSpc>
                <a:spcPct val="90000"/>
              </a:lnSpc>
            </a:pPr>
            <a:r>
              <a:rPr lang="en-US" altLang="zh-TW" sz="2200">
                <a:ea typeface="新細明體" panose="02020500000000000000" pitchFamily="18" charset="-120"/>
              </a:rPr>
              <a:t>Longer messages broken up into series of packets</a:t>
            </a:r>
          </a:p>
          <a:p>
            <a:pPr>
              <a:lnSpc>
                <a:spcPct val="90000"/>
              </a:lnSpc>
            </a:pPr>
            <a:r>
              <a:rPr lang="en-US" altLang="zh-TW" sz="2200">
                <a:ea typeface="新細明體" panose="02020500000000000000" pitchFamily="18" charset="-120"/>
              </a:rPr>
              <a:t>Transmitting computer sends message as sequence of packets.</a:t>
            </a:r>
          </a:p>
          <a:p>
            <a:pPr>
              <a:lnSpc>
                <a:spcPct val="90000"/>
              </a:lnSpc>
            </a:pPr>
            <a:r>
              <a:rPr lang="en-US" altLang="zh-TW" sz="2200">
                <a:ea typeface="新細明體" panose="02020500000000000000" pitchFamily="18" charset="-120"/>
              </a:rPr>
              <a:t>Packet includes control information including destination station.</a:t>
            </a:r>
          </a:p>
          <a:p>
            <a:pPr>
              <a:lnSpc>
                <a:spcPct val="90000"/>
              </a:lnSpc>
            </a:pPr>
            <a:r>
              <a:rPr lang="en-US" altLang="zh-TW" sz="2200">
                <a:ea typeface="新細明體" panose="02020500000000000000" pitchFamily="18" charset="-120"/>
              </a:rPr>
              <a:t>Packets sent to node to which sending station attaches</a:t>
            </a:r>
          </a:p>
          <a:p>
            <a:pPr>
              <a:lnSpc>
                <a:spcPct val="90000"/>
              </a:lnSpc>
            </a:pPr>
            <a:r>
              <a:rPr lang="en-US" altLang="zh-TW" sz="2200">
                <a:ea typeface="新細明體" panose="02020500000000000000" pitchFamily="18" charset="-120"/>
              </a:rPr>
              <a:t>Node stores packet briefly, determines next leg of route, and queues packet to go out on that link</a:t>
            </a:r>
          </a:p>
          <a:p>
            <a:pPr>
              <a:lnSpc>
                <a:spcPct val="90000"/>
              </a:lnSpc>
            </a:pPr>
            <a:r>
              <a:rPr lang="en-US" altLang="zh-TW" sz="2200">
                <a:ea typeface="新細明體" panose="02020500000000000000" pitchFamily="18" charset="-120"/>
              </a:rPr>
              <a:t>When link is available, packet is transmitted to next node</a:t>
            </a:r>
          </a:p>
          <a:p>
            <a:pPr>
              <a:lnSpc>
                <a:spcPct val="90000"/>
              </a:lnSpc>
            </a:pPr>
            <a:r>
              <a:rPr lang="en-US" altLang="zh-TW" sz="2200">
                <a:ea typeface="新細明體" panose="02020500000000000000" pitchFamily="18" charset="-120"/>
              </a:rPr>
              <a:t>All packets eventually work their way through network</a:t>
            </a:r>
          </a:p>
        </p:txBody>
      </p:sp>
      <p:sp>
        <p:nvSpPr>
          <p:cNvPr id="23556" name="投影片編號版面配置區 1">
            <a:extLst>
              <a:ext uri="{FF2B5EF4-FFF2-40B4-BE49-F238E27FC236}">
                <a16:creationId xmlns:a16="http://schemas.microsoft.com/office/drawing/2014/main" id="{BBFDFC8E-C31C-4EA1-9261-E8E2C8AB1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BE651F1B-3BD6-44E3-9BDF-87911B717E54}" type="slidenum">
              <a:rPr kumimoji="0" lang="en-GB" altLang="zh-TW" sz="1400" smtClean="0">
                <a:solidFill>
                  <a:schemeClr val="bg2"/>
                </a:solidFill>
                <a:latin typeface="Arial" panose="020B0604020202020204" pitchFamily="34" charset="0"/>
              </a:rPr>
              <a:pPr>
                <a:spcBef>
                  <a:spcPct val="50000"/>
                </a:spcBef>
                <a:buClrTx/>
                <a:buFontTx/>
                <a:buNone/>
              </a:pPr>
              <a:t>11</a:t>
            </a:fld>
            <a:endParaRPr kumimoji="0" lang="en-GB" altLang="zh-TW" sz="140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BD67F89B-9B74-4F01-90D1-62215A0E4F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en-US" altLang="zh-TW">
                <a:ea typeface="新細明體" panose="02020500000000000000" pitchFamily="18" charset="-120"/>
              </a:rPr>
            </a:br>
            <a:r>
              <a:rPr lang="en-US" altLang="zh-TW">
                <a:ea typeface="新細明體" panose="02020500000000000000" pitchFamily="18" charset="-120"/>
              </a:rPr>
              <a:t>The Use of Packets</a:t>
            </a:r>
          </a:p>
        </p:txBody>
      </p:sp>
      <p:pic>
        <p:nvPicPr>
          <p:cNvPr id="25603" name="Picture 4">
            <a:extLst>
              <a:ext uri="{FF2B5EF4-FFF2-40B4-BE49-F238E27FC236}">
                <a16:creationId xmlns:a16="http://schemas.microsoft.com/office/drawing/2014/main" id="{3CFEBACB-5E61-43AC-B3B1-B8BAAD7821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902"/>
          <a:stretch>
            <a:fillRect/>
          </a:stretch>
        </p:blipFill>
        <p:spPr bwMode="auto">
          <a:xfrm>
            <a:off x="152400" y="1817688"/>
            <a:ext cx="8915400" cy="305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604" name="投影片編號版面配置區 1">
            <a:extLst>
              <a:ext uri="{FF2B5EF4-FFF2-40B4-BE49-F238E27FC236}">
                <a16:creationId xmlns:a16="http://schemas.microsoft.com/office/drawing/2014/main" id="{A54B5F17-5983-4CD4-BB37-D16A86C13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063B77B5-4CB5-4FEB-BB7B-57780642EE18}" type="slidenum">
              <a:rPr kumimoji="0" lang="en-GB" altLang="zh-TW" sz="1400" smtClean="0">
                <a:solidFill>
                  <a:schemeClr val="bg2"/>
                </a:solidFill>
                <a:latin typeface="Arial" panose="020B0604020202020204" pitchFamily="34" charset="0"/>
              </a:rPr>
              <a:pPr>
                <a:spcBef>
                  <a:spcPct val="50000"/>
                </a:spcBef>
                <a:buClrTx/>
                <a:buFontTx/>
                <a:buNone/>
              </a:pPr>
              <a:t>12</a:t>
            </a:fld>
            <a:endParaRPr kumimoji="0" lang="en-GB" altLang="zh-TW" sz="140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8B64CF68-927A-44F5-A577-C2D8BD2797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Packet Switching – </a:t>
            </a:r>
            <a:br>
              <a:rPr lang="en-US" altLang="zh-TW">
                <a:ea typeface="新細明體" panose="02020500000000000000" pitchFamily="18" charset="-120"/>
              </a:rPr>
            </a:br>
            <a:r>
              <a:rPr lang="en-US" altLang="zh-TW">
                <a:ea typeface="新細明體" panose="02020500000000000000" pitchFamily="18" charset="-120"/>
              </a:rPr>
              <a:t>Advantages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4EE95B59-9991-440B-AAE4-4C2E506C54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178800" cy="4686300"/>
          </a:xfrm>
        </p:spPr>
        <p:txBody>
          <a:bodyPr/>
          <a:lstStyle/>
          <a:p>
            <a:r>
              <a:rPr lang="en-US" altLang="zh-TW" sz="2400">
                <a:ea typeface="新細明體" panose="02020500000000000000" pitchFamily="18" charset="-120"/>
              </a:rPr>
              <a:t>Line efficiency greater</a:t>
            </a:r>
          </a:p>
          <a:p>
            <a:pPr lvl="1"/>
            <a:r>
              <a:rPr lang="en-US" altLang="zh-TW" sz="2000">
                <a:ea typeface="新細明體" panose="02020500000000000000" pitchFamily="18" charset="-120"/>
              </a:rPr>
              <a:t>Node-to-node link dynamically shared by many packets</a:t>
            </a:r>
          </a:p>
          <a:p>
            <a:r>
              <a:rPr lang="en-US" altLang="zh-TW" sz="2400">
                <a:ea typeface="新細明體" panose="02020500000000000000" pitchFamily="18" charset="-120"/>
              </a:rPr>
              <a:t>Data-rate conversion</a:t>
            </a:r>
          </a:p>
          <a:p>
            <a:pPr lvl="1"/>
            <a:r>
              <a:rPr lang="en-US" altLang="zh-TW" sz="2000">
                <a:ea typeface="新細明體" panose="02020500000000000000" pitchFamily="18" charset="-120"/>
              </a:rPr>
              <a:t>Each station connects to its node at its proper data rate</a:t>
            </a:r>
          </a:p>
          <a:p>
            <a:pPr lvl="1"/>
            <a:r>
              <a:rPr lang="en-US" altLang="zh-TW" sz="2000">
                <a:ea typeface="新細明體" panose="02020500000000000000" pitchFamily="18" charset="-120"/>
              </a:rPr>
              <a:t>Nodes act as buffers</a:t>
            </a:r>
          </a:p>
          <a:p>
            <a:r>
              <a:rPr lang="en-US" altLang="zh-TW" sz="2400">
                <a:ea typeface="新細明體" panose="02020500000000000000" pitchFamily="18" charset="-120"/>
              </a:rPr>
              <a:t>Packets accepted, even under heavy traffic, but delivery delay increases</a:t>
            </a:r>
          </a:p>
          <a:p>
            <a:pPr lvl="1"/>
            <a:r>
              <a:rPr lang="en-US" altLang="zh-TW" sz="2000">
                <a:ea typeface="新細明體" panose="02020500000000000000" pitchFamily="18" charset="-120"/>
              </a:rPr>
              <a:t>Circuit switching networks would block new connections</a:t>
            </a:r>
          </a:p>
          <a:p>
            <a:r>
              <a:rPr lang="en-US" altLang="zh-TW" sz="2400">
                <a:ea typeface="新細明體" panose="02020500000000000000" pitchFamily="18" charset="-120"/>
              </a:rPr>
              <a:t>Priorities can be used</a:t>
            </a:r>
          </a:p>
        </p:txBody>
      </p:sp>
      <p:sp>
        <p:nvSpPr>
          <p:cNvPr id="27652" name="投影片編號版面配置區 1">
            <a:extLst>
              <a:ext uri="{FF2B5EF4-FFF2-40B4-BE49-F238E27FC236}">
                <a16:creationId xmlns:a16="http://schemas.microsoft.com/office/drawing/2014/main" id="{C180495C-6C18-4883-880B-8D113A63A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DB5209D9-8F0E-4C8E-9D8E-F80C8669D246}" type="slidenum">
              <a:rPr kumimoji="0" lang="en-GB" altLang="zh-TW" sz="1400" smtClean="0">
                <a:solidFill>
                  <a:schemeClr val="bg2"/>
                </a:solidFill>
                <a:latin typeface="Arial" panose="020B0604020202020204" pitchFamily="34" charset="0"/>
              </a:rPr>
              <a:pPr>
                <a:spcBef>
                  <a:spcPct val="50000"/>
                </a:spcBef>
                <a:buClrTx/>
                <a:buFontTx/>
                <a:buNone/>
              </a:pPr>
              <a:t>13</a:t>
            </a:fld>
            <a:endParaRPr kumimoji="0" lang="en-GB" altLang="zh-TW" sz="140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C7BA46A7-4EE6-447A-8ED1-B50A207C8A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Packet Switching – </a:t>
            </a:r>
            <a:br>
              <a:rPr lang="en-US" altLang="zh-TW">
                <a:ea typeface="新細明體" panose="02020500000000000000" pitchFamily="18" charset="-120"/>
              </a:rPr>
            </a:br>
            <a:r>
              <a:rPr lang="en-US" altLang="zh-TW">
                <a:ea typeface="新細明體" panose="02020500000000000000" pitchFamily="18" charset="-120"/>
              </a:rPr>
              <a:t>Disadvantages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3ABFCD7E-8201-4BFB-96BD-D82A46B48D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484313"/>
            <a:ext cx="8353425" cy="46863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400">
                <a:ea typeface="新細明體" panose="02020500000000000000" pitchFamily="18" charset="-120"/>
              </a:rPr>
              <a:t>Delay</a:t>
            </a:r>
          </a:p>
          <a:p>
            <a:pPr lvl="1">
              <a:lnSpc>
                <a:spcPct val="90000"/>
              </a:lnSpc>
            </a:pPr>
            <a:r>
              <a:rPr lang="en-US" altLang="zh-TW" sz="2000">
                <a:ea typeface="新細明體" panose="02020500000000000000" pitchFamily="18" charset="-120"/>
              </a:rPr>
              <a:t>Transmission delay equal to length of packet divided by incoming channel rate</a:t>
            </a:r>
          </a:p>
          <a:p>
            <a:pPr lvl="1">
              <a:lnSpc>
                <a:spcPct val="90000"/>
              </a:lnSpc>
            </a:pPr>
            <a:r>
              <a:rPr lang="en-US" altLang="zh-TW" sz="2000">
                <a:ea typeface="新細明體" panose="02020500000000000000" pitchFamily="18" charset="-120"/>
              </a:rPr>
              <a:t>Variable delay due to processing and queuing</a:t>
            </a:r>
          </a:p>
          <a:p>
            <a:pPr>
              <a:lnSpc>
                <a:spcPct val="90000"/>
              </a:lnSpc>
            </a:pPr>
            <a:r>
              <a:rPr lang="en-US" altLang="zh-TW" sz="2400">
                <a:ea typeface="新細明體" panose="02020500000000000000" pitchFamily="18" charset="-120"/>
              </a:rPr>
              <a:t>Packets may vary in length, take different routes, … </a:t>
            </a:r>
          </a:p>
          <a:p>
            <a:pPr lvl="1">
              <a:lnSpc>
                <a:spcPct val="90000"/>
              </a:lnSpc>
            </a:pPr>
            <a:r>
              <a:rPr lang="en-US" altLang="zh-TW" sz="2000">
                <a:ea typeface="新細明體" panose="02020500000000000000" pitchFamily="18" charset="-120"/>
              </a:rPr>
              <a:t>May be subject to varying delays</a:t>
            </a:r>
          </a:p>
          <a:p>
            <a:pPr lvl="1">
              <a:lnSpc>
                <a:spcPct val="90000"/>
              </a:lnSpc>
            </a:pPr>
            <a:r>
              <a:rPr lang="en-US" altLang="zh-TW" sz="2000">
                <a:ea typeface="新細明體" panose="02020500000000000000" pitchFamily="18" charset="-120"/>
              </a:rPr>
              <a:t>Overall packet delay can vary substantially (</a:t>
            </a:r>
            <a:r>
              <a:rPr lang="en-US" altLang="zh-TW" sz="2000" b="1">
                <a:ea typeface="新細明體" panose="02020500000000000000" pitchFamily="18" charset="-120"/>
              </a:rPr>
              <a:t>jitter</a:t>
            </a:r>
            <a:r>
              <a:rPr lang="en-US" altLang="zh-TW" sz="2000">
                <a:ea typeface="新細明體" panose="02020500000000000000" pitchFamily="18" charset="-120"/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zh-TW" sz="2000">
                <a:ea typeface="新細明體" panose="02020500000000000000" pitchFamily="18" charset="-120"/>
              </a:rPr>
              <a:t>Not good for real-time applications like voice and real-time video</a:t>
            </a:r>
          </a:p>
          <a:p>
            <a:pPr>
              <a:lnSpc>
                <a:spcPct val="90000"/>
              </a:lnSpc>
            </a:pPr>
            <a:r>
              <a:rPr lang="en-US" altLang="zh-TW" sz="2400">
                <a:ea typeface="新細明體" panose="02020500000000000000" pitchFamily="18" charset="-120"/>
              </a:rPr>
              <a:t>Overheads including address of destination, sequencing information added to packet</a:t>
            </a:r>
          </a:p>
          <a:p>
            <a:pPr lvl="1">
              <a:lnSpc>
                <a:spcPct val="90000"/>
              </a:lnSpc>
            </a:pPr>
            <a:r>
              <a:rPr lang="en-US" altLang="zh-TW" sz="2000">
                <a:ea typeface="新細明體" panose="02020500000000000000" pitchFamily="18" charset="-120"/>
              </a:rPr>
              <a:t>Reduces capacity available for user data</a:t>
            </a:r>
          </a:p>
          <a:p>
            <a:pPr>
              <a:lnSpc>
                <a:spcPct val="90000"/>
              </a:lnSpc>
            </a:pPr>
            <a:r>
              <a:rPr lang="en-US" altLang="zh-TW" sz="2400">
                <a:ea typeface="新細明體" panose="02020500000000000000" pitchFamily="18" charset="-120"/>
              </a:rPr>
              <a:t>More processing required at node</a:t>
            </a:r>
          </a:p>
        </p:txBody>
      </p:sp>
      <p:sp>
        <p:nvSpPr>
          <p:cNvPr id="29700" name="投影片編號版面配置區 1">
            <a:extLst>
              <a:ext uri="{FF2B5EF4-FFF2-40B4-BE49-F238E27FC236}">
                <a16:creationId xmlns:a16="http://schemas.microsoft.com/office/drawing/2014/main" id="{C05FA010-E608-4BC8-A1D3-5787C7E03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35B9C988-67EE-4090-A4B4-70E6B6F33D70}" type="slidenum">
              <a:rPr kumimoji="0" lang="en-GB" altLang="zh-TW" sz="1400" smtClean="0">
                <a:solidFill>
                  <a:schemeClr val="bg2"/>
                </a:solidFill>
                <a:latin typeface="Arial" panose="020B0604020202020204" pitchFamily="34" charset="0"/>
              </a:rPr>
              <a:pPr>
                <a:spcBef>
                  <a:spcPct val="50000"/>
                </a:spcBef>
                <a:buClrTx/>
                <a:buFontTx/>
                <a:buNone/>
              </a:pPr>
              <a:t>14</a:t>
            </a:fld>
            <a:endParaRPr kumimoji="0" lang="en-GB" altLang="zh-TW" sz="140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DCC4EAB8-42DF-4CAD-8868-BB78C7953C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8204200" cy="890588"/>
          </a:xfrm>
        </p:spPr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Packet Switching Techniques</a:t>
            </a:r>
            <a:endParaRPr lang="zh-TW" altLang="en-US">
              <a:ea typeface="新細明體" panose="02020500000000000000" pitchFamily="18" charset="-120"/>
            </a:endParaRP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A623BE13-525A-4CF8-AC2F-288293346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1773238"/>
            <a:ext cx="8147050" cy="3498850"/>
          </a:xfrm>
        </p:spPr>
        <p:txBody>
          <a:bodyPr/>
          <a:lstStyle/>
          <a:p>
            <a:r>
              <a:rPr lang="en-US" altLang="zh-TW" sz="3200">
                <a:ea typeface="新細明體" panose="02020500000000000000" pitchFamily="18" charset="-120"/>
              </a:rPr>
              <a:t>Datagram</a:t>
            </a:r>
          </a:p>
          <a:p>
            <a:pPr lvl="1"/>
            <a:r>
              <a:rPr lang="en-US" altLang="zh-TW">
                <a:ea typeface="新細明體" panose="02020500000000000000" pitchFamily="18" charset="-120"/>
              </a:rPr>
              <a:t> Each packet is treated independently.</a:t>
            </a:r>
            <a:endParaRPr lang="en-US" altLang="zh-TW" sz="3200">
              <a:ea typeface="新細明體" panose="02020500000000000000" pitchFamily="18" charset="-120"/>
            </a:endParaRPr>
          </a:p>
          <a:p>
            <a:pPr>
              <a:lnSpc>
                <a:spcPct val="140000"/>
              </a:lnSpc>
            </a:pPr>
            <a:r>
              <a:rPr lang="en-US" altLang="zh-TW" sz="3200">
                <a:ea typeface="新細明體" panose="02020500000000000000" pitchFamily="18" charset="-120"/>
              </a:rPr>
              <a:t>Virtual Circuit</a:t>
            </a:r>
          </a:p>
          <a:p>
            <a:pPr lvl="1"/>
            <a:r>
              <a:rPr lang="en-US" altLang="zh-TW" sz="2800">
                <a:ea typeface="新細明體" panose="02020500000000000000" pitchFamily="18" charset="-120"/>
              </a:rPr>
              <a:t> Sending packets via a preplanned route,</a:t>
            </a:r>
            <a:br>
              <a:rPr lang="en-US" altLang="zh-TW" sz="2800">
                <a:ea typeface="新細明體" panose="02020500000000000000" pitchFamily="18" charset="-120"/>
              </a:rPr>
            </a:br>
            <a:r>
              <a:rPr lang="en-US" altLang="zh-TW" sz="2800">
                <a:ea typeface="新細明體" panose="02020500000000000000" pitchFamily="18" charset="-120"/>
              </a:rPr>
              <a:t>  similar to circuit switching.</a:t>
            </a:r>
          </a:p>
        </p:txBody>
      </p:sp>
      <p:sp>
        <p:nvSpPr>
          <p:cNvPr id="31748" name="投影片編號版面配置區 1">
            <a:extLst>
              <a:ext uri="{FF2B5EF4-FFF2-40B4-BE49-F238E27FC236}">
                <a16:creationId xmlns:a16="http://schemas.microsoft.com/office/drawing/2014/main" id="{A0DC64DA-F11D-4FDE-B66E-86743675B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BB082437-43DC-44CA-829F-8C04E809F7BE}" type="slidenum">
              <a:rPr kumimoji="0" lang="en-GB" altLang="zh-TW" sz="1400" smtClean="0">
                <a:solidFill>
                  <a:schemeClr val="bg2"/>
                </a:solidFill>
                <a:latin typeface="Arial" panose="020B0604020202020204" pitchFamily="34" charset="0"/>
              </a:rPr>
              <a:pPr>
                <a:spcBef>
                  <a:spcPct val="50000"/>
                </a:spcBef>
                <a:buClrTx/>
                <a:buFontTx/>
                <a:buNone/>
              </a:pPr>
              <a:t>15</a:t>
            </a:fld>
            <a:endParaRPr kumimoji="0" lang="en-GB" altLang="zh-TW" sz="140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4">
            <a:extLst>
              <a:ext uri="{FF2B5EF4-FFF2-40B4-BE49-F238E27FC236}">
                <a16:creationId xmlns:a16="http://schemas.microsoft.com/office/drawing/2014/main" id="{1BBF4D67-AA97-4E72-A904-452EC4DB77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8413750" cy="809625"/>
          </a:xfrm>
        </p:spPr>
        <p:txBody>
          <a:bodyPr/>
          <a:lstStyle/>
          <a:p>
            <a:r>
              <a:rPr lang="en-US" altLang="zh-TW" sz="3200">
                <a:ea typeface="新細明體" panose="02020500000000000000" pitchFamily="18" charset="-120"/>
              </a:rPr>
              <a:t>Switching Technique -  Datagram</a:t>
            </a:r>
          </a:p>
        </p:txBody>
      </p:sp>
      <p:sp>
        <p:nvSpPr>
          <p:cNvPr id="33795" name="Rectangle 5">
            <a:extLst>
              <a:ext uri="{FF2B5EF4-FFF2-40B4-BE49-F238E27FC236}">
                <a16:creationId xmlns:a16="http://schemas.microsoft.com/office/drawing/2014/main" id="{27919BAA-2EC5-4DA4-A0E3-56CEDB24AE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178800" cy="46863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400" b="1">
                <a:ea typeface="新細明體" panose="02020500000000000000" pitchFamily="18" charset="-120"/>
              </a:rPr>
              <a:t>Datagram</a:t>
            </a:r>
            <a:r>
              <a:rPr lang="en-US" altLang="zh-TW" sz="2400">
                <a:ea typeface="新細明體" panose="02020500000000000000" pitchFamily="18" charset="-120"/>
              </a:rPr>
              <a:t>: each packet treated independently</a:t>
            </a:r>
          </a:p>
          <a:p>
            <a:pPr lvl="1">
              <a:lnSpc>
                <a:spcPct val="90000"/>
              </a:lnSpc>
            </a:pPr>
            <a:r>
              <a:rPr lang="en-US" altLang="zh-TW" sz="2000">
                <a:ea typeface="新細明體" panose="02020500000000000000" pitchFamily="18" charset="-120"/>
              </a:rPr>
              <a:t>No reference to packets that have gone before</a:t>
            </a:r>
          </a:p>
          <a:p>
            <a:pPr lvl="1">
              <a:lnSpc>
                <a:spcPct val="90000"/>
              </a:lnSpc>
            </a:pPr>
            <a:r>
              <a:rPr lang="en-US" altLang="zh-TW" sz="2000">
                <a:ea typeface="新細明體" panose="02020500000000000000" pitchFamily="18" charset="-120"/>
              </a:rPr>
              <a:t>Each node chooses next node on path</a:t>
            </a:r>
          </a:p>
          <a:p>
            <a:pPr lvl="1">
              <a:lnSpc>
                <a:spcPct val="90000"/>
              </a:lnSpc>
            </a:pPr>
            <a:r>
              <a:rPr lang="en-US" altLang="zh-TW" sz="2000">
                <a:ea typeface="新細明體" panose="02020500000000000000" pitchFamily="18" charset="-120"/>
              </a:rPr>
              <a:t>Packets with same destination address do not follow same route</a:t>
            </a:r>
          </a:p>
          <a:p>
            <a:pPr lvl="1">
              <a:lnSpc>
                <a:spcPct val="90000"/>
              </a:lnSpc>
            </a:pPr>
            <a:r>
              <a:rPr lang="en-US" altLang="zh-TW" sz="2000">
                <a:ea typeface="新細明體" panose="02020500000000000000" pitchFamily="18" charset="-120"/>
              </a:rPr>
              <a:t>May arrive out of sequence</a:t>
            </a:r>
          </a:p>
          <a:p>
            <a:pPr lvl="1">
              <a:lnSpc>
                <a:spcPct val="90000"/>
              </a:lnSpc>
            </a:pPr>
            <a:r>
              <a:rPr lang="en-US" altLang="zh-TW" sz="2000">
                <a:ea typeface="新細明體" panose="02020500000000000000" pitchFamily="18" charset="-120"/>
              </a:rPr>
              <a:t>Exit node or destination restores packets to original order</a:t>
            </a:r>
          </a:p>
          <a:p>
            <a:pPr lvl="1">
              <a:lnSpc>
                <a:spcPct val="90000"/>
              </a:lnSpc>
            </a:pPr>
            <a:r>
              <a:rPr lang="en-US" altLang="zh-TW" sz="2000">
                <a:ea typeface="新細明體" panose="02020500000000000000" pitchFamily="18" charset="-120"/>
              </a:rPr>
              <a:t>Packet may be destroyed in transit</a:t>
            </a:r>
          </a:p>
          <a:p>
            <a:pPr lvl="1">
              <a:lnSpc>
                <a:spcPct val="90000"/>
              </a:lnSpc>
            </a:pPr>
            <a:r>
              <a:rPr lang="en-US" altLang="zh-TW" sz="2000">
                <a:ea typeface="新細明體" panose="02020500000000000000" pitchFamily="18" charset="-120"/>
              </a:rPr>
              <a:t>Either exit node or destination detects loss and recovers</a:t>
            </a:r>
          </a:p>
          <a:p>
            <a:pPr>
              <a:lnSpc>
                <a:spcPct val="90000"/>
              </a:lnSpc>
            </a:pPr>
            <a:r>
              <a:rPr lang="en-US" altLang="zh-TW" sz="2400">
                <a:ea typeface="新細明體" panose="02020500000000000000" pitchFamily="18" charset="-120"/>
              </a:rPr>
              <a:t>Call setup avoided</a:t>
            </a:r>
          </a:p>
          <a:p>
            <a:pPr>
              <a:lnSpc>
                <a:spcPct val="90000"/>
              </a:lnSpc>
            </a:pPr>
            <a:r>
              <a:rPr lang="en-US" altLang="zh-TW" sz="2400">
                <a:ea typeface="新細明體" panose="02020500000000000000" pitchFamily="18" charset="-120"/>
              </a:rPr>
              <a:t>For an exchange of a few packets, datagram quicker </a:t>
            </a:r>
          </a:p>
          <a:p>
            <a:pPr>
              <a:lnSpc>
                <a:spcPct val="90000"/>
              </a:lnSpc>
            </a:pPr>
            <a:r>
              <a:rPr lang="en-US" altLang="zh-TW" sz="2400">
                <a:ea typeface="新細明體" panose="02020500000000000000" pitchFamily="18" charset="-120"/>
              </a:rPr>
              <a:t>More flexible. </a:t>
            </a:r>
          </a:p>
          <a:p>
            <a:pPr lvl="1">
              <a:lnSpc>
                <a:spcPct val="90000"/>
              </a:lnSpc>
            </a:pPr>
            <a:r>
              <a:rPr lang="en-US" altLang="zh-TW" sz="2000">
                <a:ea typeface="新細明體" panose="02020500000000000000" pitchFamily="18" charset="-120"/>
              </a:rPr>
              <a:t>E.g. Routing away from the congestion</a:t>
            </a:r>
          </a:p>
          <a:p>
            <a:pPr lvl="1">
              <a:lnSpc>
                <a:spcPct val="90000"/>
              </a:lnSpc>
            </a:pPr>
            <a:r>
              <a:rPr lang="en-US" altLang="zh-TW" sz="2000">
                <a:ea typeface="新細明體" panose="02020500000000000000" pitchFamily="18" charset="-120"/>
              </a:rPr>
              <a:t>Delivery is inherently more reliable</a:t>
            </a:r>
          </a:p>
          <a:p>
            <a:pPr lvl="2">
              <a:lnSpc>
                <a:spcPct val="90000"/>
              </a:lnSpc>
            </a:pPr>
            <a:r>
              <a:rPr lang="en-US" altLang="zh-TW" sz="1800">
                <a:ea typeface="新細明體" panose="02020500000000000000" pitchFamily="18" charset="-120"/>
              </a:rPr>
              <a:t>If a node fails, subsequent packets may be re-routed</a:t>
            </a:r>
          </a:p>
        </p:txBody>
      </p:sp>
      <p:sp>
        <p:nvSpPr>
          <p:cNvPr id="33796" name="投影片編號版面配置區 1">
            <a:extLst>
              <a:ext uri="{FF2B5EF4-FFF2-40B4-BE49-F238E27FC236}">
                <a16:creationId xmlns:a16="http://schemas.microsoft.com/office/drawing/2014/main" id="{2D5834C8-603F-4472-BD7D-D96607C66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C5FD4A23-F29C-4AD6-921C-7B76999D6A61}" type="slidenum">
              <a:rPr kumimoji="0" lang="en-GB" altLang="zh-TW" sz="1400" smtClean="0">
                <a:solidFill>
                  <a:schemeClr val="bg2"/>
                </a:solidFill>
                <a:latin typeface="Arial" panose="020B0604020202020204" pitchFamily="34" charset="0"/>
              </a:rPr>
              <a:pPr>
                <a:spcBef>
                  <a:spcPct val="50000"/>
                </a:spcBef>
                <a:buClrTx/>
                <a:buFontTx/>
                <a:buNone/>
              </a:pPr>
              <a:t>16</a:t>
            </a:fld>
            <a:endParaRPr kumimoji="0" lang="en-GB" altLang="zh-TW" sz="140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5A1F24C6-A10E-4935-8704-E551B8DD98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924175"/>
            <a:ext cx="8204200" cy="1143000"/>
          </a:xfrm>
        </p:spPr>
        <p:txBody>
          <a:bodyPr/>
          <a:lstStyle/>
          <a:p>
            <a:br>
              <a:rPr lang="en-US" altLang="zh-TW">
                <a:ea typeface="新細明體" panose="02020500000000000000" pitchFamily="18" charset="-120"/>
              </a:rPr>
            </a:br>
            <a:r>
              <a:rPr lang="en-US" altLang="zh-TW">
                <a:ea typeface="新細明體" panose="02020500000000000000" pitchFamily="18" charset="-120"/>
              </a:rPr>
              <a:t>Packet </a:t>
            </a:r>
            <a:br>
              <a:rPr lang="en-US" altLang="zh-TW">
                <a:ea typeface="新細明體" panose="02020500000000000000" pitchFamily="18" charset="-120"/>
              </a:rPr>
            </a:br>
            <a:r>
              <a:rPr lang="en-US" altLang="zh-TW">
                <a:ea typeface="新細明體" panose="02020500000000000000" pitchFamily="18" charset="-120"/>
              </a:rPr>
              <a:t>Switching:</a:t>
            </a:r>
            <a:br>
              <a:rPr lang="en-US" altLang="zh-TW">
                <a:ea typeface="新細明體" panose="02020500000000000000" pitchFamily="18" charset="-120"/>
              </a:rPr>
            </a:br>
            <a:r>
              <a:rPr lang="en-US" altLang="zh-TW">
                <a:ea typeface="新細明體" panose="02020500000000000000" pitchFamily="18" charset="-120"/>
              </a:rPr>
              <a:t>Datagram </a:t>
            </a:r>
            <a:br>
              <a:rPr lang="en-US" altLang="zh-TW">
                <a:ea typeface="新細明體" panose="02020500000000000000" pitchFamily="18" charset="-120"/>
              </a:rPr>
            </a:br>
            <a:r>
              <a:rPr lang="en-US" altLang="zh-TW">
                <a:ea typeface="新細明體" panose="02020500000000000000" pitchFamily="18" charset="-120"/>
              </a:rPr>
              <a:t>Approach</a:t>
            </a:r>
          </a:p>
        </p:txBody>
      </p:sp>
      <p:pic>
        <p:nvPicPr>
          <p:cNvPr id="35843" name="Picture 4">
            <a:extLst>
              <a:ext uri="{FF2B5EF4-FFF2-40B4-BE49-F238E27FC236}">
                <a16:creationId xmlns:a16="http://schemas.microsoft.com/office/drawing/2014/main" id="{8EDB8C43-4AFB-4947-B2A4-BCC9E10B4C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0"/>
            <a:ext cx="5173663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844" name="投影片編號版面配置區 1">
            <a:extLst>
              <a:ext uri="{FF2B5EF4-FFF2-40B4-BE49-F238E27FC236}">
                <a16:creationId xmlns:a16="http://schemas.microsoft.com/office/drawing/2014/main" id="{B0CEA62B-5CE6-483E-B77B-EA40CD01B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ECEAE6FB-D67F-4691-8F4F-CAA5D423D0F1}" type="slidenum">
              <a:rPr kumimoji="0" lang="en-GB" altLang="zh-TW" sz="1400" smtClean="0">
                <a:solidFill>
                  <a:schemeClr val="bg2"/>
                </a:solidFill>
                <a:latin typeface="Arial" panose="020B0604020202020204" pitchFamily="34" charset="0"/>
              </a:rPr>
              <a:pPr>
                <a:spcBef>
                  <a:spcPct val="50000"/>
                </a:spcBef>
                <a:buClrTx/>
                <a:buFontTx/>
                <a:buNone/>
              </a:pPr>
              <a:t>17</a:t>
            </a:fld>
            <a:endParaRPr kumimoji="0" lang="en-GB" altLang="zh-TW" sz="140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B668AA82-DF61-4DFA-930B-966137A24A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Packet Switching Technique –</a:t>
            </a:r>
            <a:br>
              <a:rPr lang="en-US" altLang="zh-TW">
                <a:ea typeface="新細明體" panose="02020500000000000000" pitchFamily="18" charset="-120"/>
              </a:rPr>
            </a:br>
            <a:r>
              <a:rPr lang="en-US" altLang="zh-TW">
                <a:ea typeface="新細明體" panose="02020500000000000000" pitchFamily="18" charset="-120"/>
              </a:rPr>
              <a:t>Virtual Circuit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3AECA77D-32AC-44C6-84BE-3DD4EEF4EF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400">
                <a:ea typeface="新細明體" panose="02020500000000000000" pitchFamily="18" charset="-120"/>
              </a:rPr>
              <a:t>Preplanned route established before packets sent</a:t>
            </a:r>
          </a:p>
          <a:p>
            <a:pPr>
              <a:lnSpc>
                <a:spcPct val="90000"/>
              </a:lnSpc>
            </a:pPr>
            <a:r>
              <a:rPr lang="en-US" altLang="zh-TW" sz="2400">
                <a:ea typeface="新細明體" panose="02020500000000000000" pitchFamily="18" charset="-120"/>
              </a:rPr>
              <a:t>All packets follow same route </a:t>
            </a:r>
          </a:p>
          <a:p>
            <a:pPr>
              <a:lnSpc>
                <a:spcPct val="90000"/>
              </a:lnSpc>
            </a:pPr>
            <a:r>
              <a:rPr lang="en-US" altLang="zh-TW" sz="2400">
                <a:ea typeface="新細明體" panose="02020500000000000000" pitchFamily="18" charset="-120"/>
              </a:rPr>
              <a:t>Similar to circuit in circuit-switching network</a:t>
            </a:r>
          </a:p>
          <a:p>
            <a:pPr lvl="1">
              <a:lnSpc>
                <a:spcPct val="90000"/>
              </a:lnSpc>
            </a:pPr>
            <a:r>
              <a:rPr lang="en-US" altLang="zh-TW" sz="2000">
                <a:ea typeface="新細明體" panose="02020500000000000000" pitchFamily="18" charset="-120"/>
              </a:rPr>
              <a:t>Hence virtual circuit</a:t>
            </a:r>
          </a:p>
          <a:p>
            <a:pPr>
              <a:lnSpc>
                <a:spcPct val="90000"/>
              </a:lnSpc>
            </a:pPr>
            <a:r>
              <a:rPr lang="en-US" altLang="zh-TW" sz="2400">
                <a:ea typeface="新細明體" panose="02020500000000000000" pitchFamily="18" charset="-120"/>
              </a:rPr>
              <a:t>Each packet has virtual circuit identifier</a:t>
            </a:r>
          </a:p>
          <a:p>
            <a:pPr lvl="1">
              <a:lnSpc>
                <a:spcPct val="90000"/>
              </a:lnSpc>
            </a:pPr>
            <a:r>
              <a:rPr lang="en-US" altLang="zh-TW" sz="2000">
                <a:ea typeface="新細明體" panose="02020500000000000000" pitchFamily="18" charset="-120"/>
              </a:rPr>
              <a:t>Nodes on route know where to direct packets</a:t>
            </a:r>
          </a:p>
          <a:p>
            <a:pPr lvl="1">
              <a:lnSpc>
                <a:spcPct val="90000"/>
              </a:lnSpc>
            </a:pPr>
            <a:r>
              <a:rPr lang="en-US" altLang="zh-TW" sz="2000">
                <a:ea typeface="新細明體" panose="02020500000000000000" pitchFamily="18" charset="-120"/>
              </a:rPr>
              <a:t>No routing decisions</a:t>
            </a:r>
          </a:p>
          <a:p>
            <a:pPr>
              <a:lnSpc>
                <a:spcPct val="90000"/>
              </a:lnSpc>
            </a:pPr>
            <a:r>
              <a:rPr lang="en-US" altLang="zh-TW" sz="2400">
                <a:ea typeface="新細明體" panose="02020500000000000000" pitchFamily="18" charset="-120"/>
              </a:rPr>
              <a:t>Not dedicated path, as in circuit switching</a:t>
            </a:r>
          </a:p>
          <a:p>
            <a:pPr lvl="1">
              <a:lnSpc>
                <a:spcPct val="90000"/>
              </a:lnSpc>
            </a:pPr>
            <a:r>
              <a:rPr lang="en-US" altLang="zh-TW" sz="2000">
                <a:ea typeface="新細明體" panose="02020500000000000000" pitchFamily="18" charset="-120"/>
              </a:rPr>
              <a:t>Packet still buffered at node and queued for output </a:t>
            </a:r>
          </a:p>
          <a:p>
            <a:pPr lvl="1">
              <a:lnSpc>
                <a:spcPct val="90000"/>
              </a:lnSpc>
            </a:pPr>
            <a:r>
              <a:rPr lang="en-US" altLang="zh-TW" sz="2000">
                <a:ea typeface="新細明體" panose="02020500000000000000" pitchFamily="18" charset="-120"/>
              </a:rPr>
              <a:t>Routing decision made once for that virtual circuit</a:t>
            </a:r>
          </a:p>
          <a:p>
            <a:pPr>
              <a:lnSpc>
                <a:spcPct val="90000"/>
              </a:lnSpc>
            </a:pPr>
            <a:r>
              <a:rPr lang="en-US" altLang="zh-TW" sz="2400">
                <a:ea typeface="新細明體" panose="02020500000000000000" pitchFamily="18" charset="-120"/>
              </a:rPr>
              <a:t>Network may provide services related to virtual circuit</a:t>
            </a:r>
          </a:p>
          <a:p>
            <a:pPr lvl="1">
              <a:lnSpc>
                <a:spcPct val="90000"/>
              </a:lnSpc>
            </a:pPr>
            <a:r>
              <a:rPr lang="en-US" altLang="zh-TW" sz="2000">
                <a:ea typeface="新細明體" panose="02020500000000000000" pitchFamily="18" charset="-120"/>
              </a:rPr>
              <a:t>Sequencing and error control</a:t>
            </a:r>
          </a:p>
          <a:p>
            <a:pPr>
              <a:lnSpc>
                <a:spcPct val="90000"/>
              </a:lnSpc>
            </a:pPr>
            <a:r>
              <a:rPr lang="en-US" altLang="zh-TW" sz="2400">
                <a:ea typeface="新細明體" panose="02020500000000000000" pitchFamily="18" charset="-120"/>
              </a:rPr>
              <a:t>Packets should transit more rapidly</a:t>
            </a:r>
          </a:p>
          <a:p>
            <a:pPr>
              <a:lnSpc>
                <a:spcPct val="90000"/>
              </a:lnSpc>
            </a:pPr>
            <a:r>
              <a:rPr lang="en-US" altLang="zh-TW" sz="2400">
                <a:ea typeface="新細明體" panose="02020500000000000000" pitchFamily="18" charset="-120"/>
              </a:rPr>
              <a:t>If node fails, all virtual circuits through node lost</a:t>
            </a:r>
          </a:p>
        </p:txBody>
      </p:sp>
      <p:sp>
        <p:nvSpPr>
          <p:cNvPr id="37892" name="投影片編號版面配置區 1">
            <a:extLst>
              <a:ext uri="{FF2B5EF4-FFF2-40B4-BE49-F238E27FC236}">
                <a16:creationId xmlns:a16="http://schemas.microsoft.com/office/drawing/2014/main" id="{22359BC8-FC8D-481E-BCA5-D4EF35B8A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58F798CF-853A-485F-9090-4F4A8D2F02B3}" type="slidenum">
              <a:rPr kumimoji="0" lang="en-GB" altLang="zh-TW" sz="1400" smtClean="0">
                <a:solidFill>
                  <a:schemeClr val="bg2"/>
                </a:solidFill>
                <a:latin typeface="Arial" panose="020B0604020202020204" pitchFamily="34" charset="0"/>
              </a:rPr>
              <a:pPr>
                <a:spcBef>
                  <a:spcPct val="50000"/>
                </a:spcBef>
                <a:buClrTx/>
                <a:buFontTx/>
                <a:buNone/>
              </a:pPr>
              <a:t>18</a:t>
            </a:fld>
            <a:endParaRPr kumimoji="0" lang="en-GB" altLang="zh-TW" sz="140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4">
            <a:extLst>
              <a:ext uri="{FF2B5EF4-FFF2-40B4-BE49-F238E27FC236}">
                <a16:creationId xmlns:a16="http://schemas.microsoft.com/office/drawing/2014/main" id="{87298E47-79B5-48B2-8E2D-82801AFF76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0"/>
            <a:ext cx="5186362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939" name="Rectangle 2">
            <a:extLst>
              <a:ext uri="{FF2B5EF4-FFF2-40B4-BE49-F238E27FC236}">
                <a16:creationId xmlns:a16="http://schemas.microsoft.com/office/drawing/2014/main" id="{408F1F7F-059A-4D9E-9800-671E5C2B98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3141663"/>
            <a:ext cx="8204200" cy="1143000"/>
          </a:xfrm>
        </p:spPr>
        <p:txBody>
          <a:bodyPr/>
          <a:lstStyle/>
          <a:p>
            <a:br>
              <a:rPr lang="en-US" altLang="zh-TW">
                <a:ea typeface="新細明體" panose="02020500000000000000" pitchFamily="18" charset="-120"/>
              </a:rPr>
            </a:br>
            <a:r>
              <a:rPr lang="en-US" altLang="zh-TW">
                <a:ea typeface="新細明體" panose="02020500000000000000" pitchFamily="18" charset="-120"/>
              </a:rPr>
              <a:t>Packet</a:t>
            </a:r>
            <a:br>
              <a:rPr lang="en-US" altLang="zh-TW">
                <a:ea typeface="新細明體" panose="02020500000000000000" pitchFamily="18" charset="-120"/>
              </a:rPr>
            </a:br>
            <a:r>
              <a:rPr lang="en-US" altLang="zh-TW">
                <a:ea typeface="新細明體" panose="02020500000000000000" pitchFamily="18" charset="-120"/>
              </a:rPr>
              <a:t>Switching:</a:t>
            </a:r>
            <a:br>
              <a:rPr lang="en-US" altLang="zh-TW">
                <a:ea typeface="新細明體" panose="02020500000000000000" pitchFamily="18" charset="-120"/>
              </a:rPr>
            </a:br>
            <a:r>
              <a:rPr lang="en-US" altLang="zh-TW">
                <a:ea typeface="新細明體" panose="02020500000000000000" pitchFamily="18" charset="-120"/>
              </a:rPr>
              <a:t>Virtual-Circuit</a:t>
            </a:r>
            <a:br>
              <a:rPr lang="en-US" altLang="zh-TW">
                <a:ea typeface="新細明體" panose="02020500000000000000" pitchFamily="18" charset="-120"/>
              </a:rPr>
            </a:br>
            <a:r>
              <a:rPr lang="en-US" altLang="zh-TW">
                <a:ea typeface="新細明體" panose="02020500000000000000" pitchFamily="18" charset="-120"/>
              </a:rPr>
              <a:t>Approach</a:t>
            </a:r>
          </a:p>
        </p:txBody>
      </p:sp>
      <p:sp>
        <p:nvSpPr>
          <p:cNvPr id="39940" name="投影片編號版面配置區 1">
            <a:extLst>
              <a:ext uri="{FF2B5EF4-FFF2-40B4-BE49-F238E27FC236}">
                <a16:creationId xmlns:a16="http://schemas.microsoft.com/office/drawing/2014/main" id="{B34F2D9D-114D-4EDF-B407-1648B9203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BFD7A614-09A9-4FD0-BEF5-D0617C2E0486}" type="slidenum">
              <a:rPr kumimoji="0" lang="en-GB" altLang="zh-TW" sz="1400" smtClean="0">
                <a:solidFill>
                  <a:schemeClr val="bg2"/>
                </a:solidFill>
                <a:latin typeface="Arial" panose="020B0604020202020204" pitchFamily="34" charset="0"/>
              </a:rPr>
              <a:pPr>
                <a:spcBef>
                  <a:spcPct val="50000"/>
                </a:spcBef>
                <a:buClrTx/>
                <a:buFontTx/>
                <a:buNone/>
              </a:pPr>
              <a:t>19</a:t>
            </a:fld>
            <a:endParaRPr kumimoji="0" lang="en-GB" altLang="zh-TW" sz="140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4F5AE00-5B6A-4573-B277-BF094C79CD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en-US" altLang="zh-TW">
                <a:ea typeface="新細明體" panose="02020500000000000000" pitchFamily="18" charset="-120"/>
              </a:rPr>
            </a:br>
            <a:r>
              <a:rPr lang="en-US" altLang="zh-TW">
                <a:ea typeface="新細明體" panose="02020500000000000000" pitchFamily="18" charset="-120"/>
              </a:rPr>
              <a:t>A Simple Switching Network</a:t>
            </a:r>
          </a:p>
        </p:txBody>
      </p:sp>
      <p:pic>
        <p:nvPicPr>
          <p:cNvPr id="6147" name="Picture 4">
            <a:extLst>
              <a:ext uri="{FF2B5EF4-FFF2-40B4-BE49-F238E27FC236}">
                <a16:creationId xmlns:a16="http://schemas.microsoft.com/office/drawing/2014/main" id="{831EC1CC-047D-4F51-B39E-B3A5DFF0F7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00"/>
          <a:stretch>
            <a:fillRect/>
          </a:stretch>
        </p:blipFill>
        <p:spPr bwMode="auto">
          <a:xfrm>
            <a:off x="1143000" y="1454150"/>
            <a:ext cx="6883400" cy="540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48" name="Freeform 6">
            <a:extLst>
              <a:ext uri="{FF2B5EF4-FFF2-40B4-BE49-F238E27FC236}">
                <a16:creationId xmlns:a16="http://schemas.microsoft.com/office/drawing/2014/main" id="{3067D42E-25FE-4A3C-B3DC-06B90BB32C26}"/>
              </a:ext>
            </a:extLst>
          </p:cNvPr>
          <p:cNvSpPr>
            <a:spLocks/>
          </p:cNvSpPr>
          <p:nvPr/>
        </p:nvSpPr>
        <p:spPr bwMode="auto">
          <a:xfrm>
            <a:off x="1676400" y="4419600"/>
            <a:ext cx="5778500" cy="1701800"/>
          </a:xfrm>
          <a:custGeom>
            <a:avLst/>
            <a:gdLst>
              <a:gd name="T0" fmla="*/ 0 w 3640"/>
              <a:gd name="T1" fmla="*/ 2147483646 h 1072"/>
              <a:gd name="T2" fmla="*/ 2147483646 w 3640"/>
              <a:gd name="T3" fmla="*/ 2147483646 h 1072"/>
              <a:gd name="T4" fmla="*/ 2147483646 w 3640"/>
              <a:gd name="T5" fmla="*/ 2147483646 h 1072"/>
              <a:gd name="T6" fmla="*/ 2147483646 w 3640"/>
              <a:gd name="T7" fmla="*/ 2147483646 h 1072"/>
              <a:gd name="T8" fmla="*/ 2147483646 w 3640"/>
              <a:gd name="T9" fmla="*/ 2147483646 h 10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40" h="1072">
                <a:moveTo>
                  <a:pt x="0" y="1072"/>
                </a:moveTo>
                <a:cubicBezTo>
                  <a:pt x="656" y="600"/>
                  <a:pt x="1312" y="128"/>
                  <a:pt x="1776" y="64"/>
                </a:cubicBezTo>
                <a:cubicBezTo>
                  <a:pt x="2240" y="0"/>
                  <a:pt x="2496" y="624"/>
                  <a:pt x="2784" y="688"/>
                </a:cubicBezTo>
                <a:cubicBezTo>
                  <a:pt x="3072" y="752"/>
                  <a:pt x="3368" y="488"/>
                  <a:pt x="3504" y="448"/>
                </a:cubicBezTo>
                <a:cubicBezTo>
                  <a:pt x="3640" y="408"/>
                  <a:pt x="3620" y="428"/>
                  <a:pt x="3600" y="448"/>
                </a:cubicBezTo>
              </a:path>
            </a:pathLst>
          </a:custGeom>
          <a:noFill/>
          <a:ln w="38100" cap="flat" cmpd="sng">
            <a:solidFill>
              <a:srgbClr val="CC000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51207" name="Text Box 7">
            <a:extLst>
              <a:ext uri="{FF2B5EF4-FFF2-40B4-BE49-F238E27FC236}">
                <a16:creationId xmlns:a16="http://schemas.microsoft.com/office/drawing/2014/main" id="{331D096D-F424-42AC-BFAA-2AF92BCADF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097338"/>
            <a:ext cx="1112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>
              <a:defRPr/>
            </a:pPr>
            <a:r>
              <a:rPr lang="en-US" altLang="zh-TW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ea typeface="新細明體" pitchFamily="18" charset="-120"/>
              </a:rPr>
              <a:t>Station</a:t>
            </a:r>
            <a:endParaRPr lang="zh-TW" altLang="en-US" b="1"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  <a:ea typeface="新細明體" pitchFamily="18" charset="-120"/>
            </a:endParaRPr>
          </a:p>
        </p:txBody>
      </p:sp>
      <p:sp>
        <p:nvSpPr>
          <p:cNvPr id="51208" name="Text Box 8">
            <a:extLst>
              <a:ext uri="{FF2B5EF4-FFF2-40B4-BE49-F238E27FC236}">
                <a16:creationId xmlns:a16="http://schemas.microsoft.com/office/drawing/2014/main" id="{3514537F-6782-4E16-ACD6-72CF035AFD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9338" y="2205038"/>
            <a:ext cx="1081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r>
              <a:rPr lang="en-US" altLang="zh-TW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ea typeface="新細明體" pitchFamily="18" charset="-120"/>
              </a:rPr>
              <a:t>Node</a:t>
            </a:r>
          </a:p>
        </p:txBody>
      </p:sp>
      <p:sp>
        <p:nvSpPr>
          <p:cNvPr id="6151" name="投影片編號版面配置區 1">
            <a:extLst>
              <a:ext uri="{FF2B5EF4-FFF2-40B4-BE49-F238E27FC236}">
                <a16:creationId xmlns:a16="http://schemas.microsoft.com/office/drawing/2014/main" id="{516BAD1A-6DB1-462A-9207-DBF148FC2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EBFC8BE3-A8EA-4DD3-8019-87666B38171F}" type="slidenum">
              <a:rPr kumimoji="0" lang="en-GB" altLang="zh-TW" sz="1400" smtClean="0">
                <a:solidFill>
                  <a:schemeClr val="bg2"/>
                </a:solidFill>
                <a:latin typeface="Arial" panose="020B0604020202020204" pitchFamily="34" charset="0"/>
              </a:rPr>
              <a:pPr>
                <a:spcBef>
                  <a:spcPct val="50000"/>
                </a:spcBef>
                <a:buClrTx/>
                <a:buFontTx/>
                <a:buNone/>
              </a:pPr>
              <a:t>2</a:t>
            </a:fld>
            <a:endParaRPr kumimoji="0" lang="en-GB" altLang="zh-TW" sz="140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B417E9F7-A018-40E8-B8B2-EE4C9DFE58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Discussion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39A473DE-0128-4EB8-9557-BF1E4286EC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178800" cy="4686300"/>
          </a:xfrm>
        </p:spPr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Data comm. Vs. Voice comm.</a:t>
            </a:r>
          </a:p>
          <a:p>
            <a:r>
              <a:rPr lang="en-US" altLang="zh-TW">
                <a:ea typeface="新細明體" panose="02020500000000000000" pitchFamily="18" charset="-120"/>
              </a:rPr>
              <a:t>What if the Internet is circuit-switching?</a:t>
            </a:r>
          </a:p>
          <a:p>
            <a:r>
              <a:rPr lang="en-US" altLang="zh-TW">
                <a:ea typeface="新細明體" panose="02020500000000000000" pitchFamily="18" charset="-120"/>
              </a:rPr>
              <a:t>What if the telephone network is packet-switching?</a:t>
            </a:r>
          </a:p>
          <a:p>
            <a:r>
              <a:rPr lang="en-US" altLang="zh-TW">
                <a:ea typeface="新細明體" panose="02020500000000000000" pitchFamily="18" charset="-120"/>
              </a:rPr>
              <a:t>The failure of WAP </a:t>
            </a:r>
            <a:r>
              <a:rPr lang="en-US" altLang="zh-TW" sz="2400">
                <a:ea typeface="新細明體" panose="02020500000000000000" pitchFamily="18" charset="-120"/>
              </a:rPr>
              <a:t>(Wireless Application Protocol)</a:t>
            </a:r>
            <a:endParaRPr lang="en-US" altLang="zh-TW">
              <a:ea typeface="新細明體" panose="02020500000000000000" pitchFamily="18" charset="-120"/>
            </a:endParaRPr>
          </a:p>
          <a:p>
            <a:r>
              <a:rPr lang="en-US" altLang="zh-TW">
                <a:ea typeface="新細明體" panose="02020500000000000000" pitchFamily="18" charset="-120"/>
              </a:rPr>
              <a:t>Internet Telephony vs. PSTN</a:t>
            </a:r>
          </a:p>
        </p:txBody>
      </p:sp>
      <p:sp>
        <p:nvSpPr>
          <p:cNvPr id="41988" name="矩形 1">
            <a:extLst>
              <a:ext uri="{FF2B5EF4-FFF2-40B4-BE49-F238E27FC236}">
                <a16:creationId xmlns:a16="http://schemas.microsoft.com/office/drawing/2014/main" id="{99B2521A-6D3B-4E41-BAEA-3BBDECEB51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5445125"/>
            <a:ext cx="59039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PSTN:</a:t>
            </a:r>
            <a:r>
              <a:rPr kumimoji="0"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 </a:t>
            </a:r>
            <a:r>
              <a:rPr kumimoji="0"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Public Switching Telephone Network</a:t>
            </a:r>
            <a:endParaRPr kumimoji="0" lang="zh-TW" altLang="en-US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41989" name="投影片編號版面配置區 1">
            <a:extLst>
              <a:ext uri="{FF2B5EF4-FFF2-40B4-BE49-F238E27FC236}">
                <a16:creationId xmlns:a16="http://schemas.microsoft.com/office/drawing/2014/main" id="{3E0A9FC8-B62D-4B81-A7A1-7601E8624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BFD0F4F3-3F4B-4AB9-9C43-4D0D2804F9A8}" type="slidenum">
              <a:rPr kumimoji="0" lang="en-GB" altLang="zh-TW" sz="1400" smtClean="0">
                <a:solidFill>
                  <a:schemeClr val="bg2"/>
                </a:solidFill>
                <a:latin typeface="Arial" panose="020B0604020202020204" pitchFamily="34" charset="0"/>
              </a:rPr>
              <a:pPr>
                <a:spcBef>
                  <a:spcPct val="50000"/>
                </a:spcBef>
                <a:buClrTx/>
                <a:buFontTx/>
                <a:buNone/>
              </a:pPr>
              <a:t>20</a:t>
            </a:fld>
            <a:endParaRPr kumimoji="0" lang="en-GB" altLang="zh-TW" sz="140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0711B2CA-D3F3-44CD-A874-8D27C6F4CC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204200" cy="838200"/>
          </a:xfrm>
          <a:solidFill>
            <a:srgbClr val="CCFF99"/>
          </a:solidFill>
        </p:spPr>
        <p:txBody>
          <a:bodyPr/>
          <a:lstStyle/>
          <a:p>
            <a:pPr>
              <a:defRPr/>
            </a:pPr>
            <a:r>
              <a:rPr lang="en-US" altLang="zh-TW" dirty="0">
                <a:effectLst>
                  <a:outerShdw blurRad="38100" dist="38100" dir="2700000" algn="tl">
                    <a:srgbClr val="FFFFFF"/>
                  </a:outerShdw>
                </a:effectLst>
                <a:ea typeface="新細明體" pitchFamily="18" charset="-120"/>
              </a:rPr>
              <a:t>Data Networks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8C21F418-CB83-4B3D-88C8-7936DB918B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  <a:cs typeface="Times New Roman" panose="02020603050405020304" pitchFamily="18" charset="0"/>
              </a:rPr>
              <a:t>Communication by transmitting data through a network of intermediate switching nodes</a:t>
            </a:r>
          </a:p>
          <a:p>
            <a:r>
              <a:rPr lang="en-US" altLang="zh-TW" b="1">
                <a:ea typeface="新細明體" panose="02020500000000000000" pitchFamily="18" charset="-120"/>
                <a:cs typeface="Times New Roman" panose="02020603050405020304" pitchFamily="18" charset="0"/>
              </a:rPr>
              <a:t>Switching nodes</a:t>
            </a:r>
            <a:r>
              <a:rPr lang="en-US" altLang="zh-TW">
                <a:ea typeface="新細明體" panose="02020500000000000000" pitchFamily="18" charset="-120"/>
                <a:cs typeface="Times New Roman" panose="02020603050405020304" pitchFamily="18" charset="0"/>
              </a:rPr>
              <a:t> not concerned with content </a:t>
            </a:r>
          </a:p>
          <a:p>
            <a:r>
              <a:rPr lang="en-US" altLang="zh-TW">
                <a:ea typeface="新細明體" panose="02020500000000000000" pitchFamily="18" charset="-120"/>
                <a:cs typeface="Times New Roman" panose="02020603050405020304" pitchFamily="18" charset="0"/>
              </a:rPr>
              <a:t>End devices referred to as </a:t>
            </a:r>
            <a:r>
              <a:rPr lang="en-US" altLang="zh-TW" b="1">
                <a:ea typeface="新細明體" panose="02020500000000000000" pitchFamily="18" charset="-120"/>
                <a:cs typeface="Times New Roman" panose="02020603050405020304" pitchFamily="18" charset="0"/>
              </a:rPr>
              <a:t>stations</a:t>
            </a:r>
          </a:p>
          <a:p>
            <a:pPr lvl="1"/>
            <a:r>
              <a:rPr lang="en-US" altLang="zh-TW">
                <a:ea typeface="新細明體" panose="02020500000000000000" pitchFamily="18" charset="-120"/>
                <a:cs typeface="Times New Roman" panose="02020603050405020304" pitchFamily="18" charset="0"/>
              </a:rPr>
              <a:t>Computers, terminals, telephones, etc. </a:t>
            </a:r>
          </a:p>
          <a:p>
            <a:r>
              <a:rPr lang="en-US" altLang="zh-TW">
                <a:ea typeface="新細明體" panose="02020500000000000000" pitchFamily="18" charset="-120"/>
                <a:cs typeface="Times New Roman" panose="02020603050405020304" pitchFamily="18" charset="0"/>
              </a:rPr>
              <a:t>Nodes connected by </a:t>
            </a:r>
            <a:r>
              <a:rPr lang="en-US" altLang="zh-TW" b="1">
                <a:ea typeface="新細明體" panose="02020500000000000000" pitchFamily="18" charset="-120"/>
                <a:cs typeface="Times New Roman" panose="02020603050405020304" pitchFamily="18" charset="0"/>
              </a:rPr>
              <a:t>transmission links </a:t>
            </a:r>
            <a:r>
              <a:rPr lang="en-US" altLang="zh-TW"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en-US" altLang="zh-TW" b="1">
                <a:ea typeface="新細明體" panose="02020500000000000000" pitchFamily="18" charset="-120"/>
                <a:cs typeface="Times New Roman" panose="02020603050405020304" pitchFamily="18" charset="0"/>
              </a:rPr>
              <a:t>trunks</a:t>
            </a:r>
            <a:r>
              <a:rPr lang="en-US" altLang="zh-TW">
                <a:ea typeface="新細明體" panose="02020500000000000000" pitchFamily="18" charset="-120"/>
                <a:cs typeface="Times New Roman" panose="02020603050405020304" pitchFamily="18" charset="0"/>
              </a:rPr>
              <a:t>), in some topology.</a:t>
            </a:r>
          </a:p>
          <a:p>
            <a:r>
              <a:rPr lang="en-US" altLang="zh-TW">
                <a:ea typeface="新細明體" panose="02020500000000000000" pitchFamily="18" charset="-120"/>
                <a:cs typeface="Times New Roman" panose="02020603050405020304" pitchFamily="18" charset="0"/>
              </a:rPr>
              <a:t>Station attaches to node (by </a:t>
            </a:r>
            <a:r>
              <a:rPr lang="en-US" altLang="zh-TW" b="1">
                <a:ea typeface="新細明體" panose="02020500000000000000" pitchFamily="18" charset="-120"/>
                <a:cs typeface="Times New Roman" panose="02020603050405020304" pitchFamily="18" charset="0"/>
              </a:rPr>
              <a:t>access links</a:t>
            </a:r>
            <a:r>
              <a:rPr lang="en-US" altLang="zh-TW">
                <a:ea typeface="新細明體" panose="02020500000000000000" pitchFamily="18" charset="-120"/>
                <a:cs typeface="Times New Roman" panose="02020603050405020304" pitchFamily="18" charset="0"/>
              </a:rPr>
              <a:t>)</a:t>
            </a:r>
          </a:p>
          <a:p>
            <a:r>
              <a:rPr lang="en-US" altLang="zh-TW">
                <a:ea typeface="新細明體" panose="02020500000000000000" pitchFamily="18" charset="-120"/>
                <a:cs typeface="Times New Roman" panose="02020603050405020304" pitchFamily="18" charset="0"/>
              </a:rPr>
              <a:t>Collection of nodes is a communications network</a:t>
            </a:r>
          </a:p>
        </p:txBody>
      </p:sp>
      <p:sp>
        <p:nvSpPr>
          <p:cNvPr id="8196" name="投影片編號版面配置區 1">
            <a:extLst>
              <a:ext uri="{FF2B5EF4-FFF2-40B4-BE49-F238E27FC236}">
                <a16:creationId xmlns:a16="http://schemas.microsoft.com/office/drawing/2014/main" id="{6BFA5EDE-8731-4F21-9B84-92D2E4E84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AD9C7B83-30EE-4896-B60E-88334FE48A67}" type="slidenum">
              <a:rPr kumimoji="0" lang="en-GB" altLang="zh-TW" sz="1400" smtClean="0">
                <a:solidFill>
                  <a:schemeClr val="bg2"/>
                </a:solidFill>
                <a:latin typeface="Arial" panose="020B0604020202020204" pitchFamily="34" charset="0"/>
              </a:rPr>
              <a:pPr>
                <a:spcBef>
                  <a:spcPct val="50000"/>
                </a:spcBef>
                <a:buClrTx/>
                <a:buFontTx/>
                <a:buNone/>
              </a:pPr>
              <a:t>3</a:t>
            </a:fld>
            <a:endParaRPr kumimoji="0" lang="en-GB" altLang="zh-TW" sz="140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22AFAFEF-F180-4389-B784-0605FFC31C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>
                <a:ea typeface="新細明體" panose="02020500000000000000" pitchFamily="18" charset="-120"/>
                <a:cs typeface="Times New Roman" panose="02020603050405020304" pitchFamily="18" charset="0"/>
              </a:rPr>
              <a:t>Circuit Switching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1A1173B8-1F0C-46E5-9E6F-C29D6E9918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  <a:cs typeface="Times New Roman" panose="02020603050405020304" pitchFamily="18" charset="0"/>
              </a:rPr>
              <a:t>Dedicated path between two stations</a:t>
            </a:r>
          </a:p>
          <a:p>
            <a:pPr lvl="1"/>
            <a:r>
              <a:rPr lang="en-US" altLang="zh-TW">
                <a:ea typeface="新細明體" panose="02020500000000000000" pitchFamily="18" charset="-120"/>
                <a:cs typeface="Times New Roman" panose="02020603050405020304" pitchFamily="18" charset="0"/>
              </a:rPr>
              <a:t>Connected sequence of links between nodes</a:t>
            </a:r>
          </a:p>
          <a:p>
            <a:pPr lvl="1"/>
            <a:r>
              <a:rPr lang="en-US" altLang="zh-TW">
                <a:ea typeface="新細明體" panose="02020500000000000000" pitchFamily="18" charset="-120"/>
                <a:cs typeface="Times New Roman" panose="02020603050405020304" pitchFamily="18" charset="0"/>
              </a:rPr>
              <a:t>E.g telephone network</a:t>
            </a:r>
          </a:p>
          <a:p>
            <a:r>
              <a:rPr lang="en-US" altLang="zh-TW">
                <a:ea typeface="新細明體" panose="02020500000000000000" pitchFamily="18" charset="-120"/>
                <a:cs typeface="Times New Roman" panose="02020603050405020304" pitchFamily="18" charset="0"/>
              </a:rPr>
              <a:t>Communication involves three phases</a:t>
            </a:r>
          </a:p>
          <a:p>
            <a:pPr lvl="1"/>
            <a:r>
              <a:rPr lang="en-US" altLang="zh-TW" b="1">
                <a:ea typeface="新細明體" panose="02020500000000000000" pitchFamily="18" charset="-120"/>
                <a:cs typeface="Times New Roman" panose="02020603050405020304" pitchFamily="18" charset="0"/>
              </a:rPr>
              <a:t>Circuit establishment</a:t>
            </a:r>
          </a:p>
          <a:p>
            <a:pPr lvl="1"/>
            <a:r>
              <a:rPr lang="en-US" altLang="zh-TW" b="1">
                <a:ea typeface="新細明體" panose="02020500000000000000" pitchFamily="18" charset="-120"/>
                <a:cs typeface="Times New Roman" panose="02020603050405020304" pitchFamily="18" charset="0"/>
              </a:rPr>
              <a:t>Data transfer</a:t>
            </a:r>
          </a:p>
          <a:p>
            <a:pPr lvl="1"/>
            <a:r>
              <a:rPr lang="en-US" altLang="zh-TW" b="1">
                <a:ea typeface="新細明體" panose="02020500000000000000" pitchFamily="18" charset="-120"/>
                <a:cs typeface="Times New Roman" panose="02020603050405020304" pitchFamily="18" charset="0"/>
              </a:rPr>
              <a:t>Circuit disconnect</a:t>
            </a:r>
          </a:p>
          <a:p>
            <a:pPr lvl="1"/>
            <a:endParaRPr lang="zh-TW" altLang="en-US"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0244" name="投影片編號版面配置區 1">
            <a:extLst>
              <a:ext uri="{FF2B5EF4-FFF2-40B4-BE49-F238E27FC236}">
                <a16:creationId xmlns:a16="http://schemas.microsoft.com/office/drawing/2014/main" id="{D1C6ADB5-8AE1-4624-894A-B87F0602A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A87ECFB7-FBE2-4DB7-85AE-484F355CE1A6}" type="slidenum">
              <a:rPr kumimoji="0" lang="en-GB" altLang="zh-TW" sz="1400" smtClean="0">
                <a:solidFill>
                  <a:schemeClr val="bg2"/>
                </a:solidFill>
                <a:latin typeface="Arial" panose="020B0604020202020204" pitchFamily="34" charset="0"/>
              </a:rPr>
              <a:pPr>
                <a:spcBef>
                  <a:spcPct val="50000"/>
                </a:spcBef>
                <a:buClrTx/>
                <a:buFontTx/>
                <a:buNone/>
              </a:pPr>
              <a:t>4</a:t>
            </a:fld>
            <a:endParaRPr kumimoji="0" lang="en-GB" altLang="zh-TW" sz="140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553C0C9D-4C79-45CC-9FF8-0E953FED34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  <a:cs typeface="Times New Roman" panose="02020603050405020304" pitchFamily="18" charset="0"/>
              </a:rPr>
              <a:t>Circuit Establishment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7C21936D-0C4D-45B7-B028-01E4596A022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412875"/>
            <a:ext cx="8497887" cy="4389438"/>
          </a:xfrm>
        </p:spPr>
        <p:txBody>
          <a:bodyPr/>
          <a:lstStyle/>
          <a:p>
            <a:r>
              <a:rPr lang="en-US" altLang="zh-TW" sz="2400">
                <a:ea typeface="新細明體" panose="02020500000000000000" pitchFamily="18" charset="-120"/>
                <a:cs typeface="Times New Roman" panose="02020603050405020304" pitchFamily="18" charset="0"/>
              </a:rPr>
              <a:t>Station A to node 4 requesting connection to station E</a:t>
            </a:r>
          </a:p>
          <a:p>
            <a:r>
              <a:rPr lang="en-US" altLang="zh-TW" sz="2400">
                <a:ea typeface="新細明體" panose="02020500000000000000" pitchFamily="18" charset="-120"/>
                <a:cs typeface="Times New Roman" panose="02020603050405020304" pitchFamily="18" charset="0"/>
              </a:rPr>
              <a:t>Circuit from A to 4 usually dedicated line</a:t>
            </a:r>
          </a:p>
          <a:p>
            <a:r>
              <a:rPr lang="en-US" altLang="zh-TW" sz="2400">
                <a:ea typeface="新細明體" panose="02020500000000000000" pitchFamily="18" charset="-120"/>
                <a:cs typeface="Times New Roman" panose="02020603050405020304" pitchFamily="18" charset="0"/>
              </a:rPr>
              <a:t>Node 4 finds next leg to node 6</a:t>
            </a:r>
          </a:p>
          <a:p>
            <a:r>
              <a:rPr lang="en-US" altLang="zh-TW" sz="2400">
                <a:ea typeface="新細明體" panose="02020500000000000000" pitchFamily="18" charset="-120"/>
                <a:cs typeface="Times New Roman" panose="02020603050405020304" pitchFamily="18" charset="0"/>
              </a:rPr>
              <a:t>Based on routing information, availability, cost, node 4 selects circuit to node 5</a:t>
            </a:r>
          </a:p>
          <a:p>
            <a:r>
              <a:rPr lang="en-US" altLang="zh-TW" sz="2400">
                <a:ea typeface="新細明體" panose="02020500000000000000" pitchFamily="18" charset="-120"/>
                <a:cs typeface="Times New Roman" panose="02020603050405020304" pitchFamily="18" charset="0"/>
              </a:rPr>
              <a:t>Allocates a free </a:t>
            </a:r>
            <a:r>
              <a:rPr lang="en-US" altLang="zh-TW" sz="2400" b="1">
                <a:ea typeface="新細明體" panose="02020500000000000000" pitchFamily="18" charset="-120"/>
                <a:cs typeface="Times New Roman" panose="02020603050405020304" pitchFamily="18" charset="0"/>
              </a:rPr>
              <a:t>channel</a:t>
            </a:r>
          </a:p>
          <a:p>
            <a:pPr lvl="1"/>
            <a:r>
              <a:rPr lang="en-US" altLang="zh-TW" sz="2000">
                <a:ea typeface="新細明體" panose="02020500000000000000" pitchFamily="18" charset="-120"/>
                <a:cs typeface="Times New Roman" panose="02020603050405020304" pitchFamily="18" charset="0"/>
              </a:rPr>
              <a:t>TDM [time-division multiplexing]</a:t>
            </a:r>
          </a:p>
          <a:p>
            <a:pPr lvl="1"/>
            <a:r>
              <a:rPr lang="en-US" altLang="zh-TW" sz="2000">
                <a:ea typeface="新細明體" panose="02020500000000000000" pitchFamily="18" charset="-120"/>
                <a:cs typeface="Times New Roman" panose="02020603050405020304" pitchFamily="18" charset="0"/>
              </a:rPr>
              <a:t>FDM [frequency-division multiplexing]</a:t>
            </a:r>
          </a:p>
          <a:p>
            <a:r>
              <a:rPr lang="en-US" altLang="zh-TW" sz="2400">
                <a:ea typeface="新細明體" panose="02020500000000000000" pitchFamily="18" charset="-120"/>
                <a:cs typeface="Times New Roman" panose="02020603050405020304" pitchFamily="18" charset="0"/>
              </a:rPr>
              <a:t>Node 4 requests connection to E</a:t>
            </a:r>
          </a:p>
          <a:p>
            <a:r>
              <a:rPr lang="en-US" altLang="zh-TW" sz="2400">
                <a:ea typeface="新細明體" panose="02020500000000000000" pitchFamily="18" charset="-120"/>
                <a:cs typeface="Times New Roman" panose="02020603050405020304" pitchFamily="18" charset="0"/>
              </a:rPr>
              <a:t>And so on</a:t>
            </a:r>
          </a:p>
          <a:p>
            <a:r>
              <a:rPr lang="en-US" altLang="zh-TW" sz="2400">
                <a:ea typeface="新細明體" panose="02020500000000000000" pitchFamily="18" charset="-120"/>
                <a:cs typeface="Times New Roman" panose="02020603050405020304" pitchFamily="18" charset="0"/>
              </a:rPr>
              <a:t>What is </a:t>
            </a:r>
            <a:r>
              <a:rPr lang="en-US" altLang="zh-TW" sz="2400" b="1">
                <a:ea typeface="新細明體" panose="02020500000000000000" pitchFamily="18" charset="-120"/>
                <a:cs typeface="Times New Roman" panose="02020603050405020304" pitchFamily="18" charset="0"/>
              </a:rPr>
              <a:t>Multiplexing</a:t>
            </a:r>
            <a:r>
              <a:rPr lang="en-US" altLang="zh-TW" sz="2400">
                <a:ea typeface="新細明體" panose="02020500000000000000" pitchFamily="18" charset="-120"/>
                <a:cs typeface="Times New Roman" panose="02020603050405020304" pitchFamily="18" charset="0"/>
              </a:rPr>
              <a:t> ?</a:t>
            </a:r>
            <a:endParaRPr lang="zh-TW" altLang="en-US" sz="2400" b="1"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grpSp>
        <p:nvGrpSpPr>
          <p:cNvPr id="12292" name="群組 2">
            <a:extLst>
              <a:ext uri="{FF2B5EF4-FFF2-40B4-BE49-F238E27FC236}">
                <a16:creationId xmlns:a16="http://schemas.microsoft.com/office/drawing/2014/main" id="{A6053A81-8936-4E4A-8008-093003BE9644}"/>
              </a:ext>
            </a:extLst>
          </p:cNvPr>
          <p:cNvGrpSpPr>
            <a:grpSpLocks/>
          </p:cNvGrpSpPr>
          <p:nvPr/>
        </p:nvGrpSpPr>
        <p:grpSpPr bwMode="auto">
          <a:xfrm>
            <a:off x="5292725" y="3573463"/>
            <a:ext cx="3760788" cy="2951162"/>
            <a:chOff x="5292080" y="3573016"/>
            <a:chExt cx="3760662" cy="2952328"/>
          </a:xfrm>
        </p:grpSpPr>
        <p:pic>
          <p:nvPicPr>
            <p:cNvPr id="12294" name="Picture 4">
              <a:extLst>
                <a:ext uri="{FF2B5EF4-FFF2-40B4-BE49-F238E27FC236}">
                  <a16:creationId xmlns:a16="http://schemas.microsoft.com/office/drawing/2014/main" id="{036584CA-4857-4F3E-A01F-1F48E56E4DA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800"/>
            <a:stretch>
              <a:fillRect/>
            </a:stretch>
          </p:blipFill>
          <p:spPr bwMode="auto">
            <a:xfrm>
              <a:off x="5292080" y="3573016"/>
              <a:ext cx="3760662" cy="2952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295" name="Freeform 6">
              <a:extLst>
                <a:ext uri="{FF2B5EF4-FFF2-40B4-BE49-F238E27FC236}">
                  <a16:creationId xmlns:a16="http://schemas.microsoft.com/office/drawing/2014/main" id="{B2879C85-AF33-46AA-A239-1723542636B8}"/>
                </a:ext>
              </a:extLst>
            </p:cNvPr>
            <p:cNvSpPr>
              <a:spLocks/>
            </p:cNvSpPr>
            <p:nvPr/>
          </p:nvSpPr>
          <p:spPr bwMode="auto">
            <a:xfrm>
              <a:off x="5796136" y="5301208"/>
              <a:ext cx="2952328" cy="792088"/>
            </a:xfrm>
            <a:custGeom>
              <a:avLst/>
              <a:gdLst>
                <a:gd name="T0" fmla="*/ 0 w 3640"/>
                <a:gd name="T1" fmla="*/ 2147483646 h 1072"/>
                <a:gd name="T2" fmla="*/ 2147483646 w 3640"/>
                <a:gd name="T3" fmla="*/ 2147483646 h 1072"/>
                <a:gd name="T4" fmla="*/ 2147483646 w 3640"/>
                <a:gd name="T5" fmla="*/ 2147483646 h 1072"/>
                <a:gd name="T6" fmla="*/ 2147483646 w 3640"/>
                <a:gd name="T7" fmla="*/ 2147483646 h 1072"/>
                <a:gd name="T8" fmla="*/ 2147483646 w 3640"/>
                <a:gd name="T9" fmla="*/ 2147483646 h 10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40" h="1072">
                  <a:moveTo>
                    <a:pt x="0" y="1072"/>
                  </a:moveTo>
                  <a:cubicBezTo>
                    <a:pt x="656" y="600"/>
                    <a:pt x="1312" y="128"/>
                    <a:pt x="1776" y="64"/>
                  </a:cubicBezTo>
                  <a:cubicBezTo>
                    <a:pt x="2240" y="0"/>
                    <a:pt x="2496" y="624"/>
                    <a:pt x="2784" y="688"/>
                  </a:cubicBezTo>
                  <a:cubicBezTo>
                    <a:pt x="3072" y="752"/>
                    <a:pt x="3368" y="488"/>
                    <a:pt x="3504" y="448"/>
                  </a:cubicBezTo>
                  <a:cubicBezTo>
                    <a:pt x="3640" y="408"/>
                    <a:pt x="3620" y="428"/>
                    <a:pt x="3600" y="448"/>
                  </a:cubicBezTo>
                </a:path>
              </a:pathLst>
            </a:custGeom>
            <a:noFill/>
            <a:ln w="38100" cap="flat" cmpd="sng">
              <a:solidFill>
                <a:srgbClr val="CC0000"/>
              </a:solidFill>
              <a:prstDash val="dash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/>
            <a:p>
              <a:endParaRPr lang="en-GB"/>
            </a:p>
          </p:txBody>
        </p:sp>
      </p:grpSp>
      <p:sp>
        <p:nvSpPr>
          <p:cNvPr id="12293" name="投影片編號版面配置區 1">
            <a:extLst>
              <a:ext uri="{FF2B5EF4-FFF2-40B4-BE49-F238E27FC236}">
                <a16:creationId xmlns:a16="http://schemas.microsoft.com/office/drawing/2014/main" id="{847A245C-7544-4137-9AFB-9E17E3517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FF2E9120-998F-4C25-BAE7-ED1FECD34E22}" type="slidenum">
              <a:rPr kumimoji="0" lang="en-GB" altLang="zh-TW" sz="1400" smtClean="0">
                <a:solidFill>
                  <a:schemeClr val="bg2"/>
                </a:solidFill>
                <a:latin typeface="Arial" panose="020B0604020202020204" pitchFamily="34" charset="0"/>
              </a:rPr>
              <a:pPr>
                <a:spcBef>
                  <a:spcPct val="50000"/>
                </a:spcBef>
                <a:buClrTx/>
                <a:buFontTx/>
                <a:buNone/>
              </a:pPr>
              <a:t>5</a:t>
            </a:fld>
            <a:endParaRPr kumimoji="0" lang="en-GB" altLang="zh-TW" sz="140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A49866A7-0C57-42A8-8E5F-E17E7FC35B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  <a:cs typeface="Times New Roman" panose="02020603050405020304" pitchFamily="18" charset="0"/>
              </a:rPr>
              <a:t>Data Transfer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8650384C-04C6-4E72-AFA3-9FD30D58CD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  <a:cs typeface="Times New Roman" panose="02020603050405020304" pitchFamily="18" charset="0"/>
              </a:rPr>
              <a:t>Data may be digital (e.g., terminal to host) or analog (e.g., voice)</a:t>
            </a:r>
          </a:p>
          <a:p>
            <a:r>
              <a:rPr lang="en-US" altLang="zh-TW">
                <a:ea typeface="新細明體" panose="02020500000000000000" pitchFamily="18" charset="-120"/>
                <a:cs typeface="Times New Roman" panose="02020603050405020304" pitchFamily="18" charset="0"/>
              </a:rPr>
              <a:t>Signaling and transmission may each be digital or analog</a:t>
            </a:r>
          </a:p>
          <a:p>
            <a:r>
              <a:rPr lang="en-US" altLang="zh-TW">
                <a:ea typeface="新細明體" panose="02020500000000000000" pitchFamily="18" charset="-120"/>
                <a:cs typeface="Times New Roman" panose="02020603050405020304" pitchFamily="18" charset="0"/>
              </a:rPr>
              <a:t>Path is A-4 circuit, </a:t>
            </a:r>
            <a:r>
              <a:rPr lang="en-US" altLang="zh-TW">
                <a:solidFill>
                  <a:schemeClr val="folHlink"/>
                </a:solidFill>
                <a:ea typeface="新細明體" panose="02020500000000000000" pitchFamily="18" charset="-120"/>
                <a:cs typeface="Times New Roman" panose="02020603050405020304" pitchFamily="18" charset="0"/>
              </a:rPr>
              <a:t>internal switching through 4</a:t>
            </a:r>
            <a:r>
              <a:rPr lang="en-US" altLang="zh-TW">
                <a:ea typeface="新細明體" panose="02020500000000000000" pitchFamily="18" charset="-120"/>
                <a:cs typeface="Times New Roman" panose="02020603050405020304" pitchFamily="18" charset="0"/>
              </a:rPr>
              <a:t>, 4-5 channel, </a:t>
            </a:r>
            <a:r>
              <a:rPr lang="en-US" altLang="zh-TW">
                <a:solidFill>
                  <a:schemeClr val="folHlink"/>
                </a:solidFill>
                <a:ea typeface="新細明體" panose="02020500000000000000" pitchFamily="18" charset="-120"/>
                <a:cs typeface="Times New Roman" panose="02020603050405020304" pitchFamily="18" charset="0"/>
              </a:rPr>
              <a:t>internal switching through 5</a:t>
            </a:r>
            <a:r>
              <a:rPr lang="en-US" altLang="zh-TW">
                <a:ea typeface="新細明體" panose="02020500000000000000" pitchFamily="18" charset="-120"/>
                <a:cs typeface="Times New Roman" panose="02020603050405020304" pitchFamily="18" charset="0"/>
              </a:rPr>
              <a:t>, 5-6 channel, </a:t>
            </a:r>
            <a:r>
              <a:rPr lang="en-US" altLang="zh-TW">
                <a:solidFill>
                  <a:schemeClr val="folHlink"/>
                </a:solidFill>
                <a:ea typeface="新細明體" panose="02020500000000000000" pitchFamily="18" charset="-120"/>
                <a:cs typeface="Times New Roman" panose="02020603050405020304" pitchFamily="18" charset="0"/>
              </a:rPr>
              <a:t>internal switching through 6</a:t>
            </a:r>
            <a:r>
              <a:rPr lang="en-US" altLang="zh-TW">
                <a:ea typeface="新細明體" panose="02020500000000000000" pitchFamily="18" charset="-120"/>
                <a:cs typeface="Times New Roman" panose="02020603050405020304" pitchFamily="18" charset="0"/>
              </a:rPr>
              <a:t>, 6-E circuit</a:t>
            </a:r>
          </a:p>
          <a:p>
            <a:r>
              <a:rPr lang="en-US" altLang="zh-TW">
                <a:ea typeface="新細明體" panose="02020500000000000000" pitchFamily="18" charset="-120"/>
                <a:cs typeface="Times New Roman" panose="02020603050405020304" pitchFamily="18" charset="0"/>
              </a:rPr>
              <a:t>Generally, full duplex (data in both directions)</a:t>
            </a:r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715E91FB-C43B-439A-B5E2-1AEA2408D6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5373688"/>
            <a:ext cx="4848225" cy="525462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b="1">
                <a:latin typeface="Times New Roman" panose="02020603050405020304" pitchFamily="18" charset="0"/>
                <a:ea typeface="新細明體" panose="02020500000000000000" pitchFamily="18" charset="-120"/>
              </a:rPr>
              <a:t>Data , Signaling, Transmission</a:t>
            </a:r>
            <a:endParaRPr lang="zh-TW" altLang="en-US" b="1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14341" name="投影片編號版面配置區 1">
            <a:extLst>
              <a:ext uri="{FF2B5EF4-FFF2-40B4-BE49-F238E27FC236}">
                <a16:creationId xmlns:a16="http://schemas.microsoft.com/office/drawing/2014/main" id="{536EB73C-30CA-4B51-993F-CFD379B6C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597D88FB-617E-4431-BB9E-A7CF744FF2BC}" type="slidenum">
              <a:rPr kumimoji="0" lang="en-GB" altLang="zh-TW" sz="1400" smtClean="0">
                <a:solidFill>
                  <a:schemeClr val="bg2"/>
                </a:solidFill>
                <a:latin typeface="Arial" panose="020B0604020202020204" pitchFamily="34" charset="0"/>
              </a:rPr>
              <a:pPr>
                <a:spcBef>
                  <a:spcPct val="50000"/>
                </a:spcBef>
                <a:buClrTx/>
                <a:buFontTx/>
                <a:buNone/>
              </a:pPr>
              <a:t>6</a:t>
            </a:fld>
            <a:endParaRPr kumimoji="0" lang="en-GB" altLang="zh-TW" sz="140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2D1D80E-F383-4248-BED4-7794F689A0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  <a:cs typeface="Times New Roman" panose="02020603050405020304" pitchFamily="18" charset="0"/>
              </a:rPr>
              <a:t>Circuit Disconnect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B66118DD-1280-4D9C-8E15-E42C9E9436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178800" cy="4686300"/>
          </a:xfrm>
        </p:spPr>
        <p:txBody>
          <a:bodyPr/>
          <a:lstStyle/>
          <a:p>
            <a:r>
              <a:rPr lang="en-US" altLang="zh-TW">
                <a:ea typeface="新細明體" panose="02020500000000000000" pitchFamily="18" charset="-120"/>
                <a:cs typeface="Times New Roman" panose="02020603050405020304" pitchFamily="18" charset="0"/>
              </a:rPr>
              <a:t>Connection terminated</a:t>
            </a:r>
          </a:p>
          <a:p>
            <a:pPr lvl="1"/>
            <a:r>
              <a:rPr lang="en-US" altLang="zh-TW">
                <a:ea typeface="新細明體" panose="02020500000000000000" pitchFamily="18" charset="-120"/>
                <a:cs typeface="Times New Roman" panose="02020603050405020304" pitchFamily="18" charset="0"/>
              </a:rPr>
              <a:t>Usually by one of the stations</a:t>
            </a:r>
          </a:p>
          <a:p>
            <a:r>
              <a:rPr lang="en-US" altLang="zh-TW">
                <a:ea typeface="新細明體" panose="02020500000000000000" pitchFamily="18" charset="-120"/>
                <a:cs typeface="Times New Roman" panose="02020603050405020304" pitchFamily="18" charset="0"/>
              </a:rPr>
              <a:t>Signals to 4, 5, and 6 to de-allocate resources</a:t>
            </a:r>
          </a:p>
        </p:txBody>
      </p:sp>
      <p:sp>
        <p:nvSpPr>
          <p:cNvPr id="16388" name="投影片編號版面配置區 1">
            <a:extLst>
              <a:ext uri="{FF2B5EF4-FFF2-40B4-BE49-F238E27FC236}">
                <a16:creationId xmlns:a16="http://schemas.microsoft.com/office/drawing/2014/main" id="{871A9EAE-7D6B-4F85-A57E-37A288249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C8DFBAAD-4F41-4C83-A2AD-246A0F8DC071}" type="slidenum">
              <a:rPr kumimoji="0" lang="en-GB" altLang="zh-TW" sz="1400" smtClean="0">
                <a:solidFill>
                  <a:schemeClr val="bg2"/>
                </a:solidFill>
                <a:latin typeface="Arial" panose="020B0604020202020204" pitchFamily="34" charset="0"/>
              </a:rPr>
              <a:pPr>
                <a:spcBef>
                  <a:spcPct val="50000"/>
                </a:spcBef>
                <a:buClrTx/>
                <a:buFontTx/>
                <a:buNone/>
              </a:pPr>
              <a:t>7</a:t>
            </a:fld>
            <a:endParaRPr kumimoji="0" lang="en-GB" altLang="zh-TW" sz="140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2950C5EF-AA87-4804-BB47-1C0A4E6A15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Circuit Switching - Notes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6B14195D-4D4B-4CFF-9C5A-34C68CF310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178800" cy="52260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400">
                <a:ea typeface="新細明體" panose="02020500000000000000" pitchFamily="18" charset="-120"/>
                <a:cs typeface="Times New Roman" panose="02020603050405020304" pitchFamily="18" charset="0"/>
              </a:rPr>
              <a:t>Connection established before data transmission begins</a:t>
            </a:r>
          </a:p>
          <a:p>
            <a:pPr>
              <a:lnSpc>
                <a:spcPct val="90000"/>
              </a:lnSpc>
            </a:pPr>
            <a:r>
              <a:rPr lang="en-US" altLang="zh-TW" sz="2400">
                <a:ea typeface="新細明體" panose="02020500000000000000" pitchFamily="18" charset="-120"/>
                <a:cs typeface="Times New Roman" panose="02020603050405020304" pitchFamily="18" charset="0"/>
              </a:rPr>
              <a:t>Channel capacity must be available and reserved. </a:t>
            </a:r>
          </a:p>
          <a:p>
            <a:pPr>
              <a:lnSpc>
                <a:spcPct val="90000"/>
              </a:lnSpc>
            </a:pPr>
            <a:r>
              <a:rPr lang="en-US" altLang="zh-TW" sz="2400">
                <a:ea typeface="新細明體" panose="02020500000000000000" pitchFamily="18" charset="-120"/>
                <a:cs typeface="Times New Roman" panose="02020603050405020304" pitchFamily="18" charset="0"/>
              </a:rPr>
              <a:t>Nodes must have capacity to handle connection</a:t>
            </a:r>
          </a:p>
          <a:p>
            <a:pPr>
              <a:lnSpc>
                <a:spcPct val="90000"/>
              </a:lnSpc>
            </a:pPr>
            <a:r>
              <a:rPr lang="en-US" altLang="zh-TW" sz="2400">
                <a:ea typeface="新細明體" panose="02020500000000000000" pitchFamily="18" charset="-120"/>
                <a:cs typeface="Times New Roman" panose="02020603050405020304" pitchFamily="18" charset="0"/>
              </a:rPr>
              <a:t>Switches must have intelligence to make allocations and devise route</a:t>
            </a:r>
          </a:p>
          <a:p>
            <a:pPr>
              <a:lnSpc>
                <a:spcPct val="90000"/>
              </a:lnSpc>
            </a:pPr>
            <a:endParaRPr lang="en-US" altLang="zh-TW" sz="1800"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8436" name="投影片編號版面配置區 1">
            <a:extLst>
              <a:ext uri="{FF2B5EF4-FFF2-40B4-BE49-F238E27FC236}">
                <a16:creationId xmlns:a16="http://schemas.microsoft.com/office/drawing/2014/main" id="{0AF35FA9-301A-49C7-8EFB-B06E1E786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EC53039F-6EB1-46DC-A97E-5EC3C7A76E76}" type="slidenum">
              <a:rPr kumimoji="0" lang="en-GB" altLang="zh-TW" sz="1400" smtClean="0">
                <a:solidFill>
                  <a:schemeClr val="bg2"/>
                </a:solidFill>
                <a:latin typeface="Arial" panose="020B0604020202020204" pitchFamily="34" charset="0"/>
              </a:rPr>
              <a:pPr>
                <a:spcBef>
                  <a:spcPct val="50000"/>
                </a:spcBef>
                <a:buClrTx/>
                <a:buFontTx/>
                <a:buNone/>
              </a:pPr>
              <a:t>8</a:t>
            </a:fld>
            <a:endParaRPr kumimoji="0" lang="en-GB" altLang="zh-TW" sz="140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標題 1">
            <a:extLst>
              <a:ext uri="{FF2B5EF4-FFF2-40B4-BE49-F238E27FC236}">
                <a16:creationId xmlns:a16="http://schemas.microsoft.com/office/drawing/2014/main" id="{5AB5C44C-9FF7-4D11-8938-1EB7A9B1E8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Circuit Switching - Notes</a:t>
            </a:r>
            <a:endParaRPr lang="zh-TW" altLang="en-US">
              <a:ea typeface="新細明體" panose="02020500000000000000" pitchFamily="18" charset="-120"/>
            </a:endParaRPr>
          </a:p>
        </p:txBody>
      </p:sp>
      <p:sp>
        <p:nvSpPr>
          <p:cNvPr id="20483" name="內容版面配置區 2">
            <a:extLst>
              <a:ext uri="{FF2B5EF4-FFF2-40B4-BE49-F238E27FC236}">
                <a16:creationId xmlns:a16="http://schemas.microsoft.com/office/drawing/2014/main" id="{3C66BB64-2068-4251-AC39-A409BB37B3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71463" y="1557338"/>
            <a:ext cx="8856662" cy="46863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>
                <a:ea typeface="新細明體" panose="02020500000000000000" pitchFamily="18" charset="-120"/>
                <a:cs typeface="Times New Roman" panose="02020603050405020304" pitchFamily="18" charset="0"/>
              </a:rPr>
              <a:t>Can be inefficient</a:t>
            </a:r>
          </a:p>
          <a:p>
            <a:pPr lvl="1">
              <a:lnSpc>
                <a:spcPct val="90000"/>
              </a:lnSpc>
            </a:pPr>
            <a:r>
              <a:rPr lang="en-US" altLang="zh-TW">
                <a:ea typeface="新細明體" panose="02020500000000000000" pitchFamily="18" charset="-120"/>
                <a:cs typeface="Times New Roman" panose="02020603050405020304" pitchFamily="18" charset="0"/>
              </a:rPr>
              <a:t> Capacity dedicated for duration of connection</a:t>
            </a:r>
          </a:p>
          <a:p>
            <a:pPr lvl="2">
              <a:lnSpc>
                <a:spcPct val="90000"/>
              </a:lnSpc>
            </a:pPr>
            <a:r>
              <a:rPr lang="en-US" altLang="zh-TW">
                <a:ea typeface="新細明體" panose="02020500000000000000" pitchFamily="18" charset="-120"/>
                <a:cs typeface="Times New Roman" panose="02020603050405020304" pitchFamily="18" charset="0"/>
              </a:rPr>
              <a:t>Even if no data are being transferred</a:t>
            </a:r>
          </a:p>
          <a:p>
            <a:pPr lvl="1">
              <a:lnSpc>
                <a:spcPct val="90000"/>
              </a:lnSpc>
            </a:pPr>
            <a:r>
              <a:rPr lang="en-US" altLang="zh-TW">
                <a:ea typeface="新細明體" panose="02020500000000000000" pitchFamily="18" charset="-120"/>
                <a:cs typeface="Times New Roman" panose="02020603050405020304" pitchFamily="18" charset="0"/>
              </a:rPr>
              <a:t> For voice, utilization high, but still doesn’t approach 100%</a:t>
            </a:r>
          </a:p>
          <a:p>
            <a:pPr lvl="1">
              <a:lnSpc>
                <a:spcPct val="90000"/>
              </a:lnSpc>
            </a:pPr>
            <a:r>
              <a:rPr lang="en-US" altLang="zh-TW">
                <a:ea typeface="新細明體" panose="02020500000000000000" pitchFamily="18" charset="-120"/>
                <a:cs typeface="Times New Roman" panose="02020603050405020304" pitchFamily="18" charset="0"/>
              </a:rPr>
              <a:t> For terminal connection, may be idle most of the time</a:t>
            </a:r>
          </a:p>
          <a:p>
            <a:pPr lvl="1">
              <a:lnSpc>
                <a:spcPct val="90000"/>
              </a:lnSpc>
            </a:pPr>
            <a:r>
              <a:rPr lang="en-US" altLang="zh-TW">
                <a:ea typeface="新細明體" panose="02020500000000000000" pitchFamily="18" charset="-120"/>
                <a:cs typeface="Times New Roman" panose="02020603050405020304" pitchFamily="18" charset="0"/>
              </a:rPr>
              <a:t> Delay prior to data transfer for call establishment</a:t>
            </a:r>
          </a:p>
          <a:p>
            <a:pPr lvl="1">
              <a:lnSpc>
                <a:spcPct val="90000"/>
              </a:lnSpc>
            </a:pPr>
            <a:r>
              <a:rPr lang="en-US" altLang="zh-TW">
                <a:ea typeface="新細明體" panose="02020500000000000000" pitchFamily="18" charset="-120"/>
                <a:cs typeface="Times New Roman" panose="02020603050405020304" pitchFamily="18" charset="0"/>
              </a:rPr>
              <a:t> Once circuit established, network transparent to users</a:t>
            </a:r>
          </a:p>
          <a:p>
            <a:pPr lvl="1">
              <a:lnSpc>
                <a:spcPct val="90000"/>
              </a:lnSpc>
            </a:pPr>
            <a:r>
              <a:rPr lang="en-US" altLang="zh-TW">
                <a:ea typeface="新細明體" panose="02020500000000000000" pitchFamily="18" charset="-120"/>
                <a:cs typeface="Times New Roman" panose="02020603050405020304" pitchFamily="18" charset="0"/>
              </a:rPr>
              <a:t> Data transmitted at fixed rate </a:t>
            </a:r>
          </a:p>
          <a:p>
            <a:pPr lvl="2">
              <a:lnSpc>
                <a:spcPct val="90000"/>
              </a:lnSpc>
            </a:pPr>
            <a:r>
              <a:rPr lang="en-US" altLang="zh-TW">
                <a:ea typeface="新細明體" panose="02020500000000000000" pitchFamily="18" charset="-120"/>
                <a:cs typeface="Times New Roman" panose="02020603050405020304" pitchFamily="18" charset="0"/>
              </a:rPr>
              <a:t>No delay other than propagation</a:t>
            </a:r>
          </a:p>
          <a:p>
            <a:pPr lvl="2">
              <a:lnSpc>
                <a:spcPct val="90000"/>
              </a:lnSpc>
            </a:pPr>
            <a:r>
              <a:rPr lang="en-US" altLang="zh-TW">
                <a:ea typeface="新細明體" panose="02020500000000000000" pitchFamily="18" charset="-120"/>
                <a:cs typeface="Times New Roman" panose="02020603050405020304" pitchFamily="18" charset="0"/>
              </a:rPr>
              <a:t>Delay at node negligible</a:t>
            </a:r>
            <a:endParaRPr lang="zh-TW" altLang="en-US" sz="2400">
              <a:ea typeface="新細明體" panose="02020500000000000000" pitchFamily="18" charset="-120"/>
            </a:endParaRPr>
          </a:p>
        </p:txBody>
      </p:sp>
      <p:sp>
        <p:nvSpPr>
          <p:cNvPr id="20484" name="投影片編號版面配置區 1">
            <a:extLst>
              <a:ext uri="{FF2B5EF4-FFF2-40B4-BE49-F238E27FC236}">
                <a16:creationId xmlns:a16="http://schemas.microsoft.com/office/drawing/2014/main" id="{2F90F0F7-BD93-44C2-9084-4A6D2FE5F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FDCC576C-B1D4-4F44-A94A-A584A55ECF65}" type="slidenum">
              <a:rPr kumimoji="0" lang="en-GB" altLang="zh-TW" sz="1400" smtClean="0">
                <a:solidFill>
                  <a:schemeClr val="bg2"/>
                </a:solidFill>
                <a:latin typeface="Arial" panose="020B0604020202020204" pitchFamily="34" charset="0"/>
              </a:rPr>
              <a:pPr>
                <a:spcBef>
                  <a:spcPct val="50000"/>
                </a:spcBef>
                <a:buClrTx/>
                <a:buFontTx/>
                <a:buNone/>
              </a:pPr>
              <a:t>9</a:t>
            </a:fld>
            <a:endParaRPr kumimoji="0" lang="en-GB" altLang="zh-TW" sz="140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llings">
  <a:themeElements>
    <a:clrScheme name="Stallings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Stallings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Stallings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llings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llings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706</TotalTime>
  <Words>1005</Words>
  <Application>Microsoft Office PowerPoint</Application>
  <PresentationFormat>如螢幕大小 (4:3)</PresentationFormat>
  <Paragraphs>180</Paragraphs>
  <Slides>20</Slides>
  <Notes>19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6" baseType="lpstr">
      <vt:lpstr>Times New Roman</vt:lpstr>
      <vt:lpstr>Arial</vt:lpstr>
      <vt:lpstr>Arial Black</vt:lpstr>
      <vt:lpstr>Tahoma</vt:lpstr>
      <vt:lpstr>新細明體</vt:lpstr>
      <vt:lpstr>Stallings</vt:lpstr>
      <vt:lpstr>Advanced Computer Networks</vt:lpstr>
      <vt:lpstr> A Simple Switching Network</vt:lpstr>
      <vt:lpstr>Data Networks</vt:lpstr>
      <vt:lpstr>Circuit Switching</vt:lpstr>
      <vt:lpstr>Circuit Establishment</vt:lpstr>
      <vt:lpstr>Data Transfer</vt:lpstr>
      <vt:lpstr>Circuit Disconnect</vt:lpstr>
      <vt:lpstr>Circuit Switching - Notes</vt:lpstr>
      <vt:lpstr>Circuit Switching - Notes</vt:lpstr>
      <vt:lpstr>Packet Switching –  Circuit Switching Issues</vt:lpstr>
      <vt:lpstr>Packet Switching –  Basic Operation</vt:lpstr>
      <vt:lpstr> The Use of Packets</vt:lpstr>
      <vt:lpstr>Packet Switching –  Advantages</vt:lpstr>
      <vt:lpstr>Packet Switching –  Disadvantages</vt:lpstr>
      <vt:lpstr>Packet Switching Techniques</vt:lpstr>
      <vt:lpstr>Switching Technique -  Datagram</vt:lpstr>
      <vt:lpstr> Packet  Switching: Datagram  Approach</vt:lpstr>
      <vt:lpstr>Packet Switching Technique – Virtual Circuit</vt:lpstr>
      <vt:lpstr> Packet Switching: Virtual-Circuit Approach</vt:lpstr>
      <vt:lpstr>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Data Networks and the Internet</dc:title>
  <dc:creator>Adrian J Pullin</dc:creator>
  <cp:lastModifiedBy>Yen-Cheng Chen</cp:lastModifiedBy>
  <cp:revision>50</cp:revision>
  <dcterms:created xsi:type="dcterms:W3CDTF">1601-01-01T00:00:00Z</dcterms:created>
  <dcterms:modified xsi:type="dcterms:W3CDTF">2024-10-01T02:36:54Z</dcterms:modified>
</cp:coreProperties>
</file>