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55"/>
  </p:notesMasterIdLst>
  <p:handoutMasterIdLst>
    <p:handoutMasterId r:id="rId56"/>
  </p:handoutMasterIdLst>
  <p:sldIdLst>
    <p:sldId id="256" r:id="rId2"/>
    <p:sldId id="370" r:id="rId3"/>
    <p:sldId id="371" r:id="rId4"/>
    <p:sldId id="372" r:id="rId5"/>
    <p:sldId id="296" r:id="rId6"/>
    <p:sldId id="297" r:id="rId7"/>
    <p:sldId id="298" r:id="rId8"/>
    <p:sldId id="299" r:id="rId9"/>
    <p:sldId id="305" r:id="rId10"/>
    <p:sldId id="304" r:id="rId11"/>
    <p:sldId id="306" r:id="rId12"/>
    <p:sldId id="307" r:id="rId13"/>
    <p:sldId id="322" r:id="rId14"/>
    <p:sldId id="309" r:id="rId15"/>
    <p:sldId id="327" r:id="rId16"/>
    <p:sldId id="317" r:id="rId17"/>
    <p:sldId id="280" r:id="rId18"/>
    <p:sldId id="325" r:id="rId19"/>
    <p:sldId id="281" r:id="rId20"/>
    <p:sldId id="282" r:id="rId21"/>
    <p:sldId id="283" r:id="rId22"/>
    <p:sldId id="284" r:id="rId23"/>
    <p:sldId id="335" r:id="rId24"/>
    <p:sldId id="336" r:id="rId25"/>
    <p:sldId id="360" r:id="rId26"/>
    <p:sldId id="326" r:id="rId27"/>
    <p:sldId id="310" r:id="rId28"/>
    <p:sldId id="311" r:id="rId29"/>
    <p:sldId id="312" r:id="rId30"/>
    <p:sldId id="314" r:id="rId31"/>
    <p:sldId id="319" r:id="rId32"/>
    <p:sldId id="355" r:id="rId33"/>
    <p:sldId id="337" r:id="rId34"/>
    <p:sldId id="338" r:id="rId35"/>
    <p:sldId id="341" r:id="rId36"/>
    <p:sldId id="274" r:id="rId37"/>
    <p:sldId id="273" r:id="rId38"/>
    <p:sldId id="293" r:id="rId39"/>
    <p:sldId id="358" r:id="rId40"/>
    <p:sldId id="359" r:id="rId41"/>
    <p:sldId id="340" r:id="rId42"/>
    <p:sldId id="344" r:id="rId43"/>
    <p:sldId id="346" r:id="rId44"/>
    <p:sldId id="347" r:id="rId45"/>
    <p:sldId id="348" r:id="rId46"/>
    <p:sldId id="367" r:id="rId47"/>
    <p:sldId id="349" r:id="rId48"/>
    <p:sldId id="366" r:id="rId49"/>
    <p:sldId id="350" r:id="rId50"/>
    <p:sldId id="351" r:id="rId51"/>
    <p:sldId id="368" r:id="rId52"/>
    <p:sldId id="369" r:id="rId53"/>
    <p:sldId id="354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33CCFF"/>
    <a:srgbClr val="3333FF"/>
    <a:srgbClr val="00FF00"/>
    <a:srgbClr val="008000"/>
    <a:srgbClr val="CCFFCC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91" autoAdjust="0"/>
    <p:restoredTop sz="90929"/>
  </p:normalViewPr>
  <p:slideViewPr>
    <p:cSldViewPr snapToGrid="0">
      <p:cViewPr varScale="1">
        <p:scale>
          <a:sx n="111" d="100"/>
          <a:sy n="111" d="100"/>
        </p:scale>
        <p:origin x="13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8.xml"/><Relationship Id="rId18" Type="http://schemas.openxmlformats.org/officeDocument/2006/relationships/slide" Target="slides/slide35.xml"/><Relationship Id="rId3" Type="http://schemas.openxmlformats.org/officeDocument/2006/relationships/slide" Target="slides/slide6.xml"/><Relationship Id="rId21" Type="http://schemas.openxmlformats.org/officeDocument/2006/relationships/slide" Target="slides/slide42.xml"/><Relationship Id="rId7" Type="http://schemas.openxmlformats.org/officeDocument/2006/relationships/slide" Target="slides/slide15.xml"/><Relationship Id="rId12" Type="http://schemas.openxmlformats.org/officeDocument/2006/relationships/slide" Target="slides/slide27.xml"/><Relationship Id="rId17" Type="http://schemas.openxmlformats.org/officeDocument/2006/relationships/slide" Target="slides/slide34.xml"/><Relationship Id="rId2" Type="http://schemas.openxmlformats.org/officeDocument/2006/relationships/slide" Target="slides/slide5.xml"/><Relationship Id="rId16" Type="http://schemas.openxmlformats.org/officeDocument/2006/relationships/slide" Target="slides/slide33.xml"/><Relationship Id="rId20" Type="http://schemas.openxmlformats.org/officeDocument/2006/relationships/slide" Target="slides/slide41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11" Type="http://schemas.openxmlformats.org/officeDocument/2006/relationships/slide" Target="slides/slide23.xml"/><Relationship Id="rId24" Type="http://schemas.openxmlformats.org/officeDocument/2006/relationships/slide" Target="slides/slide53.xml"/><Relationship Id="rId5" Type="http://schemas.openxmlformats.org/officeDocument/2006/relationships/slide" Target="slides/slide10.xml"/><Relationship Id="rId15" Type="http://schemas.openxmlformats.org/officeDocument/2006/relationships/slide" Target="slides/slide30.xml"/><Relationship Id="rId23" Type="http://schemas.openxmlformats.org/officeDocument/2006/relationships/slide" Target="slides/slide44.xml"/><Relationship Id="rId10" Type="http://schemas.openxmlformats.org/officeDocument/2006/relationships/slide" Target="slides/slide22.xml"/><Relationship Id="rId19" Type="http://schemas.openxmlformats.org/officeDocument/2006/relationships/slide" Target="slides/slide37.xml"/><Relationship Id="rId4" Type="http://schemas.openxmlformats.org/officeDocument/2006/relationships/slide" Target="slides/slide7.xml"/><Relationship Id="rId9" Type="http://schemas.openxmlformats.org/officeDocument/2006/relationships/slide" Target="slides/slide17.xml"/><Relationship Id="rId14" Type="http://schemas.openxmlformats.org/officeDocument/2006/relationships/slide" Target="slides/slide29.xml"/><Relationship Id="rId22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4C1B25C-9AAE-489D-A7C0-0771460C82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12CE3E8-F739-4E81-97F9-ED7152766DA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4CF1D2A5-53C8-48AA-BA63-1D614B41674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E9CDF0D3-E83F-44B8-A35D-FBAEF62D4DE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7DC31-947D-4CE7-AD46-E429F00D24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A7CA38F-4DB7-462D-AFE1-766C228E56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FE24D76-8477-42D1-8B06-06ED7C40BA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8B58310-D37D-4CAF-8178-2CD93171D80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4CF36E10-1ABD-41C7-8E83-8269C2D65B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C66A1FE7-892A-475E-9E9E-76FA1DDA22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197FD6F8-B4CD-4007-9314-362D4B77D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4BA0D9-0C90-4916-9729-F740FC91DF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B0FAC9C-3068-4E06-A585-C8C9707A1B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8035AB-0062-4429-9C59-D4A6D3CAC800}" type="slidenum">
              <a:rPr lang="zh-TW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1EDBD4F-F437-4A7B-95D6-73093AECDC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DC2BAC1-D5AD-4554-8746-FD43592C4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224497F-C99F-4B37-BB10-236F9EE766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C42B22-A7BC-49A3-810B-67D7924D8151}" type="slidenum">
              <a:rPr lang="zh-TW" altLang="en-US" sz="1200" smtClean="0">
                <a:latin typeface="Arial" panose="020B0604020202020204" pitchFamily="34" charset="0"/>
              </a:rPr>
              <a:pPr/>
              <a:t>13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F8769E3-8F4B-4352-A6C6-7626880A97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903EC75-5E30-4F55-AD6F-EAF0B974A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0A52E46-4CDF-42E1-AB32-DB94671DB1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C465BEE-D9C6-4D59-8A79-444E7117E8CB}" type="slidenum">
              <a:rPr lang="zh-TW" altLang="en-US" sz="1200" smtClean="0">
                <a:latin typeface="Arial" panose="020B0604020202020204" pitchFamily="34" charset="0"/>
              </a:rPr>
              <a:pPr/>
              <a:t>14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A05787C-E368-45B6-839D-67AD16040A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1EE8608-AE77-47A7-9595-7A3860B9B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EC3E10D-F924-4117-91AF-29B5FA895D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CD5F4C-F351-4373-BB40-F7FF9F9AE842}" type="slidenum">
              <a:rPr lang="zh-TW" altLang="en-US" sz="1200" smtClean="0">
                <a:latin typeface="Arial" panose="020B0604020202020204" pitchFamily="34" charset="0"/>
              </a:rPr>
              <a:pPr/>
              <a:t>15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9ACBB87-A8D5-4805-BBA7-43EA6BB5CC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06546EC-1296-41D0-AC17-50F9A290E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B5550C7E-3B1A-42A7-994E-6562C92A1B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9B0A36-3BFA-442B-BAC2-C7C6C7601F30}" type="slidenum">
              <a:rPr lang="zh-TW" altLang="en-US" sz="1200" smtClean="0">
                <a:latin typeface="Arial" panose="020B0604020202020204" pitchFamily="34" charset="0"/>
              </a:rPr>
              <a:pPr/>
              <a:t>16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ADAFF9A-AC61-4409-8757-2076A62CC1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A88B295-3936-497E-8F97-52EA06D30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B789D15-78DB-42F6-966C-A9DC3848D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DCAA34-D348-4348-B586-BBCF27D3F847}" type="slidenum">
              <a:rPr lang="zh-TW" altLang="en-US" sz="1200" smtClean="0">
                <a:latin typeface="Arial" panose="020B0604020202020204" pitchFamily="34" charset="0"/>
              </a:rPr>
              <a:pPr/>
              <a:t>17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E315ABE-C758-435C-817E-2826EE7D7C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5641DB7-5F6F-4093-B5EF-A190252BA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9CC9339-E470-4658-B888-78D3B0548D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758596-C28C-4F0D-8D6D-E48F1A57AE4C}" type="slidenum">
              <a:rPr lang="zh-TW" altLang="en-US" sz="1200" smtClean="0">
                <a:latin typeface="Arial" panose="020B0604020202020204" pitchFamily="34" charset="0"/>
              </a:rPr>
              <a:pPr/>
              <a:t>18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B368078-193A-43AD-9BA5-EFF18B2039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8783932-C474-4069-B0F6-D0AAE1CEF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5AE5642-6A70-4C7C-9FD5-9FD6C291C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ADF602-F739-44B0-95FE-D31324A151B9}" type="slidenum">
              <a:rPr lang="zh-TW" altLang="en-US" sz="1200" smtClean="0">
                <a:latin typeface="Arial" panose="020B0604020202020204" pitchFamily="34" charset="0"/>
              </a:rPr>
              <a:pPr/>
              <a:t>19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C537A33-8292-4650-BEC7-7296171801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5FAAD76-DAC5-43C7-8501-022265A3B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592D784-A63E-4D94-83F0-057E9DD3B3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284AB4-C726-4D22-8340-0348462EC8CE}" type="slidenum">
              <a:rPr lang="zh-TW" altLang="en-US" sz="1200" smtClean="0">
                <a:latin typeface="Arial" panose="020B0604020202020204" pitchFamily="34" charset="0"/>
              </a:rPr>
              <a:pPr/>
              <a:t>20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C0759BF-9162-42CA-A20D-E7A5BC3CFF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6CFA080-B9B1-422B-9617-857D1FFD4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E0A4141E-D6FF-4AA4-8EA3-30EA0A03A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1A95FC-F470-48D1-83D8-74931CE264D7}" type="slidenum">
              <a:rPr lang="zh-TW" altLang="en-US" sz="1200" smtClean="0">
                <a:latin typeface="Arial" panose="020B0604020202020204" pitchFamily="34" charset="0"/>
              </a:rPr>
              <a:pPr/>
              <a:t>21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386A029-A3C4-4AB8-8D75-A84F1BFCA1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9798170-F544-4853-BC81-889EE5691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F60B4E62-4E1C-4184-BD88-57AB9DFE20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EB6CB8-8421-4717-8C24-50B49D7024A4}" type="slidenum">
              <a:rPr lang="zh-TW" altLang="en-US" sz="1200" smtClean="0">
                <a:latin typeface="Arial" panose="020B0604020202020204" pitchFamily="34" charset="0"/>
              </a:rPr>
              <a:pPr/>
              <a:t>22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708F994-EC6C-4B8B-B351-430D9177F5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7F4739A-CA22-46AA-9ABC-A3A7D8662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E8C056F-F5F6-4B07-8376-DEA0EE39A5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DAAD27-10D8-4053-80F1-3EDC3DD7B01A}" type="slidenum">
              <a:rPr lang="zh-TW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75B95AD-F985-40F3-BAD2-A94A245941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AD5FFC7-785C-4F3C-8102-4264065FE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4AB833F-708F-492F-BB77-72F12F972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689A65-B7A6-4152-8CEE-9C4CAB208A77}" type="slidenum">
              <a:rPr lang="zh-TW" altLang="en-US" sz="1200" smtClean="0">
                <a:latin typeface="Arial" panose="020B0604020202020204" pitchFamily="34" charset="0"/>
              </a:rPr>
              <a:pPr/>
              <a:t>23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D35F382-0D8C-4E00-8537-D596D1F88A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96B0FB9-3614-45B4-B17C-4BBD97FDE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616F72F-D0CB-447B-AC69-F7FA08E064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95A595-E048-42D6-8F21-C9B2EBD48AB6}" type="slidenum">
              <a:rPr lang="zh-TW" altLang="en-US" sz="1200" smtClean="0">
                <a:latin typeface="Arial" panose="020B0604020202020204" pitchFamily="34" charset="0"/>
              </a:rPr>
              <a:pPr/>
              <a:t>24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71C6A97-8EE7-478A-AD43-F360FFB1C0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1C7D916-2D9C-4A33-BED9-B7B6B6E17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375EFEC-3BB9-42FF-959D-76BC0204C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F3636C-3028-4020-99F1-6EED0C2C0D01}" type="slidenum">
              <a:rPr lang="zh-TW" altLang="en-US" sz="1200" smtClean="0">
                <a:latin typeface="Arial" panose="020B0604020202020204" pitchFamily="34" charset="0"/>
              </a:rPr>
              <a:pPr/>
              <a:t>26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2C7F04E-FC0A-42E2-99FB-F8F0ED31C6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52E1482-3363-4367-9522-74BF4C2B5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D0756353-4816-449B-809B-F251D3032D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A91070-68B4-4919-96B4-4097E70656CA}" type="slidenum">
              <a:rPr lang="zh-TW" altLang="en-US" sz="1200" smtClean="0">
                <a:latin typeface="Arial" panose="020B0604020202020204" pitchFamily="34" charset="0"/>
              </a:rPr>
              <a:pPr/>
              <a:t>27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64D0CB8B-6C82-43DE-A045-3AF34C496D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62DC785-1853-429B-9B40-B556BA1DC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7D821AB5-E0F8-4C6D-8D58-79A78066CB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59B39D-AF64-4372-AAEE-9A5BAA6F75B4}" type="slidenum">
              <a:rPr lang="zh-TW" altLang="en-US" sz="1200" smtClean="0">
                <a:latin typeface="Arial" panose="020B0604020202020204" pitchFamily="34" charset="0"/>
              </a:rPr>
              <a:pPr/>
              <a:t>28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2725F6F-D284-4FC2-A347-B45855DE00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BE7972B-1280-4DBF-8E5E-5D0AA06BD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D75C8335-D1EB-4DF9-B6CE-88FA6E4045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6DD3E7-8FC0-4F97-B9A4-5085E7D5A6B4}" type="slidenum">
              <a:rPr lang="zh-TW" altLang="en-US" sz="1200" smtClean="0">
                <a:latin typeface="Arial" panose="020B0604020202020204" pitchFamily="34" charset="0"/>
              </a:rPr>
              <a:pPr/>
              <a:t>29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FAB384DF-DFF3-48AD-BB07-665403BED4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0B5068D-D6EE-4825-8E6D-6D1A9146B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E1C8C117-BEE6-4706-89C8-50F3C22C9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6C27DB-A603-4D53-B196-29B73304D921}" type="slidenum">
              <a:rPr lang="zh-TW" altLang="en-US" sz="1200" smtClean="0">
                <a:latin typeface="Arial" panose="020B0604020202020204" pitchFamily="34" charset="0"/>
              </a:rPr>
              <a:pPr/>
              <a:t>30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3FD5E794-8F2C-4008-BA13-69024DAA30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9CBF6D1-125D-4523-B6A6-0D5960937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F018D54-AC04-4865-BC24-E753BE4E1F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71073F-BDA0-406F-BB5E-4E33C1F1AF4F}" type="slidenum">
              <a:rPr lang="zh-TW" altLang="en-US" sz="1200" smtClean="0">
                <a:latin typeface="Arial" panose="020B0604020202020204" pitchFamily="34" charset="0"/>
              </a:rPr>
              <a:pPr/>
              <a:t>31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1207E476-0AD0-4E8D-81F1-F8160BC56C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26E31ED-DDBC-4BF8-A55C-81BB61C2C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F2884D5-1D4F-42A2-89EC-C0B44F290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319C20-0372-4C68-B0CA-826B7EE17D20}" type="slidenum">
              <a:rPr lang="zh-TW" altLang="en-US" sz="1200" smtClean="0">
                <a:latin typeface="Arial" panose="020B0604020202020204" pitchFamily="34" charset="0"/>
              </a:rPr>
              <a:pPr/>
              <a:t>32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FF5FE54E-0CDF-447E-A310-2D14DA8817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B5705944-A3DB-455B-9291-0FFFA10E4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439E7612-CE6A-4413-BEC3-BAD976B7C7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4D9C0C-8307-4A01-9F95-E28EC673F36A}" type="slidenum">
              <a:rPr lang="zh-TW" altLang="en-US" sz="1200" smtClean="0">
                <a:latin typeface="Arial" panose="020B0604020202020204" pitchFamily="34" charset="0"/>
              </a:rPr>
              <a:pPr/>
              <a:t>33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950CA2B-DA45-4F3E-8976-F758D16DF6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41D70260-B3A8-4C35-983E-E2A07DC13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3092157-1380-4994-9E93-C3D992E7D0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42E083-867D-4AD9-BA22-26F404F7D529}" type="slidenum">
              <a:rPr lang="zh-TW" altLang="en-US" sz="1200" smtClean="0">
                <a:latin typeface="Arial" panose="020B0604020202020204" pitchFamily="34" charset="0"/>
              </a:rPr>
              <a:pPr/>
              <a:t>6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AB6F6EA-CF6F-4892-A575-F3E2A1DB7A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6D2883E-7A0F-4193-8427-B884E9EA6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C30131AB-4B81-4301-9AF3-F967A009B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0814EC-7093-4862-90D0-7EE5A6A5EC30}" type="slidenum">
              <a:rPr lang="zh-TW" altLang="en-US" sz="1200" smtClean="0">
                <a:latin typeface="Arial" panose="020B0604020202020204" pitchFamily="34" charset="0"/>
              </a:rPr>
              <a:pPr/>
              <a:t>34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71F10679-3E3B-4827-856C-4103C695FD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AE14204B-1541-4112-BC0A-00947DDA5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23ED61BD-ABAC-40F0-B0E2-050DDAAC85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3369241-30C5-4479-B112-919949C01C53}" type="slidenum">
              <a:rPr lang="zh-TW" altLang="en-US" sz="1200" smtClean="0">
                <a:latin typeface="Arial" panose="020B0604020202020204" pitchFamily="34" charset="0"/>
              </a:rPr>
              <a:pPr/>
              <a:t>35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38421EC7-2E3E-423E-AAE3-A854139286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CE3EE2EA-99B1-49F1-A53E-16520E809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DEC9E883-45EA-4B5D-85AE-0AC9EDC8A9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84CE86-6FCF-440E-A5DB-BBF9944FEA89}" type="slidenum">
              <a:rPr lang="zh-TW" altLang="en-US" sz="1200" smtClean="0">
                <a:latin typeface="Arial" panose="020B0604020202020204" pitchFamily="34" charset="0"/>
              </a:rPr>
              <a:pPr/>
              <a:t>36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49755DE4-4903-40E0-85D8-182D42BC89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1A09022-7554-4F08-8AF1-A1DF3041E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196D7446-94C1-49C1-A098-FBD8FF0520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65AB23-02F7-4EF9-9978-8DB7724CA918}" type="slidenum">
              <a:rPr lang="zh-TW" altLang="en-US" sz="1200" smtClean="0">
                <a:latin typeface="Arial" panose="020B0604020202020204" pitchFamily="34" charset="0"/>
              </a:rPr>
              <a:pPr/>
              <a:t>37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E6264E85-C6AB-434E-BE1F-4E31344FDB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937D658A-FF56-457A-B99D-CC9177EB0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81ECB68-540F-4926-896C-FE151FBCF3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9E8117-2169-485C-A0B3-253C92AA0B68}" type="slidenum">
              <a:rPr lang="zh-TW" altLang="en-US" sz="1200" smtClean="0">
                <a:latin typeface="Arial" panose="020B0604020202020204" pitchFamily="34" charset="0"/>
              </a:rPr>
              <a:pPr/>
              <a:t>38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75D865F-A96C-41B5-802C-B6CFDAA1C9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0C1AC190-CEF8-43FF-BDA4-E67C27062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5D17D654-3553-44FA-8F23-FD67CCD4C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CA7305-3DC2-4F0F-A176-451A721B768F}" type="slidenum">
              <a:rPr lang="zh-TW" altLang="en-US" sz="1200" smtClean="0">
                <a:latin typeface="Arial" panose="020B0604020202020204" pitchFamily="34" charset="0"/>
              </a:rPr>
              <a:pPr/>
              <a:t>39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FA4DE4CA-A55D-42FF-BB30-882F4BFCC2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D90CE707-8E3D-44E9-AF3A-CC44D0429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3046E746-EC76-42BE-8C76-35E2899BB8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D32840-0ED7-4BEA-9A87-9DB346339530}" type="slidenum">
              <a:rPr lang="zh-TW" altLang="en-US" sz="1200" smtClean="0">
                <a:latin typeface="Arial" panose="020B0604020202020204" pitchFamily="34" charset="0"/>
              </a:rPr>
              <a:pPr/>
              <a:t>40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27F0986-D0BB-4EE9-AB68-EA011F0B6D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F614320-1570-4DD2-9C9B-8433630B6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65AC3AA8-E826-40B1-95EB-985D2F0F51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9DA6794-0782-444B-B48D-57F99593F251}" type="slidenum">
              <a:rPr lang="zh-TW" altLang="en-US" sz="1200" smtClean="0">
                <a:latin typeface="Arial" panose="020B0604020202020204" pitchFamily="34" charset="0"/>
              </a:rPr>
              <a:pPr/>
              <a:t>41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D3553FEA-C122-4C52-A500-A77A69F72F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CF706290-EB90-4715-AAB8-6DA2E5514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903B5F8B-F0D8-48BD-A3CC-DB71E93F3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FAD5BC-91BD-4B89-A7AA-4438AF74C2C7}" type="slidenum">
              <a:rPr lang="zh-TW" altLang="en-US" sz="1200" smtClean="0">
                <a:latin typeface="Arial" panose="020B0604020202020204" pitchFamily="34" charset="0"/>
              </a:rPr>
              <a:pPr/>
              <a:t>42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95919130-1A71-4629-80C1-B2D72B4EE3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155A6263-66FF-41A9-B095-8152E7704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D22200C0-484E-4D25-AEDE-1C14E1397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61A48A-755C-42C9-BC51-4FB6CA96E705}" type="slidenum">
              <a:rPr lang="zh-TW" altLang="en-US" sz="1200" smtClean="0">
                <a:latin typeface="Arial" panose="020B0604020202020204" pitchFamily="34" charset="0"/>
              </a:rPr>
              <a:pPr/>
              <a:t>43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3ABC4E4D-FF8F-4875-9666-95AFCCC217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68BC6F59-8478-4018-8938-D32637B41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55953050-B7C9-4568-A37E-411A67D7D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69AD91-4886-40B8-BFBC-0D95FD7BF810}" type="slidenum">
              <a:rPr lang="zh-TW" altLang="en-US" sz="1200" smtClean="0">
                <a:latin typeface="Arial" panose="020B0604020202020204" pitchFamily="34" charset="0"/>
              </a:rPr>
              <a:pPr/>
              <a:t>7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27C3E2B-FAAF-4B2C-A727-7DF8AD2484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E24A180-5854-489F-BD32-B987CD62C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B583300B-C83E-42F7-91E1-2E8C46819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EE3E73-4BA7-4A1D-8E19-0BCA11DF85B1}" type="slidenum">
              <a:rPr lang="zh-TW" altLang="en-US" sz="1200" smtClean="0">
                <a:latin typeface="Arial" panose="020B0604020202020204" pitchFamily="34" charset="0"/>
              </a:rPr>
              <a:pPr/>
              <a:t>44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A8287265-9B9B-4F9F-A185-4B19D635DD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397DAF02-1161-4784-B287-7CF046A6F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290B80B2-AFB3-4B85-A61A-D58367D570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1D16AF-D638-4B60-9EC6-647386C20E2C}" type="slidenum">
              <a:rPr lang="zh-TW" altLang="en-US" sz="1200" smtClean="0">
                <a:latin typeface="Arial" panose="020B0604020202020204" pitchFamily="34" charset="0"/>
              </a:rPr>
              <a:pPr/>
              <a:t>45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A45DAA51-CE56-4C15-BBC3-F04EAA6081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5392F7C7-62FA-4665-931F-E80412AC6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E27C62F4-10D4-4480-A6AA-C8367D195D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2AA7CF-4C78-4DF5-B2E8-CA7AA893B4A6}" type="slidenum">
              <a:rPr lang="zh-TW" altLang="en-US" sz="1200" smtClean="0">
                <a:latin typeface="Arial" panose="020B0604020202020204" pitchFamily="34" charset="0"/>
              </a:rPr>
              <a:pPr/>
              <a:t>47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96AA1C73-1404-4337-BCF4-2B01C80DCF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42144437-C698-4144-B901-837E0B16B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9E89D568-49F8-4869-9E6D-2D6EE5F950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E6B17D-97BB-4959-8632-4039F870053E}" type="slidenum">
              <a:rPr lang="zh-TW" altLang="en-US" sz="1200" smtClean="0">
                <a:latin typeface="Arial" panose="020B0604020202020204" pitchFamily="34" charset="0"/>
              </a:rPr>
              <a:pPr/>
              <a:t>49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7F70573F-60DA-4B84-B751-CA834EE58C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8D999310-5D11-4B60-AE57-238C30AEF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5A768203-E7E9-4CA8-9CF3-5472AE18B7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ECB3A6-F025-43E7-9669-2EA9DA5B4E76}" type="slidenum">
              <a:rPr lang="zh-TW" altLang="en-US" sz="1200" smtClean="0">
                <a:latin typeface="Arial" panose="020B0604020202020204" pitchFamily="34" charset="0"/>
              </a:rPr>
              <a:pPr/>
              <a:t>50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F9662B23-5A7B-46BD-9FB5-D3FE6433B0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51B31CA5-4154-496C-A923-992A5CFD9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870FF745-8572-4687-9A3A-A867345ED4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0C3A75-1033-40F5-86D9-F87ABFBC0A7F}" type="slidenum">
              <a:rPr lang="zh-TW" altLang="en-US" sz="1200" smtClean="0">
                <a:latin typeface="Arial" panose="020B0604020202020204" pitchFamily="34" charset="0"/>
              </a:rPr>
              <a:pPr/>
              <a:t>53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E1931FD0-D3F7-442E-92E4-6FCB500F60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3821B51B-2AC7-4FA3-AC7A-AC8C56D1D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4911A79-B4D5-4E8E-AA14-6F3E812CD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7A24F9-8200-460E-81D5-23471BEBF482}" type="slidenum">
              <a:rPr lang="zh-TW" altLang="en-US" sz="1200" smtClean="0">
                <a:latin typeface="Arial" panose="020B0604020202020204" pitchFamily="34" charset="0"/>
              </a:rPr>
              <a:pPr/>
              <a:t>8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D0716DE-FBDF-4E11-8D3F-68E292A6CC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509A036-ABB5-4B6F-9B91-3E9F0DEC6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86D203B-4AF8-45C7-80DF-04855E6F7E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ECDB64-110F-4BB3-ADBC-E583ABFDC937}" type="slidenum">
              <a:rPr lang="zh-TW" altLang="en-US" sz="1200" smtClean="0">
                <a:latin typeface="Arial" panose="020B0604020202020204" pitchFamily="34" charset="0"/>
              </a:rPr>
              <a:pPr/>
              <a:t>9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1B1A51C-A368-45EB-9F07-6ABA9CF602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7DF08AA-9604-416A-A137-873846AB8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93709DD-E5A7-4603-AF3B-8DD9608A0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62EC2D-4635-4AC7-A498-EEF9078E281A}" type="slidenum">
              <a:rPr lang="zh-TW" altLang="en-US" sz="1200" smtClean="0">
                <a:latin typeface="Arial" panose="020B0604020202020204" pitchFamily="34" charset="0"/>
              </a:rPr>
              <a:pPr/>
              <a:t>10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DF8FA37-A89D-40FD-93B4-8179010533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DA7F794-F509-49E8-8358-522019110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9BB567D-6F76-41FF-A60A-84E8ACAC7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D248D4-EF54-4936-97F6-CFF1311F61A0}" type="slidenum">
              <a:rPr lang="zh-TW" altLang="en-US" sz="1200" smtClean="0">
                <a:latin typeface="Arial" panose="020B0604020202020204" pitchFamily="34" charset="0"/>
              </a:rPr>
              <a:pPr/>
              <a:t>11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CD05EBE-0990-43DE-A2F7-DD88D4134F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EFC3968-C0FE-4F88-9E0C-AC86EED67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7604869-5E43-4336-AE20-BB9E031D2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F5B7E6-4889-4BB7-8F06-4E1F9F1E18F5}" type="slidenum">
              <a:rPr lang="zh-TW" altLang="en-US" sz="1200" smtClean="0">
                <a:latin typeface="Arial" panose="020B0604020202020204" pitchFamily="34" charset="0"/>
              </a:rPr>
              <a:pPr/>
              <a:t>12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481142C-0C7B-4EC7-BC7F-40041AA904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F03E427-6687-4D4B-9CEE-A2FA9D582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2431B783-4C58-4B26-BE86-B01D520CC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514600"/>
            <a:ext cx="8153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216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28950"/>
            <a:ext cx="6400800" cy="1771650"/>
          </a:xfrm>
        </p:spPr>
        <p:txBody>
          <a:bodyPr/>
          <a:lstStyle>
            <a:lvl1pPr marL="0" indent="0">
              <a:buFontTx/>
              <a:buNone/>
              <a:defRPr>
                <a:latin typeface="Arial Black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F73A3E-5A5B-46E3-810D-5ABDB7349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AC9D47-B9B9-4574-AA3E-304DB9401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EE7EC1-7C25-4D9A-88CD-DACEC1C6B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EDB719B-4127-4B2E-AAB6-EB2B0268F04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83931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06970B-1CD4-44F1-91C5-D06C254EE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1DCCAA-609E-48DB-ADB8-236858FE5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2EB357-85E0-496A-B9E4-64C8668F2C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2FC5A-536F-4325-A427-8AEB31230E29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3933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8600" y="152400"/>
            <a:ext cx="2057400" cy="59055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152400"/>
            <a:ext cx="6019800" cy="59055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A321E0-4869-4CF3-8FD2-F11A7677C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4C59EA-1CC9-4D08-B9DE-D56C574374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D3D26C-BD68-4BA6-8EFD-46B79D22A2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93D8C-2D87-41B1-918F-E962C941C187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44789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820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178800" cy="46863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F85378-22DB-43D7-8F21-067E746196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5A6365-4AFB-4550-9CA6-175E4C66F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E34850-C30F-4F02-8E88-2C5DDBFE4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C2BF5-CC3A-4772-93F0-1DF50E2D1B3F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267876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820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13200" cy="46863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2800" y="1371600"/>
            <a:ext cx="4013200" cy="46863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9F892B-5D05-4B83-BC35-85D2E635B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F12643-9F54-4863-AA56-4BEDD2A6A3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DFFAD-D46D-4CFD-8D5E-9A9C24159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40D7-B8FF-448D-8119-29CFF2CB6762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78844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896E4E-1683-4D3D-A6D2-5FBE4509EA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4B7F07-0DCB-4CBE-B120-EEA07E839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DCB86-2069-4277-90EF-9B2D09165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516F9-16C7-4EDE-8E2B-D1CAC1AFE2AF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7548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F6E07A-7E95-4FBD-9A9D-35D05FF194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97A754-AC47-413B-B27B-158AA73B5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28DED4-33E1-4BB1-8061-39E07CAB6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287E-E489-42ED-A4A3-E8C91F8B3AC2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12890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132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2800" y="1371600"/>
            <a:ext cx="40132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4CCD49-C2C8-489A-A50E-C6878D23CD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7BC8D3-6FD1-4E44-8FFE-EEC67BDC9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95770-4AD8-4E8F-B6A5-C9E5216FC9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61171-1181-46EE-8E9B-DBAB8773EFD5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51957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B59626-0C7A-44DC-A6CB-AAC1EE7A2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356692-6D53-4E6F-A37E-FFB07752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6F66AF-6EC0-45CB-B35B-9496BE4EC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3203D-0344-422B-A980-886C4A48DBFC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03977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434AE0-D0F7-40B2-9223-39633B00B2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0D40EB-39DD-409D-863D-76A162458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E48880-6714-4B30-8315-6ACBB7D3CA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26873-D7EE-423F-A531-6101887156A1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98267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036D0E-66B9-41F0-B785-DA152C661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E3EADD-ABE1-49C5-97CD-71060E4E3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1D509D-126B-4E68-A02C-154D2E2CD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41F6-13C0-403D-9934-9DA9D931D7BA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69743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0F8715-4A44-4F89-AC8C-113C57962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26E087-F6A5-4768-BA4B-F54D66757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2776C-C2A2-410B-B16C-66712744E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E4F6-5A2F-4D51-A1C1-DFF91E6F2C64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45507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22497-CA6E-464A-BED0-94703E561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D01BA-6EA4-42DB-99C8-7482FED8F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A35FD-24F6-4F52-9B76-54DBEC578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EBE7C-D9F6-4C35-868E-AC5108AE99F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75915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162E54-FE01-4EBA-9252-F5F52260F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52400"/>
            <a:ext cx="820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E642C3-669F-4113-B489-A5F39E08F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178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</a:p>
        </p:txBody>
      </p:sp>
      <p:sp>
        <p:nvSpPr>
          <p:cNvPr id="140292" name="Rectangle 4">
            <a:extLst>
              <a:ext uri="{FF2B5EF4-FFF2-40B4-BE49-F238E27FC236}">
                <a16:creationId xmlns:a16="http://schemas.microsoft.com/office/drawing/2014/main" id="{45C75C0E-8DF0-431E-A716-1A54457800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140293" name="Rectangle 5">
            <a:extLst>
              <a:ext uri="{FF2B5EF4-FFF2-40B4-BE49-F238E27FC236}">
                <a16:creationId xmlns:a16="http://schemas.microsoft.com/office/drawing/2014/main" id="{6DB422BA-035D-4F25-9A4C-9C5F4E3CFA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140294" name="Rectangle 6">
            <a:extLst>
              <a:ext uri="{FF2B5EF4-FFF2-40B4-BE49-F238E27FC236}">
                <a16:creationId xmlns:a16="http://schemas.microsoft.com/office/drawing/2014/main" id="{55E460CD-2AA0-44D2-96EA-06285FF349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D015904-0762-4E45-A752-576A387F47F0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B24F19DF-42BB-4CC6-8A92-8EBEE898A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153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—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.ncnu.edu.tw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8914250-ADC9-4227-AD17-F53727BCFE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95438" y="1001713"/>
            <a:ext cx="5924550" cy="1125537"/>
          </a:xfrm>
        </p:spPr>
        <p:txBody>
          <a:bodyPr/>
          <a:lstStyle/>
          <a:p>
            <a:r>
              <a:rPr lang="en-US" altLang="zh-TW" sz="4800">
                <a:ea typeface="新細明體" panose="02020500000000000000" pitchFamily="18" charset="-120"/>
              </a:rPr>
              <a:t>OSI vs. TCP/IP</a:t>
            </a:r>
          </a:p>
        </p:txBody>
      </p:sp>
      <p:sp>
        <p:nvSpPr>
          <p:cNvPr id="5123" name="文字方塊 1">
            <a:extLst>
              <a:ext uri="{FF2B5EF4-FFF2-40B4-BE49-F238E27FC236}">
                <a16:creationId xmlns:a16="http://schemas.microsoft.com/office/drawing/2014/main" id="{1B38BCD5-C8F2-403A-974E-8051940B9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3025775"/>
            <a:ext cx="75199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3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想像一下，你是彗星撞地球後的倖存者，</a:t>
            </a:r>
            <a:endParaRPr kumimoji="0" lang="en-US" altLang="zh-TW" sz="3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3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這個世界正待你來重建，你是網路專家，</a:t>
            </a:r>
            <a:endParaRPr kumimoji="0" lang="en-US" altLang="zh-TW" sz="3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3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如果要重新打造一個</a:t>
            </a:r>
            <a:r>
              <a:rPr kumimoji="0" lang="en-US" altLang="zh-TW" sz="3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Internet…</a:t>
            </a:r>
            <a:endParaRPr kumimoji="0" lang="zh-TW" altLang="en-US" sz="3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投影片編號版面配置區 1">
            <a:extLst>
              <a:ext uri="{FF2B5EF4-FFF2-40B4-BE49-F238E27FC236}">
                <a16:creationId xmlns:a16="http://schemas.microsoft.com/office/drawing/2014/main" id="{FD8FA36C-B068-48DD-8867-54BC448E0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4019100-7DAA-4587-B4E5-3B341C9B9CF6}" type="slidenum">
              <a:rPr kumimoji="0" lang="en-GB" altLang="zh-TW" sz="1400" smtClean="0">
                <a:solidFill>
                  <a:srgbClr val="5E574E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</a:t>
            </a:fld>
            <a:endParaRPr kumimoji="0" lang="en-GB" altLang="zh-TW" sz="1400">
              <a:solidFill>
                <a:srgbClr val="5E574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27B2A628-DE0E-4985-8F01-B96B521DD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Addressing Requirements</a:t>
            </a:r>
          </a:p>
        </p:txBody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619DCC96-E629-4597-BA41-4A019F402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Two levels of addressing required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Each computer needs unique network address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Each application on a (multi-tasking) computer needs a unique address within the computer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The service access point or SAP</a:t>
            </a:r>
            <a:endParaRPr lang="en-GB" altLang="zh-TW">
              <a:ea typeface="新細明體" panose="02020500000000000000" pitchFamily="18" charset="-120"/>
            </a:endParaRP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The port on TCP/IP stacks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20484" name="投影片編號版面配置區 1">
            <a:extLst>
              <a:ext uri="{FF2B5EF4-FFF2-40B4-BE49-F238E27FC236}">
                <a16:creationId xmlns:a16="http://schemas.microsoft.com/office/drawing/2014/main" id="{01A8325C-E4F7-453D-92D4-AC1AFBC22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5931D31-1EF6-4EF2-8F4F-68E5554A724C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10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C5E2007-5728-4E16-A0D3-828D80028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204200" cy="917575"/>
          </a:xfrm>
        </p:spPr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Protocols in Simplified Architecture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0AF59888-24D1-4676-8BA5-B935617D2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0"/>
          <a:stretch>
            <a:fillRect/>
          </a:stretch>
        </p:blipFill>
        <p:spPr bwMode="auto">
          <a:xfrm>
            <a:off x="152400" y="1990725"/>
            <a:ext cx="89154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投影片編號版面配置區 1">
            <a:extLst>
              <a:ext uri="{FF2B5EF4-FFF2-40B4-BE49-F238E27FC236}">
                <a16:creationId xmlns:a16="http://schemas.microsoft.com/office/drawing/2014/main" id="{F0798036-8B01-460C-823E-16B389B63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F7917F2-4286-4B60-B1C0-6B28177D2F19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11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>
            <a:extLst>
              <a:ext uri="{FF2B5EF4-FFF2-40B4-BE49-F238E27FC236}">
                <a16:creationId xmlns:a16="http://schemas.microsoft.com/office/drawing/2014/main" id="{A5191F80-C473-45C9-B643-9E65DD96F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Protocol Data Units (PDU)</a:t>
            </a:r>
          </a:p>
        </p:txBody>
      </p:sp>
      <p:sp>
        <p:nvSpPr>
          <p:cNvPr id="24579" name="Rectangle 1027">
            <a:extLst>
              <a:ext uri="{FF2B5EF4-FFF2-40B4-BE49-F238E27FC236}">
                <a16:creationId xmlns:a16="http://schemas.microsoft.com/office/drawing/2014/main" id="{3BD0EE7B-AB5A-4C61-9BBE-FB577B0D3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At each layer, protocols are used to communicate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Control information is added to user data at each layer (</a:t>
            </a:r>
            <a:r>
              <a:rPr lang="en-US" altLang="zh-TW">
                <a:solidFill>
                  <a:srgbClr val="0000FF"/>
                </a:solidFill>
                <a:ea typeface="新細明體" panose="02020500000000000000" pitchFamily="18" charset="-120"/>
              </a:rPr>
              <a:t>PDU = Control  + Data</a:t>
            </a:r>
            <a:r>
              <a:rPr lang="en-US" altLang="zh-TW">
                <a:ea typeface="新細明體" panose="02020500000000000000" pitchFamily="18" charset="-12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Transport layer may fragment user data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Each fragment has a transport header added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Destination SAP (port)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Sequence number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Error detection code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This gives a transport protocol data unit</a:t>
            </a:r>
          </a:p>
        </p:txBody>
      </p:sp>
      <p:sp>
        <p:nvSpPr>
          <p:cNvPr id="24580" name="投影片編號版面配置區 1">
            <a:extLst>
              <a:ext uri="{FF2B5EF4-FFF2-40B4-BE49-F238E27FC236}">
                <a16:creationId xmlns:a16="http://schemas.microsoft.com/office/drawing/2014/main" id="{6402EBD2-1C20-4EC7-8EE6-177104EE8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9F4BE-D087-4A18-A625-5E02DACF757C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12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4D8D9C5-3E9F-4888-8337-476A55CAB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Protocol Data Units, PDUs</a:t>
            </a:r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E090BA18-4139-41B4-A15E-305A37CE1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8"/>
          <a:stretch>
            <a:fillRect/>
          </a:stretch>
        </p:blipFill>
        <p:spPr bwMode="auto">
          <a:xfrm>
            <a:off x="228600" y="1830388"/>
            <a:ext cx="89154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投影片編號版面配置區 1">
            <a:extLst>
              <a:ext uri="{FF2B5EF4-FFF2-40B4-BE49-F238E27FC236}">
                <a16:creationId xmlns:a16="http://schemas.microsoft.com/office/drawing/2014/main" id="{A7667283-9370-43B0-B358-CB3F555E7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779406C-50AF-4D4F-881C-DFB3E820E0A0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13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0E3DA5E6-87E2-4921-BF51-D139416EA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Operation of a Protocol Architecture</a:t>
            </a:r>
          </a:p>
        </p:txBody>
      </p:sp>
      <p:pic>
        <p:nvPicPr>
          <p:cNvPr id="28675" name="Picture 1028">
            <a:extLst>
              <a:ext uri="{FF2B5EF4-FFF2-40B4-BE49-F238E27FC236}">
                <a16:creationId xmlns:a16="http://schemas.microsoft.com/office/drawing/2014/main" id="{4CB79F3D-B4D6-44B1-8C3B-54F727BC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7"/>
          <a:stretch>
            <a:fillRect/>
          </a:stretch>
        </p:blipFill>
        <p:spPr bwMode="auto">
          <a:xfrm>
            <a:off x="76200" y="1662113"/>
            <a:ext cx="89852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投影片編號版面配置區 1">
            <a:extLst>
              <a:ext uri="{FF2B5EF4-FFF2-40B4-BE49-F238E27FC236}">
                <a16:creationId xmlns:a16="http://schemas.microsoft.com/office/drawing/2014/main" id="{BF77D19B-B24F-42D7-A47A-37A9FF858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13B4940-176A-4E8A-B752-7BBC63FA789C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14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>
            <a:extLst>
              <a:ext uri="{FF2B5EF4-FFF2-40B4-BE49-F238E27FC236}">
                <a16:creationId xmlns:a16="http://schemas.microsoft.com/office/drawing/2014/main" id="{AB50DD0B-B21B-4479-B7B6-1FE6083ED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Standardized Protocol Architectures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0723" name="Rectangle 1027">
            <a:extLst>
              <a:ext uri="{FF2B5EF4-FFF2-40B4-BE49-F238E27FC236}">
                <a16:creationId xmlns:a16="http://schemas.microsoft.com/office/drawing/2014/main" id="{CE4143E4-3866-47DA-96B5-149C581AF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78800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zh-TW" sz="3200">
                <a:ea typeface="新細明體" panose="02020500000000000000" pitchFamily="18" charset="-120"/>
              </a:rPr>
              <a:t>Required for devices to communicate</a:t>
            </a:r>
          </a:p>
          <a:p>
            <a:pPr>
              <a:lnSpc>
                <a:spcPct val="90000"/>
              </a:lnSpc>
            </a:pPr>
            <a:r>
              <a:rPr lang="en-GB" altLang="zh-TW" sz="3200">
                <a:ea typeface="新細明體" panose="02020500000000000000" pitchFamily="18" charset="-120"/>
              </a:rPr>
              <a:t>Vendors have more marketable products</a:t>
            </a:r>
          </a:p>
          <a:p>
            <a:pPr>
              <a:lnSpc>
                <a:spcPct val="90000"/>
              </a:lnSpc>
            </a:pPr>
            <a:r>
              <a:rPr lang="en-GB" altLang="zh-TW" sz="3200">
                <a:ea typeface="新細明體" panose="02020500000000000000" pitchFamily="18" charset="-120"/>
              </a:rPr>
              <a:t>Customers can insist on standards based equipment</a:t>
            </a:r>
          </a:p>
          <a:p>
            <a:pPr>
              <a:lnSpc>
                <a:spcPct val="90000"/>
              </a:lnSpc>
            </a:pPr>
            <a:r>
              <a:rPr lang="en-GB" altLang="zh-TW" sz="3200">
                <a:ea typeface="新細明體" panose="02020500000000000000" pitchFamily="18" charset="-120"/>
              </a:rPr>
              <a:t>Two standards:</a:t>
            </a:r>
          </a:p>
          <a:p>
            <a:pPr lvl="1">
              <a:lnSpc>
                <a:spcPct val="90000"/>
              </a:lnSpc>
            </a:pPr>
            <a:r>
              <a:rPr lang="en-GB" altLang="zh-TW" sz="2800">
                <a:ea typeface="新細明體" panose="02020500000000000000" pitchFamily="18" charset="-120"/>
              </a:rPr>
              <a:t>OSI Reference model</a:t>
            </a:r>
          </a:p>
          <a:p>
            <a:pPr lvl="2"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Never lived up to early promises</a:t>
            </a:r>
          </a:p>
          <a:p>
            <a:pPr lvl="1">
              <a:lnSpc>
                <a:spcPct val="90000"/>
              </a:lnSpc>
            </a:pPr>
            <a:r>
              <a:rPr lang="en-GB" altLang="zh-TW" sz="2800">
                <a:ea typeface="新細明體" panose="02020500000000000000" pitchFamily="18" charset="-120"/>
              </a:rPr>
              <a:t>TCP/IP protocol suite</a:t>
            </a:r>
          </a:p>
          <a:p>
            <a:pPr lvl="2"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Most widely used</a:t>
            </a:r>
          </a:p>
        </p:txBody>
      </p:sp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B2CF213A-76C2-48DE-9F68-96D11DB9F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24811E1-4599-4EBE-AF68-7596C1817E8C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15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00996F9-2F3C-44DC-AF47-D11315ADC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609600"/>
            <a:ext cx="8204200" cy="685800"/>
          </a:xfrm>
          <a:solidFill>
            <a:srgbClr val="CCFFCC"/>
          </a:solidFill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OSI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3218BDE-C3F4-4329-BB71-F8185E743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Open Systems Interconnection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Developed by the International Organization for Standardization (ISO)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Seven layers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A theoretical system delivered too late!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TCP/IP is the </a:t>
            </a:r>
            <a:r>
              <a:rPr lang="en-US" altLang="zh-TW" b="1" i="1">
                <a:ea typeface="新細明體" panose="02020500000000000000" pitchFamily="18" charset="-120"/>
              </a:rPr>
              <a:t>de facto</a:t>
            </a:r>
            <a:r>
              <a:rPr lang="en-US" altLang="zh-TW">
                <a:ea typeface="新細明體" panose="02020500000000000000" pitchFamily="18" charset="-120"/>
              </a:rPr>
              <a:t> standard</a:t>
            </a:r>
          </a:p>
        </p:txBody>
      </p:sp>
      <p:sp>
        <p:nvSpPr>
          <p:cNvPr id="32772" name="投影片編號版面配置區 1">
            <a:extLst>
              <a:ext uri="{FF2B5EF4-FFF2-40B4-BE49-F238E27FC236}">
                <a16:creationId xmlns:a16="http://schemas.microsoft.com/office/drawing/2014/main" id="{BC6AFB04-273F-4321-9A22-BE544F26A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67A1CF9-CAD9-4AF2-8B2B-A97058C779A3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16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FC3AB17-0D45-488E-A5C5-4EFF97BBE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OSI - The Model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7CD8F1A-798A-4E4E-806F-56CFB7F0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78800" cy="46863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 layer model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Each layer performs a subset of the required communication functions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Each layer relies on the next lower layer to perform more primitive functions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Each layer provides services to the next higher layer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Changes in one layer should not require changes in other layers</a:t>
            </a:r>
          </a:p>
        </p:txBody>
      </p:sp>
      <p:sp>
        <p:nvSpPr>
          <p:cNvPr id="34820" name="投影片編號版面配置區 1">
            <a:extLst>
              <a:ext uri="{FF2B5EF4-FFF2-40B4-BE49-F238E27FC236}">
                <a16:creationId xmlns:a16="http://schemas.microsoft.com/office/drawing/2014/main" id="{846EB11F-95AC-49ED-A48C-EC3F4B8C29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BB6EF4D-C5D7-4022-8B1B-86D095E42FF6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17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9C57BC0-DBE4-4074-8E9F-B27D204C2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8204200" cy="1143000"/>
          </a:xfrm>
        </p:spPr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OSI Seven Layers</a:t>
            </a:r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8487E75F-9133-48A4-9702-2605180B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"/>
          <a:stretch>
            <a:fillRect/>
          </a:stretch>
        </p:blipFill>
        <p:spPr bwMode="auto">
          <a:xfrm>
            <a:off x="4832350" y="0"/>
            <a:ext cx="408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投影片編號版面配置區 1">
            <a:extLst>
              <a:ext uri="{FF2B5EF4-FFF2-40B4-BE49-F238E27FC236}">
                <a16:creationId xmlns:a16="http://schemas.microsoft.com/office/drawing/2014/main" id="{C5EA695A-750C-4DB7-B062-7B4D6BDA7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65B837D-57FC-4677-88E8-9F86046627A5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18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A5444EA-F883-4C21-A72C-43C3C7855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The OSI Environment</a:t>
            </a:r>
          </a:p>
        </p:txBody>
      </p:sp>
      <p:pic>
        <p:nvPicPr>
          <p:cNvPr id="38915" name="Picture 5">
            <a:extLst>
              <a:ext uri="{FF2B5EF4-FFF2-40B4-BE49-F238E27FC236}">
                <a16:creationId xmlns:a16="http://schemas.microsoft.com/office/drawing/2014/main" id="{7089FB95-E07D-4040-A7BE-7C0A51D68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9"/>
          <a:stretch>
            <a:fillRect/>
          </a:stretch>
        </p:blipFill>
        <p:spPr bwMode="auto">
          <a:xfrm>
            <a:off x="685800" y="1524000"/>
            <a:ext cx="73152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投影片編號版面配置區 1">
            <a:extLst>
              <a:ext uri="{FF2B5EF4-FFF2-40B4-BE49-F238E27FC236}">
                <a16:creationId xmlns:a16="http://schemas.microsoft.com/office/drawing/2014/main" id="{192916A1-8AE4-49E3-B272-AC2D70C1E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48BDDF2-B5E6-4D24-AE66-4A2C812BF39B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19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3">
            <a:extLst>
              <a:ext uri="{FF2B5EF4-FFF2-40B4-BE49-F238E27FC236}">
                <a16:creationId xmlns:a16="http://schemas.microsoft.com/office/drawing/2014/main" id="{5B51984C-D8ED-46ED-A045-01CF198C0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7F2B24A-3D6D-427F-8AE0-5DB3AFF1BFB6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文字方塊 4">
            <a:extLst>
              <a:ext uri="{FF2B5EF4-FFF2-40B4-BE49-F238E27FC236}">
                <a16:creationId xmlns:a16="http://schemas.microsoft.com/office/drawing/2014/main" id="{36A4B49A-B38D-45B8-9067-57A598670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1873250"/>
            <a:ext cx="8642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開啟電腦</a:t>
            </a:r>
            <a:r>
              <a:rPr kumimoji="0"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筆電</a:t>
            </a:r>
            <a:r>
              <a:rPr kumimoji="0"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，自動連上</a:t>
            </a:r>
            <a:r>
              <a:rPr kumimoji="0" lang="en-GB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</a:t>
            </a:r>
            <a:r>
              <a:rPr kumimoji="0"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網路後，開啟</a:t>
            </a:r>
            <a:r>
              <a:rPr kumimoji="0"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Web Browser</a:t>
            </a: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br>
              <a:rPr kumimoji="0" lang="en-GB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kumimoji="0" lang="en-GB" altLang="zh-TW" sz="240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https://www.im.ncnu.edu.tw/</a:t>
            </a:r>
            <a:endParaRPr kumimoji="0" lang="en-GB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GB" altLang="zh-TW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Which protocols are used?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>
                <a:latin typeface="Times New Roman" panose="02020603050405020304" pitchFamily="18" charset="0"/>
              </a:rPr>
              <a:t>2. Which network devices/servers are required?  </a:t>
            </a:r>
            <a:endParaRPr kumimoji="0" lang="en-GB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2396129-93EF-4C7F-A24E-E3687C090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OSI as Framework for Standardization</a:t>
            </a:r>
          </a:p>
        </p:txBody>
      </p:sp>
      <p:pic>
        <p:nvPicPr>
          <p:cNvPr id="40963" name="Picture 4">
            <a:extLst>
              <a:ext uri="{FF2B5EF4-FFF2-40B4-BE49-F238E27FC236}">
                <a16:creationId xmlns:a16="http://schemas.microsoft.com/office/drawing/2014/main" id="{5D18E1D7-D15C-4641-B3E8-5D2E8181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0"/>
          <a:stretch>
            <a:fillRect/>
          </a:stretch>
        </p:blipFill>
        <p:spPr bwMode="auto">
          <a:xfrm>
            <a:off x="214313" y="1230313"/>
            <a:ext cx="8229600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Line 6">
            <a:extLst>
              <a:ext uri="{FF2B5EF4-FFF2-40B4-BE49-F238E27FC236}">
                <a16:creationId xmlns:a16="http://schemas.microsoft.com/office/drawing/2014/main" id="{C2A897C9-4861-4530-A498-0D063D2C9E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0238" y="5957888"/>
            <a:ext cx="285750" cy="4000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D657F5A-F056-4DC2-959D-2EA9F6ABA464}"/>
              </a:ext>
            </a:extLst>
          </p:cNvPr>
          <p:cNvSpPr txBox="1"/>
          <p:nvPr/>
        </p:nvSpPr>
        <p:spPr>
          <a:xfrm>
            <a:off x="5807075" y="2052638"/>
            <a:ext cx="11398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US" altLang="zh-TW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Service</a:t>
            </a:r>
            <a:endParaRPr lang="zh-TW" alt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0E1C160-1D82-4EC4-BC5B-A96D81077ED9}"/>
              </a:ext>
            </a:extLst>
          </p:cNvPr>
          <p:cNvSpPr txBox="1"/>
          <p:nvPr/>
        </p:nvSpPr>
        <p:spPr>
          <a:xfrm>
            <a:off x="7607300" y="4298950"/>
            <a:ext cx="12874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US" altLang="zh-TW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Protocol</a:t>
            </a:r>
            <a:endParaRPr lang="zh-TW" alt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0967" name="投影片編號版面配置區 1">
            <a:extLst>
              <a:ext uri="{FF2B5EF4-FFF2-40B4-BE49-F238E27FC236}">
                <a16:creationId xmlns:a16="http://schemas.microsoft.com/office/drawing/2014/main" id="{00912395-E3E6-49EB-8BA6-B8716BAFA5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C8B35EC-7D7B-40D9-AB2B-F1DF2800998E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20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F8A8700-FD22-470A-88E0-050B8A07E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Layer Specific Standards</a:t>
            </a:r>
          </a:p>
        </p:txBody>
      </p:sp>
      <p:pic>
        <p:nvPicPr>
          <p:cNvPr id="43011" name="Picture 4">
            <a:extLst>
              <a:ext uri="{FF2B5EF4-FFF2-40B4-BE49-F238E27FC236}">
                <a16:creationId xmlns:a16="http://schemas.microsoft.com/office/drawing/2014/main" id="{289F5FF7-5EE5-4FD9-96D1-E05FC1F4F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0"/>
          <a:stretch>
            <a:fillRect/>
          </a:stretch>
        </p:blipFill>
        <p:spPr bwMode="auto">
          <a:xfrm>
            <a:off x="381000" y="1392238"/>
            <a:ext cx="8229600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D73E282-A12C-4622-B058-B55F07C13BF2}"/>
              </a:ext>
            </a:extLst>
          </p:cNvPr>
          <p:cNvSpPr txBox="1"/>
          <p:nvPr/>
        </p:nvSpPr>
        <p:spPr>
          <a:xfrm>
            <a:off x="7675563" y="4348163"/>
            <a:ext cx="3381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zh-TW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1</a:t>
            </a:r>
            <a:endParaRPr lang="zh-TW" alt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2B73F02-6DD9-4D2F-97DD-C8D5CD3E873F}"/>
              </a:ext>
            </a:extLst>
          </p:cNvPr>
          <p:cNvSpPr txBox="1"/>
          <p:nvPr/>
        </p:nvSpPr>
        <p:spPr>
          <a:xfrm>
            <a:off x="6907213" y="1624013"/>
            <a:ext cx="3381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zh-TW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3</a:t>
            </a:r>
            <a:endParaRPr lang="zh-TW" alt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6D5B9A0-67FD-4504-924B-302651E97537}"/>
              </a:ext>
            </a:extLst>
          </p:cNvPr>
          <p:cNvSpPr txBox="1"/>
          <p:nvPr/>
        </p:nvSpPr>
        <p:spPr>
          <a:xfrm>
            <a:off x="1400175" y="1760538"/>
            <a:ext cx="3397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zh-TW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2</a:t>
            </a:r>
            <a:endParaRPr lang="zh-TW" alt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43015" name="投影片編號版面配置區 1">
            <a:extLst>
              <a:ext uri="{FF2B5EF4-FFF2-40B4-BE49-F238E27FC236}">
                <a16:creationId xmlns:a16="http://schemas.microsoft.com/office/drawing/2014/main" id="{1A2F9A0F-2649-4E3F-A3A5-3D04C0003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6BB0D3C-4B52-4FE1-BAA0-EA8A73EB5C83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21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ACDE8DB-E82B-4DB0-B0F7-FA30F09B2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Elements of Standardization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FCEF5BF-EAD0-457D-97B4-7668B73B1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Protocol specification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Operates between the same layer on two systems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May involve different operating system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Protocol specification must be precise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Format of data units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Semantics of all fields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allowable sequence of PDUs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Service definition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Functional description of what is provided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Addressing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Referenced by SAPs</a:t>
            </a:r>
          </a:p>
        </p:txBody>
      </p:sp>
      <p:sp>
        <p:nvSpPr>
          <p:cNvPr id="45060" name="投影片編號版面配置區 1">
            <a:extLst>
              <a:ext uri="{FF2B5EF4-FFF2-40B4-BE49-F238E27FC236}">
                <a16:creationId xmlns:a16="http://schemas.microsoft.com/office/drawing/2014/main" id="{259AB0B0-794E-4DDB-849B-0178DD9D5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F895734-02DB-4635-8187-0DA343E9FE81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>
            <a:extLst>
              <a:ext uri="{FF2B5EF4-FFF2-40B4-BE49-F238E27FC236}">
                <a16:creationId xmlns:a16="http://schemas.microsoft.com/office/drawing/2014/main" id="{BD935A7A-246B-4A7B-99C5-2C250E686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Service Primitives and Parameters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47107" name="Rectangle 1027">
            <a:extLst>
              <a:ext uri="{FF2B5EF4-FFF2-40B4-BE49-F238E27FC236}">
                <a16:creationId xmlns:a16="http://schemas.microsoft.com/office/drawing/2014/main" id="{886DB850-9BE9-4CF5-A679-0017C1B88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4038" y="1477963"/>
            <a:ext cx="8178800" cy="4686300"/>
          </a:xfrm>
        </p:spPr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Services between adjacent layers expressed in terms of primitives and parameters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Primitives specify function to be performed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Parameters pass data and control info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108" name="投影片編號版面配置區 1">
            <a:extLst>
              <a:ext uri="{FF2B5EF4-FFF2-40B4-BE49-F238E27FC236}">
                <a16:creationId xmlns:a16="http://schemas.microsoft.com/office/drawing/2014/main" id="{362B1FAD-4FEC-49B4-AC6B-BE22743E64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CF78BC6-7983-474B-8B61-4AE22813DD5F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23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62">
            <a:extLst>
              <a:ext uri="{FF2B5EF4-FFF2-40B4-BE49-F238E27FC236}">
                <a16:creationId xmlns:a16="http://schemas.microsoft.com/office/drawing/2014/main" id="{59751698-2A66-4F2F-83CF-98747CFB5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Primitive Types</a:t>
            </a:r>
            <a:endParaRPr lang="en-US" altLang="zh-TW">
              <a:ea typeface="新細明體" panose="02020500000000000000" pitchFamily="18" charset="-120"/>
            </a:endParaRPr>
          </a:p>
        </p:txBody>
      </p:sp>
      <p:graphicFrame>
        <p:nvGraphicFramePr>
          <p:cNvPr id="133162" name="Group 1066">
            <a:extLst>
              <a:ext uri="{FF2B5EF4-FFF2-40B4-BE49-F238E27FC236}">
                <a16:creationId xmlns:a16="http://schemas.microsoft.com/office/drawing/2014/main" id="{D0F869C3-73F8-4AD8-A3BB-93BBFED774DC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1371600"/>
          <a:ext cx="8178800" cy="48006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0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REQUEST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 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A primitive 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issued by a service user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 to invoke some service and to pass the parameters needed to specify fully the requested service 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9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INDICATION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 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A primitive 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issued by a service provider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 either to: 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indicate that a procedure has been invoked by the peer service user on the connection and to provide the associated parameters, or </a:t>
                      </a:r>
                      <a:endParaRPr kumimoji="1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notify the service user of a provider-initiated action 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RESPONSE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 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A primitive 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issued by a service user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 to acknowledge or complete some procedure previously invoked by an indication to that user 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2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CONFIRM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 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A primitive 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issued by a service provider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charset="0"/>
                        </a:rPr>
                        <a:t> to acknowledge or complete some procedure previously invoked by a request by the service user 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172" name="投影片編號版面配置區 1">
            <a:extLst>
              <a:ext uri="{FF2B5EF4-FFF2-40B4-BE49-F238E27FC236}">
                <a16:creationId xmlns:a16="http://schemas.microsoft.com/office/drawing/2014/main" id="{13C7024F-8D56-48F7-97FA-B85C31B35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D20D475-27DB-4F35-AE0D-C4A2DEDDC060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24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>
            <a:extLst>
              <a:ext uri="{FF2B5EF4-FFF2-40B4-BE49-F238E27FC236}">
                <a16:creationId xmlns:a16="http://schemas.microsoft.com/office/drawing/2014/main" id="{A64DEBE5-A5AF-4BB3-B2E5-A0AD8E528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Service Primitive Types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F6D19FC-BF80-4292-902B-9A81E9DA981A}"/>
              </a:ext>
            </a:extLst>
          </p:cNvPr>
          <p:cNvSpPr/>
          <p:nvPr/>
        </p:nvSpPr>
        <p:spPr bwMode="auto">
          <a:xfrm>
            <a:off x="1544000" y="3207523"/>
            <a:ext cx="1659848" cy="4659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zh-TW">
                <a:ea typeface="新細明體" panose="02020500000000000000" pitchFamily="18" charset="-120"/>
              </a:rPr>
              <a:t>Layer </a:t>
            </a:r>
            <a:r>
              <a:rPr lang="en-US" altLang="zh-TW" i="1">
                <a:ea typeface="新細明體" panose="02020500000000000000" pitchFamily="18" charset="-120"/>
              </a:rPr>
              <a:t>N</a:t>
            </a:r>
            <a:endParaRPr lang="zh-TW" altLang="en-US" i="1">
              <a:ea typeface="新細明體" panose="02020500000000000000" pitchFamily="18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D52BC65-C695-4E6A-B647-B5E39D56CA61}"/>
              </a:ext>
            </a:extLst>
          </p:cNvPr>
          <p:cNvSpPr/>
          <p:nvPr/>
        </p:nvSpPr>
        <p:spPr bwMode="auto">
          <a:xfrm>
            <a:off x="5436096" y="3212976"/>
            <a:ext cx="1582173" cy="4659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zh-TW">
                <a:ea typeface="新細明體" panose="02020500000000000000" pitchFamily="18" charset="-120"/>
              </a:rPr>
              <a:t>Layer </a:t>
            </a:r>
            <a:r>
              <a:rPr lang="en-US" altLang="zh-TW" i="1">
                <a:ea typeface="新細明體" panose="02020500000000000000" pitchFamily="18" charset="-120"/>
              </a:rPr>
              <a:t>N</a:t>
            </a:r>
            <a:endParaRPr lang="zh-TW" altLang="en-US" i="1">
              <a:ea typeface="新細明體" panose="02020500000000000000" pitchFamily="18" charset="-120"/>
            </a:endParaRPr>
          </a:p>
        </p:txBody>
      </p:sp>
      <p:sp>
        <p:nvSpPr>
          <p:cNvPr id="51209" name="弧形箭號 (上彎) 19">
            <a:extLst>
              <a:ext uri="{FF2B5EF4-FFF2-40B4-BE49-F238E27FC236}">
                <a16:creationId xmlns:a16="http://schemas.microsoft.com/office/drawing/2014/main" id="{46919526-E308-403E-93C5-DCC7D2F8F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3789363"/>
            <a:ext cx="4176712" cy="1655762"/>
          </a:xfrm>
          <a:prstGeom prst="curvedUpArrow">
            <a:avLst>
              <a:gd name="adj1" fmla="val 7206"/>
              <a:gd name="adj2" fmla="val 14306"/>
              <a:gd name="adj3" fmla="val 11056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" name="向下箭號 20">
            <a:extLst>
              <a:ext uri="{FF2B5EF4-FFF2-40B4-BE49-F238E27FC236}">
                <a16:creationId xmlns:a16="http://schemas.microsoft.com/office/drawing/2014/main" id="{1AC6D221-45EF-44D2-A983-AF391A85441F}"/>
              </a:ext>
            </a:extLst>
          </p:cNvPr>
          <p:cNvSpPr/>
          <p:nvPr/>
        </p:nvSpPr>
        <p:spPr bwMode="auto">
          <a:xfrm>
            <a:off x="1803400" y="2349500"/>
            <a:ext cx="215900" cy="719138"/>
          </a:xfrm>
          <a:prstGeom prst="downArrow">
            <a:avLst>
              <a:gd name="adj1" fmla="val 50000"/>
              <a:gd name="adj2" fmla="val 6221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2" name="向下箭號 21">
            <a:extLst>
              <a:ext uri="{FF2B5EF4-FFF2-40B4-BE49-F238E27FC236}">
                <a16:creationId xmlns:a16="http://schemas.microsoft.com/office/drawing/2014/main" id="{FAF6C411-B146-4F4A-BBE2-0262075574CF}"/>
              </a:ext>
            </a:extLst>
          </p:cNvPr>
          <p:cNvSpPr/>
          <p:nvPr/>
        </p:nvSpPr>
        <p:spPr bwMode="auto">
          <a:xfrm flipV="1">
            <a:off x="5764213" y="2349500"/>
            <a:ext cx="215900" cy="719138"/>
          </a:xfrm>
          <a:prstGeom prst="downArrow">
            <a:avLst>
              <a:gd name="adj1" fmla="val 50000"/>
              <a:gd name="adj2" fmla="val 6221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51212" name="文字方塊 22">
            <a:extLst>
              <a:ext uri="{FF2B5EF4-FFF2-40B4-BE49-F238E27FC236}">
                <a16:creationId xmlns:a16="http://schemas.microsoft.com/office/drawing/2014/main" id="{00916F7B-AFFB-46B3-837E-96DE4AE082A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69181" y="2404269"/>
            <a:ext cx="1068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Request</a:t>
            </a:r>
            <a:endParaRPr kumimoji="0" lang="zh-TW" altLang="en-US" sz="2000" b="1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1213" name="文字方塊 23">
            <a:extLst>
              <a:ext uri="{FF2B5EF4-FFF2-40B4-BE49-F238E27FC236}">
                <a16:creationId xmlns:a16="http://schemas.microsoft.com/office/drawing/2014/main" id="{A9D8C980-6530-408C-B837-BF2E583E110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949825" y="2298700"/>
            <a:ext cx="130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Indication</a:t>
            </a:r>
            <a:endParaRPr kumimoji="0" lang="zh-TW" altLang="en-US" sz="2000" b="1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5" name="向下箭號 24">
            <a:extLst>
              <a:ext uri="{FF2B5EF4-FFF2-40B4-BE49-F238E27FC236}">
                <a16:creationId xmlns:a16="http://schemas.microsoft.com/office/drawing/2014/main" id="{11B9E983-0100-472F-BA69-581BF6E258E8}"/>
              </a:ext>
            </a:extLst>
          </p:cNvPr>
          <p:cNvSpPr/>
          <p:nvPr/>
        </p:nvSpPr>
        <p:spPr bwMode="auto">
          <a:xfrm>
            <a:off x="6700838" y="2349500"/>
            <a:ext cx="215900" cy="719138"/>
          </a:xfrm>
          <a:prstGeom prst="downArrow">
            <a:avLst>
              <a:gd name="adj1" fmla="val 50000"/>
              <a:gd name="adj2" fmla="val 6221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51215" name="文字方塊 25">
            <a:extLst>
              <a:ext uri="{FF2B5EF4-FFF2-40B4-BE49-F238E27FC236}">
                <a16:creationId xmlns:a16="http://schemas.microsoft.com/office/drawing/2014/main" id="{B91A24F9-4CAD-46B8-AF2D-8D292F7B0D8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863431" y="2326482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Response</a:t>
            </a:r>
            <a:endParaRPr kumimoji="0" lang="zh-TW" altLang="en-US" sz="2000" b="1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1216" name="文字方塊 26">
            <a:extLst>
              <a:ext uri="{FF2B5EF4-FFF2-40B4-BE49-F238E27FC236}">
                <a16:creationId xmlns:a16="http://schemas.microsoft.com/office/drawing/2014/main" id="{B9965867-1442-4727-8F05-7769DC87033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162175" y="2384425"/>
            <a:ext cx="112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Confirm</a:t>
            </a:r>
            <a:endParaRPr kumimoji="0" lang="zh-TW" altLang="en-US" sz="2000" b="1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8" name="向下箭號 27">
            <a:extLst>
              <a:ext uri="{FF2B5EF4-FFF2-40B4-BE49-F238E27FC236}">
                <a16:creationId xmlns:a16="http://schemas.microsoft.com/office/drawing/2014/main" id="{EEA1701A-C053-4614-8072-5E54DFC63EC4}"/>
              </a:ext>
            </a:extLst>
          </p:cNvPr>
          <p:cNvSpPr/>
          <p:nvPr/>
        </p:nvSpPr>
        <p:spPr bwMode="auto">
          <a:xfrm flipV="1">
            <a:off x="2884488" y="2349500"/>
            <a:ext cx="215900" cy="719138"/>
          </a:xfrm>
          <a:prstGeom prst="downArrow">
            <a:avLst>
              <a:gd name="adj1" fmla="val 50000"/>
              <a:gd name="adj2" fmla="val 6221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51218" name="弧形箭號 (上彎) 28">
            <a:extLst>
              <a:ext uri="{FF2B5EF4-FFF2-40B4-BE49-F238E27FC236}">
                <a16:creationId xmlns:a16="http://schemas.microsoft.com/office/drawing/2014/main" id="{BE6A19C9-1104-4018-9154-557F4F9B34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95563" y="3789363"/>
            <a:ext cx="4176712" cy="1655762"/>
          </a:xfrm>
          <a:prstGeom prst="curvedUpArrow">
            <a:avLst>
              <a:gd name="adj1" fmla="val 7206"/>
              <a:gd name="adj2" fmla="val 14306"/>
              <a:gd name="adj3" fmla="val 11056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1219" name="投影片編號版面配置區 1">
            <a:extLst>
              <a:ext uri="{FF2B5EF4-FFF2-40B4-BE49-F238E27FC236}">
                <a16:creationId xmlns:a16="http://schemas.microsoft.com/office/drawing/2014/main" id="{35A03CF0-58D7-4F7C-A087-91607D193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17F381C-34FF-454A-966F-0CA56C5660B0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25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8B55491-1F1A-4D16-92AC-E4368BE55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Timing Sequence for Service Primitives</a:t>
            </a:r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DD94BF3F-8F9B-45E4-A139-3AFB481C2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0"/>
          <a:stretch>
            <a:fillRect/>
          </a:stretch>
        </p:blipFill>
        <p:spPr bwMode="auto">
          <a:xfrm>
            <a:off x="0" y="1905000"/>
            <a:ext cx="91440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投影片編號版面配置區 1">
            <a:extLst>
              <a:ext uri="{FF2B5EF4-FFF2-40B4-BE49-F238E27FC236}">
                <a16:creationId xmlns:a16="http://schemas.microsoft.com/office/drawing/2014/main" id="{827C276E-43DD-41FA-AC4B-6CE097BFE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F6962B4-5C48-448B-B3B8-023690F036DC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26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ACDCC0D-AD24-4140-958D-7808596B6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609600"/>
            <a:ext cx="8204200" cy="685800"/>
          </a:xfrm>
          <a:solidFill>
            <a:srgbClr val="CCFFCC"/>
          </a:solidFill>
        </p:spPr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TCP/IP Protocol Architecture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726F922-4C8C-47FB-9619-EAA665C1D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78800" cy="5181600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Developed by the US Defense Advanced Research Project Agency (DARPA) for its packet switched network (ARPANET)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Used by the global Internet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No official model but a working one.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lvl="3">
              <a:lnSpc>
                <a:spcPct val="140000"/>
              </a:lnSpc>
              <a:buFontTx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   </a:t>
            </a:r>
            <a:r>
              <a:rPr lang="en-US" altLang="zh-TW" sz="2400" b="1" dirty="0">
                <a:ea typeface="新細明體" panose="02020500000000000000" pitchFamily="18" charset="-120"/>
              </a:rPr>
              <a:t>Application layer</a:t>
            </a:r>
          </a:p>
          <a:p>
            <a:pPr lvl="3">
              <a:lnSpc>
                <a:spcPct val="120000"/>
              </a:lnSpc>
              <a:buFontTx/>
              <a:buNone/>
            </a:pPr>
            <a:r>
              <a:rPr lang="en-US" altLang="zh-TW" sz="2400" b="1" dirty="0">
                <a:ea typeface="新細明體" panose="02020500000000000000" pitchFamily="18" charset="-120"/>
              </a:rPr>
              <a:t>    Transport layer</a:t>
            </a:r>
          </a:p>
          <a:p>
            <a:pPr lvl="3">
              <a:lnSpc>
                <a:spcPct val="120000"/>
              </a:lnSpc>
              <a:buFontTx/>
              <a:buNone/>
            </a:pPr>
            <a:r>
              <a:rPr lang="en-US" altLang="zh-TW" sz="2400" b="1" dirty="0">
                <a:ea typeface="新細明體" panose="02020500000000000000" pitchFamily="18" charset="-120"/>
              </a:rPr>
              <a:t>     Internet layer</a:t>
            </a:r>
          </a:p>
          <a:p>
            <a:pPr lvl="3">
              <a:lnSpc>
                <a:spcPct val="120000"/>
              </a:lnSpc>
              <a:buFontTx/>
              <a:buNone/>
            </a:pPr>
            <a:r>
              <a:rPr lang="en-US" altLang="zh-TW" sz="2400" b="1" dirty="0">
                <a:ea typeface="新細明體" panose="02020500000000000000" pitchFamily="18" charset="-120"/>
              </a:rPr>
              <a:t>    Data Link layer</a:t>
            </a:r>
          </a:p>
          <a:p>
            <a:pPr lvl="3">
              <a:lnSpc>
                <a:spcPct val="120000"/>
              </a:lnSpc>
              <a:buFontTx/>
              <a:buNone/>
            </a:pPr>
            <a:r>
              <a:rPr lang="en-US" altLang="zh-TW" sz="2400" b="1" dirty="0">
                <a:ea typeface="新細明體" panose="02020500000000000000" pitchFamily="18" charset="-120"/>
              </a:rPr>
              <a:t>     Physical layer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045380A0-E0C9-4C72-8388-AAB696757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48100"/>
            <a:ext cx="3086100" cy="262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4277" name="Line 5">
            <a:extLst>
              <a:ext uri="{FF2B5EF4-FFF2-40B4-BE49-F238E27FC236}">
                <a16:creationId xmlns:a16="http://schemas.microsoft.com/office/drawing/2014/main" id="{C7E0D7AC-6B3F-4D6B-B4EF-0E8F17182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338638"/>
            <a:ext cx="30861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54278" name="Line 6">
            <a:extLst>
              <a:ext uri="{FF2B5EF4-FFF2-40B4-BE49-F238E27FC236}">
                <a16:creationId xmlns:a16="http://schemas.microsoft.com/office/drawing/2014/main" id="{692E774A-5A57-46EE-B466-80BF5211E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872038"/>
            <a:ext cx="30861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54279" name="Line 7">
            <a:extLst>
              <a:ext uri="{FF2B5EF4-FFF2-40B4-BE49-F238E27FC236}">
                <a16:creationId xmlns:a16="http://schemas.microsoft.com/office/drawing/2014/main" id="{C228CC3D-B961-4BAE-80D9-8D65CE5FF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405438"/>
            <a:ext cx="30861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54280" name="Line 8">
            <a:extLst>
              <a:ext uri="{FF2B5EF4-FFF2-40B4-BE49-F238E27FC236}">
                <a16:creationId xmlns:a16="http://schemas.microsoft.com/office/drawing/2014/main" id="{CD8EFDFD-D4D2-40E3-9CF1-A0F0EBEF2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938838"/>
            <a:ext cx="30861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54281" name="Rectangle 9">
            <a:extLst>
              <a:ext uri="{FF2B5EF4-FFF2-40B4-BE49-F238E27FC236}">
                <a16:creationId xmlns:a16="http://schemas.microsoft.com/office/drawing/2014/main" id="{6B8B3A6D-0EDF-4F8B-8ABE-4EA82D1BA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391025"/>
            <a:ext cx="205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(host-to-host)</a:t>
            </a:r>
            <a:endParaRPr lang="zh-TW" altLang="en-US" sz="2400" dirty="0">
              <a:ea typeface="新細明體" panose="02020500000000000000" pitchFamily="18" charset="-120"/>
            </a:endParaRPr>
          </a:p>
        </p:txBody>
      </p:sp>
      <p:sp>
        <p:nvSpPr>
          <p:cNvPr id="54282" name="文字方塊 2">
            <a:extLst>
              <a:ext uri="{FF2B5EF4-FFF2-40B4-BE49-F238E27FC236}">
                <a16:creationId xmlns:a16="http://schemas.microsoft.com/office/drawing/2014/main" id="{EBE70DF3-60FF-49E5-B490-90E38CAAF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5410200"/>
            <a:ext cx="3693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>
              <a:buClrTx/>
              <a:buFontTx/>
              <a:buNone/>
              <a:defRPr kumimoji="1"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latin typeface="Tahoma" panose="020B0604030504040204" pitchFamily="34" charset="0"/>
              </a:defRPr>
            </a:lvl9pPr>
          </a:lstStyle>
          <a:p>
            <a:r>
              <a:rPr lang="en-US" altLang="zh-TW" dirty="0"/>
              <a:t>(Network Access Layer)</a:t>
            </a:r>
            <a:endParaRPr lang="zh-TW" altLang="en-US" dirty="0"/>
          </a:p>
        </p:txBody>
      </p:sp>
      <p:sp>
        <p:nvSpPr>
          <p:cNvPr id="54283" name="投影片編號版面配置區 1">
            <a:extLst>
              <a:ext uri="{FF2B5EF4-FFF2-40B4-BE49-F238E27FC236}">
                <a16:creationId xmlns:a16="http://schemas.microsoft.com/office/drawing/2014/main" id="{C5C2876B-B521-46A9-8778-BAE97545CE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7833F64-E394-47A1-B9BA-0CD385DA3F26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27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3F46FC8-D51C-4C80-98FA-B44477E14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Physical Layer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C7C3D34-4C6B-4785-B345-B9676717D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50975"/>
            <a:ext cx="8178800" cy="46863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Physical interface between data transmission device (e.g. computer) and transmission medium or network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Characteristics of transmission medium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Signal levels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Data rates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etc.</a:t>
            </a:r>
          </a:p>
        </p:txBody>
      </p:sp>
      <p:sp>
        <p:nvSpPr>
          <p:cNvPr id="56324" name="投影片編號版面配置區 1">
            <a:extLst>
              <a:ext uri="{FF2B5EF4-FFF2-40B4-BE49-F238E27FC236}">
                <a16:creationId xmlns:a16="http://schemas.microsoft.com/office/drawing/2014/main" id="{D7F1C6C9-D593-4ED9-82FD-F519FACCB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79C5AE6-16B3-4A94-A5C3-6BF6C0E22C4A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28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E9C9B5A-EF8D-4719-8010-D88F3CDE7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Network Access Layer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DA20A41-8942-4765-9739-9CBCE7073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Exchange of data between end system and network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Destination address provision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Invoking services like priority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58372" name="Line 4">
            <a:extLst>
              <a:ext uri="{FF2B5EF4-FFF2-40B4-BE49-F238E27FC236}">
                <a16:creationId xmlns:a16="http://schemas.microsoft.com/office/drawing/2014/main" id="{0825BA02-F0B0-4BB9-B3BF-19E48BD4F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343400"/>
            <a:ext cx="8153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730B0A0D-E234-4752-BD4B-7814990EC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20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Internet Layer (IP)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AB1B8BB1-F9DA-4756-8404-F9B46068C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19600"/>
            <a:ext cx="817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>
                <a:ea typeface="新細明體" panose="02020500000000000000" pitchFamily="18" charset="-120"/>
              </a:rPr>
              <a:t>Systems may be attached to different networks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Routing functions across multiple networks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Implemented in end systems and routers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58375" name="投影片編號版面配置區 1">
            <a:extLst>
              <a:ext uri="{FF2B5EF4-FFF2-40B4-BE49-F238E27FC236}">
                <a16:creationId xmlns:a16="http://schemas.microsoft.com/office/drawing/2014/main" id="{71A160F5-0D7A-4D01-B3EB-8C201F714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B1544FB-EB18-4108-8458-443A13D21634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29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1">
            <a:extLst>
              <a:ext uri="{FF2B5EF4-FFF2-40B4-BE49-F238E27FC236}">
                <a16:creationId xmlns:a16="http://schemas.microsoft.com/office/drawing/2014/main" id="{9ECDC36A-8D12-4584-80F0-550762BA2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FCEB9B9-E6F2-4622-8AE5-BEDDCA378CC0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8195" name="圖片 2">
            <a:extLst>
              <a:ext uri="{FF2B5EF4-FFF2-40B4-BE49-F238E27FC236}">
                <a16:creationId xmlns:a16="http://schemas.microsoft.com/office/drawing/2014/main" id="{0F8E22E1-E47C-41B3-9257-8CEE5D65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6" t="15778" r="31699" b="13686"/>
          <a:stretch>
            <a:fillRect/>
          </a:stretch>
        </p:blipFill>
        <p:spPr bwMode="auto">
          <a:xfrm>
            <a:off x="1974850" y="0"/>
            <a:ext cx="661670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文字方塊 3">
            <a:extLst>
              <a:ext uri="{FF2B5EF4-FFF2-40B4-BE49-F238E27FC236}">
                <a16:creationId xmlns:a16="http://schemas.microsoft.com/office/drawing/2014/main" id="{45B981CA-295E-46DC-937C-69433ACC7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3750"/>
            <a:ext cx="134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ChatGPT</a:t>
            </a:r>
            <a:endParaRPr kumimoji="0" lang="en-GB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>
            <a:extLst>
              <a:ext uri="{FF2B5EF4-FFF2-40B4-BE49-F238E27FC236}">
                <a16:creationId xmlns:a16="http://schemas.microsoft.com/office/drawing/2014/main" id="{7D9F2745-EDD1-4FF6-8605-B07D83CB9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Transport Layer (TCP)</a:t>
            </a:r>
          </a:p>
        </p:txBody>
      </p:sp>
      <p:sp>
        <p:nvSpPr>
          <p:cNvPr id="60419" name="Rectangle 1027">
            <a:extLst>
              <a:ext uri="{FF2B5EF4-FFF2-40B4-BE49-F238E27FC236}">
                <a16:creationId xmlns:a16="http://schemas.microsoft.com/office/drawing/2014/main" id="{AEFB5297-B548-4A17-9802-2108F2C36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Reliable delivery of data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Ordering of delivery</a:t>
            </a:r>
          </a:p>
        </p:txBody>
      </p:sp>
      <p:sp>
        <p:nvSpPr>
          <p:cNvPr id="60420" name="Line 1028">
            <a:extLst>
              <a:ext uri="{FF2B5EF4-FFF2-40B4-BE49-F238E27FC236}">
                <a16:creationId xmlns:a16="http://schemas.microsoft.com/office/drawing/2014/main" id="{3091F519-4EDF-4B83-895F-7B22E6D9ED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191000"/>
            <a:ext cx="8153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0421" name="Rectangle 1029">
            <a:extLst>
              <a:ext uri="{FF2B5EF4-FFF2-40B4-BE49-F238E27FC236}">
                <a16:creationId xmlns:a16="http://schemas.microsoft.com/office/drawing/2014/main" id="{551D47DF-76C6-40C4-B932-932F4E2F7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971800"/>
            <a:ext cx="820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Application Layer</a:t>
            </a:r>
          </a:p>
        </p:txBody>
      </p:sp>
      <p:sp>
        <p:nvSpPr>
          <p:cNvPr id="60422" name="Rectangle 1030">
            <a:extLst>
              <a:ext uri="{FF2B5EF4-FFF2-40B4-BE49-F238E27FC236}">
                <a16:creationId xmlns:a16="http://schemas.microsoft.com/office/drawing/2014/main" id="{35BC6B98-86D5-4A74-BD87-1781DB2B7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43400"/>
            <a:ext cx="817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>
                <a:ea typeface="新細明體" panose="02020500000000000000" pitchFamily="18" charset="-120"/>
              </a:rPr>
              <a:t>Support for user applications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e.g. HTTP, SMTP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423" name="投影片編號版面配置區 1">
            <a:extLst>
              <a:ext uri="{FF2B5EF4-FFF2-40B4-BE49-F238E27FC236}">
                <a16:creationId xmlns:a16="http://schemas.microsoft.com/office/drawing/2014/main" id="{8FFF7B9F-60EA-42FB-8FD8-08EBE14C9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DF9F235-A509-42E6-B83A-4B43AE9D103F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30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F57ED55-5544-4003-961E-505FFDEF7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OSI v TCP/IP</a:t>
            </a:r>
          </a:p>
        </p:txBody>
      </p:sp>
      <p:pic>
        <p:nvPicPr>
          <p:cNvPr id="62467" name="Picture 4">
            <a:extLst>
              <a:ext uri="{FF2B5EF4-FFF2-40B4-BE49-F238E27FC236}">
                <a16:creationId xmlns:a16="http://schemas.microsoft.com/office/drawing/2014/main" id="{F15DEA28-3271-43B4-A006-7FEB8AE20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5" r="17128" b="11551"/>
          <a:stretch>
            <a:fillRect/>
          </a:stretch>
        </p:blipFill>
        <p:spPr bwMode="auto">
          <a:xfrm>
            <a:off x="3675063" y="200025"/>
            <a:ext cx="4621212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AutoShape 5">
            <a:extLst>
              <a:ext uri="{FF2B5EF4-FFF2-40B4-BE49-F238E27FC236}">
                <a16:creationId xmlns:a16="http://schemas.microsoft.com/office/drawing/2014/main" id="{01D1E6EF-7B2D-4259-BDCD-025D7AF4CF86}"/>
              </a:ext>
            </a:extLst>
          </p:cNvPr>
          <p:cNvSpPr>
            <a:spLocks/>
          </p:cNvSpPr>
          <p:nvPr/>
        </p:nvSpPr>
        <p:spPr bwMode="auto">
          <a:xfrm>
            <a:off x="7200900" y="714375"/>
            <a:ext cx="600075" cy="3700463"/>
          </a:xfrm>
          <a:prstGeom prst="rightBrace">
            <a:avLst>
              <a:gd name="adj1" fmla="val 51389"/>
              <a:gd name="adj2" fmla="val 50000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62469" name="AutoShape 6">
            <a:extLst>
              <a:ext uri="{FF2B5EF4-FFF2-40B4-BE49-F238E27FC236}">
                <a16:creationId xmlns:a16="http://schemas.microsoft.com/office/drawing/2014/main" id="{8E535F05-78C2-46D3-9817-355703C66505}"/>
              </a:ext>
            </a:extLst>
          </p:cNvPr>
          <p:cNvSpPr>
            <a:spLocks/>
          </p:cNvSpPr>
          <p:nvPr/>
        </p:nvSpPr>
        <p:spPr bwMode="auto">
          <a:xfrm>
            <a:off x="7243763" y="4471988"/>
            <a:ext cx="514350" cy="1971675"/>
          </a:xfrm>
          <a:prstGeom prst="rightBrace">
            <a:avLst>
              <a:gd name="adj1" fmla="val 31944"/>
              <a:gd name="adj2" fmla="val 50000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62470" name="Text Box 7">
            <a:extLst>
              <a:ext uri="{FF2B5EF4-FFF2-40B4-BE49-F238E27FC236}">
                <a16:creationId xmlns:a16="http://schemas.microsoft.com/office/drawing/2014/main" id="{5BCAF32F-150A-4F2C-9373-774C10809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2324100"/>
            <a:ext cx="1181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Internet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Standards</a:t>
            </a:r>
          </a:p>
        </p:txBody>
      </p:sp>
      <p:sp>
        <p:nvSpPr>
          <p:cNvPr id="62471" name="Text Box 8">
            <a:extLst>
              <a:ext uri="{FF2B5EF4-FFF2-40B4-BE49-F238E27FC236}">
                <a16:creationId xmlns:a16="http://schemas.microsoft.com/office/drawing/2014/main" id="{9EFF65BF-8499-4C43-A7C3-E11E3BA31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00" y="5124450"/>
            <a:ext cx="844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IEEE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ISO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ITU-T</a:t>
            </a:r>
          </a:p>
        </p:txBody>
      </p:sp>
      <p:sp>
        <p:nvSpPr>
          <p:cNvPr id="62472" name="Rectangle 9">
            <a:extLst>
              <a:ext uri="{FF2B5EF4-FFF2-40B4-BE49-F238E27FC236}">
                <a16:creationId xmlns:a16="http://schemas.microsoft.com/office/drawing/2014/main" id="{BBAEF2D1-D45F-4F36-8B10-34C91290D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288" y="942975"/>
            <a:ext cx="900112" cy="771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62473" name="投影片編號版面配置區 1">
            <a:extLst>
              <a:ext uri="{FF2B5EF4-FFF2-40B4-BE49-F238E27FC236}">
                <a16:creationId xmlns:a16="http://schemas.microsoft.com/office/drawing/2014/main" id="{AA9CE3B7-29E9-4A54-8D39-D4E8E160C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8E61D12-528E-4E19-BD59-3974934A6130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31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F6FD8A1-C94F-4586-B98B-A60906954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Some Protocols in TCP/IP Suite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E0A7A5DD-348D-4B11-87FF-4BA8F8A02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73213"/>
            <a:ext cx="876300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Line 4">
            <a:extLst>
              <a:ext uri="{FF2B5EF4-FFF2-40B4-BE49-F238E27FC236}">
                <a16:creationId xmlns:a16="http://schemas.microsoft.com/office/drawing/2014/main" id="{1D6D75BB-0C16-414B-B818-53754C044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64517" name="Line 5">
            <a:extLst>
              <a:ext uri="{FF2B5EF4-FFF2-40B4-BE49-F238E27FC236}">
                <a16:creationId xmlns:a16="http://schemas.microsoft.com/office/drawing/2014/main" id="{1B517E15-3996-4502-B3D5-00117CC3D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64518" name="Line 6">
            <a:extLst>
              <a:ext uri="{FF2B5EF4-FFF2-40B4-BE49-F238E27FC236}">
                <a16:creationId xmlns:a16="http://schemas.microsoft.com/office/drawing/2014/main" id="{50D8E8A3-6633-4316-A296-A928AF5FE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64519" name="Line 7">
            <a:extLst>
              <a:ext uri="{FF2B5EF4-FFF2-40B4-BE49-F238E27FC236}">
                <a16:creationId xmlns:a16="http://schemas.microsoft.com/office/drawing/2014/main" id="{BB52AA59-B79D-492F-A6B6-A61DF1BE1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64520" name="投影片編號版面配置區 1">
            <a:extLst>
              <a:ext uri="{FF2B5EF4-FFF2-40B4-BE49-F238E27FC236}">
                <a16:creationId xmlns:a16="http://schemas.microsoft.com/office/drawing/2014/main" id="{D69CA956-15C0-4809-A05E-37052951E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53E2735-9F95-4AD6-B418-B0DC9FC98AD7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32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40152EA-899B-4642-8D3D-1F2991A06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TCP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5A679A67-9122-4BA0-9A4E-6423AF0BB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 sz="2400">
                <a:ea typeface="新細明體" panose="02020500000000000000" pitchFamily="18" charset="-120"/>
              </a:rPr>
              <a:t>Usual transport layer is Transmission Control Protocol</a:t>
            </a:r>
          </a:p>
          <a:p>
            <a:pPr lvl="1"/>
            <a:r>
              <a:rPr lang="en-GB" altLang="zh-TW" sz="2000">
                <a:ea typeface="新細明體" panose="02020500000000000000" pitchFamily="18" charset="-120"/>
              </a:rPr>
              <a:t>Reliable connection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Connection</a:t>
            </a:r>
          </a:p>
          <a:p>
            <a:pPr lvl="1"/>
            <a:r>
              <a:rPr lang="en-GB" altLang="zh-TW" sz="2000">
                <a:ea typeface="新細明體" panose="02020500000000000000" pitchFamily="18" charset="-120"/>
              </a:rPr>
              <a:t>Temporary logical association between entities in different systems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TCP PDU </a:t>
            </a:r>
          </a:p>
          <a:p>
            <a:pPr lvl="1"/>
            <a:r>
              <a:rPr lang="en-GB" altLang="zh-TW" sz="2000">
                <a:ea typeface="新細明體" panose="02020500000000000000" pitchFamily="18" charset="-120"/>
              </a:rPr>
              <a:t>Called TCP segment</a:t>
            </a:r>
          </a:p>
          <a:p>
            <a:pPr lvl="1"/>
            <a:r>
              <a:rPr lang="en-GB" altLang="zh-TW" sz="2000">
                <a:ea typeface="新細明體" panose="02020500000000000000" pitchFamily="18" charset="-120"/>
              </a:rPr>
              <a:t>Includes source and destination port (c.f. SAP)</a:t>
            </a:r>
          </a:p>
          <a:p>
            <a:pPr lvl="2"/>
            <a:r>
              <a:rPr lang="en-GB" altLang="zh-TW" sz="1800">
                <a:ea typeface="新細明體" panose="02020500000000000000" pitchFamily="18" charset="-120"/>
              </a:rPr>
              <a:t>Identify respective users (applications)</a:t>
            </a:r>
          </a:p>
          <a:p>
            <a:pPr lvl="2"/>
            <a:r>
              <a:rPr lang="en-GB" altLang="zh-TW" sz="1800">
                <a:ea typeface="新細明體" panose="02020500000000000000" pitchFamily="18" charset="-120"/>
              </a:rPr>
              <a:t>Connection refers to pair of ports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TCP tracks segments between entities on each connection</a:t>
            </a:r>
          </a:p>
          <a:p>
            <a:endParaRPr lang="en-US" altLang="zh-TW" sz="2400">
              <a:ea typeface="新細明體" panose="02020500000000000000" pitchFamily="18" charset="-120"/>
            </a:endParaRPr>
          </a:p>
        </p:txBody>
      </p:sp>
      <p:sp>
        <p:nvSpPr>
          <p:cNvPr id="66564" name="投影片編號版面配置區 1">
            <a:extLst>
              <a:ext uri="{FF2B5EF4-FFF2-40B4-BE49-F238E27FC236}">
                <a16:creationId xmlns:a16="http://schemas.microsoft.com/office/drawing/2014/main" id="{B89E6D1A-6D36-41F8-99C9-727EF6471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CE8069E-504B-4AAD-AF87-5D900DC0FBA4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33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C908C5F-106C-4623-923A-5C7E70C0B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UDP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528785C-27DD-4709-965D-C8DC6146D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Alternative to TCP is User Datagram Protocol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Not guaranteed delivery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No preservation of sequence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No protection against duplication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Minimum overhead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Adds port addressing to IP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8612" name="投影片編號版面配置區 1">
            <a:extLst>
              <a:ext uri="{FF2B5EF4-FFF2-40B4-BE49-F238E27FC236}">
                <a16:creationId xmlns:a16="http://schemas.microsoft.com/office/drawing/2014/main" id="{FEC951AB-E120-4545-BB56-EC2AE09A1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6907B79-258F-4F18-992A-3BB5102BD5A1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34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CF1E321-7A9B-4159-8D94-857A58867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IP and IPv6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BF994CE7-FD76-4F7F-ADC5-55E43DF09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4500" y="1427163"/>
            <a:ext cx="8178800" cy="5089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IP (v4) header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minimum 20 octets (160 bits)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32-bit source and destination addresses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Checksum applies to header to avoid incorrect delivery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Protocol field shows if TCP, UDP etc. carried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Flags and fragmentation offset used in fragmentation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IPv6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1995 IPng became standard IPv6 in 1996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Enhancements for modern high speed networks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Carry multimedia data streams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Increase address space (128 bits)</a:t>
            </a:r>
          </a:p>
        </p:txBody>
      </p:sp>
      <p:sp>
        <p:nvSpPr>
          <p:cNvPr id="70660" name="投影片編號版面配置區 1">
            <a:extLst>
              <a:ext uri="{FF2B5EF4-FFF2-40B4-BE49-F238E27FC236}">
                <a16:creationId xmlns:a16="http://schemas.microsoft.com/office/drawing/2014/main" id="{002364D8-23A4-4472-8B3B-75FD66E67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5EB4127-3B82-4ADA-8953-73DCCFBE46BD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35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AFACECE-00A9-4A03-BF93-F49A3A625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TCP/IP</a:t>
            </a:r>
            <a:r>
              <a:rPr lang="en-US" altLang="zh-TW">
                <a:ea typeface="新細明體" panose="02020500000000000000" pitchFamily="18" charset="-120"/>
              </a:rPr>
              <a:t> Concepts</a:t>
            </a:r>
          </a:p>
        </p:txBody>
      </p:sp>
      <p:pic>
        <p:nvPicPr>
          <p:cNvPr id="72707" name="Picture 5">
            <a:extLst>
              <a:ext uri="{FF2B5EF4-FFF2-40B4-BE49-F238E27FC236}">
                <a16:creationId xmlns:a16="http://schemas.microsoft.com/office/drawing/2014/main" id="{B2B8FA4E-A2AF-4AE7-AA17-B4DD9359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7"/>
          <a:stretch>
            <a:fillRect/>
          </a:stretch>
        </p:blipFill>
        <p:spPr bwMode="auto">
          <a:xfrm>
            <a:off x="871538" y="1341438"/>
            <a:ext cx="7467600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投影片編號版面配置區 1">
            <a:extLst>
              <a:ext uri="{FF2B5EF4-FFF2-40B4-BE49-F238E27FC236}">
                <a16:creationId xmlns:a16="http://schemas.microsoft.com/office/drawing/2014/main" id="{82160582-3056-4D01-B28E-0B45A5599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7E35399-EAA8-4AF4-991C-17B3E265A6EE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36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375D1F1-E09B-45BC-A127-B0362D9F1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Addressing level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91FEF57-CB7F-4C9F-9A08-64E19808C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2913" y="1443038"/>
            <a:ext cx="8178800" cy="46863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Level in architecture at which entity is named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Unique address for each end system (computer) and router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Network level address 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IP or internet address (TCP/IP)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Network service access point or NSAP (OSI)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Process within the system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Port number (TCP/IP)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Service access point or SAP (OSI)</a:t>
            </a:r>
          </a:p>
          <a:p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74756" name="投影片編號版面配置區 1">
            <a:extLst>
              <a:ext uri="{FF2B5EF4-FFF2-40B4-BE49-F238E27FC236}">
                <a16:creationId xmlns:a16="http://schemas.microsoft.com/office/drawing/2014/main" id="{32F1A2E8-5C11-4C04-875E-D21FD1E8B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85555DC-D1B0-4E88-9413-B4871316AE45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37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3087896-7792-4640-88D5-649237C7E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PDUs in TCP/IP</a:t>
            </a:r>
          </a:p>
        </p:txBody>
      </p:sp>
      <p:pic>
        <p:nvPicPr>
          <p:cNvPr id="76803" name="Picture 4">
            <a:extLst>
              <a:ext uri="{FF2B5EF4-FFF2-40B4-BE49-F238E27FC236}">
                <a16:creationId xmlns:a16="http://schemas.microsoft.com/office/drawing/2014/main" id="{EDC1176C-663D-4DAB-921E-4451A824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2"/>
          <a:stretch>
            <a:fillRect/>
          </a:stretch>
        </p:blipFill>
        <p:spPr bwMode="auto">
          <a:xfrm>
            <a:off x="685800" y="1581150"/>
            <a:ext cx="8061325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投影片編號版面配置區 1">
            <a:extLst>
              <a:ext uri="{FF2B5EF4-FFF2-40B4-BE49-F238E27FC236}">
                <a16:creationId xmlns:a16="http://schemas.microsoft.com/office/drawing/2014/main" id="{9D35F299-E942-43C7-BD28-A04CD2E357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CDB1968-9CE9-45DB-B8DB-C8B01CE60D12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38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>
            <a:extLst>
              <a:ext uri="{FF2B5EF4-FFF2-40B4-BE49-F238E27FC236}">
                <a16:creationId xmlns:a16="http://schemas.microsoft.com/office/drawing/2014/main" id="{A3F2F585-BEA6-493E-A41E-62EB98A53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3"/>
          <a:stretch>
            <a:fillRect/>
          </a:stretch>
        </p:blipFill>
        <p:spPr bwMode="auto">
          <a:xfrm>
            <a:off x="0" y="490538"/>
            <a:ext cx="914400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5">
            <a:extLst>
              <a:ext uri="{FF2B5EF4-FFF2-40B4-BE49-F238E27FC236}">
                <a16:creationId xmlns:a16="http://schemas.microsoft.com/office/drawing/2014/main" id="{5F001498-132A-4F6B-A446-B38A86A61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3946525"/>
            <a:ext cx="91440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 Box 6">
            <a:extLst>
              <a:ext uri="{FF2B5EF4-FFF2-40B4-BE49-F238E27FC236}">
                <a16:creationId xmlns:a16="http://schemas.microsoft.com/office/drawing/2014/main" id="{811B5D45-CE4F-47AC-B60A-F55996966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3" y="3522663"/>
            <a:ext cx="301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TCP Header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+ Telnet Data</a:t>
            </a:r>
          </a:p>
        </p:txBody>
      </p:sp>
      <p:sp>
        <p:nvSpPr>
          <p:cNvPr id="78853" name="Rectangle 7">
            <a:extLst>
              <a:ext uri="{FF2B5EF4-FFF2-40B4-BE49-F238E27FC236}">
                <a16:creationId xmlns:a16="http://schemas.microsoft.com/office/drawing/2014/main" id="{791968A9-FEED-4D41-99B7-C28DCD77D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80963"/>
            <a:ext cx="1457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Telnet Data</a:t>
            </a:r>
            <a:endParaRPr kumimoji="0" lang="zh-TW" altLang="en-US" sz="2000" b="1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8854" name="投影片編號版面配置區 1">
            <a:extLst>
              <a:ext uri="{FF2B5EF4-FFF2-40B4-BE49-F238E27FC236}">
                <a16:creationId xmlns:a16="http://schemas.microsoft.com/office/drawing/2014/main" id="{503DE78D-5F74-428A-89DD-15E2D7418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21884E6-FFB7-4E7A-8960-C26C287AF31D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39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1">
            <a:extLst>
              <a:ext uri="{FF2B5EF4-FFF2-40B4-BE49-F238E27FC236}">
                <a16:creationId xmlns:a16="http://schemas.microsoft.com/office/drawing/2014/main" id="{033F3727-2F7C-4000-A0AC-E898B6E35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BE03B4-ADF0-4639-BF44-D3E44C616BD8}" type="slidenum">
              <a:rPr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4</a:t>
            </a:fld>
            <a:endParaRPr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9219" name="圖片 2">
            <a:extLst>
              <a:ext uri="{FF2B5EF4-FFF2-40B4-BE49-F238E27FC236}">
                <a16:creationId xmlns:a16="http://schemas.microsoft.com/office/drawing/2014/main" id="{034346BC-DCD1-48A3-9A47-AE0BBA8F2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3" t="16473" r="31886" b="7939"/>
          <a:stretch>
            <a:fillRect/>
          </a:stretch>
        </p:blipFill>
        <p:spPr bwMode="auto">
          <a:xfrm>
            <a:off x="1854200" y="0"/>
            <a:ext cx="621982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文字方塊 3">
            <a:extLst>
              <a:ext uri="{FF2B5EF4-FFF2-40B4-BE49-F238E27FC236}">
                <a16:creationId xmlns:a16="http://schemas.microsoft.com/office/drawing/2014/main" id="{C12C95DC-4B18-48E1-9121-D1F6FC86C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3750"/>
            <a:ext cx="134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ChatGPT</a:t>
            </a:r>
            <a:endParaRPr kumimoji="0" lang="en-GB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>
            <a:extLst>
              <a:ext uri="{FF2B5EF4-FFF2-40B4-BE49-F238E27FC236}">
                <a16:creationId xmlns:a16="http://schemas.microsoft.com/office/drawing/2014/main" id="{E38984F6-47A7-4158-ACE6-62AEF0A1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/>
          <a:stretch>
            <a:fillRect/>
          </a:stretch>
        </p:blipFill>
        <p:spPr bwMode="auto">
          <a:xfrm>
            <a:off x="0" y="476250"/>
            <a:ext cx="9144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5">
            <a:extLst>
              <a:ext uri="{FF2B5EF4-FFF2-40B4-BE49-F238E27FC236}">
                <a16:creationId xmlns:a16="http://schemas.microsoft.com/office/drawing/2014/main" id="{8F0A06CB-3DD7-4540-BBAA-510ED7D2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7"/>
          <a:stretch>
            <a:fillRect/>
          </a:stretch>
        </p:blipFill>
        <p:spPr bwMode="auto">
          <a:xfrm>
            <a:off x="0" y="3949700"/>
            <a:ext cx="9144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6">
            <a:extLst>
              <a:ext uri="{FF2B5EF4-FFF2-40B4-BE49-F238E27FC236}">
                <a16:creationId xmlns:a16="http://schemas.microsoft.com/office/drawing/2014/main" id="{0AAB313C-B9DC-4E8A-B8FB-75C513FAC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31750"/>
            <a:ext cx="429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IP Header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+ TCP Header + Telnet Data</a:t>
            </a:r>
          </a:p>
        </p:txBody>
      </p:sp>
      <p:sp>
        <p:nvSpPr>
          <p:cNvPr id="80901" name="Text Box 7">
            <a:extLst>
              <a:ext uri="{FF2B5EF4-FFF2-40B4-BE49-F238E27FC236}">
                <a16:creationId xmlns:a16="http://schemas.microsoft.com/office/drawing/2014/main" id="{E4A762CE-5602-4EB5-94F0-78F33EC52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57575"/>
            <a:ext cx="7075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Ethernet Frame Header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+ IP Header + TCP Header + Telnet Data</a:t>
            </a:r>
          </a:p>
        </p:txBody>
      </p:sp>
      <p:sp>
        <p:nvSpPr>
          <p:cNvPr id="80902" name="投影片編號版面配置區 1">
            <a:extLst>
              <a:ext uri="{FF2B5EF4-FFF2-40B4-BE49-F238E27FC236}">
                <a16:creationId xmlns:a16="http://schemas.microsoft.com/office/drawing/2014/main" id="{B54C8172-F0C2-4191-808F-0901B6F6F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E235C86-DAB0-4330-BB07-B05ABAB43858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40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FCF7C72C-DEBA-4AAA-9329-307155D10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Example Header Information</a:t>
            </a:r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82947" name="Picture 4">
            <a:extLst>
              <a:ext uri="{FF2B5EF4-FFF2-40B4-BE49-F238E27FC236}">
                <a16:creationId xmlns:a16="http://schemas.microsoft.com/office/drawing/2014/main" id="{7801566B-1802-482F-994E-9FE77BC1BB7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5"/>
          <a:stretch>
            <a:fillRect/>
          </a:stretch>
        </p:blipFill>
        <p:spPr>
          <a:xfrm>
            <a:off x="184150" y="1484313"/>
            <a:ext cx="8705850" cy="4797425"/>
          </a:xfrm>
          <a:noFill/>
        </p:spPr>
      </p:pic>
      <p:sp>
        <p:nvSpPr>
          <p:cNvPr id="82948" name="Rectangle 3">
            <a:extLst>
              <a:ext uri="{FF2B5EF4-FFF2-40B4-BE49-F238E27FC236}">
                <a16:creationId xmlns:a16="http://schemas.microsoft.com/office/drawing/2014/main" id="{16A965FF-251D-43D4-9E5B-1E37A0F9A8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03788" y="3308350"/>
            <a:ext cx="3209925" cy="1416050"/>
          </a:xfrm>
        </p:spPr>
        <p:txBody>
          <a:bodyPr/>
          <a:lstStyle/>
          <a:p>
            <a:r>
              <a:rPr lang="en-GB" altLang="zh-TW" sz="2400">
                <a:ea typeface="新細明體" panose="02020500000000000000" pitchFamily="18" charset="-120"/>
              </a:rPr>
              <a:t>Destination port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Sequence number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Checksum</a:t>
            </a:r>
            <a:endParaRPr lang="en-US" altLang="zh-TW" sz="2400">
              <a:ea typeface="新細明體" panose="02020500000000000000" pitchFamily="18" charset="-120"/>
            </a:endParaRPr>
          </a:p>
        </p:txBody>
      </p:sp>
      <p:sp>
        <p:nvSpPr>
          <p:cNvPr id="82949" name="Line 6">
            <a:extLst>
              <a:ext uri="{FF2B5EF4-FFF2-40B4-BE49-F238E27FC236}">
                <a16:creationId xmlns:a16="http://schemas.microsoft.com/office/drawing/2014/main" id="{966E6966-455B-406C-864C-205DCC596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9700" y="5703888"/>
            <a:ext cx="4651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82950" name="Line 7">
            <a:extLst>
              <a:ext uri="{FF2B5EF4-FFF2-40B4-BE49-F238E27FC236}">
                <a16:creationId xmlns:a16="http://schemas.microsoft.com/office/drawing/2014/main" id="{DEC8862A-6D33-4B02-BA91-427925956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4425" y="3114675"/>
            <a:ext cx="403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82951" name="Line 8">
            <a:extLst>
              <a:ext uri="{FF2B5EF4-FFF2-40B4-BE49-F238E27FC236}">
                <a16:creationId xmlns:a16="http://schemas.microsoft.com/office/drawing/2014/main" id="{CB8A5ACC-36CA-45ED-9C7D-AEE51A717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8663" y="5688013"/>
            <a:ext cx="4191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82952" name="Line 9">
            <a:extLst>
              <a:ext uri="{FF2B5EF4-FFF2-40B4-BE49-F238E27FC236}">
                <a16:creationId xmlns:a16="http://schemas.microsoft.com/office/drawing/2014/main" id="{40C8F6C8-8772-4A07-A965-240D6610A6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9425" y="3275013"/>
            <a:ext cx="307975" cy="31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82953" name="Line 10">
            <a:extLst>
              <a:ext uri="{FF2B5EF4-FFF2-40B4-BE49-F238E27FC236}">
                <a16:creationId xmlns:a16="http://schemas.microsoft.com/office/drawing/2014/main" id="{BAC898F1-CA44-4FA9-B11C-2AB745BC1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471863"/>
            <a:ext cx="930275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82954" name="Line 11">
            <a:extLst>
              <a:ext uri="{FF2B5EF4-FFF2-40B4-BE49-F238E27FC236}">
                <a16:creationId xmlns:a16="http://schemas.microsoft.com/office/drawing/2014/main" id="{EE2F9597-A467-45AC-86AC-493C76886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7463" y="5686425"/>
            <a:ext cx="1100137" cy="0"/>
          </a:xfrm>
          <a:prstGeom prst="line">
            <a:avLst/>
          </a:prstGeom>
          <a:noFill/>
          <a:ln w="952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82955" name="投影片編號版面配置區 1">
            <a:extLst>
              <a:ext uri="{FF2B5EF4-FFF2-40B4-BE49-F238E27FC236}">
                <a16:creationId xmlns:a16="http://schemas.microsoft.com/office/drawing/2014/main" id="{F3CD1E3B-D1BD-46AE-B150-6149AAC1F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FF2FF2E-3686-43BA-933A-EE90E596BF16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41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>
            <a:extLst>
              <a:ext uri="{FF2B5EF4-FFF2-40B4-BE49-F238E27FC236}">
                <a16:creationId xmlns:a16="http://schemas.microsoft.com/office/drawing/2014/main" id="{5826442E-C5FA-4B34-8D78-C7C95044D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Internetworking</a:t>
            </a:r>
          </a:p>
        </p:txBody>
      </p:sp>
      <p:sp>
        <p:nvSpPr>
          <p:cNvPr id="84995" name="Rectangle 7">
            <a:extLst>
              <a:ext uri="{FF2B5EF4-FFF2-40B4-BE49-F238E27FC236}">
                <a16:creationId xmlns:a16="http://schemas.microsoft.com/office/drawing/2014/main" id="{3B9E3DD3-FE42-47D6-8407-84C3A1416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35100"/>
            <a:ext cx="8178800" cy="46863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Most networks not isolated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Different types of LAN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Multiple similar LANs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Multiple sites connected by WAN(s) 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May appear as large network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Entire configuration referred to as an internet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Each constituent network is a subnetwork</a:t>
            </a:r>
          </a:p>
        </p:txBody>
      </p:sp>
      <p:sp>
        <p:nvSpPr>
          <p:cNvPr id="84996" name="投影片編號版面配置區 1">
            <a:extLst>
              <a:ext uri="{FF2B5EF4-FFF2-40B4-BE49-F238E27FC236}">
                <a16:creationId xmlns:a16="http://schemas.microsoft.com/office/drawing/2014/main" id="{1B394B2F-C867-4AA8-A7D3-E85E32651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B174E7A-71F4-448C-BD64-E7F92CFD9B47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42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DFB6951A-1EA4-4922-9B6B-33FBF5A23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Internetworking </a:t>
            </a:r>
            <a:r>
              <a:rPr lang="en-GB" altLang="zh-TW">
                <a:ea typeface="新細明體" panose="02020500000000000000" pitchFamily="18" charset="-120"/>
              </a:rPr>
              <a:t>Devices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BB50DA7-60C8-4624-9129-0F46AC89D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3075" y="1450975"/>
            <a:ext cx="8178800" cy="4686300"/>
          </a:xfrm>
        </p:spPr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Each subnetwork supports communication among devices attached to that subnetwork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End systems (ESs)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Subnetworks connected by intermediate systems (ISs)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Provide communications path and relay and routing functions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Bridges and routers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Different types of protocols used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Bridge operates at layer 2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Relay between like networks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Router operates at layer 3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Routes packets between potentially different networks</a:t>
            </a:r>
          </a:p>
        </p:txBody>
      </p:sp>
      <p:sp>
        <p:nvSpPr>
          <p:cNvPr id="87044" name="投影片編號版面配置區 1">
            <a:extLst>
              <a:ext uri="{FF2B5EF4-FFF2-40B4-BE49-F238E27FC236}">
                <a16:creationId xmlns:a16="http://schemas.microsoft.com/office/drawing/2014/main" id="{E8D8AE4E-674A-4313-932F-34A6B69309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B30137D-5CE6-4EAC-BD27-6BC3C473CB47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43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6499424B-3276-4F5B-96AA-BA6D4C212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Routers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71FBD35E-F536-43FA-B606-378A09762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35100"/>
            <a:ext cx="8178800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Interconnect dissimilar subnetworks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Provide a link between networks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Provide for routing and delivery of data between processes on end systems attached to different networks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Do not require modifications of architecture of subnetworks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Must accommodate differences among networks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Addressing schemes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Maximum packet sizes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Interfaces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Reliability 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Satisfied by internetworking protocol implemented in all end systems and routers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IP</a:t>
            </a:r>
          </a:p>
        </p:txBody>
      </p:sp>
      <p:sp>
        <p:nvSpPr>
          <p:cNvPr id="89092" name="投影片編號版面配置區 1">
            <a:extLst>
              <a:ext uri="{FF2B5EF4-FFF2-40B4-BE49-F238E27FC236}">
                <a16:creationId xmlns:a16="http://schemas.microsoft.com/office/drawing/2014/main" id="{2931D734-9BCA-4024-B657-D6A548986D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740293B-D5CD-462B-A8DC-EC20D6C4DEB3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44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670E17D-53FD-425B-8FC8-0622CA789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Configuration for TCP/IP Example</a:t>
            </a:r>
          </a:p>
        </p:txBody>
      </p:sp>
      <p:pic>
        <p:nvPicPr>
          <p:cNvPr id="91139" name="Picture 5" descr="TCP-IP Example">
            <a:extLst>
              <a:ext uri="{FF2B5EF4-FFF2-40B4-BE49-F238E27FC236}">
                <a16:creationId xmlns:a16="http://schemas.microsoft.com/office/drawing/2014/main" id="{CA52E4A7-4777-47B7-AF15-05BA8E49C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4"/>
          <a:stretch>
            <a:fillRect/>
          </a:stretch>
        </p:blipFill>
        <p:spPr bwMode="auto">
          <a:xfrm>
            <a:off x="685800" y="1371600"/>
            <a:ext cx="78486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文字方塊 2">
            <a:extLst>
              <a:ext uri="{FF2B5EF4-FFF2-40B4-BE49-F238E27FC236}">
                <a16:creationId xmlns:a16="http://schemas.microsoft.com/office/drawing/2014/main" id="{E9992A20-153E-4803-B9DD-43CDE1C3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790575"/>
            <a:ext cx="3538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ATM: Asynchronous Transfer Mode</a:t>
            </a:r>
            <a:endParaRPr kumimoji="0" lang="zh-TW" altLang="en-US" sz="1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91141" name="投影片編號版面配置區 1">
            <a:extLst>
              <a:ext uri="{FF2B5EF4-FFF2-40B4-BE49-F238E27FC236}">
                <a16:creationId xmlns:a16="http://schemas.microsoft.com/office/drawing/2014/main" id="{095698CD-2FAC-4BC9-8740-7AFB09B808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D6FA0CA-543D-401B-BA62-E93A29685935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45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Operation">
            <a:extLst>
              <a:ext uri="{FF2B5EF4-FFF2-40B4-BE49-F238E27FC236}">
                <a16:creationId xmlns:a16="http://schemas.microsoft.com/office/drawing/2014/main" id="{EEB3F045-21DC-49F0-AD4A-7E5B3140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2"/>
          <a:stretch>
            <a:fillRect/>
          </a:stretch>
        </p:blipFill>
        <p:spPr bwMode="auto">
          <a:xfrm>
            <a:off x="3065463" y="0"/>
            <a:ext cx="5773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Line 5">
            <a:extLst>
              <a:ext uri="{FF2B5EF4-FFF2-40B4-BE49-F238E27FC236}">
                <a16:creationId xmlns:a16="http://schemas.microsoft.com/office/drawing/2014/main" id="{C97AC7D1-B113-4F2C-BC38-0DCA90764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1025" y="174625"/>
            <a:ext cx="1162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3188" name="Line 6">
            <a:extLst>
              <a:ext uri="{FF2B5EF4-FFF2-40B4-BE49-F238E27FC236}">
                <a16:creationId xmlns:a16="http://schemas.microsoft.com/office/drawing/2014/main" id="{BB76D00F-8682-4F60-B037-3831CADBF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1089025"/>
            <a:ext cx="1393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3189" name="Line 7">
            <a:extLst>
              <a:ext uri="{FF2B5EF4-FFF2-40B4-BE49-F238E27FC236}">
                <a16:creationId xmlns:a16="http://schemas.microsoft.com/office/drawing/2014/main" id="{ADBC0B52-8A53-4DF1-9924-3AD69CF0F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375" y="1971675"/>
            <a:ext cx="1270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3190" name="Line 8">
            <a:extLst>
              <a:ext uri="{FF2B5EF4-FFF2-40B4-BE49-F238E27FC236}">
                <a16:creationId xmlns:a16="http://schemas.microsoft.com/office/drawing/2014/main" id="{AD97E9A6-43C2-4DC0-B0E1-ADB4E8C40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997200"/>
            <a:ext cx="1270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3191" name="Line 9">
            <a:extLst>
              <a:ext uri="{FF2B5EF4-FFF2-40B4-BE49-F238E27FC236}">
                <a16:creationId xmlns:a16="http://schemas.microsoft.com/office/drawing/2014/main" id="{9055BBA9-223D-49F2-93F7-832DBD49A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4050" y="4006850"/>
            <a:ext cx="1517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3192" name="Line 10">
            <a:extLst>
              <a:ext uri="{FF2B5EF4-FFF2-40B4-BE49-F238E27FC236}">
                <a16:creationId xmlns:a16="http://schemas.microsoft.com/office/drawing/2014/main" id="{03E2CA6F-BB79-468C-984E-B3FE0E32B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5510213"/>
            <a:ext cx="433388" cy="11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3193" name="Rectangle 2">
            <a:extLst>
              <a:ext uri="{FF2B5EF4-FFF2-40B4-BE49-F238E27FC236}">
                <a16:creationId xmlns:a16="http://schemas.microsoft.com/office/drawing/2014/main" id="{3FDC8F5E-E5CC-4C31-9B66-FFF594A77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1038"/>
            <a:ext cx="2917825" cy="719137"/>
          </a:xfrm>
        </p:spPr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Action of </a:t>
            </a:r>
            <a:br>
              <a:rPr lang="en-US" altLang="zh-TW" sz="3200">
                <a:ea typeface="新細明體" panose="02020500000000000000" pitchFamily="18" charset="-120"/>
              </a:rPr>
            </a:br>
            <a:r>
              <a:rPr lang="en-US" altLang="zh-TW" sz="3200">
                <a:ea typeface="新細明體" panose="02020500000000000000" pitchFamily="18" charset="-120"/>
              </a:rPr>
              <a:t>Sender</a:t>
            </a:r>
          </a:p>
        </p:txBody>
      </p:sp>
      <p:sp>
        <p:nvSpPr>
          <p:cNvPr id="93194" name="投影片編號版面配置區 1">
            <a:extLst>
              <a:ext uri="{FF2B5EF4-FFF2-40B4-BE49-F238E27FC236}">
                <a16:creationId xmlns:a16="http://schemas.microsoft.com/office/drawing/2014/main" id="{A0F5F194-9E24-4401-BC87-DFCC00639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0B51A20-1602-4A08-9A91-195160BF5B13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46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群組 5">
            <a:extLst>
              <a:ext uri="{FF2B5EF4-FFF2-40B4-BE49-F238E27FC236}">
                <a16:creationId xmlns:a16="http://schemas.microsoft.com/office/drawing/2014/main" id="{85031F0D-D602-4F4B-A391-772D21C4BD00}"/>
              </a:ext>
            </a:extLst>
          </p:cNvPr>
          <p:cNvGrpSpPr>
            <a:grpSpLocks/>
          </p:cNvGrpSpPr>
          <p:nvPr/>
        </p:nvGrpSpPr>
        <p:grpSpPr bwMode="auto">
          <a:xfrm>
            <a:off x="508000" y="368300"/>
            <a:ext cx="8393113" cy="5711825"/>
            <a:chOff x="683568" y="1340768"/>
            <a:chExt cx="7742634" cy="5256584"/>
          </a:xfrm>
        </p:grpSpPr>
        <p:pic>
          <p:nvPicPr>
            <p:cNvPr id="94212" name="Picture 4" descr="Operation">
              <a:extLst>
                <a:ext uri="{FF2B5EF4-FFF2-40B4-BE49-F238E27FC236}">
                  <a16:creationId xmlns:a16="http://schemas.microsoft.com/office/drawing/2014/main" id="{18C51701-425B-4C43-A80E-F9CEFE6D8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615" b="49077"/>
            <a:stretch>
              <a:fillRect/>
            </a:stretch>
          </p:blipFill>
          <p:spPr bwMode="auto">
            <a:xfrm>
              <a:off x="683568" y="1340768"/>
              <a:ext cx="7742634" cy="511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3" name="Line 5">
              <a:extLst>
                <a:ext uri="{FF2B5EF4-FFF2-40B4-BE49-F238E27FC236}">
                  <a16:creationId xmlns:a16="http://schemas.microsoft.com/office/drawing/2014/main" id="{6095A4F4-1246-4B08-A9FA-7E1E69DEE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7080" y="1547144"/>
              <a:ext cx="1498865" cy="96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GB"/>
            </a:p>
          </p:txBody>
        </p:sp>
        <p:sp>
          <p:nvSpPr>
            <p:cNvPr id="94214" name="Line 6">
              <a:extLst>
                <a:ext uri="{FF2B5EF4-FFF2-40B4-BE49-F238E27FC236}">
                  <a16:creationId xmlns:a16="http://schemas.microsoft.com/office/drawing/2014/main" id="{56492CAB-A283-4920-955F-B200E7A5B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656" y="2816969"/>
              <a:ext cx="16763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GB"/>
            </a:p>
          </p:txBody>
        </p:sp>
        <p:sp>
          <p:nvSpPr>
            <p:cNvPr id="94215" name="Line 7">
              <a:extLst>
                <a:ext uri="{FF2B5EF4-FFF2-40B4-BE49-F238E27FC236}">
                  <a16:creationId xmlns:a16="http://schemas.microsoft.com/office/drawing/2014/main" id="{CA1AC435-DD33-4BA0-BF05-6BEA497B8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556" y="3987651"/>
              <a:ext cx="1527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GB"/>
            </a:p>
          </p:txBody>
        </p:sp>
        <p:sp>
          <p:nvSpPr>
            <p:cNvPr id="94216" name="Line 8">
              <a:extLst>
                <a:ext uri="{FF2B5EF4-FFF2-40B4-BE49-F238E27FC236}">
                  <a16:creationId xmlns:a16="http://schemas.microsoft.com/office/drawing/2014/main" id="{EA3A11B6-313F-4E1E-878F-8E3B914EB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556" y="5373216"/>
              <a:ext cx="1527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GB"/>
            </a:p>
          </p:txBody>
        </p:sp>
        <p:sp>
          <p:nvSpPr>
            <p:cNvPr id="94217" name="向下箭號 3">
              <a:extLst>
                <a:ext uri="{FF2B5EF4-FFF2-40B4-BE49-F238E27FC236}">
                  <a16:creationId xmlns:a16="http://schemas.microsoft.com/office/drawing/2014/main" id="{472B87C4-19DF-4E7C-AA42-B823F3FB5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855" y="6165304"/>
              <a:ext cx="216024" cy="432048"/>
            </a:xfrm>
            <a:prstGeom prst="downArrow">
              <a:avLst>
                <a:gd name="adj1" fmla="val 7843"/>
                <a:gd name="adj2" fmla="val 70574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94218" name="矩形 4">
              <a:extLst>
                <a:ext uri="{FF2B5EF4-FFF2-40B4-BE49-F238E27FC236}">
                  <a16:creationId xmlns:a16="http://schemas.microsoft.com/office/drawing/2014/main" id="{7223C6CD-1E7C-495B-B916-6FEAEEB55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4417" y="6215974"/>
              <a:ext cx="1906621" cy="36965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94211" name="投影片編號版面配置區 1">
            <a:extLst>
              <a:ext uri="{FF2B5EF4-FFF2-40B4-BE49-F238E27FC236}">
                <a16:creationId xmlns:a16="http://schemas.microsoft.com/office/drawing/2014/main" id="{A798EE26-DBA5-43A2-9186-2A24534949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E1AEE95-9F88-4A8F-8AD3-45B9F4D69851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47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群組 13">
            <a:extLst>
              <a:ext uri="{FF2B5EF4-FFF2-40B4-BE49-F238E27FC236}">
                <a16:creationId xmlns:a16="http://schemas.microsoft.com/office/drawing/2014/main" id="{30D81104-28D4-4DFD-8FA7-D25C33EA25DD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719138"/>
            <a:ext cx="8355013" cy="5389562"/>
            <a:chOff x="642026" y="1439694"/>
            <a:chExt cx="8142052" cy="5194570"/>
          </a:xfrm>
        </p:grpSpPr>
        <p:pic>
          <p:nvPicPr>
            <p:cNvPr id="96260" name="Picture 4" descr="Operation">
              <a:extLst>
                <a:ext uri="{FF2B5EF4-FFF2-40B4-BE49-F238E27FC236}">
                  <a16:creationId xmlns:a16="http://schemas.microsoft.com/office/drawing/2014/main" id="{17850EB0-373E-4622-8D7E-2056712D5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227" b="7832"/>
            <a:stretch>
              <a:fillRect/>
            </a:stretch>
          </p:blipFill>
          <p:spPr bwMode="auto">
            <a:xfrm>
              <a:off x="758282" y="1468877"/>
              <a:ext cx="8025796" cy="516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1" name="Line 9">
              <a:extLst>
                <a:ext uri="{FF2B5EF4-FFF2-40B4-BE49-F238E27FC236}">
                  <a16:creationId xmlns:a16="http://schemas.microsoft.com/office/drawing/2014/main" id="{FB5FDE72-1A46-4CF5-8D67-E0AD4E9EC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9880" y="2683888"/>
              <a:ext cx="2152426" cy="9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GB"/>
            </a:p>
          </p:txBody>
        </p:sp>
        <p:sp>
          <p:nvSpPr>
            <p:cNvPr id="96262" name="Line 9">
              <a:extLst>
                <a:ext uri="{FF2B5EF4-FFF2-40B4-BE49-F238E27FC236}">
                  <a16:creationId xmlns:a16="http://schemas.microsoft.com/office/drawing/2014/main" id="{A071FF78-4324-4A53-9397-6A5B8FB76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153" y="4794790"/>
              <a:ext cx="634912" cy="9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GB"/>
            </a:p>
          </p:txBody>
        </p:sp>
        <p:sp>
          <p:nvSpPr>
            <p:cNvPr id="96263" name="矩形 12">
              <a:extLst>
                <a:ext uri="{FF2B5EF4-FFF2-40B4-BE49-F238E27FC236}">
                  <a16:creationId xmlns:a16="http://schemas.microsoft.com/office/drawing/2014/main" id="{1C5843A9-6EF1-4284-91F1-42F1D94C3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026" y="1439694"/>
              <a:ext cx="3657600" cy="97276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96259" name="投影片編號版面配置區 1">
            <a:extLst>
              <a:ext uri="{FF2B5EF4-FFF2-40B4-BE49-F238E27FC236}">
                <a16:creationId xmlns:a16="http://schemas.microsoft.com/office/drawing/2014/main" id="{D5394078-FEDB-4692-AB42-93CBBB279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4E27BC0-AFA5-4238-9783-4647E93C8580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48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7B4B715A-8A0D-4BA1-A879-3CC652328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7313"/>
            <a:ext cx="8204200" cy="595312"/>
          </a:xfrm>
        </p:spPr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Action of Router</a:t>
            </a:r>
          </a:p>
        </p:txBody>
      </p:sp>
      <p:pic>
        <p:nvPicPr>
          <p:cNvPr id="97283" name="Picture 4" descr="Operation">
            <a:extLst>
              <a:ext uri="{FF2B5EF4-FFF2-40B4-BE49-F238E27FC236}">
                <a16:creationId xmlns:a16="http://schemas.microsoft.com/office/drawing/2014/main" id="{1327B3F4-38D6-451B-BA33-404147048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7"/>
          <a:stretch>
            <a:fillRect/>
          </a:stretch>
        </p:blipFill>
        <p:spPr bwMode="auto">
          <a:xfrm>
            <a:off x="844550" y="549275"/>
            <a:ext cx="7773988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Line 5">
            <a:extLst>
              <a:ext uri="{FF2B5EF4-FFF2-40B4-BE49-F238E27FC236}">
                <a16:creationId xmlns:a16="http://schemas.microsoft.com/office/drawing/2014/main" id="{594CDAB2-C31E-4A3D-942B-6CF2D8624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6963" y="1057275"/>
            <a:ext cx="13827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7285" name="Line 6">
            <a:extLst>
              <a:ext uri="{FF2B5EF4-FFF2-40B4-BE49-F238E27FC236}">
                <a16:creationId xmlns:a16="http://schemas.microsoft.com/office/drawing/2014/main" id="{F6DC5341-A57D-4F70-86D7-241CD2C9D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2363" y="3814763"/>
            <a:ext cx="13827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7286" name="Line 7">
            <a:extLst>
              <a:ext uri="{FF2B5EF4-FFF2-40B4-BE49-F238E27FC236}">
                <a16:creationId xmlns:a16="http://schemas.microsoft.com/office/drawing/2014/main" id="{12A07D15-5012-410B-A2A0-463C51E55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275" y="6073775"/>
            <a:ext cx="13827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7287" name="Line 8">
            <a:extLst>
              <a:ext uri="{FF2B5EF4-FFF2-40B4-BE49-F238E27FC236}">
                <a16:creationId xmlns:a16="http://schemas.microsoft.com/office/drawing/2014/main" id="{3FFD1FFF-3A08-4C93-A4CA-714893BDE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2163" y="3441700"/>
            <a:ext cx="13827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7288" name="Line 9">
            <a:extLst>
              <a:ext uri="{FF2B5EF4-FFF2-40B4-BE49-F238E27FC236}">
                <a16:creationId xmlns:a16="http://schemas.microsoft.com/office/drawing/2014/main" id="{37851C52-DD34-4D8F-9E1C-D8090BED51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3400" y="4597400"/>
            <a:ext cx="927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7289" name="Line 10">
            <a:extLst>
              <a:ext uri="{FF2B5EF4-FFF2-40B4-BE49-F238E27FC236}">
                <a16:creationId xmlns:a16="http://schemas.microsoft.com/office/drawing/2014/main" id="{5F0BD02A-59E4-4531-84EA-77A9D2926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4438" y="5926138"/>
            <a:ext cx="995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7290" name="投影片編號版面配置區 1">
            <a:extLst>
              <a:ext uri="{FF2B5EF4-FFF2-40B4-BE49-F238E27FC236}">
                <a16:creationId xmlns:a16="http://schemas.microsoft.com/office/drawing/2014/main" id="{4A6D5477-A280-4D22-B8E2-B404EB4F9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EA55309-83DD-4269-88FC-CE9D0840DE7C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49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7FF131D-8C8C-4418-941B-58CAB7A4A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Need For </a:t>
            </a:r>
            <a:r>
              <a:rPr lang="en-US" altLang="zh-TW">
                <a:ea typeface="新細明體" panose="02020500000000000000" pitchFamily="18" charset="-120"/>
              </a:rPr>
              <a:t>Protocol</a:t>
            </a:r>
            <a:r>
              <a:rPr lang="en-GB" altLang="zh-TW">
                <a:ea typeface="新細明體" panose="02020500000000000000" pitchFamily="18" charset="-120"/>
              </a:rPr>
              <a:t> Architecture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84A7528-C6A7-4F3E-B04B-67519804D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788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zh-TW">
                <a:ea typeface="新細明體" panose="02020500000000000000" pitchFamily="18" charset="-120"/>
              </a:rPr>
              <a:t>File transfer</a:t>
            </a:r>
            <a:r>
              <a:rPr lang="zh-TW" altLang="en-US">
                <a:ea typeface="新細明體" panose="02020500000000000000" pitchFamily="18" charset="-120"/>
              </a:rPr>
              <a:t> </a:t>
            </a:r>
            <a:r>
              <a:rPr lang="en-US" altLang="zh-TW">
                <a:ea typeface="新細明體" panose="02020500000000000000" pitchFamily="18" charset="-120"/>
              </a:rPr>
              <a:t>as an example</a:t>
            </a:r>
            <a:endParaRPr lang="en-GB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GB" altLang="zh-TW">
                <a:ea typeface="新細明體" panose="02020500000000000000" pitchFamily="18" charset="-120"/>
              </a:rPr>
              <a:t>Source must activate communication path or inform network of destination</a:t>
            </a:r>
          </a:p>
          <a:p>
            <a:pPr lvl="1">
              <a:lnSpc>
                <a:spcPct val="90000"/>
              </a:lnSpc>
            </a:pPr>
            <a:r>
              <a:rPr lang="en-GB" altLang="zh-TW">
                <a:ea typeface="新細明體" panose="02020500000000000000" pitchFamily="18" charset="-120"/>
              </a:rPr>
              <a:t>Source must check destination is prepared to receive</a:t>
            </a:r>
          </a:p>
          <a:p>
            <a:pPr lvl="1">
              <a:lnSpc>
                <a:spcPct val="90000"/>
              </a:lnSpc>
            </a:pPr>
            <a:r>
              <a:rPr lang="en-GB" altLang="zh-TW">
                <a:ea typeface="新細明體" panose="02020500000000000000" pitchFamily="18" charset="-120"/>
              </a:rPr>
              <a:t>File transfer application on source must check destination file management system will accept and store file for his user</a:t>
            </a:r>
          </a:p>
          <a:p>
            <a:pPr lvl="1">
              <a:lnSpc>
                <a:spcPct val="90000"/>
              </a:lnSpc>
            </a:pPr>
            <a:r>
              <a:rPr lang="en-GB" altLang="zh-TW">
                <a:ea typeface="新細明體" panose="02020500000000000000" pitchFamily="18" charset="-120"/>
              </a:rPr>
              <a:t>May need file format translation</a:t>
            </a:r>
          </a:p>
          <a:p>
            <a:pPr>
              <a:lnSpc>
                <a:spcPct val="90000"/>
              </a:lnSpc>
            </a:pPr>
            <a:r>
              <a:rPr lang="en-GB" altLang="zh-TW">
                <a:ea typeface="新細明體" panose="02020500000000000000" pitchFamily="18" charset="-120"/>
              </a:rPr>
              <a:t>Task broken into subtasks</a:t>
            </a:r>
          </a:p>
          <a:p>
            <a:pPr>
              <a:lnSpc>
                <a:spcPct val="90000"/>
              </a:lnSpc>
            </a:pPr>
            <a:r>
              <a:rPr lang="en-GB" altLang="zh-TW">
                <a:ea typeface="新細明體" panose="02020500000000000000" pitchFamily="18" charset="-120"/>
              </a:rPr>
              <a:t>Implemented separately in layers in stack</a:t>
            </a:r>
          </a:p>
          <a:p>
            <a:pPr>
              <a:lnSpc>
                <a:spcPct val="90000"/>
              </a:lnSpc>
            </a:pPr>
            <a:r>
              <a:rPr lang="en-GB" altLang="zh-TW">
                <a:ea typeface="新細明體" panose="02020500000000000000" pitchFamily="18" charset="-120"/>
              </a:rPr>
              <a:t>Functions needed in both systems</a:t>
            </a:r>
          </a:p>
          <a:p>
            <a:pPr>
              <a:lnSpc>
                <a:spcPct val="90000"/>
              </a:lnSpc>
            </a:pPr>
            <a:r>
              <a:rPr lang="en-GB" altLang="zh-TW">
                <a:ea typeface="新細明體" panose="02020500000000000000" pitchFamily="18" charset="-120"/>
              </a:rPr>
              <a:t>Peer layers communicate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0244" name="投影片編號版面配置區 1">
            <a:extLst>
              <a:ext uri="{FF2B5EF4-FFF2-40B4-BE49-F238E27FC236}">
                <a16:creationId xmlns:a16="http://schemas.microsoft.com/office/drawing/2014/main" id="{91D51F85-4EB3-4837-B4E7-607CEA28C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4A691B9-08B8-4D1C-AB8A-193D2E0704C6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AFB3EDDA-BFC4-44CC-9634-19B66FABE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80963"/>
            <a:ext cx="8204200" cy="1143000"/>
          </a:xfrm>
        </p:spPr>
        <p:txBody>
          <a:bodyPr/>
          <a:lstStyle/>
          <a:p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Action of</a:t>
            </a:r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Receiver</a:t>
            </a:r>
          </a:p>
        </p:txBody>
      </p:sp>
      <p:pic>
        <p:nvPicPr>
          <p:cNvPr id="99331" name="Picture 4" descr="Operation">
            <a:extLst>
              <a:ext uri="{FF2B5EF4-FFF2-40B4-BE49-F238E27FC236}">
                <a16:creationId xmlns:a16="http://schemas.microsoft.com/office/drawing/2014/main" id="{5BF2DDDB-A2B4-4035-AD53-1CC6DECB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"/>
          <a:stretch>
            <a:fillRect/>
          </a:stretch>
        </p:blipFill>
        <p:spPr bwMode="auto">
          <a:xfrm>
            <a:off x="4867275" y="0"/>
            <a:ext cx="4276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Line 5">
            <a:extLst>
              <a:ext uri="{FF2B5EF4-FFF2-40B4-BE49-F238E27FC236}">
                <a16:creationId xmlns:a16="http://schemas.microsoft.com/office/drawing/2014/main" id="{BF24CE3C-FE86-4270-A01A-BBCB9028B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638" y="6516688"/>
            <a:ext cx="1114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9333" name="Line 6">
            <a:extLst>
              <a:ext uri="{FF2B5EF4-FFF2-40B4-BE49-F238E27FC236}">
                <a16:creationId xmlns:a16="http://schemas.microsoft.com/office/drawing/2014/main" id="{EC50D687-6D68-4DE3-8F34-8A233305E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8888" y="5476875"/>
            <a:ext cx="1114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9334" name="Line 7">
            <a:extLst>
              <a:ext uri="{FF2B5EF4-FFF2-40B4-BE49-F238E27FC236}">
                <a16:creationId xmlns:a16="http://schemas.microsoft.com/office/drawing/2014/main" id="{7DFCC3E6-4802-4D1C-AAED-B27562780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7300" y="4514850"/>
            <a:ext cx="1254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9335" name="Line 8">
            <a:extLst>
              <a:ext uri="{FF2B5EF4-FFF2-40B4-BE49-F238E27FC236}">
                <a16:creationId xmlns:a16="http://schemas.microsoft.com/office/drawing/2014/main" id="{39AB442D-7094-4DDA-A481-6914735D0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1588" y="3522663"/>
            <a:ext cx="1362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9336" name="Line 9">
            <a:extLst>
              <a:ext uri="{FF2B5EF4-FFF2-40B4-BE49-F238E27FC236}">
                <a16:creationId xmlns:a16="http://schemas.microsoft.com/office/drawing/2014/main" id="{8D0AE8E4-1298-4938-886F-9426C4D05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00" y="1831975"/>
            <a:ext cx="148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9337" name="Line 10">
            <a:extLst>
              <a:ext uri="{FF2B5EF4-FFF2-40B4-BE49-F238E27FC236}">
                <a16:creationId xmlns:a16="http://schemas.microsoft.com/office/drawing/2014/main" id="{8E99EC03-0615-4586-BEDA-C3BD66D86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4288" y="933450"/>
            <a:ext cx="1176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9338" name="Line 11">
            <a:extLst>
              <a:ext uri="{FF2B5EF4-FFF2-40B4-BE49-F238E27FC236}">
                <a16:creationId xmlns:a16="http://schemas.microsoft.com/office/drawing/2014/main" id="{D7FB6960-EEC1-40E1-A886-470B29F28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5063" y="276225"/>
            <a:ext cx="1176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99339" name="投影片編號版面配置區 1">
            <a:extLst>
              <a:ext uri="{FF2B5EF4-FFF2-40B4-BE49-F238E27FC236}">
                <a16:creationId xmlns:a16="http://schemas.microsoft.com/office/drawing/2014/main" id="{2422F66E-1781-400D-AC52-34B27E4FC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10C783E-AD99-4CFE-B887-56D073AF8D8E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50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群組 5">
            <a:extLst>
              <a:ext uri="{FF2B5EF4-FFF2-40B4-BE49-F238E27FC236}">
                <a16:creationId xmlns:a16="http://schemas.microsoft.com/office/drawing/2014/main" id="{89845E7A-3C62-44F2-A8AF-4A22F3807989}"/>
              </a:ext>
            </a:extLst>
          </p:cNvPr>
          <p:cNvGrpSpPr>
            <a:grpSpLocks/>
          </p:cNvGrpSpPr>
          <p:nvPr/>
        </p:nvGrpSpPr>
        <p:grpSpPr bwMode="auto">
          <a:xfrm>
            <a:off x="1365250" y="0"/>
            <a:ext cx="6659563" cy="6789738"/>
            <a:chOff x="1355590" y="58366"/>
            <a:chExt cx="6429378" cy="6673173"/>
          </a:xfrm>
        </p:grpSpPr>
        <p:pic>
          <p:nvPicPr>
            <p:cNvPr id="101384" name="Picture 4" descr="Operation">
              <a:extLst>
                <a:ext uri="{FF2B5EF4-FFF2-40B4-BE49-F238E27FC236}">
                  <a16:creationId xmlns:a16="http://schemas.microsoft.com/office/drawing/2014/main" id="{80A29082-E660-40A3-BAA8-6C8D910D4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63" b="4265"/>
            <a:stretch>
              <a:fillRect/>
            </a:stretch>
          </p:blipFill>
          <p:spPr bwMode="auto">
            <a:xfrm>
              <a:off x="1355590" y="165368"/>
              <a:ext cx="6429378" cy="6566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5" name="矩形 4">
              <a:extLst>
                <a:ext uri="{FF2B5EF4-FFF2-40B4-BE49-F238E27FC236}">
                  <a16:creationId xmlns:a16="http://schemas.microsoft.com/office/drawing/2014/main" id="{9B4A9A74-D935-438B-A641-6D9414A83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96" y="58366"/>
              <a:ext cx="1478604" cy="1167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01379" name="Line 8">
            <a:extLst>
              <a:ext uri="{FF2B5EF4-FFF2-40B4-BE49-F238E27FC236}">
                <a16:creationId xmlns:a16="http://schemas.microsoft.com/office/drawing/2014/main" id="{5DA7A968-1F5D-482B-851B-C3CE1F27B0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66875" y="1663700"/>
            <a:ext cx="2301875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101380" name="Line 8">
            <a:extLst>
              <a:ext uri="{FF2B5EF4-FFF2-40B4-BE49-F238E27FC236}">
                <a16:creationId xmlns:a16="http://schemas.microsoft.com/office/drawing/2014/main" id="{88D84208-1387-445F-B988-FEE146E24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2563" y="3200400"/>
            <a:ext cx="2301875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101381" name="Line 8">
            <a:extLst>
              <a:ext uri="{FF2B5EF4-FFF2-40B4-BE49-F238E27FC236}">
                <a16:creationId xmlns:a16="http://schemas.microsoft.com/office/drawing/2014/main" id="{D81687F2-8A8E-4BE2-8CAC-457E7D8D1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225" y="4678363"/>
            <a:ext cx="1741488" cy="11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101382" name="Line 8">
            <a:extLst>
              <a:ext uri="{FF2B5EF4-FFF2-40B4-BE49-F238E27FC236}">
                <a16:creationId xmlns:a16="http://schemas.microsoft.com/office/drawing/2014/main" id="{FD449C44-F98C-4FCD-8BC7-68E508FAB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063" y="6264275"/>
            <a:ext cx="1741487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101383" name="投影片編號版面配置區 1">
            <a:extLst>
              <a:ext uri="{FF2B5EF4-FFF2-40B4-BE49-F238E27FC236}">
                <a16:creationId xmlns:a16="http://schemas.microsoft.com/office/drawing/2014/main" id="{90A59EA7-42E8-4F7C-A483-B7DD75AD2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63B5827-2F85-4C27-A990-C0C27D3E60B0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51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 descr="Operation">
            <a:extLst>
              <a:ext uri="{FF2B5EF4-FFF2-40B4-BE49-F238E27FC236}">
                <a16:creationId xmlns:a16="http://schemas.microsoft.com/office/drawing/2014/main" id="{A3090620-62A3-4A79-8C49-A9201250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2608"/>
          <a:stretch>
            <a:fillRect/>
          </a:stretch>
        </p:blipFill>
        <p:spPr bwMode="auto">
          <a:xfrm>
            <a:off x="1122363" y="398463"/>
            <a:ext cx="75057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Line 8">
            <a:extLst>
              <a:ext uri="{FF2B5EF4-FFF2-40B4-BE49-F238E27FC236}">
                <a16:creationId xmlns:a16="http://schemas.microsoft.com/office/drawing/2014/main" id="{D018263F-77FD-4F7F-9D4C-52488F38E0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3200" y="3617913"/>
            <a:ext cx="2690813" cy="11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102404" name="Line 8">
            <a:extLst>
              <a:ext uri="{FF2B5EF4-FFF2-40B4-BE49-F238E27FC236}">
                <a16:creationId xmlns:a16="http://schemas.microsoft.com/office/drawing/2014/main" id="{A1E24E04-7D77-4BD0-AB94-616663551C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3513" y="2052638"/>
            <a:ext cx="2243137" cy="11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102405" name="Line 8">
            <a:extLst>
              <a:ext uri="{FF2B5EF4-FFF2-40B4-BE49-F238E27FC236}">
                <a16:creationId xmlns:a16="http://schemas.microsoft.com/office/drawing/2014/main" id="{1A5D4F61-F8FB-45E1-9D66-5288E64317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2563" y="874713"/>
            <a:ext cx="1835150" cy="22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102406" name="投影片編號版面配置區 1">
            <a:extLst>
              <a:ext uri="{FF2B5EF4-FFF2-40B4-BE49-F238E27FC236}">
                <a16:creationId xmlns:a16="http://schemas.microsoft.com/office/drawing/2014/main" id="{B0CCA53F-85E5-41B3-B2C3-902F5ADEB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66C6849-B0C7-4A30-9CF9-B95BCCA39258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52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3EB89E5C-C1F4-425F-9858-8427026B3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Internetworking</a:t>
            </a:r>
            <a:r>
              <a:rPr lang="en-GB" altLang="zh-TW">
                <a:ea typeface="新細明體" panose="02020500000000000000" pitchFamily="18" charset="-120"/>
              </a:rPr>
              <a:t> Terminology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69B48B5E-BDE9-43FC-A24E-DC2199D6C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78800" cy="51260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End System (ES)</a:t>
            </a:r>
          </a:p>
          <a:p>
            <a:pPr lvl="1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Device</a:t>
            </a:r>
            <a:r>
              <a:rPr lang="en-US" altLang="zh-TW" sz="1800">
                <a:ea typeface="新細明體" panose="02020500000000000000" pitchFamily="18" charset="-120"/>
              </a:rPr>
              <a:t> attached to one of the networks of an internet</a:t>
            </a:r>
            <a:endParaRPr lang="en-GB" altLang="zh-TW" sz="18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Supports</a:t>
            </a:r>
            <a:r>
              <a:rPr lang="en-US" altLang="zh-TW" sz="1800">
                <a:ea typeface="新細明體" panose="02020500000000000000" pitchFamily="18" charset="-120"/>
              </a:rPr>
              <a:t> end-user applications or services </a:t>
            </a:r>
          </a:p>
          <a:p>
            <a:pPr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Intermediate System (IS)</a:t>
            </a:r>
          </a:p>
          <a:p>
            <a:pPr lvl="1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Device</a:t>
            </a:r>
            <a:r>
              <a:rPr lang="en-US" altLang="zh-TW" sz="1800">
                <a:ea typeface="新細明體" panose="02020500000000000000" pitchFamily="18" charset="-120"/>
              </a:rPr>
              <a:t> used to connect two networks</a:t>
            </a:r>
            <a:endParaRPr lang="en-GB" altLang="zh-TW" sz="18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Permits</a:t>
            </a:r>
            <a:r>
              <a:rPr lang="en-US" altLang="zh-TW" sz="1800">
                <a:ea typeface="新細明體" panose="02020500000000000000" pitchFamily="18" charset="-120"/>
              </a:rPr>
              <a:t> communication between </a:t>
            </a:r>
            <a:r>
              <a:rPr lang="en-GB" altLang="zh-TW" sz="1800">
                <a:ea typeface="新細明體" panose="02020500000000000000" pitchFamily="18" charset="-120"/>
              </a:rPr>
              <a:t>ES</a:t>
            </a:r>
            <a:r>
              <a:rPr lang="en-US" altLang="zh-TW" sz="1800">
                <a:ea typeface="新細明體" panose="02020500000000000000" pitchFamily="18" charset="-120"/>
              </a:rPr>
              <a:t> attached to different networks</a:t>
            </a:r>
          </a:p>
          <a:p>
            <a:pPr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Bridge</a:t>
            </a:r>
          </a:p>
          <a:p>
            <a:pPr lvl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IS used to connect two LANs that use similar protocols</a:t>
            </a:r>
            <a:endParaRPr lang="en-GB" altLang="zh-TW" sz="18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Address</a:t>
            </a:r>
            <a:r>
              <a:rPr lang="en-US" altLang="zh-TW" sz="1800">
                <a:ea typeface="新細明體" panose="02020500000000000000" pitchFamily="18" charset="-120"/>
              </a:rPr>
              <a:t> filter</a:t>
            </a:r>
            <a:endParaRPr lang="en-GB" altLang="zh-TW" sz="18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Does</a:t>
            </a:r>
            <a:r>
              <a:rPr lang="en-US" altLang="zh-TW" sz="1800">
                <a:ea typeface="新細明體" panose="02020500000000000000" pitchFamily="18" charset="-120"/>
              </a:rPr>
              <a:t> not modify packets</a:t>
            </a:r>
            <a:endParaRPr lang="en-GB" altLang="zh-TW" sz="18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Layer</a:t>
            </a:r>
            <a:r>
              <a:rPr lang="en-US" altLang="zh-TW" sz="1800">
                <a:ea typeface="新細明體" panose="02020500000000000000" pitchFamily="18" charset="-120"/>
              </a:rPr>
              <a:t> 2 of the OSI model</a:t>
            </a:r>
          </a:p>
          <a:p>
            <a:pPr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Router</a:t>
            </a:r>
          </a:p>
          <a:p>
            <a:pPr lvl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IS used to connect two networks that may or may not be similar</a:t>
            </a:r>
            <a:endParaRPr lang="en-GB" altLang="zh-TW" sz="18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Uses </a:t>
            </a:r>
            <a:r>
              <a:rPr lang="en-US" altLang="zh-TW" sz="1800">
                <a:ea typeface="新細明體" panose="02020500000000000000" pitchFamily="18" charset="-120"/>
              </a:rPr>
              <a:t>an internet protocol present in each router and each end system of the network</a:t>
            </a:r>
            <a:endParaRPr lang="en-GB" altLang="zh-TW" sz="18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Layer</a:t>
            </a:r>
            <a:r>
              <a:rPr lang="en-US" altLang="zh-TW" sz="1800">
                <a:ea typeface="新細明體" panose="02020500000000000000" pitchFamily="18" charset="-120"/>
              </a:rPr>
              <a:t> 3 of the OSI model</a:t>
            </a:r>
          </a:p>
        </p:txBody>
      </p:sp>
      <p:sp>
        <p:nvSpPr>
          <p:cNvPr id="103428" name="文字方塊 1">
            <a:extLst>
              <a:ext uri="{FF2B5EF4-FFF2-40B4-BE49-F238E27FC236}">
                <a16:creationId xmlns:a16="http://schemas.microsoft.com/office/drawing/2014/main" id="{E9080782-8AB7-464E-96CD-78EC03047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4056063"/>
            <a:ext cx="5043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u="sng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"Switch" can be regarded as a multiport bridge.</a:t>
            </a:r>
            <a:endParaRPr kumimoji="0" lang="zh-TW" altLang="en-US" sz="2000" u="sng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3429" name="投影片編號版面配置區 1">
            <a:extLst>
              <a:ext uri="{FF2B5EF4-FFF2-40B4-BE49-F238E27FC236}">
                <a16:creationId xmlns:a16="http://schemas.microsoft.com/office/drawing/2014/main" id="{C9338536-1680-4776-8A81-55B92E9409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4BB6239-2EF5-4434-8905-6EA55B6DE727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53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8B2397B-90CC-4D3A-868B-321FA6E74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Key Elements of a Protocol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8D30D8E-1F48-478E-BC4C-6A2E2A479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The peer layers communicates by means of formatted blocks of data that obey a set of rules and conventions known as a </a:t>
            </a:r>
            <a:r>
              <a:rPr lang="en-US" altLang="zh-TW" b="1">
                <a:ea typeface="新細明體" panose="02020500000000000000" pitchFamily="18" charset="-120"/>
              </a:rPr>
              <a:t>protocol</a:t>
            </a:r>
            <a:r>
              <a:rPr lang="en-US" altLang="zh-TW">
                <a:ea typeface="新細明體" panose="02020500000000000000" pitchFamily="18" charset="-12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Key elements:</a:t>
            </a:r>
          </a:p>
          <a:p>
            <a:pPr lvl="1">
              <a:lnSpc>
                <a:spcPct val="90000"/>
              </a:lnSpc>
            </a:pPr>
            <a:r>
              <a:rPr lang="en-US" altLang="zh-TW" b="1">
                <a:ea typeface="新細明體" panose="02020500000000000000" pitchFamily="18" charset="-120"/>
              </a:rPr>
              <a:t>Syntax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Format of the data blocks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Signal levels</a:t>
            </a:r>
          </a:p>
          <a:p>
            <a:pPr lvl="1">
              <a:lnSpc>
                <a:spcPct val="90000"/>
              </a:lnSpc>
            </a:pPr>
            <a:r>
              <a:rPr lang="en-US" altLang="zh-TW" b="1">
                <a:ea typeface="新細明體" panose="02020500000000000000" pitchFamily="18" charset="-120"/>
              </a:rPr>
              <a:t>Semantics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Control information for coordination and error handling</a:t>
            </a:r>
          </a:p>
          <a:p>
            <a:pPr lvl="1">
              <a:lnSpc>
                <a:spcPct val="90000"/>
              </a:lnSpc>
            </a:pPr>
            <a:r>
              <a:rPr lang="en-US" altLang="zh-TW" b="1">
                <a:ea typeface="新細明體" panose="02020500000000000000" pitchFamily="18" charset="-120"/>
              </a:rPr>
              <a:t>Timing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Speed matching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Sequencing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2292" name="投影片編號版面配置區 1">
            <a:extLst>
              <a:ext uri="{FF2B5EF4-FFF2-40B4-BE49-F238E27FC236}">
                <a16:creationId xmlns:a16="http://schemas.microsoft.com/office/drawing/2014/main" id="{F5C947B7-479B-4AAC-B39E-A1A07447D7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09A1F39-2220-4CB7-9918-847E8DFB33A4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C2254A9C-0654-4857-9C5B-87B269596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533400"/>
            <a:ext cx="8204200" cy="762000"/>
          </a:xfrm>
          <a:solidFill>
            <a:srgbClr val="CCFFCC"/>
          </a:solidFill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Protocol Architecture</a:t>
            </a:r>
          </a:p>
        </p:txBody>
      </p:sp>
      <p:sp>
        <p:nvSpPr>
          <p:cNvPr id="14339" name="Rectangle 1027">
            <a:extLst>
              <a:ext uri="{FF2B5EF4-FFF2-40B4-BE49-F238E27FC236}">
                <a16:creationId xmlns:a16="http://schemas.microsoft.com/office/drawing/2014/main" id="{EF798417-03C8-4847-A730-B8299536A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Task of communication broken up into modules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For example, file transfer could use three modules: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File transfer application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Communication service module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Network access module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4340" name="投影片編號版面配置區 1">
            <a:extLst>
              <a:ext uri="{FF2B5EF4-FFF2-40B4-BE49-F238E27FC236}">
                <a16:creationId xmlns:a16="http://schemas.microsoft.com/office/drawing/2014/main" id="{7DE97617-4753-4763-ACD8-1B1F69C41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8026227-9A26-4562-9977-733E5E6D91A2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5ADAFD03-E1E8-4479-9D39-366D0FDF3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>
                <a:ea typeface="新細明體" panose="02020500000000000000" pitchFamily="18" charset="-120"/>
              </a:rPr>
              <a:t>Simplified Architecture </a:t>
            </a:r>
            <a:r>
              <a:rPr lang="en-GB" altLang="zh-TW" sz="2800">
                <a:ea typeface="新細明體" panose="02020500000000000000" pitchFamily="18" charset="-120"/>
              </a:rPr>
              <a:t>for </a:t>
            </a:r>
            <a:r>
              <a:rPr lang="en-US" altLang="zh-TW" sz="2800">
                <a:ea typeface="新細明體" panose="02020500000000000000" pitchFamily="18" charset="-120"/>
              </a:rPr>
              <a:t>File Transfer</a:t>
            </a:r>
          </a:p>
        </p:txBody>
      </p:sp>
      <p:pic>
        <p:nvPicPr>
          <p:cNvPr id="16387" name="Picture 1028">
            <a:extLst>
              <a:ext uri="{FF2B5EF4-FFF2-40B4-BE49-F238E27FC236}">
                <a16:creationId xmlns:a16="http://schemas.microsoft.com/office/drawing/2014/main" id="{316795BC-A075-45C8-A09C-8BAEA8B1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4"/>
          <a:stretch>
            <a:fillRect/>
          </a:stretch>
        </p:blipFill>
        <p:spPr bwMode="auto">
          <a:xfrm>
            <a:off x="76200" y="1881188"/>
            <a:ext cx="8839200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投影片編號版面配置區 1">
            <a:extLst>
              <a:ext uri="{FF2B5EF4-FFF2-40B4-BE49-F238E27FC236}">
                <a16:creationId xmlns:a16="http://schemas.microsoft.com/office/drawing/2014/main" id="{11E78AFB-6949-473C-BE9C-BFDB5E1FE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761590A-C6E3-47AF-A3A4-91A6EB110694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E6136BF-25BD-4C88-8076-E43F6553E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Protocol Architectures and Networks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16C3F143-D37B-418B-91F5-631F22E13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3"/>
          <a:stretch>
            <a:fillRect/>
          </a:stretch>
        </p:blipFill>
        <p:spPr bwMode="auto">
          <a:xfrm>
            <a:off x="912813" y="1430338"/>
            <a:ext cx="7392987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投影片編號版面配置區 1">
            <a:extLst>
              <a:ext uri="{FF2B5EF4-FFF2-40B4-BE49-F238E27FC236}">
                <a16:creationId xmlns:a16="http://schemas.microsoft.com/office/drawing/2014/main" id="{ED03AEB0-C92F-449F-B81C-8BBE53462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72AE090-C6B2-4418-9C25-CB3BC9D5820C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llingsCNwIT">
  <a:themeElements>
    <a:clrScheme name="StallingsCNw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StallingsCNw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llingsCNw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CNw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CNw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Data\Microsoft\Templates\StallingsCNwIT.pot</Template>
  <TotalTime>931</TotalTime>
  <Words>1534</Words>
  <Application>Microsoft Office PowerPoint</Application>
  <PresentationFormat>如螢幕大小 (4:3)</PresentationFormat>
  <Paragraphs>361</Paragraphs>
  <Slides>53</Slides>
  <Notes>45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61" baseType="lpstr">
      <vt:lpstr>Times New Roman</vt:lpstr>
      <vt:lpstr>Arial</vt:lpstr>
      <vt:lpstr>Arial Black</vt:lpstr>
      <vt:lpstr>Tahoma</vt:lpstr>
      <vt:lpstr>新細明體</vt:lpstr>
      <vt:lpstr>標楷體</vt:lpstr>
      <vt:lpstr>微軟正黑體</vt:lpstr>
      <vt:lpstr>StallingsCNwIT</vt:lpstr>
      <vt:lpstr>OSI vs. TCP/IP</vt:lpstr>
      <vt:lpstr>PowerPoint 簡報</vt:lpstr>
      <vt:lpstr>PowerPoint 簡報</vt:lpstr>
      <vt:lpstr>PowerPoint 簡報</vt:lpstr>
      <vt:lpstr>Need For Protocol Architecture</vt:lpstr>
      <vt:lpstr>Key Elements of a Protocol</vt:lpstr>
      <vt:lpstr>Protocol Architecture</vt:lpstr>
      <vt:lpstr>Simplified Architecture for File Transfer</vt:lpstr>
      <vt:lpstr>Protocol Architectures and Networks</vt:lpstr>
      <vt:lpstr>Addressing Requirements</vt:lpstr>
      <vt:lpstr>Protocols in Simplified Architecture</vt:lpstr>
      <vt:lpstr>Protocol Data Units (PDU)</vt:lpstr>
      <vt:lpstr> Protocol Data Units, PDUs</vt:lpstr>
      <vt:lpstr>Operation of a Protocol Architecture</vt:lpstr>
      <vt:lpstr>Standardized Protocol Architectures</vt:lpstr>
      <vt:lpstr>OSI</vt:lpstr>
      <vt:lpstr>OSI - The Model</vt:lpstr>
      <vt:lpstr> OSI Seven Layers</vt:lpstr>
      <vt:lpstr> The OSI Environment</vt:lpstr>
      <vt:lpstr>OSI as Framework for Standardization</vt:lpstr>
      <vt:lpstr> Layer Specific Standards</vt:lpstr>
      <vt:lpstr>Elements of Standardization</vt:lpstr>
      <vt:lpstr>Service Primitives and Parameters</vt:lpstr>
      <vt:lpstr>Primitive Types</vt:lpstr>
      <vt:lpstr>Service Primitive Types</vt:lpstr>
      <vt:lpstr>Timing Sequence for Service Primitives</vt:lpstr>
      <vt:lpstr>TCP/IP Protocol Architecture</vt:lpstr>
      <vt:lpstr>Physical Layer</vt:lpstr>
      <vt:lpstr>Network Access Layer</vt:lpstr>
      <vt:lpstr>Transport Layer (TCP)</vt:lpstr>
      <vt:lpstr> OSI v TCP/IP</vt:lpstr>
      <vt:lpstr>Some Protocols in TCP/IP Suite</vt:lpstr>
      <vt:lpstr>TCP</vt:lpstr>
      <vt:lpstr>UDP</vt:lpstr>
      <vt:lpstr>IP and IPv6</vt:lpstr>
      <vt:lpstr> TCP/IP Concepts</vt:lpstr>
      <vt:lpstr>Addressing level</vt:lpstr>
      <vt:lpstr> PDUs in TCP/IP</vt:lpstr>
      <vt:lpstr>PowerPoint 簡報</vt:lpstr>
      <vt:lpstr>PowerPoint 簡報</vt:lpstr>
      <vt:lpstr>Example Header Information</vt:lpstr>
      <vt:lpstr>Internetworking</vt:lpstr>
      <vt:lpstr>Internetworking Devices</vt:lpstr>
      <vt:lpstr>Routers</vt:lpstr>
      <vt:lpstr>Configuration for TCP/IP Example</vt:lpstr>
      <vt:lpstr>Action of  Sender</vt:lpstr>
      <vt:lpstr>PowerPoint 簡報</vt:lpstr>
      <vt:lpstr>PowerPoint 簡報</vt:lpstr>
      <vt:lpstr>Action of Router</vt:lpstr>
      <vt:lpstr> Action of Receiver</vt:lpstr>
      <vt:lpstr>PowerPoint 簡報</vt:lpstr>
      <vt:lpstr>PowerPoint 簡報</vt:lpstr>
      <vt:lpstr>Internetworking Terminology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Protocols and TCP/IP</dc:title>
  <dc:creator>Adrian J Pullin</dc:creator>
  <cp:lastModifiedBy>Yen-Cheng Chen</cp:lastModifiedBy>
  <cp:revision>91</cp:revision>
  <dcterms:created xsi:type="dcterms:W3CDTF">1999-09-04T08:45:06Z</dcterms:created>
  <dcterms:modified xsi:type="dcterms:W3CDTF">2024-09-24T01:53:40Z</dcterms:modified>
</cp:coreProperties>
</file>