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59"/>
  </p:notesMasterIdLst>
  <p:sldIdLst>
    <p:sldId id="256" r:id="rId2"/>
    <p:sldId id="357" r:id="rId3"/>
    <p:sldId id="363" r:id="rId4"/>
    <p:sldId id="366" r:id="rId5"/>
    <p:sldId id="365" r:id="rId6"/>
    <p:sldId id="364" r:id="rId7"/>
    <p:sldId id="291" r:id="rId8"/>
    <p:sldId id="292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37" r:id="rId19"/>
    <p:sldId id="303" r:id="rId20"/>
    <p:sldId id="304" r:id="rId21"/>
    <p:sldId id="305" r:id="rId22"/>
    <p:sldId id="306" r:id="rId23"/>
    <p:sldId id="307" r:id="rId24"/>
    <p:sldId id="308" r:id="rId25"/>
    <p:sldId id="346" r:id="rId26"/>
    <p:sldId id="338" r:id="rId27"/>
    <p:sldId id="379" r:id="rId28"/>
    <p:sldId id="309" r:id="rId29"/>
    <p:sldId id="384" r:id="rId30"/>
    <p:sldId id="310" r:id="rId31"/>
    <p:sldId id="350" r:id="rId32"/>
    <p:sldId id="351" r:id="rId33"/>
    <p:sldId id="349" r:id="rId34"/>
    <p:sldId id="376" r:id="rId35"/>
    <p:sldId id="377" r:id="rId36"/>
    <p:sldId id="311" r:id="rId37"/>
    <p:sldId id="312" r:id="rId38"/>
    <p:sldId id="313" r:id="rId39"/>
    <p:sldId id="347" r:id="rId40"/>
    <p:sldId id="342" r:id="rId41"/>
    <p:sldId id="343" r:id="rId42"/>
    <p:sldId id="371" r:id="rId43"/>
    <p:sldId id="345" r:id="rId44"/>
    <p:sldId id="372" r:id="rId45"/>
    <p:sldId id="381" r:id="rId46"/>
    <p:sldId id="344" r:id="rId47"/>
    <p:sldId id="382" r:id="rId48"/>
    <p:sldId id="348" r:id="rId49"/>
    <p:sldId id="339" r:id="rId50"/>
    <p:sldId id="340" r:id="rId51"/>
    <p:sldId id="341" r:id="rId52"/>
    <p:sldId id="352" r:id="rId53"/>
    <p:sldId id="353" r:id="rId54"/>
    <p:sldId id="354" r:id="rId55"/>
    <p:sldId id="355" r:id="rId56"/>
    <p:sldId id="356" r:id="rId57"/>
    <p:sldId id="383" r:id="rId5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en-Cheng Chen" initials="YC" lastIdx="1" clrIdx="0">
    <p:extLst>
      <p:ext uri="{19B8F6BF-5375-455C-9EA6-DF929625EA0E}">
        <p15:presenceInfo xmlns:p15="http://schemas.microsoft.com/office/powerpoint/2012/main" userId="6e0a46dc481a3f1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006600"/>
    <a:srgbClr val="008000"/>
    <a:srgbClr val="3333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14" autoAdjust="0"/>
    <p:restoredTop sz="98592" autoAdjust="0"/>
  </p:normalViewPr>
  <p:slideViewPr>
    <p:cSldViewPr snapToGrid="0">
      <p:cViewPr varScale="1">
        <p:scale>
          <a:sx n="111" d="100"/>
          <a:sy n="111" d="100"/>
        </p:scale>
        <p:origin x="18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13" Type="http://schemas.openxmlformats.org/officeDocument/2006/relationships/slide" Target="slides/slide19.xml"/><Relationship Id="rId18" Type="http://schemas.openxmlformats.org/officeDocument/2006/relationships/slide" Target="slides/slide24.xml"/><Relationship Id="rId3" Type="http://schemas.openxmlformats.org/officeDocument/2006/relationships/slide" Target="slides/slide8.xml"/><Relationship Id="rId21" Type="http://schemas.openxmlformats.org/officeDocument/2006/relationships/slide" Target="slides/slide36.xml"/><Relationship Id="rId7" Type="http://schemas.openxmlformats.org/officeDocument/2006/relationships/slide" Target="slides/slide12.xml"/><Relationship Id="rId12" Type="http://schemas.openxmlformats.org/officeDocument/2006/relationships/slide" Target="slides/slide17.xml"/><Relationship Id="rId17" Type="http://schemas.openxmlformats.org/officeDocument/2006/relationships/slide" Target="slides/slide23.xml"/><Relationship Id="rId2" Type="http://schemas.openxmlformats.org/officeDocument/2006/relationships/slide" Target="slides/slide7.xml"/><Relationship Id="rId16" Type="http://schemas.openxmlformats.org/officeDocument/2006/relationships/slide" Target="slides/slide22.xml"/><Relationship Id="rId20" Type="http://schemas.openxmlformats.org/officeDocument/2006/relationships/slide" Target="slides/slide30.xml"/><Relationship Id="rId1" Type="http://schemas.openxmlformats.org/officeDocument/2006/relationships/slide" Target="slides/slide1.xml"/><Relationship Id="rId6" Type="http://schemas.openxmlformats.org/officeDocument/2006/relationships/slide" Target="slides/slide11.xml"/><Relationship Id="rId11" Type="http://schemas.openxmlformats.org/officeDocument/2006/relationships/slide" Target="slides/slide16.xml"/><Relationship Id="rId5" Type="http://schemas.openxmlformats.org/officeDocument/2006/relationships/slide" Target="slides/slide10.xml"/><Relationship Id="rId15" Type="http://schemas.openxmlformats.org/officeDocument/2006/relationships/slide" Target="slides/slide21.xml"/><Relationship Id="rId23" Type="http://schemas.openxmlformats.org/officeDocument/2006/relationships/slide" Target="slides/slide38.xml"/><Relationship Id="rId10" Type="http://schemas.openxmlformats.org/officeDocument/2006/relationships/slide" Target="slides/slide15.xml"/><Relationship Id="rId19" Type="http://schemas.openxmlformats.org/officeDocument/2006/relationships/slide" Target="slides/slide28.xml"/><Relationship Id="rId4" Type="http://schemas.openxmlformats.org/officeDocument/2006/relationships/slide" Target="slides/slide9.xml"/><Relationship Id="rId9" Type="http://schemas.openxmlformats.org/officeDocument/2006/relationships/slide" Target="slides/slide14.xml"/><Relationship Id="rId14" Type="http://schemas.openxmlformats.org/officeDocument/2006/relationships/slide" Target="slides/slide20.xml"/><Relationship Id="rId22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03859BA6-F3C7-4C52-88EB-113C8AE015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FB0A1DD4-91B1-4DBC-A40F-FA7F46E39F7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F23C7CB-D0A2-4F0F-913D-8808E715259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8E91E186-2308-4CE4-B188-EDBE5B54E28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D7AFB7AA-C7E8-4C86-8AFA-8D7164D98F7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680241CE-2684-4731-8978-F576E118C7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FF6B5A-BC38-43D7-9909-A9F54E5C1FA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10E0070-5184-48EC-9ED9-3A0E1993EF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5D3043-2B98-4D66-8464-BA5464512FDC}" type="slidenum">
              <a:rPr lang="zh-TW" altLang="en-US" sz="1200" smtClean="0"/>
              <a:pPr/>
              <a:t>1</a:t>
            </a:fld>
            <a:endParaRPr lang="en-US" altLang="zh-TW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CDC1F69-5616-4C75-8A97-AA2F7A394D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A1A516C-228F-4E08-8ECF-7DB24D9594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397AFA9E-D25D-48C4-9760-54B8CD5D15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ADA783-5FCF-4F2E-B1EB-E38E40EDBFDE}" type="slidenum">
              <a:rPr lang="zh-TW" altLang="en-US" sz="1200" smtClean="0"/>
              <a:pPr/>
              <a:t>10</a:t>
            </a:fld>
            <a:endParaRPr lang="en-US" altLang="zh-TW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67759E5-11AA-4EE6-9790-10070DD73A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DE322EE-1CA6-479D-B87E-1C76FC9436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5947DED2-ED5A-4AD4-A749-06D9F45112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F678F8-07DA-41BD-8480-17716E2332F7}" type="slidenum">
              <a:rPr lang="zh-TW" altLang="en-US" sz="1200" smtClean="0"/>
              <a:pPr/>
              <a:t>11</a:t>
            </a:fld>
            <a:endParaRPr lang="en-US" altLang="zh-TW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6C1FB3B-32CE-4532-83E4-1B24441A34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EE1842B-A26A-4CFB-8AD8-5416A71661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A4D622B5-DAFE-45B4-89FB-6937ADB642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5122370-D326-4108-8B02-59AAE953C29D}" type="slidenum">
              <a:rPr lang="zh-TW" altLang="en-US" sz="1200" smtClean="0"/>
              <a:pPr/>
              <a:t>12</a:t>
            </a:fld>
            <a:endParaRPr lang="en-US" altLang="zh-TW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4C24F838-8D11-417B-92C9-1B8DEF3A5C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15B46AA-EEA7-4C86-AEA9-3E08AEA5EB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49A082E-9478-4B4E-8A1F-3D57E72714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10D224-CC5D-416C-8216-CE249B40A26E}" type="slidenum">
              <a:rPr lang="zh-TW" altLang="en-US" sz="1200" smtClean="0"/>
              <a:pPr/>
              <a:t>13</a:t>
            </a:fld>
            <a:endParaRPr lang="en-US" altLang="zh-TW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90162C0-DEF9-4A22-9B05-C02BCB565F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9FE2F968-8E0F-44DB-97B7-39CDED4EC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2FE3D718-991B-40A4-A404-D07A7D7402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814DA1-6C9B-4A2F-8633-B8DF2F2D4E4D}" type="slidenum">
              <a:rPr lang="zh-TW" altLang="en-US" sz="1200" smtClean="0"/>
              <a:pPr/>
              <a:t>14</a:t>
            </a:fld>
            <a:endParaRPr lang="en-US" altLang="zh-TW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31D8F6FA-A30E-42BB-90E1-67F345458D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C58DC1F-645A-484C-AA21-FC1A44579F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6BB7B5D-C079-4D2E-967C-518ED36A4B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6BA06A-666E-4E89-8ADC-159394781509}" type="slidenum">
              <a:rPr lang="zh-TW" altLang="en-US" sz="1200" smtClean="0"/>
              <a:pPr/>
              <a:t>15</a:t>
            </a:fld>
            <a:endParaRPr lang="en-US" altLang="zh-TW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E520FDD3-EF20-4C24-8E64-2BDEC202FD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75BEADE-700F-4C1A-8E4E-91895646A4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ADE108E-A0CA-4489-83A0-25D638D416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2F08CF-62E7-44E5-B2E9-E2C75ECBCF76}" type="slidenum">
              <a:rPr lang="zh-TW" altLang="en-US" sz="1200" smtClean="0"/>
              <a:pPr/>
              <a:t>16</a:t>
            </a:fld>
            <a:endParaRPr lang="en-US" altLang="zh-TW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5A0F93A1-68D7-4D30-806A-7C7B40745E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7FD94EE0-CAC5-4702-AF7B-1DCB997150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E8A0D09E-EE4D-4D83-B469-84D8252A4E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2D2814-2AE3-446D-AB44-4255338E593A}" type="slidenum">
              <a:rPr lang="zh-TW" altLang="en-US" sz="1200" smtClean="0"/>
              <a:pPr/>
              <a:t>17</a:t>
            </a:fld>
            <a:endParaRPr lang="en-US" altLang="zh-TW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1598E341-3710-494C-BA49-BF81F0DFE9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31830442-5230-489A-B8BD-EE17F6F8B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774E5BC5-28A8-41CE-B538-19548DC960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A68E7E8-9EDD-4A1C-871F-F431A6D1AC51}" type="slidenum">
              <a:rPr lang="zh-TW" altLang="en-US" sz="1200" smtClean="0"/>
              <a:pPr/>
              <a:t>18</a:t>
            </a:fld>
            <a:endParaRPr lang="en-US" altLang="zh-TW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0648C284-C02E-4943-9985-374049A8D6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0A64587E-02EB-41A5-8D07-6ED4D17F2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057700D8-F2F1-454F-B116-8CB456472A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3F5B77-E5A4-49CF-A1CB-27F1DA06DA76}" type="slidenum">
              <a:rPr lang="zh-TW" altLang="en-US" sz="1200" smtClean="0"/>
              <a:pPr/>
              <a:t>19</a:t>
            </a:fld>
            <a:endParaRPr lang="en-US" altLang="zh-TW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C970564-4D60-432A-BACE-7BB7ABE345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BA996A5-2017-49F7-AC9C-E44044E99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D843551-ED7F-4032-97BD-1B55A9EBDC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67DE63-6A02-4BFC-801F-193F06E16B3F}" type="slidenum">
              <a:rPr lang="zh-TW" altLang="en-US" sz="1200" smtClean="0"/>
              <a:pPr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B2BC818-B03C-4456-9677-67D92BAC9C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319AE8E-A3A8-432E-8C45-F90078EA57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8E5E9146-F525-497A-9A35-3BBAD541EC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A4E6C7-3119-4545-95A5-BBD6D807824B}" type="slidenum">
              <a:rPr lang="zh-TW" altLang="en-US" sz="1200" smtClean="0"/>
              <a:pPr/>
              <a:t>20</a:t>
            </a:fld>
            <a:endParaRPr lang="en-US" altLang="zh-TW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4049FC30-31F2-4E6B-BAB8-905EB3EA48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2F96642F-D09D-4244-B9FE-FCD6C13BB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85ADF0C4-9C54-46FF-9869-66E784D335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CFDA5F-BC7F-4822-BBA6-F3264361EE83}" type="slidenum">
              <a:rPr lang="zh-TW" altLang="en-US" sz="1200" smtClean="0"/>
              <a:pPr/>
              <a:t>21</a:t>
            </a:fld>
            <a:endParaRPr lang="en-US" altLang="zh-TW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34D0C923-597A-47C5-BC61-40636CA465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5BABF2AE-D60F-4F2D-938E-E88D30557A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B4BA3C25-40AB-4340-BD63-4A64CE2389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149E405-D92F-467D-B8F1-AC0E7EE58F6F}" type="slidenum">
              <a:rPr lang="zh-TW" altLang="en-US" sz="1200" smtClean="0"/>
              <a:pPr/>
              <a:t>22</a:t>
            </a:fld>
            <a:endParaRPr lang="en-US" altLang="zh-TW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9128756D-FD1F-4A92-9314-5A3B9B7D21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9757665-173B-48B3-BE94-55F68858DB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D91D5260-68DC-4492-A708-BD2574E3AD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106D2A7-C568-44F2-84CC-D7753DCF8CDB}" type="slidenum">
              <a:rPr lang="zh-TW" altLang="en-US" sz="1200" smtClean="0"/>
              <a:pPr/>
              <a:t>23</a:t>
            </a:fld>
            <a:endParaRPr lang="en-US" altLang="zh-TW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F81D4AA3-5EED-45AC-984A-70EAAD43C8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4FB5C965-A67C-4333-A28A-C25FD550B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A472B6EE-B502-416A-826B-111083FDEC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3B56D8-6558-4662-838B-8AFDE0C8FACC}" type="slidenum">
              <a:rPr lang="zh-TW" altLang="en-US" sz="1200" smtClean="0"/>
              <a:pPr/>
              <a:t>24</a:t>
            </a:fld>
            <a:endParaRPr lang="en-US" altLang="zh-TW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A6543DF3-2580-4B14-B984-2965220529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EC39EA03-0C86-42FF-AC75-80BC2EA26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29516260-1BB8-4402-A695-1ADDBDDBA6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26AACF2-F351-4A88-8CA0-8D8856936FB2}" type="slidenum">
              <a:rPr lang="zh-TW" altLang="en-US" sz="1200" smtClean="0"/>
              <a:pPr/>
              <a:t>25</a:t>
            </a:fld>
            <a:endParaRPr lang="en-US" altLang="zh-TW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59EC093-9CCF-4401-B963-5E8FD40970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DDBE2024-F02C-4573-BF93-BAE61C0F0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83B67B3E-2673-484F-98B9-4EF658DA91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1C17006-F65F-49E6-B4C5-13D42732A2E2}" type="slidenum">
              <a:rPr lang="zh-TW" altLang="en-US" sz="1200" smtClean="0"/>
              <a:pPr/>
              <a:t>26</a:t>
            </a:fld>
            <a:endParaRPr lang="en-US" altLang="zh-TW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9624676D-79F9-47DE-B29A-1718AE4AC5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B342249F-AE6A-47CD-A198-95257B2527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FA867E20-134C-41CC-8577-6DC9C46F16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9ABFE5-2B05-4AD3-B2E8-84B10F2F1345}" type="slidenum">
              <a:rPr lang="zh-TW" altLang="en-US" sz="1200" smtClean="0"/>
              <a:pPr/>
              <a:t>28</a:t>
            </a:fld>
            <a:endParaRPr lang="en-US" altLang="zh-TW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F2FBFC11-B15A-4F44-9D9D-1504FB4E20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D4B10B48-FCA4-49C7-B52C-04E82532B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AA6BAD66-BA5A-4A51-B5EF-3B0426DF81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4D63A17-B599-4112-BD0F-3DAB621FEB55}" type="slidenum">
              <a:rPr lang="zh-TW" altLang="en-US" sz="1200" smtClean="0"/>
              <a:pPr/>
              <a:t>30</a:t>
            </a:fld>
            <a:endParaRPr lang="en-US" altLang="zh-TW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83F05716-C87E-4244-B165-116A837D62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8BA1BB40-65C6-41D0-BD38-E27C4F9B45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41471BA2-65DB-4BC2-A8FD-D2D8A08CE4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CF1917-F75E-4924-BE79-F15F47C044AB}" type="slidenum">
              <a:rPr lang="zh-TW" altLang="en-US" sz="1200" smtClean="0"/>
              <a:pPr/>
              <a:t>31</a:t>
            </a:fld>
            <a:endParaRPr lang="en-US" altLang="zh-TW" sz="12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C10EF476-DB67-4EFB-AA06-1177C1EF5B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4D7D77E5-B875-4256-B748-11C3C7251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42E7062C-9CBA-4B81-9922-567CA8BCC8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2EABFC3-2B6A-4EED-9433-ADABD1956799}" type="slidenum">
              <a:rPr lang="zh-TW" altLang="en-US" sz="1200" smtClean="0"/>
              <a:pPr/>
              <a:t>3</a:t>
            </a:fld>
            <a:endParaRPr lang="en-US" altLang="zh-TW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1D502F6-F8AA-4ED0-A5FF-4186B11C5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9E314D2-AC66-404C-8EF0-307FE44C14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F84EB6F9-4C6B-461A-9D6C-FAECEE4763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F55A6F-4183-41C0-8782-16AE8954F8F8}" type="slidenum">
              <a:rPr lang="zh-TW" altLang="en-US" sz="1200" smtClean="0"/>
              <a:pPr/>
              <a:t>32</a:t>
            </a:fld>
            <a:endParaRPr lang="en-US" altLang="zh-TW" sz="12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8EB43F19-5B5B-4625-B55D-9CD1BA4304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AC050AEF-A375-497D-950B-46A808401A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019385C3-88E3-405A-B684-BE694D54C7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BAE64C-047C-4F71-B609-ECF84754CD34}" type="slidenum">
              <a:rPr lang="zh-TW" altLang="en-US" sz="1200" smtClean="0"/>
              <a:pPr/>
              <a:t>33</a:t>
            </a:fld>
            <a:endParaRPr lang="en-US" altLang="zh-TW" sz="1200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614BDC20-5EBB-400C-A3FF-35E230B21F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81D5DA76-3CC7-483A-A83D-9BDE900BC0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8E1C9D8D-D6B5-4D9F-81AC-619B551A70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CCB9F00-FE5C-4791-BB0E-D36B4A48CB67}" type="slidenum">
              <a:rPr lang="zh-TW" altLang="en-US" sz="1200" smtClean="0"/>
              <a:pPr/>
              <a:t>34</a:t>
            </a:fld>
            <a:endParaRPr lang="en-US" altLang="zh-TW" sz="12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FC5AB714-095D-4C95-8EF6-52FD20900C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9310BC02-A1BC-47A2-93BF-054F4A682B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CCF2B13F-B97F-4EF7-8836-B33BBBA974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A65CE1-FBDF-4019-8D70-AAC23E3BF61F}" type="slidenum">
              <a:rPr lang="zh-TW" altLang="en-US" sz="1200" smtClean="0"/>
              <a:pPr/>
              <a:t>35</a:t>
            </a:fld>
            <a:endParaRPr lang="en-US" altLang="zh-TW" sz="12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C7D29E52-9E33-49A1-8A40-C8AB75EC83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08F0F7D6-BD1B-4412-BEB0-42F8B511E0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1DFAFC2E-A9A0-44DF-8A25-2A241FAE24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55AF6B-990A-4DD5-BFE8-E3FB9DC61340}" type="slidenum">
              <a:rPr lang="zh-TW" altLang="en-US" sz="1200" smtClean="0"/>
              <a:pPr/>
              <a:t>36</a:t>
            </a:fld>
            <a:endParaRPr lang="en-US" altLang="zh-TW" sz="12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F375D2B5-3AE8-4967-B6AC-CF57F622C2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BDE70554-5CBA-4B79-9283-90489A91D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B8FF8347-BCEE-44A4-9446-099BF19C39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0BF3E4D-53D3-46C1-B8AD-838C172E3E06}" type="slidenum">
              <a:rPr lang="zh-TW" altLang="en-US" sz="1200" smtClean="0"/>
              <a:pPr/>
              <a:t>37</a:t>
            </a:fld>
            <a:endParaRPr lang="en-US" altLang="zh-TW" sz="12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3A96D759-93A5-4905-9825-6666C7C97A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FFCDF844-79B0-45AA-B106-7C1F52F70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D0B88338-7FF9-465D-B6CC-98DE5E40C5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7C59FF-076C-4EC0-9DC8-06EF025F13E2}" type="slidenum">
              <a:rPr lang="zh-TW" altLang="en-US" sz="1200" smtClean="0"/>
              <a:pPr/>
              <a:t>38</a:t>
            </a:fld>
            <a:endParaRPr lang="en-US" altLang="zh-TW" sz="12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D1D0704E-F634-4684-8F16-18EF8CA34C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7E4A7CDB-D3D1-40B0-BC99-16AFF06539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7B368EE7-2488-465F-84EB-2B7E7F7E0F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FDE545-385F-44B5-9BB5-28CA79D14CD0}" type="slidenum">
              <a:rPr lang="zh-TW" altLang="en-US" sz="1200" smtClean="0"/>
              <a:pPr/>
              <a:t>39</a:t>
            </a:fld>
            <a:endParaRPr lang="en-US" altLang="zh-TW" sz="120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2E6EAD30-CA10-419F-A20F-01FDF2C2DC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D91E665F-2275-4A0E-8FE6-320536028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55637440-F211-46D0-A283-0B03EA8992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9BAA96-4469-44A2-AA40-6DB7E9F08354}" type="slidenum">
              <a:rPr lang="zh-TW" altLang="en-US" sz="1200" smtClean="0"/>
              <a:pPr/>
              <a:t>40</a:t>
            </a:fld>
            <a:endParaRPr lang="en-US" altLang="zh-TW" sz="12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6880E52B-5C48-41AB-869B-C2A426FBBD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B545003F-7EA5-42DF-8E3D-72CAE64D96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D546FD76-572A-45B1-B808-2E9D1755EF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1BB041-A6E4-4851-B109-03F125A1EA2F}" type="slidenum">
              <a:rPr lang="zh-TW" altLang="en-US" sz="1200" smtClean="0"/>
              <a:pPr/>
              <a:t>41</a:t>
            </a:fld>
            <a:endParaRPr lang="en-US" altLang="zh-TW" sz="12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D54A7F26-9E13-459E-90B2-A36F4C9A27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6424ADEC-EEC4-4CC5-9B9D-677B8A40F6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1AEE7DC0-E1C7-4BE7-9CB0-B0BE54BCE4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42ED20-092E-4047-9EBE-8D5FF261C41F}" type="slidenum">
              <a:rPr lang="zh-TW" altLang="en-US" sz="1200" smtClean="0"/>
              <a:pPr/>
              <a:t>4</a:t>
            </a:fld>
            <a:endParaRPr lang="en-US" altLang="zh-TW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6051C95-332E-4486-98D9-C18475407B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1D395D9-D374-496A-B0E6-F25DAC927E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E034BAD5-CA6C-456D-9B92-3D21C67374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EFC4C8-7FB5-4860-8A83-A59C92CF4E49}" type="slidenum">
              <a:rPr lang="zh-TW" altLang="en-US" sz="1200" smtClean="0"/>
              <a:pPr/>
              <a:t>42</a:t>
            </a:fld>
            <a:endParaRPr lang="en-US" altLang="zh-TW" sz="1200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970AE618-F2B8-4A7B-BA91-7CD0006C65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40742986-2FB0-4188-836C-6DE353D4AF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FF21A835-FD94-4A3A-89F0-960009C80C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10957A-F6BE-4619-8F91-52A80C39CE43}" type="slidenum">
              <a:rPr lang="zh-TW" altLang="en-US" sz="1200" smtClean="0"/>
              <a:pPr/>
              <a:t>43</a:t>
            </a:fld>
            <a:endParaRPr lang="en-US" altLang="zh-TW" sz="120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5646B10A-ADA2-4456-B92C-0D6243BECB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BFE3B067-6B47-42A6-AE10-AF4D83CC9A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1C39C1A8-D10B-4D61-84DA-70C8DD7468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D1090C-2E00-47F0-BC84-B9CA03F57BBA}" type="slidenum">
              <a:rPr lang="zh-TW" altLang="en-US" sz="1200" smtClean="0"/>
              <a:pPr/>
              <a:t>44</a:t>
            </a:fld>
            <a:endParaRPr lang="en-US" altLang="zh-TW" sz="120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5D89466D-06A2-4ADD-8C45-0AB4E46EC8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7BC579BB-B77B-4214-8214-68894560C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50B1188E-C38D-426D-9A69-E10DE867DC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FDD7DD6-B1E5-4679-8AC2-A5C704C66290}" type="slidenum">
              <a:rPr lang="zh-TW" altLang="en-US" sz="1200" smtClean="0"/>
              <a:pPr/>
              <a:t>46</a:t>
            </a:fld>
            <a:endParaRPr lang="en-US" altLang="zh-TW" sz="12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129DE922-8F99-45C2-902A-48CFD1874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9B3B2677-F77E-461A-B57A-AF4881723C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9B073481-D9AF-4051-80C9-17C093B6EE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3F993F-8CED-4F8E-926D-3B0AE3F2F6AE}" type="slidenum">
              <a:rPr lang="zh-TW" altLang="en-US" sz="1200" smtClean="0"/>
              <a:pPr/>
              <a:t>48</a:t>
            </a:fld>
            <a:endParaRPr lang="en-US" altLang="zh-TW" sz="120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1E610524-E0C2-46FF-BE86-0869B56C9F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52AA41DE-2202-4154-BA43-7D95155ED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41BBB18B-B32A-47E0-9987-935BDAC19B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8D2E152-9A18-4654-9F87-19C2DF6480DC}" type="slidenum">
              <a:rPr lang="zh-TW" altLang="en-US" sz="1200" smtClean="0"/>
              <a:pPr/>
              <a:t>49</a:t>
            </a:fld>
            <a:endParaRPr lang="en-US" altLang="zh-TW" sz="1200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7DE22F90-43AD-4526-9CC4-D1AD4CF733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92EA0961-37D7-417C-842F-47C930A0C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0175FF25-E366-4576-81F9-7915BC76E9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CD750D4-8CDB-416C-8A7D-97FB32679E3D}" type="slidenum">
              <a:rPr lang="zh-TW" altLang="en-US" sz="1200" smtClean="0"/>
              <a:pPr/>
              <a:t>50</a:t>
            </a:fld>
            <a:endParaRPr lang="en-US" altLang="zh-TW" sz="1200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A1AFE7AD-84DC-444C-9DB7-8C80068798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22A9632D-C73C-460B-8E62-C8DC55C60F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1E86479B-A4CF-4192-A09C-698DE8A790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57F342A-45CF-47B6-8038-4D8C48C1C1D8}" type="slidenum">
              <a:rPr lang="zh-TW" altLang="en-US" sz="1200" smtClean="0"/>
              <a:pPr/>
              <a:t>51</a:t>
            </a:fld>
            <a:endParaRPr lang="en-US" altLang="zh-TW" sz="120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D3D1B8E9-E877-4CE1-B28D-DCED5B2F05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04347E72-8C42-4851-B188-4150C512B4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7A82108B-738F-44CB-8E53-F8D9891AF4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97E8864-E2FB-403D-B166-46CDE85D123F}" type="slidenum">
              <a:rPr lang="zh-TW" altLang="en-US" sz="1200" smtClean="0"/>
              <a:pPr/>
              <a:t>52</a:t>
            </a:fld>
            <a:endParaRPr lang="en-US" altLang="zh-TW" sz="1200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7BF36B30-88EE-475F-B03B-47D9B4F37A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2F49707D-5A71-453B-BFF4-63DB82472D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BB57346C-CE19-4C77-9673-675342C2AC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611C36-E503-4C63-B062-FE2E27ED1EA0}" type="slidenum">
              <a:rPr lang="zh-TW" altLang="en-US" sz="1200" smtClean="0"/>
              <a:pPr/>
              <a:t>53</a:t>
            </a:fld>
            <a:endParaRPr lang="en-US" altLang="zh-TW" sz="1200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68E5660A-4020-487E-A8B5-7C68E4FD73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BBFA4F86-7CDB-43F2-8104-09534591D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705CBD9E-629B-4AC0-A59F-39A0A69A57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9A28E5-57CA-4AC8-8C68-09589A52D689}" type="slidenum">
              <a:rPr lang="zh-TW" altLang="en-US" sz="1200" smtClean="0"/>
              <a:pPr/>
              <a:t>5</a:t>
            </a:fld>
            <a:endParaRPr lang="en-US" altLang="zh-TW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84597C1-BD9A-4086-9C1A-F32580654C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554EF7C2-5E06-49F5-984E-C51C036C6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E40ECB74-29EE-40E3-A7B7-E821AB0508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8CF4ED-A034-454D-9896-48A2DEEAFCA8}" type="slidenum">
              <a:rPr lang="zh-TW" altLang="en-US" sz="1200" smtClean="0"/>
              <a:pPr/>
              <a:t>54</a:t>
            </a:fld>
            <a:endParaRPr lang="en-US" altLang="zh-TW" sz="1200"/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047FB5C0-039D-4112-946D-55C2DDEF3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B8E9D849-EC24-49D5-B580-CF585E2A3B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>
            <a:extLst>
              <a:ext uri="{FF2B5EF4-FFF2-40B4-BE49-F238E27FC236}">
                <a16:creationId xmlns:a16="http://schemas.microsoft.com/office/drawing/2014/main" id="{58058627-8E5B-4B17-AAC1-C8617F6C3E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2345E3-3C38-462D-B7EC-1D82BE56B8DD}" type="slidenum">
              <a:rPr lang="zh-TW" altLang="en-US" sz="1200" smtClean="0"/>
              <a:pPr/>
              <a:t>55</a:t>
            </a:fld>
            <a:endParaRPr lang="en-US" altLang="zh-TW" sz="1200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DE40F6D2-C835-4CF9-8B3B-34C69F9741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C57FD0D3-ABC7-4530-8DC9-FB01C76D8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>
            <a:extLst>
              <a:ext uri="{FF2B5EF4-FFF2-40B4-BE49-F238E27FC236}">
                <a16:creationId xmlns:a16="http://schemas.microsoft.com/office/drawing/2014/main" id="{8DFFE7A5-EB2F-4121-893D-74E1EC548A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40B4BE-35A0-4345-B9A0-29DC72C09C3B}" type="slidenum">
              <a:rPr lang="zh-TW" altLang="en-US" sz="1200" smtClean="0"/>
              <a:pPr/>
              <a:t>56</a:t>
            </a:fld>
            <a:endParaRPr lang="en-US" altLang="zh-TW" sz="1200"/>
          </a:p>
        </p:txBody>
      </p:sp>
      <p:sp>
        <p:nvSpPr>
          <p:cNvPr id="112643" name="Rectangle 2">
            <a:extLst>
              <a:ext uri="{FF2B5EF4-FFF2-40B4-BE49-F238E27FC236}">
                <a16:creationId xmlns:a16="http://schemas.microsoft.com/office/drawing/2014/main" id="{802CB09E-32D8-4FD5-8BB9-DDF766DAF5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>
            <a:extLst>
              <a:ext uri="{FF2B5EF4-FFF2-40B4-BE49-F238E27FC236}">
                <a16:creationId xmlns:a16="http://schemas.microsoft.com/office/drawing/2014/main" id="{440B971C-D325-4593-BFE8-001940E69E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B9C73DC4-A3CF-4F21-98F3-AEACB53AE6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554EF3-23C9-4499-A495-C30746CF3C09}" type="slidenum">
              <a:rPr lang="zh-TW" altLang="en-US" sz="1200" smtClean="0"/>
              <a:pPr/>
              <a:t>6</a:t>
            </a:fld>
            <a:endParaRPr lang="en-US" altLang="zh-TW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5E01F9F-DAE6-4C59-97D0-EBE0B0338D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192AAA6-6DCE-41D4-ABDA-35B0739F98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51453482-8868-48EB-81D2-8E2A8BAB20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51F54C-095A-4D17-88A0-473416CAEB95}" type="slidenum">
              <a:rPr lang="zh-TW" altLang="en-US" sz="1200" smtClean="0"/>
              <a:pPr/>
              <a:t>7</a:t>
            </a:fld>
            <a:endParaRPr lang="en-US" altLang="zh-TW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1D02CF42-F5BD-4D2B-99C3-71D4F9DCC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AA0B2E4-9C74-4CFD-9DBC-94F370EEC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022799D-1ECE-485D-9D5E-57A1DC35C9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6CF63CA-2A9C-4359-8D2F-3DB2AF753B81}" type="slidenum">
              <a:rPr lang="zh-TW" altLang="en-US" sz="1200" smtClean="0"/>
              <a:pPr/>
              <a:t>8</a:t>
            </a:fld>
            <a:endParaRPr lang="en-US" altLang="zh-TW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C4F2A7B-D8F2-4CBE-8AD7-4019D137EB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00D127F3-137D-44F3-974A-0EA78E5F3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D74D239F-5638-4AE6-8724-9D96A48EE0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1A0160-CB9E-483B-98B1-CC1BE201E019}" type="slidenum">
              <a:rPr lang="zh-TW" altLang="en-US" sz="1200" smtClean="0"/>
              <a:pPr/>
              <a:t>9</a:t>
            </a:fld>
            <a:endParaRPr lang="en-US" altLang="zh-TW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8F4E6C9-DEF2-4B06-AC88-B2EFAEB131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7CADF802-B746-4D7C-9023-52D387DD3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31">
            <a:extLst>
              <a:ext uri="{FF2B5EF4-FFF2-40B4-BE49-F238E27FC236}">
                <a16:creationId xmlns:a16="http://schemas.microsoft.com/office/drawing/2014/main" id="{299D8560-C221-42D9-9140-948C041FB1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1059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1059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B3837F9E-CBB8-4C93-A5BD-58B308D7EE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1029">
            <a:extLst>
              <a:ext uri="{FF2B5EF4-FFF2-40B4-BE49-F238E27FC236}">
                <a16:creationId xmlns:a16="http://schemas.microsoft.com/office/drawing/2014/main" id="{41658941-1B46-4B88-8F2C-DCCB89868C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7" name="Rectangle 1030">
            <a:extLst>
              <a:ext uri="{FF2B5EF4-FFF2-40B4-BE49-F238E27FC236}">
                <a16:creationId xmlns:a16="http://schemas.microsoft.com/office/drawing/2014/main" id="{72165921-0E51-4BEB-A434-4D1C2329D9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B07DA9C2-25FF-4428-B56F-CEB474DC9FBB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69453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698E63-5471-4D7F-B5EA-262A0A3DDE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29CF26-C759-4EF9-B8F8-C4EF698731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A88EB5-9D24-4251-BB91-B9824AB839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CA75B-FC66-4D6B-A2E4-BEC1F1751742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375596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C0E834-3BBE-48CF-AD74-03C035C556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D31937-7259-4A4D-9F7F-A32E7CFB0C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4139D3-F37D-4FA9-9238-CAB5FAF23F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3C349-05A0-4765-997D-FBAA41588F1A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2201135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06400" y="152400"/>
            <a:ext cx="8229600" cy="5905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95572E5-F558-40CB-8600-9654C65C08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9641263-3DA6-4AA6-BF60-40A0553834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F9E9E89-6A72-462F-ACE5-B9EC1F9B21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806BC-3BCB-4D71-A70D-FDA858256A2D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399204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E4699A-19A8-4649-A94F-DEE978AB4B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22B9AE-78F0-4034-8604-58325EFFC6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84B06B-1A04-4F42-8E1C-7F32D3AD92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5180E-24E9-440D-8CB0-FEF155677613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189457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780615-B308-4725-B95D-528B66BE1E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7CD48E-1434-478D-A872-05BE78F325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A59EB7-FD1C-43DC-8F2D-1B1A881D11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1AA35-7518-42B4-8C6B-C56240A8158B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40867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B35F98-A1D9-478B-B8BC-B79C14277E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4D8F07-DD15-4957-83F4-41C52E110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282C35-01F2-4B8A-97B5-4421F6C9B8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451C6-A310-4210-9272-AD2AA7B65C85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80739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F11E2E7-278F-4DC5-B562-69514D81E0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CAA6962-4BF2-4778-97A4-DC57EF0BB6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661660F-839F-416E-A6C3-0F40185371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6BCB9-1D8D-4835-85D9-5DE47830725D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244026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8A07C04-1ED4-4B31-9EF0-2B2080A1A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E57AA2-567C-4351-BE95-A2BA55609C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4CA115-CE0B-4E14-8797-7B5F9A6D42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C0507-C726-4C58-8846-81A1079122A4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198273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A8D595D-E0F9-4B66-B96E-7CACF9EB9B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E6A5D4F-BAE8-408C-9D67-CA4F0E8FB0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E7E05D7-FC68-4649-9BA4-AFA928F7BF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75875-0EF6-45CD-8F17-2791B94F72C8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1791014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3A3A52-3AA6-44F0-9ADF-E1560B7557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049E83-0EE6-4C9E-A7EF-B6777C2E01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CA65F6-2AA5-4B89-8371-F63692C7AE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971DB-72E6-4FA5-8401-2BA845C1C5EB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580094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480713-E1CC-461D-9AA5-BE45650045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2F9050-F362-4E69-8695-7231F18831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48246F-E38F-4411-B210-28B917C7EC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6290E-C9FA-4468-BE7C-231C7E5FB667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329250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F7DD78-494C-43A2-A08E-0405A6812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D219C82-EE64-4EE0-94FD-DB032A79D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/>
              <a:t>Click to edit Master text styles</a:t>
            </a:r>
          </a:p>
          <a:p>
            <a:pPr lvl="1"/>
            <a:r>
              <a:rPr lang="en-GB" altLang="zh-TW"/>
              <a:t>Second level</a:t>
            </a:r>
          </a:p>
          <a:p>
            <a:pPr lvl="2"/>
            <a:r>
              <a:rPr lang="en-GB" altLang="zh-TW"/>
              <a:t>Third level</a:t>
            </a:r>
          </a:p>
          <a:p>
            <a:pPr lvl="3"/>
            <a:r>
              <a:rPr lang="en-GB" altLang="zh-TW"/>
              <a:t>Fourth level</a:t>
            </a:r>
          </a:p>
          <a:p>
            <a:pPr lvl="4"/>
            <a:r>
              <a:rPr lang="en-GB" altLang="zh-TW"/>
              <a:t>Fifth level</a:t>
            </a:r>
          </a:p>
        </p:txBody>
      </p:sp>
      <p:sp>
        <p:nvSpPr>
          <p:cNvPr id="109572" name="Rectangle 4">
            <a:extLst>
              <a:ext uri="{FF2B5EF4-FFF2-40B4-BE49-F238E27FC236}">
                <a16:creationId xmlns:a16="http://schemas.microsoft.com/office/drawing/2014/main" id="{D3AD1438-0764-4F00-82AB-F391667E7CD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109573" name="Rectangle 5">
            <a:extLst>
              <a:ext uri="{FF2B5EF4-FFF2-40B4-BE49-F238E27FC236}">
                <a16:creationId xmlns:a16="http://schemas.microsoft.com/office/drawing/2014/main" id="{ED656067-F03B-4018-A4F6-54E70881DB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109574" name="Rectangle 6">
            <a:extLst>
              <a:ext uri="{FF2B5EF4-FFF2-40B4-BE49-F238E27FC236}">
                <a16:creationId xmlns:a16="http://schemas.microsoft.com/office/drawing/2014/main" id="{4E0C578D-C095-4A78-AE96-CCC3E74690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275D391E-984C-4300-A88E-2028A96E069F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9C1FE5A6-5D93-4FAC-8CD1-A6DFB99F92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xuite.net/tolarku/blog/63327099-%E6%89%8B%E5%8B%95+telnet+SMTP+%E5%AF%84%E4%BF%A1%E3%80%81%E6%89%8B%E5%8B%95telnet+POP3+%E6%94%B6%E4%BF%A1" TargetMode="External"/><Relationship Id="rId2" Type="http://schemas.openxmlformats.org/officeDocument/2006/relationships/hyperlink" Target="https://technet.microsoft.com/zh-tw/library/aa995718%28v=exchg.65%29.asp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doc/html/rfc532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ycchen.im.ncnu.edu.tw/net2011/smtpClient.java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ycchen.im.ncnu.edu.tw/AdvNet/TestMIME.eml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ycchen.im.ncnu.edu.tw/AdvNet/base64.html" TargetMode="Externa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p.net/manual/en/function.quoted-printable-encode.php" TargetMode="External"/><Relationship Id="rId2" Type="http://schemas.openxmlformats.org/officeDocument/2006/relationships/hyperlink" Target="https://mothereff.in/quoted-printabl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hp.net/manual/en/function.quoted-printable-decode.php" TargetMode="Externa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.ncnu.edu.tw/ycchen/net2011/delSpam.java" TargetMode="Externa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doc/html/rfc905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B39AC8C-6865-4A0D-93E9-4A823C6177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55700" y="958850"/>
            <a:ext cx="6400800" cy="1771650"/>
          </a:xfrm>
        </p:spPr>
        <p:txBody>
          <a:bodyPr/>
          <a:lstStyle/>
          <a:p>
            <a:r>
              <a:rPr lang="en-US" altLang="zh-TW" sz="3200">
                <a:ea typeface="新細明體" panose="02020500000000000000" pitchFamily="18" charset="-120"/>
              </a:rPr>
              <a:t>Chapter </a:t>
            </a:r>
            <a:r>
              <a:rPr lang="en-GB" altLang="zh-TW" sz="3200">
                <a:ea typeface="新細明體" panose="02020500000000000000" pitchFamily="18" charset="-120"/>
              </a:rPr>
              <a:t>03</a:t>
            </a:r>
            <a:endParaRPr lang="en-US" altLang="zh-TW" sz="3200">
              <a:ea typeface="新細明體" panose="02020500000000000000" pitchFamily="18" charset="-120"/>
            </a:endParaRPr>
          </a:p>
          <a:p>
            <a:r>
              <a:rPr lang="en-GB" altLang="zh-TW" sz="3200">
                <a:ea typeface="新細明體" panose="02020500000000000000" pitchFamily="18" charset="-120"/>
              </a:rPr>
              <a:t>Traditional</a:t>
            </a:r>
            <a:r>
              <a:rPr lang="en-US" altLang="zh-TW" sz="3200">
                <a:ea typeface="新細明體" panose="02020500000000000000" pitchFamily="18" charset="-120"/>
              </a:rPr>
              <a:t> Applications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977C28C-2236-478C-955C-4E604C23A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Mail Message Contents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F6883A4-3852-4B0B-9E46-D0D78B9F9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Each queued message has: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Message text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RFC 822 header with message envelope and list of recipients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Message body, composed by user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A list of mail destinations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Derived by user agent from header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May be listed in header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May require expansion of mailing lists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May need replacement of mnemonic names with mailbox names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If BCCs (Blind Carbon Copies) indicated, user agent needs to prepare correct message format</a:t>
            </a:r>
          </a:p>
          <a:p>
            <a:pPr>
              <a:lnSpc>
                <a:spcPct val="90000"/>
              </a:lnSpc>
            </a:pPr>
            <a:endParaRPr lang="en-US" altLang="zh-TW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F4D9349-DA91-4A8A-9E50-C0E9B9ACB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SMTP Sender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485AE82-FCAC-4ACE-98DC-0D1268EF84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>
                <a:ea typeface="新細明體" panose="02020500000000000000" pitchFamily="18" charset="-120"/>
              </a:rPr>
              <a:t>Takes message from queue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Transmits to proper destination host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Via SMTP transaction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Over one or more TCP connections to port 25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Host may have multiple senders active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Host should be able to create receivers on demand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When delivery complete, sender deletes destination from list for that message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When all destinations processed, message is deleted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C67748E-1AC8-4ADC-BFC3-FC256615DF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Optimization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3965C7C-7977-4F11-A810-28BBBFB376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If message destined for multiple users on a given host, it is sent only once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Delivery to users handled at destination host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If multiple messages ready for given host, a single TCP connection can be used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Saves overhead of setting up and dropping connection</a:t>
            </a:r>
          </a:p>
          <a:p>
            <a:pPr lvl="1"/>
            <a:endParaRPr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3486029-C223-44F6-9C02-90503D337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Possible Errors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0886306-A60D-4BBF-98E7-CD8E3E002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Host unreachable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Host out of operation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TCP connection fail during transfer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Sender can re-queue mail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Give up after a period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Faulty destination address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User error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Target user changed address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Redirect if possible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Inform user if not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CE99CFC-6C4C-42A2-A560-5035826987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SMTP Protocol - Reliability 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3C6FE15-966C-4534-8681-6C2B74C6B6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Used to transfer messages from sender to receiver over TCP connection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Attempts to provide reliable service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No guarantee to recover lost messages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No end to end acknowledgement to originator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Error indication delivery not guaranteed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Generally considered reliable</a:t>
            </a:r>
          </a:p>
          <a:p>
            <a:endParaRPr lang="en-US" altLang="zh-TW">
              <a:ea typeface="新細明體" panose="02020500000000000000" pitchFamily="18" charset="-120"/>
            </a:endParaRPr>
          </a:p>
          <a:p>
            <a:endParaRPr lang="en-US" altLang="zh-TW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3FBAC2A-6AD4-46FE-9E9F-D8C341A17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SMTP Receiver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060C0A5-1C49-473C-8E17-B5E96489B2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Accepts arriving message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Places in user mailbox or copies to outgoing queue for forwarding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Receiver must: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Verify local mail destinations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Deal with errors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Transmission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Lack of disk space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Sender responsible for message until receiver confirm complete transfer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Indicates mail has arrived at host, not user</a:t>
            </a:r>
          </a:p>
          <a:p>
            <a:pPr>
              <a:lnSpc>
                <a:spcPct val="90000"/>
              </a:lnSpc>
            </a:pPr>
            <a:endParaRPr lang="en-US" altLang="zh-TW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B29AC9B7-E82B-44C5-A306-CF6F4B42A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SMTP Forwarding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36E248C-172E-4656-88BD-1F0030D550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Mostly direct transfer from sender host to receiver host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May go through intermediate machine via forwarding capability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Sender can specify route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Target user may have moved</a:t>
            </a:r>
          </a:p>
          <a:p>
            <a:endParaRPr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F92D6F58-1319-4F33-A3EC-3AD460C74C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Conversation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C084ECF-14A9-4D5B-9B7A-E6208D1CD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SMTP limited to conversation between sender and receiver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Main function is to transfer messages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Rest of mail handling beyond scope of SMTP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May differ between systems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49D8BBAD-D82F-4470-BDEA-69787C3CF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ea typeface="新細明體" panose="02020500000000000000" pitchFamily="18" charset="-120"/>
              </a:rPr>
              <a:t>Figure 3.9 SMTP Mail Flow</a:t>
            </a:r>
            <a:endParaRPr lang="en-US" altLang="zh-TW">
              <a:ea typeface="新細明體" panose="02020500000000000000" pitchFamily="18" charset="-120"/>
            </a:endParaRPr>
          </a:p>
        </p:txBody>
      </p:sp>
      <p:pic>
        <p:nvPicPr>
          <p:cNvPr id="38915" name="Picture 4" descr="SMTP Mail Flow">
            <a:extLst>
              <a:ext uri="{FF2B5EF4-FFF2-40B4-BE49-F238E27FC236}">
                <a16:creationId xmlns:a16="http://schemas.microsoft.com/office/drawing/2014/main" id="{785A524F-1DBA-4830-B132-75581063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52"/>
          <a:stretch>
            <a:fillRect/>
          </a:stretch>
        </p:blipFill>
        <p:spPr bwMode="auto">
          <a:xfrm>
            <a:off x="804863" y="1363663"/>
            <a:ext cx="7729537" cy="541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8835C9ED-E74F-4D1D-AEB1-65B5E3DEC5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SMTP System Overview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145C64D-ECDD-44DC-B518-C5A5936B66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Commands and responses between sender and receiver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Initiative with sender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Establishes TCP connection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Sender sends commands to receiver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e.g. HELO&lt;SP&gt;&lt;domain&gt;&lt;CRLF&gt;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Each command generates exactly one reply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e.g. 250 requested mail action ok; completed</a:t>
            </a:r>
          </a:p>
          <a:p>
            <a:endParaRPr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6DE326B-0E9E-4080-A0E4-5CF8E9C98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Traditional Applications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9DE6329-2C32-4323-BDB0-DB0A4A5E6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Terminal Access – Telnet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File Transfer – FTP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Electronic Mail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 SMTP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 MIME</a:t>
            </a:r>
          </a:p>
          <a:p>
            <a:pPr lvl="1"/>
            <a:endParaRPr lang="en-US" altLang="zh-TW">
              <a:ea typeface="新細明體" panose="02020500000000000000" pitchFamily="18" charset="-120"/>
            </a:endParaRP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 POP3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12FAD3B-9CF5-43B7-8A6D-ABFCAA8DC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SMTP Replies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8AFA816-AF75-4757-A7C0-DD884D1ED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Leading digit indicates category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Positive completion reply (2xx)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Positive intermediate reply (3xx)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Transient negative completion reply (4xx)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Permanent negative completion reply (5xx)</a:t>
            </a:r>
          </a:p>
          <a:p>
            <a:pPr lvl="1"/>
            <a:endParaRPr lang="en-US" altLang="zh-TW">
              <a:ea typeface="新細明體" panose="02020500000000000000" pitchFamily="18" charset="-120"/>
            </a:endParaRPr>
          </a:p>
          <a:p>
            <a:endParaRPr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EEE83499-0B51-4998-A00C-AA2D07C9AC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Operation Phases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0A93DF26-7BA6-4927-BD06-3872BEDA5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Connection setup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Exchange of command-response pairs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Connection termination</a:t>
            </a:r>
          </a:p>
          <a:p>
            <a:endParaRPr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BA5BC7C-2623-4162-8334-86805E3A2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Connection Setup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5A29B7A5-98C2-4F91-A73A-5D8AE263F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Sender opens TCP connection with receiver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Once connected, receiver identifies itself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220 &lt;domain&gt; service ready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Sender identifies itself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HELO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Receiver accepts sender’s identification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250 OK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If mail service not available, step 2 above becomes: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panose="02020500000000000000" pitchFamily="18" charset="-120"/>
              </a:rPr>
              <a:t>421 service not available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30ABA27F-2362-4174-93EE-BD04410571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Mail Transfer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292978F-8A92-487E-9C60-EFC5F3F30E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>
                <a:ea typeface="新細明體" panose="02020500000000000000" pitchFamily="18" charset="-120"/>
              </a:rPr>
              <a:t>Sender may send one or more messages to receiver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MAIL command identifies originator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Gives reverse path to used for error reporting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Receiver returns 250 OK or appropriate fail/error message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One or more RCPT commands identifies recipients for the message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Separate reply for each recipient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DATA command transfers message text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End of message indicated by line containing just period (.)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F7BC7285-B136-4F9B-B31E-58EFAC84D0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Closing Connection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59DF5FCC-35DC-447D-B283-55734B3615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Two steps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Sender sends QUIT and waits for reply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Then initiate TCP close operation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Receiver initiates TCP close after sending reply to QUIT</a:t>
            </a:r>
          </a:p>
          <a:p>
            <a:endParaRPr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>
            <a:extLst>
              <a:ext uri="{FF2B5EF4-FFF2-40B4-BE49-F238E27FC236}">
                <a16:creationId xmlns:a16="http://schemas.microsoft.com/office/drawing/2014/main" id="{2B6C7DBF-B419-4B3B-A036-AFA50BA49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SMTP Commands</a:t>
            </a:r>
          </a:p>
        </p:txBody>
      </p:sp>
      <p:pic>
        <p:nvPicPr>
          <p:cNvPr id="53251" name="Picture 7">
            <a:extLst>
              <a:ext uri="{FF2B5EF4-FFF2-40B4-BE49-F238E27FC236}">
                <a16:creationId xmlns:a16="http://schemas.microsoft.com/office/drawing/2014/main" id="{5CE66FDB-09FA-4D73-836B-103B9853BF9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6200000">
            <a:off x="3044826" y="-1087438"/>
            <a:ext cx="3054350" cy="9115425"/>
          </a:xfrm>
          <a:noFill/>
        </p:spPr>
      </p:pic>
      <p:sp>
        <p:nvSpPr>
          <p:cNvPr id="53252" name="Text Box 9">
            <a:extLst>
              <a:ext uri="{FF2B5EF4-FFF2-40B4-BE49-F238E27FC236}">
                <a16:creationId xmlns:a16="http://schemas.microsoft.com/office/drawing/2014/main" id="{CF348924-3FA8-421E-9CAA-AA479FEDC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03825"/>
            <a:ext cx="47783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&lt;SP&gt; =  space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&lt;CRLF&gt; =  carriage return, Line feed</a:t>
            </a:r>
          </a:p>
        </p:txBody>
      </p:sp>
      <p:sp>
        <p:nvSpPr>
          <p:cNvPr id="53253" name="Text Box 10">
            <a:extLst>
              <a:ext uri="{FF2B5EF4-FFF2-40B4-BE49-F238E27FC236}">
                <a16:creationId xmlns:a16="http://schemas.microsoft.com/office/drawing/2014/main" id="{5EEBA237-F710-4B43-B944-75B257853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1088" y="6100763"/>
            <a:ext cx="4051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ASCII codes: 13 (0D),  10 (0A)</a:t>
            </a:r>
          </a:p>
        </p:txBody>
      </p:sp>
      <p:sp>
        <p:nvSpPr>
          <p:cNvPr id="53254" name="Line 11">
            <a:extLst>
              <a:ext uri="{FF2B5EF4-FFF2-40B4-BE49-F238E27FC236}">
                <a16:creationId xmlns:a16="http://schemas.microsoft.com/office/drawing/2014/main" id="{37EE50A5-4678-4033-90CA-3946128FCBA4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2006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48FE96BF-CD7A-417F-B1EA-8A3C7DB16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906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Sample SMTP Exchange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58FDF15D-2426-4B84-9709-12881E198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772400" cy="5410200"/>
          </a:xfrm>
          <a:solidFill>
            <a:srgbClr val="CCECFF"/>
          </a:solidFill>
          <a:ln>
            <a:solidFill>
              <a:schemeClr val="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S: HELO pc-ycc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	R: 250 euler.im.ncnu.edu.tw Hello …, pleased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     to meet you</a:t>
            </a:r>
          </a:p>
          <a:p>
            <a:pPr>
              <a:lnSpc>
                <a:spcPct val="90000"/>
              </a:lnSpc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S: MAIL FROM: Smith@Alpha.ARPA</a:t>
            </a:r>
            <a:b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R: 250 OK</a:t>
            </a:r>
          </a:p>
          <a:p>
            <a:pPr>
              <a:lnSpc>
                <a:spcPct val="90000"/>
              </a:lnSpc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S: RCPT TO: Jones@Beta.ARPA</a:t>
            </a:r>
            <a:b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R: 250 OK</a:t>
            </a:r>
          </a:p>
          <a:p>
            <a:pPr>
              <a:lnSpc>
                <a:spcPct val="90000"/>
              </a:lnSpc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S: RCPT TO: Green@Beta.ARPA</a:t>
            </a:r>
            <a:b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R: 550 No such user here</a:t>
            </a:r>
          </a:p>
          <a:p>
            <a:pPr>
              <a:lnSpc>
                <a:spcPct val="90000"/>
              </a:lnSpc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S: DATA</a:t>
            </a:r>
            <a:b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R: 354 Start mail input; end with &lt;CRLF&gt;.&lt;CRLF&gt;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新細明體" panose="02020500000000000000" pitchFamily="18" charset="-120"/>
              </a:rPr>
              <a:t>     </a:t>
            </a: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S: </a:t>
            </a:r>
            <a:r>
              <a:rPr lang="en-US" altLang="en-US" sz="2000" b="1" i="1">
                <a:solidFill>
                  <a:srgbClr val="006600"/>
                </a:solidFill>
                <a:latin typeface="Courier New" panose="02070309020205020404" pitchFamily="49" charset="0"/>
              </a:rPr>
              <a:t>Blah blah bla</a:t>
            </a:r>
            <a:r>
              <a:rPr lang="en-US" altLang="zh-TW" sz="2000" b="1" i="1">
                <a:solidFill>
                  <a:srgbClr val="0066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h…</a:t>
            </a:r>
            <a:b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en-US" altLang="zh-TW" sz="20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: </a:t>
            </a:r>
            <a:r>
              <a:rPr lang="en-US" altLang="en-US" sz="2000" b="1" i="1">
                <a:solidFill>
                  <a:srgbClr val="006600"/>
                </a:solidFill>
                <a:latin typeface="Courier New" panose="02070309020205020404" pitchFamily="49" charset="0"/>
              </a:rPr>
              <a:t>etc. etc. etc.</a:t>
            </a:r>
            <a:b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S: &lt;CRLF&gt;.&lt;CRLF&gt;</a:t>
            </a:r>
            <a:b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R: 250 OK</a:t>
            </a:r>
          </a:p>
          <a:p>
            <a:pPr>
              <a:lnSpc>
                <a:spcPct val="90000"/>
              </a:lnSpc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S: QUIT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標題 1">
            <a:extLst>
              <a:ext uri="{FF2B5EF4-FFF2-40B4-BE49-F238E27FC236}">
                <a16:creationId xmlns:a16="http://schemas.microsoft.com/office/drawing/2014/main" id="{DB8E39F8-6FFA-4523-AE67-EC6184506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新細明體" panose="02020500000000000000" pitchFamily="18" charset="-120"/>
              </a:rPr>
              <a:t>使用 </a:t>
            </a:r>
            <a:r>
              <a:rPr lang="en-US" altLang="zh-TW">
                <a:ea typeface="新細明體" panose="02020500000000000000" pitchFamily="18" charset="-120"/>
              </a:rPr>
              <a:t>Telnet </a:t>
            </a:r>
            <a:r>
              <a:rPr lang="zh-TW" altLang="en-US">
                <a:ea typeface="新細明體" panose="02020500000000000000" pitchFamily="18" charset="-120"/>
              </a:rPr>
              <a:t>測試 </a:t>
            </a:r>
            <a:r>
              <a:rPr lang="en-US" altLang="zh-TW">
                <a:ea typeface="新細明體" panose="02020500000000000000" pitchFamily="18" charset="-120"/>
              </a:rPr>
              <a:t>SMTP </a:t>
            </a:r>
            <a:r>
              <a:rPr lang="zh-TW" altLang="en-US">
                <a:ea typeface="新細明體" panose="02020500000000000000" pitchFamily="18" charset="-120"/>
              </a:rPr>
              <a:t>通訊</a:t>
            </a:r>
          </a:p>
        </p:txBody>
      </p:sp>
      <p:sp>
        <p:nvSpPr>
          <p:cNvPr id="57347" name="內容版面配置區 2">
            <a:extLst>
              <a:ext uri="{FF2B5EF4-FFF2-40B4-BE49-F238E27FC236}">
                <a16:creationId xmlns:a16="http://schemas.microsoft.com/office/drawing/2014/main" id="{EFE85260-7B76-4820-9757-2F7AC29E7B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>
                <a:ea typeface="新細明體" panose="02020500000000000000" pitchFamily="18" charset="-120"/>
                <a:hlinkClick r:id="rId2"/>
              </a:rPr>
              <a:t>如何使用 </a:t>
            </a:r>
            <a:r>
              <a:rPr lang="en-US" altLang="zh-TW" b="1">
                <a:ea typeface="新細明體" panose="02020500000000000000" pitchFamily="18" charset="-120"/>
                <a:hlinkClick r:id="rId2"/>
              </a:rPr>
              <a:t>Telnet </a:t>
            </a:r>
            <a:r>
              <a:rPr lang="zh-TW" altLang="en-US" b="1">
                <a:ea typeface="新細明體" panose="02020500000000000000" pitchFamily="18" charset="-120"/>
                <a:hlinkClick r:id="rId2"/>
              </a:rPr>
              <a:t>來測試 </a:t>
            </a:r>
            <a:r>
              <a:rPr lang="en-US" altLang="zh-TW" b="1">
                <a:ea typeface="新細明體" panose="02020500000000000000" pitchFamily="18" charset="-120"/>
                <a:hlinkClick r:id="rId2"/>
              </a:rPr>
              <a:t>SMTP </a:t>
            </a:r>
            <a:r>
              <a:rPr lang="zh-TW" altLang="en-US" b="1">
                <a:ea typeface="新細明體" panose="02020500000000000000" pitchFamily="18" charset="-120"/>
                <a:hlinkClick r:id="rId2"/>
              </a:rPr>
              <a:t>通訊</a:t>
            </a:r>
            <a:endParaRPr lang="en-US" altLang="zh-TW" b="1">
              <a:ea typeface="新細明體" panose="02020500000000000000" pitchFamily="18" charset="-120"/>
            </a:endParaRPr>
          </a:p>
          <a:p>
            <a:r>
              <a:rPr lang="zh-TW" altLang="en-US">
                <a:ea typeface="新細明體" panose="02020500000000000000" pitchFamily="18" charset="-120"/>
                <a:hlinkClick r:id="rId3"/>
              </a:rPr>
              <a:t>手動 </a:t>
            </a:r>
            <a:r>
              <a:rPr lang="en-US" altLang="zh-TW">
                <a:ea typeface="新細明體" panose="02020500000000000000" pitchFamily="18" charset="-120"/>
                <a:hlinkClick r:id="rId3"/>
              </a:rPr>
              <a:t>telnet SMTP </a:t>
            </a:r>
            <a:r>
              <a:rPr lang="zh-TW" altLang="en-US">
                <a:ea typeface="新細明體" panose="02020500000000000000" pitchFamily="18" charset="-120"/>
                <a:hlinkClick r:id="rId3"/>
              </a:rPr>
              <a:t>寄信、手動</a:t>
            </a:r>
            <a:r>
              <a:rPr lang="en-US" altLang="zh-TW">
                <a:ea typeface="新細明體" panose="02020500000000000000" pitchFamily="18" charset="-120"/>
                <a:hlinkClick r:id="rId3"/>
              </a:rPr>
              <a:t>telnet POP3 </a:t>
            </a:r>
            <a:r>
              <a:rPr lang="zh-TW" altLang="en-US">
                <a:ea typeface="新細明體" panose="02020500000000000000" pitchFamily="18" charset="-120"/>
                <a:hlinkClick r:id="rId3"/>
              </a:rPr>
              <a:t>收信</a:t>
            </a:r>
            <a:endParaRPr lang="en-US" altLang="zh-TW">
              <a:ea typeface="新細明體" panose="02020500000000000000" pitchFamily="18" charset="-120"/>
              <a:hlinkClick r:id="rId3"/>
            </a:endParaRPr>
          </a:p>
          <a:p>
            <a:endParaRPr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33E12DC-0D5F-4170-BE75-26135C3A16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Format for Text Messages</a:t>
            </a:r>
            <a:br>
              <a:rPr lang="en-US" altLang="zh-TW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RFC 822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811A57F-2FA4-4F47-A75D-E56D0693F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Message viewed as having envelope and contents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Envelope contains information required to transmit and deliver message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Message is sequence of lines of text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Uses general memo framework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Header usually keyword followed by colon followed by arguments</a:t>
            </a:r>
          </a:p>
          <a:p>
            <a:pPr lvl="1"/>
            <a:endParaRPr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8EE50E-598C-4ED5-8E98-02BA06E26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Internet Message Format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034AA12-19D2-440A-A56C-CAD545AF6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17" y="1492369"/>
            <a:ext cx="8445261" cy="4686300"/>
          </a:xfrm>
        </p:spPr>
        <p:txBody>
          <a:bodyPr/>
          <a:lstStyle/>
          <a:p>
            <a:r>
              <a:rPr lang="en-GB" sz="2200" dirty="0"/>
              <a:t>Messages are made up of characters in the US-ASCII range of 1 through 127.</a:t>
            </a:r>
          </a:p>
          <a:p>
            <a:r>
              <a:rPr lang="en-GB" sz="2200" dirty="0"/>
              <a:t>Messages are divided into lines of characters, delimited with CRLF.</a:t>
            </a:r>
          </a:p>
          <a:p>
            <a:r>
              <a:rPr lang="en-GB" sz="2200" dirty="0"/>
              <a:t>Each line of characters MUST be no more than 998 characters, and SHOULD be no more than 78 characters, excluding the CRLF.</a:t>
            </a:r>
          </a:p>
          <a:p>
            <a:r>
              <a:rPr lang="en-GB" sz="2200" dirty="0"/>
              <a:t>A message consists of header fields (header) followed, optionally, by a body.</a:t>
            </a:r>
          </a:p>
          <a:p>
            <a:r>
              <a:rPr lang="en-GB" sz="2200" dirty="0"/>
              <a:t>Body is separated from the header section by an empty line.</a:t>
            </a:r>
          </a:p>
          <a:p>
            <a:r>
              <a:rPr lang="en-GB" sz="2200" dirty="0"/>
              <a:t>Header fields are lines beginning with a field name, followed by a colon (":"), followed by a field body, and terminated by CRLF.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C409F6B-6CB9-4AFB-B47F-1BD7EC0F04D7}"/>
              </a:ext>
            </a:extLst>
          </p:cNvPr>
          <p:cNvSpPr/>
          <p:nvPr/>
        </p:nvSpPr>
        <p:spPr>
          <a:xfrm>
            <a:off x="417786" y="118538"/>
            <a:ext cx="19511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dirty="0"/>
              <a:t>RFC</a:t>
            </a:r>
            <a:r>
              <a:rPr lang="zh-TW" altLang="en-US" sz="3200" b="1" dirty="0"/>
              <a:t> </a:t>
            </a:r>
            <a:r>
              <a:rPr lang="en-US" altLang="zh-TW" sz="3200" b="1" dirty="0"/>
              <a:t>5322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B7E4020-3B00-4575-BA35-180FB686EB3F}"/>
              </a:ext>
            </a:extLst>
          </p:cNvPr>
          <p:cNvSpPr/>
          <p:nvPr/>
        </p:nvSpPr>
        <p:spPr>
          <a:xfrm>
            <a:off x="1423359" y="6110385"/>
            <a:ext cx="6314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https://datatracker.ietf.org/doc/html/rfc5322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209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CBDEAF0-07AD-45FE-BACC-753593A3CE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File Transfer - FTP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CFCB03C-EB55-44DD-A579-2D2E64E7C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07400" cy="4686300"/>
          </a:xfrm>
        </p:spPr>
        <p:txBody>
          <a:bodyPr/>
          <a:lstStyle/>
          <a:p>
            <a:r>
              <a:rPr lang="en-GB" altLang="zh-TW">
                <a:ea typeface="新細明體" panose="02020500000000000000" pitchFamily="18" charset="-120"/>
              </a:rPr>
              <a:t>File Transfer Protocol, RFC 959</a:t>
            </a:r>
          </a:p>
          <a:p>
            <a:r>
              <a:rPr lang="en-GB" altLang="zh-TW">
                <a:ea typeface="新細明體" panose="02020500000000000000" pitchFamily="18" charset="-120"/>
              </a:rPr>
              <a:t>TCP Ports:  20: Data, 21: Control</a:t>
            </a:r>
          </a:p>
          <a:p>
            <a:r>
              <a:rPr lang="en-GB" altLang="zh-TW">
                <a:ea typeface="新細明體" panose="02020500000000000000" pitchFamily="18" charset="-120"/>
              </a:rPr>
              <a:t>Objectives: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Promote sharing of files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Encourage indirect or implicit use of remote computers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Shield user from variations in file storage systems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Transfer data reliably and efficiently</a:t>
            </a:r>
          </a:p>
          <a:p>
            <a:r>
              <a:rPr lang="en-US" altLang="zh-TW" b="1">
                <a:ea typeface="新細明體" panose="02020500000000000000" pitchFamily="18" charset="-120"/>
              </a:rPr>
              <a:t>Anonymous FTP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User: </a:t>
            </a:r>
            <a:r>
              <a:rPr lang="en-US" altLang="zh-TW" b="1" i="1">
                <a:ea typeface="新細明體" panose="02020500000000000000" pitchFamily="18" charset="-120"/>
              </a:rPr>
              <a:t>anonymous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Password: </a:t>
            </a:r>
            <a:r>
              <a:rPr lang="en-US" altLang="zh-TW" b="1" i="1">
                <a:ea typeface="新細明體" panose="02020500000000000000" pitchFamily="18" charset="-120"/>
              </a:rPr>
              <a:t>guest</a:t>
            </a:r>
            <a:r>
              <a:rPr lang="en-US" altLang="zh-TW">
                <a:ea typeface="新細明體" panose="02020500000000000000" pitchFamily="18" charset="-120"/>
              </a:rPr>
              <a:t> or </a:t>
            </a:r>
            <a:r>
              <a:rPr lang="en-US" altLang="zh-TW" i="1">
                <a:ea typeface="新細明體" panose="02020500000000000000" pitchFamily="18" charset="-120"/>
              </a:rPr>
              <a:t>your e-mail address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3F0975B8-57E8-40DA-B3BD-15DEE11BC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anose="02020500000000000000" pitchFamily="18" charset="-120"/>
              </a:rPr>
              <a:t>Header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CCD12F6-71AE-4C04-A29D-AF65308664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5763" y="1405567"/>
            <a:ext cx="8758237" cy="52006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Received</a:t>
            </a:r>
            <a:r>
              <a:rPr lang="en-US" altLang="zh-TW" sz="2000" dirty="0">
                <a:ea typeface="新細明體" panose="02020500000000000000" pitchFamily="18" charset="-120"/>
              </a:rPr>
              <a:t>: By </a:t>
            </a:r>
            <a:r>
              <a:rPr lang="en-US" altLang="zh-TW" sz="2000" dirty="0" err="1">
                <a:ea typeface="新細明體" panose="02020500000000000000" pitchFamily="18" charset="-120"/>
              </a:rPr>
              <a:t>OpenMail</a:t>
            </a:r>
            <a:r>
              <a:rPr lang="en-US" altLang="zh-TW" sz="2000" dirty="0">
                <a:ea typeface="新細明體" panose="02020500000000000000" pitchFamily="18" charset="-120"/>
              </a:rPr>
              <a:t> </a:t>
            </a:r>
            <a:r>
              <a:rPr lang="en-US" altLang="zh-TW" sz="2000" dirty="0" err="1">
                <a:ea typeface="新細明體" panose="02020500000000000000" pitchFamily="18" charset="-120"/>
              </a:rPr>
              <a:t>Mailer;Mon</a:t>
            </a:r>
            <a:r>
              <a:rPr lang="en-US" altLang="zh-TW" sz="2000" dirty="0">
                <a:ea typeface="新細明體" panose="02020500000000000000" pitchFamily="18" charset="-120"/>
              </a:rPr>
              <a:t>, 16 Oct 2006 09:32:54 +0800 (CST)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From</a:t>
            </a:r>
            <a:r>
              <a:rPr lang="en-US" altLang="zh-TW" sz="2000" dirty="0">
                <a:ea typeface="新細明體" panose="02020500000000000000" pitchFamily="18" charset="-120"/>
              </a:rPr>
              <a:t>: "Yen-Cheng Chen" &lt;ycchen@ncnu.edu.tw&gt;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Reply-To</a:t>
            </a:r>
            <a:r>
              <a:rPr lang="en-US" altLang="zh-TW" sz="2000" dirty="0">
                <a:ea typeface="新細明體" panose="02020500000000000000" pitchFamily="18" charset="-120"/>
              </a:rPr>
              <a:t>: ycchen@ncnu.edu.tw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Subject</a:t>
            </a:r>
            <a:r>
              <a:rPr lang="en-US" altLang="zh-TW" sz="2000" dirty="0">
                <a:ea typeface="新細明體" panose="02020500000000000000" pitchFamily="18" charset="-120"/>
              </a:rPr>
              <a:t>: RFC 822 Header Example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Message-ID</a:t>
            </a:r>
            <a:r>
              <a:rPr lang="en-US" altLang="zh-TW" sz="2000" dirty="0">
                <a:ea typeface="新細明體" panose="02020500000000000000" pitchFamily="18" charset="-120"/>
              </a:rPr>
              <a:t>: &lt;1160962374.7261.ycchen@ncnu.edu.tw&gt;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To</a:t>
            </a:r>
            <a:r>
              <a:rPr lang="en-US" altLang="zh-TW" sz="2000" dirty="0">
                <a:ea typeface="新細明體" panose="02020500000000000000" pitchFamily="18" charset="-120"/>
              </a:rPr>
              <a:t>: ycchen@im.ncnu.edu.</a:t>
            </a:r>
            <a:r>
              <a:rPr lang="en-US" altLang="zh-TW" sz="2000" dirty="0" err="1">
                <a:ea typeface="新細明體" panose="02020500000000000000" pitchFamily="18" charset="-120"/>
              </a:rPr>
              <a:t>tw</a:t>
            </a:r>
            <a:r>
              <a:rPr lang="en-US" altLang="zh-TW" sz="2000" dirty="0">
                <a:ea typeface="新細明體" panose="02020500000000000000" pitchFamily="18" charset="-120"/>
              </a:rPr>
              <a:t>,"Yen-Cheng Chen" &lt;ycchen@ncnu.edu.tw&gt;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Date</a:t>
            </a:r>
            <a:r>
              <a:rPr lang="en-US" altLang="zh-TW" sz="2000" dirty="0">
                <a:ea typeface="新細明體" panose="02020500000000000000" pitchFamily="18" charset="-120"/>
              </a:rPr>
              <a:t>: Mon, 16 Oct 2006 09:32:54 +0800 (CST)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dirty="0">
                <a:solidFill>
                  <a:srgbClr val="3333CC"/>
                </a:solidFill>
                <a:ea typeface="新細明體" panose="02020500000000000000" pitchFamily="18" charset="-120"/>
              </a:rPr>
              <a:t>MIME-Version: 1.0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Return-Path</a:t>
            </a:r>
            <a:r>
              <a:rPr lang="en-US" altLang="zh-TW" sz="2000" dirty="0">
                <a:ea typeface="新細明體" panose="02020500000000000000" pitchFamily="18" charset="-120"/>
              </a:rPr>
              <a:t>: ycchen@ncnu.edu.tw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Disposition-Notification-To</a:t>
            </a:r>
            <a:r>
              <a:rPr lang="en-US" altLang="zh-TW" sz="2000" dirty="0">
                <a:ea typeface="新細明體" panose="02020500000000000000" pitchFamily="18" charset="-120"/>
              </a:rPr>
              <a:t>: "Yen-Cheng Chen" &lt;ycchen@ncnu.edu.tw&gt;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X-Priority</a:t>
            </a:r>
            <a:r>
              <a:rPr lang="en-US" altLang="zh-TW" sz="2000" dirty="0">
                <a:ea typeface="新細明體" panose="02020500000000000000" pitchFamily="18" charset="-120"/>
              </a:rPr>
              <a:t>: 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X-MSMail-Priority</a:t>
            </a:r>
            <a:r>
              <a:rPr lang="en-US" altLang="zh-TW" sz="2000" dirty="0">
                <a:ea typeface="新細明體" panose="02020500000000000000" pitchFamily="18" charset="-120"/>
              </a:rPr>
              <a:t>: High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dirty="0">
                <a:solidFill>
                  <a:srgbClr val="3333CC"/>
                </a:solidFill>
                <a:ea typeface="新細明體" panose="02020500000000000000" pitchFamily="18" charset="-120"/>
              </a:rPr>
              <a:t>Content-Type: text/plain; charset=big5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dirty="0">
                <a:solidFill>
                  <a:srgbClr val="3333CC"/>
                </a:solidFill>
                <a:ea typeface="新細明體" panose="02020500000000000000" pitchFamily="18" charset="-120"/>
              </a:rPr>
              <a:t>Content-Transfer-Encoding: quoted-printable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000" dirty="0">
              <a:solidFill>
                <a:srgbClr val="3333CC"/>
              </a:solidFill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dirty="0">
                <a:solidFill>
                  <a:srgbClr val="006600"/>
                </a:solidFill>
                <a:ea typeface="新細明體" panose="02020500000000000000" pitchFamily="18" charset="-120"/>
              </a:rPr>
              <a:t>Dear Professor Chen: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 dirty="0">
                <a:solidFill>
                  <a:srgbClr val="006600"/>
                </a:solidFill>
                <a:ea typeface="新細明體" panose="02020500000000000000" pitchFamily="18" charset="-120"/>
              </a:rPr>
              <a:t>…</a:t>
            </a:r>
          </a:p>
        </p:txBody>
      </p:sp>
      <p:sp>
        <p:nvSpPr>
          <p:cNvPr id="2" name="箭號: 向右 1">
            <a:extLst>
              <a:ext uri="{FF2B5EF4-FFF2-40B4-BE49-F238E27FC236}">
                <a16:creationId xmlns:a16="http://schemas.microsoft.com/office/drawing/2014/main" id="{214593C4-828C-4FA6-B332-174D37909C6C}"/>
              </a:ext>
            </a:extLst>
          </p:cNvPr>
          <p:cNvSpPr/>
          <p:nvPr/>
        </p:nvSpPr>
        <p:spPr bwMode="auto">
          <a:xfrm rot="1106555">
            <a:off x="103516" y="5650301"/>
            <a:ext cx="327803" cy="28467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>
            <a:extLst>
              <a:ext uri="{FF2B5EF4-FFF2-40B4-BE49-F238E27FC236}">
                <a16:creationId xmlns:a16="http://schemas.microsoft.com/office/drawing/2014/main" id="{AE2E7A95-7618-4608-A0A2-7B1A880BE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" y="1028700"/>
            <a:ext cx="8915400" cy="531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2913"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442913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442913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442913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442913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4429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4429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4429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4429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import java.io.*;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import java.net.*;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public class smtpClient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public static void main(String[] args)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Socket smtpSocket = null;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DataOutputStream os = null;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DataInputStream is = null;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BufferedReader br = null;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String responseLine;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try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smtpSocket = new Socket("</a:t>
            </a:r>
            <a:r>
              <a:rPr kumimoji="0" lang="en-US" altLang="zh-TW" sz="1800" b="1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smtp.ncnu.edu.tw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", 25);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os = new DataOutputStream(smtpSocket.getOutputStream());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is = new DataInputStream(smtpSocket.getInputStream());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br = new BufferedReader(new InputStreamReader(is));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} catch (UnknownHostException e)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System.err.println("Don't know about host: hostname");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} catch (IOException e)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System.err.println("Couldn't get I/O for the connection to: smtp.ncnu.edu.tw");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}</a:t>
            </a:r>
            <a:endParaRPr kumimoji="0"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62467" name="Line 5">
            <a:extLst>
              <a:ext uri="{FF2B5EF4-FFF2-40B4-BE49-F238E27FC236}">
                <a16:creationId xmlns:a16="http://schemas.microsoft.com/office/drawing/2014/main" id="{8A5BDA75-2402-45AF-91A6-7288662235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025" y="957263"/>
            <a:ext cx="870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62468" name="Text Box 6">
            <a:extLst>
              <a:ext uri="{FF2B5EF4-FFF2-40B4-BE49-F238E27FC236}">
                <a16:creationId xmlns:a16="http://schemas.microsoft.com/office/drawing/2014/main" id="{314D7CDC-D1F0-4B7F-9777-E132AF620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8" y="373063"/>
            <a:ext cx="2455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smtpClient.java</a:t>
            </a:r>
          </a:p>
        </p:txBody>
      </p:sp>
      <p:sp>
        <p:nvSpPr>
          <p:cNvPr id="62469" name="Rectangle 7">
            <a:extLst>
              <a:ext uri="{FF2B5EF4-FFF2-40B4-BE49-F238E27FC236}">
                <a16:creationId xmlns:a16="http://schemas.microsoft.com/office/drawing/2014/main" id="{4B7D80D5-A617-47A6-A42A-3F1FD417F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525" y="436563"/>
            <a:ext cx="4649788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600">
                <a:latin typeface="Times New Roman" panose="02020603050405020304" pitchFamily="18" charset="0"/>
                <a:ea typeface="新細明體" panose="02020500000000000000" pitchFamily="18" charset="-120"/>
                <a:hlinkClick r:id="rId3"/>
              </a:rPr>
              <a:t>http://ycchen.im.ncnu.edu.tw/net2011/smtpClient.java</a:t>
            </a:r>
            <a:endParaRPr kumimoji="0" lang="zh-TW" altLang="en-US" sz="16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>
            <a:extLst>
              <a:ext uri="{FF2B5EF4-FFF2-40B4-BE49-F238E27FC236}">
                <a16:creationId xmlns:a16="http://schemas.microsoft.com/office/drawing/2014/main" id="{B4F7B5F4-56F0-486F-B1E4-AC89D25BC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8" y="73025"/>
            <a:ext cx="8629650" cy="669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2913"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442913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442913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442913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442913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4429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4429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4429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4429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if (smtpSocket != null &amp;&amp; os != null &amp;&amp; is != null) {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try {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os.writeBytes("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HELO\n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");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os.writeBytes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("MAIL FROM: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kumimoji="0" lang="en-US" altLang="zh-TW" sz="1800" b="1" i="1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sender@ncnu.edu.tw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\n");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os.writeBytes("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RCPT TO: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kumimoji="0" lang="en-US" altLang="zh-TW" sz="1800" b="1" i="1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receiver@ncnu.edu.tw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\n");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os.writeBytes("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DATA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\n");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os.writeBytes("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From: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kumimoji="0" lang="en-US" altLang="zh-TW" sz="1800" b="1" i="1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sender@ncnu.edu.tw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\n");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os.writeBytes("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To: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kumimoji="0" lang="en-US" altLang="zh-TW" sz="1800" b="1" i="1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receiver@ncnu.edu.tw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\n");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os.writeBytes("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Subject: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A test mail\n\n");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os.writeBytes("Dear Professor Chen,\n\n"); // message body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os.writeBytes("How are you?\n"); // message body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os.writeBytes("Best regards,\n\nFred\n"); // message body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os.writeBytes("\r\n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.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\r\n");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os.writeBytes("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quit\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n");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while ((responseLine = br.readLine()) != null) {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	System.out.println("Server: " + responseLine);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}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os.close();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br.close();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is.close();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smtpSocket.close();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} catch (UnknownHostException e) {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System.err.println("Trying to connect to unknown host: " + e);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} catch (IOException e) {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System.err.println("IOException:  " + e);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}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}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}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}</a:t>
            </a:r>
            <a:endParaRPr kumimoji="0"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4">
            <a:extLst>
              <a:ext uri="{FF2B5EF4-FFF2-40B4-BE49-F238E27FC236}">
                <a16:creationId xmlns:a16="http://schemas.microsoft.com/office/drawing/2014/main" id="{3B014CD3-D3C1-4700-8D93-C655F42C2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50" y="2776538"/>
            <a:ext cx="4795838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3" name="Rectangle 5">
            <a:extLst>
              <a:ext uri="{FF2B5EF4-FFF2-40B4-BE49-F238E27FC236}">
                <a16:creationId xmlns:a16="http://schemas.microsoft.com/office/drawing/2014/main" id="{C1273CA3-5AD9-4F60-917C-BC809CDFD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" y="265113"/>
            <a:ext cx="874395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C:\Java&gt;javac smtpClient.java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C:\Java&gt;java smtpClient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220 sunday.ncnu.edu.tw ESMTP Service(NCNU EMail Ver. 0.3) ready Mon, 02 Oct 2006 10:32:32 +0800 (CST)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250 sunday.ncnu.edu.tw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250 Sender &lt;</a:t>
            </a:r>
            <a:r>
              <a:rPr kumimoji="0" lang="en-US" altLang="zh-TW" sz="1800" i="1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sender@ncnu.edu.tw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&gt; OK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250 Recipient &lt;</a:t>
            </a:r>
            <a:r>
              <a:rPr kumimoji="0" lang="en-US" altLang="zh-TW" sz="1800" i="1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receiver@ncnu.edu.tw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&gt; OK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354 Please start mail input.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250 Mail queued for delivery.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221 Closing connection. Good bye.</a:t>
            </a:r>
            <a:endParaRPr kumimoji="0"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4">
            <a:extLst>
              <a:ext uri="{FF2B5EF4-FFF2-40B4-BE49-F238E27FC236}">
                <a16:creationId xmlns:a16="http://schemas.microsoft.com/office/drawing/2014/main" id="{7ABAC434-F734-4F05-9363-0AEF29AF2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4">
            <a:extLst>
              <a:ext uri="{FF2B5EF4-FFF2-40B4-BE49-F238E27FC236}">
                <a16:creationId xmlns:a16="http://schemas.microsoft.com/office/drawing/2014/main" id="{7330B27C-5571-457F-9493-D80C8F8C30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65DCFEA7-0858-4FB0-BB87-B350F45BB1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Multipurpose Internet Mail Extension (MIME)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34AF115E-484F-4307-B804-8307738C6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Extension to RFC822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SMTP can not transmit executables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Uuencode and other schemes are available</a:t>
            </a:r>
          </a:p>
          <a:p>
            <a:pPr lvl="2">
              <a:lnSpc>
                <a:spcPct val="90000"/>
              </a:lnSpc>
            </a:pPr>
            <a:r>
              <a:rPr lang="en-US" altLang="zh-TW" sz="1800">
                <a:ea typeface="新細明體" panose="02020500000000000000" pitchFamily="18" charset="-120"/>
              </a:rPr>
              <a:t>Not standardized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Can not transmit text including international characters (e.g. â, å, ä, è, é, ê, ë)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Need 8 bit ASCII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Servers may reject mail over certain size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Translation between ASCII and EBCDIC not standard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SMTP gateways to X.400 can not handle none text data in X.400 messages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Some SMTP implementations do not adhere to standard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CRLF, truncate or wrap long lines, removal of white space, etc.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B603B7CE-0B54-46B1-9AE5-CDDA731D6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Overview of MIME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12663519-AC49-4E2A-8897-4E9B136CB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Five new message header fields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MIME version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Content type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Content transfer encoding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Content Id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Content Description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Number of content formats defines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Transfer encoding defined</a:t>
            </a:r>
          </a:p>
          <a:p>
            <a:endParaRPr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4">
            <a:extLst>
              <a:ext uri="{FF2B5EF4-FFF2-40B4-BE49-F238E27FC236}">
                <a16:creationId xmlns:a16="http://schemas.microsoft.com/office/drawing/2014/main" id="{EDBF430B-1E0F-47C1-AF7A-5C073AE74D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Content Types</a:t>
            </a:r>
          </a:p>
        </p:txBody>
      </p:sp>
      <p:sp>
        <p:nvSpPr>
          <p:cNvPr id="76803" name="Rectangle 5">
            <a:extLst>
              <a:ext uri="{FF2B5EF4-FFF2-40B4-BE49-F238E27FC236}">
                <a16:creationId xmlns:a16="http://schemas.microsoft.com/office/drawing/2014/main" id="{E4487D05-2EA9-466B-8298-168A8D1D94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8163" y="1398588"/>
            <a:ext cx="8407400" cy="5251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Text</a:t>
            </a:r>
          </a:p>
          <a:p>
            <a:pPr lvl="1">
              <a:lnSpc>
                <a:spcPct val="8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Plain</a:t>
            </a:r>
          </a:p>
          <a:p>
            <a:pPr>
              <a:lnSpc>
                <a:spcPct val="8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Multipart</a:t>
            </a:r>
          </a:p>
          <a:p>
            <a:pPr lvl="1">
              <a:lnSpc>
                <a:spcPct val="8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Mixed, Parallel, Alternative, Digest</a:t>
            </a:r>
          </a:p>
          <a:p>
            <a:pPr>
              <a:lnSpc>
                <a:spcPct val="8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Message</a:t>
            </a:r>
          </a:p>
          <a:p>
            <a:pPr lvl="1">
              <a:lnSpc>
                <a:spcPct val="8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RFC 822, Partial, External-body</a:t>
            </a:r>
          </a:p>
          <a:p>
            <a:pPr>
              <a:lnSpc>
                <a:spcPct val="8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Image</a:t>
            </a:r>
          </a:p>
          <a:p>
            <a:pPr lvl="1">
              <a:lnSpc>
                <a:spcPct val="8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jpeg, gif</a:t>
            </a:r>
          </a:p>
          <a:p>
            <a:pPr>
              <a:lnSpc>
                <a:spcPct val="8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Video</a:t>
            </a:r>
          </a:p>
          <a:p>
            <a:pPr lvl="1">
              <a:lnSpc>
                <a:spcPct val="8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mpeg</a:t>
            </a:r>
          </a:p>
          <a:p>
            <a:pPr>
              <a:lnSpc>
                <a:spcPct val="8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Audio</a:t>
            </a:r>
          </a:p>
          <a:p>
            <a:pPr lvl="1">
              <a:lnSpc>
                <a:spcPct val="8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Basic</a:t>
            </a:r>
          </a:p>
          <a:p>
            <a:pPr>
              <a:lnSpc>
                <a:spcPct val="8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Application</a:t>
            </a:r>
          </a:p>
          <a:p>
            <a:pPr lvl="1">
              <a:lnSpc>
                <a:spcPct val="8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Postscript</a:t>
            </a:r>
          </a:p>
          <a:p>
            <a:pPr lvl="1">
              <a:lnSpc>
                <a:spcPct val="8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octet stream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3">
            <a:extLst>
              <a:ext uri="{FF2B5EF4-FFF2-40B4-BE49-F238E27FC236}">
                <a16:creationId xmlns:a16="http://schemas.microsoft.com/office/drawing/2014/main" id="{D2C1C899-D3C2-4003-8ED6-97599B71E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88"/>
          <a:stretch>
            <a:fillRect/>
          </a:stretch>
        </p:blipFill>
        <p:spPr bwMode="auto">
          <a:xfrm>
            <a:off x="0" y="381000"/>
            <a:ext cx="9144000" cy="524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2E753708-705B-4E91-B333-BFD42C937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ea typeface="新細明體" panose="02020500000000000000" pitchFamily="18" charset="-120"/>
              </a:rPr>
              <a:t>FTP Model</a:t>
            </a:r>
            <a:endParaRPr lang="zh-TW" altLang="en-US">
              <a:ea typeface="新細明體" panose="02020500000000000000" pitchFamily="18" charset="-120"/>
            </a:endParaRPr>
          </a:p>
        </p:txBody>
      </p:sp>
      <p:pic>
        <p:nvPicPr>
          <p:cNvPr id="10243" name="Picture 5">
            <a:extLst>
              <a:ext uri="{FF2B5EF4-FFF2-40B4-BE49-F238E27FC236}">
                <a16:creationId xmlns:a16="http://schemas.microsoft.com/office/drawing/2014/main" id="{7669BD60-725B-4AB9-B9A0-6206A557BAD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3563" y="1343025"/>
            <a:ext cx="7878762" cy="5322888"/>
          </a:xfr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7AE6FE43-EA29-49A0-AC8E-4443FC261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33400"/>
            <a:ext cx="8382000" cy="6116638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...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From: "Yen-Cheng Chen" &lt;ycchen@ncnu.edu.tw&gt;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To: &lt;ycchen@im.ncnu.edu.tw&gt;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Subject: test mail!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Date: Wed, 22 May 2002 14:27:07 +0800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MIME-Version: 1.0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Content-Type: multipart/mixed;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	boundary="</a:t>
            </a:r>
            <a:r>
              <a:rPr lang="en-US" altLang="zh-TW" sz="1800" b="1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----=_NextPart_000_0047_01C2019E.69F32C40</a:t>
            </a: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"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Status:  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lang="en-US" altLang="zh-TW" sz="18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This is a multi-part message in MIME format.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lang="en-US" altLang="zh-TW" sz="18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--</a:t>
            </a:r>
            <a:r>
              <a:rPr lang="en-US" altLang="zh-TW" sz="1800" b="1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----=_NextPart_000_0047_01C2019E.69F32C40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Content-Type: text/plain; charset="big5"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Content-Transfer-Encoding: 7bit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lang="en-US" altLang="zh-TW" sz="18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Start of Body!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Yen-Cheng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lang="en-US" altLang="zh-TW" sz="18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--</a:t>
            </a:r>
            <a:r>
              <a:rPr lang="en-US" altLang="zh-TW" sz="1800" b="1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----=_NextPart_000_0047_01C2019E.69F32C40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Content-Type: text/plain; name="a.txt"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Content-Transfer-Encoding: 7bit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Content-Disposition: attachment;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	filename="a.txt“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lang="en-US" altLang="zh-TW" sz="18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This is the first and only one line of the file.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--</a:t>
            </a:r>
            <a:r>
              <a:rPr lang="zh-TW" altLang="en-US" sz="1800" b="1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----=_</a:t>
            </a:r>
            <a:r>
              <a:rPr lang="en-US" altLang="zh-TW" sz="1800" b="1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NextPart_000_0047_01C2019E.69F32C40</a:t>
            </a:r>
            <a:r>
              <a:rPr lang="en-US" altLang="zh-TW" sz="18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--</a:t>
            </a:r>
            <a:endParaRPr lang="zh-TW" altLang="en-US" sz="18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</p:txBody>
      </p:sp>
      <p:sp>
        <p:nvSpPr>
          <p:cNvPr id="80899" name="Text Box 3">
            <a:extLst>
              <a:ext uri="{FF2B5EF4-FFF2-40B4-BE49-F238E27FC236}">
                <a16:creationId xmlns:a16="http://schemas.microsoft.com/office/drawing/2014/main" id="{3CCC43A1-FD8E-4AF1-8863-968C50C26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231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multipart/mixed</a:t>
            </a: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E1478C15-2120-43DE-9501-B3F827BFAAF2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081338"/>
            <a:ext cx="6510338" cy="3568700"/>
            <a:chOff x="228598" y="3081297"/>
            <a:chExt cx="6510297" cy="3569162"/>
          </a:xfrm>
        </p:grpSpPr>
        <p:sp>
          <p:nvSpPr>
            <p:cNvPr id="80902" name="橢圓 1">
              <a:extLst>
                <a:ext uri="{FF2B5EF4-FFF2-40B4-BE49-F238E27FC236}">
                  <a16:creationId xmlns:a16="http://schemas.microsoft.com/office/drawing/2014/main" id="{6A76A160-884A-4D50-8FDB-964275ADC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" y="4595052"/>
              <a:ext cx="509067" cy="407253"/>
            </a:xfrm>
            <a:prstGeom prst="ellips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0903" name="橢圓 4">
              <a:extLst>
                <a:ext uri="{FF2B5EF4-FFF2-40B4-BE49-F238E27FC236}">
                  <a16:creationId xmlns:a16="http://schemas.microsoft.com/office/drawing/2014/main" id="{D70A06AF-C945-49E2-BC6B-1DB63BA66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598" y="6170279"/>
              <a:ext cx="509067" cy="407253"/>
            </a:xfrm>
            <a:prstGeom prst="ellips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0904" name="橢圓 5">
              <a:extLst>
                <a:ext uri="{FF2B5EF4-FFF2-40B4-BE49-F238E27FC236}">
                  <a16:creationId xmlns:a16="http://schemas.microsoft.com/office/drawing/2014/main" id="{2FA18A67-9CF7-4450-9185-A40593455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599" y="3081297"/>
              <a:ext cx="509067" cy="407253"/>
            </a:xfrm>
            <a:prstGeom prst="ellips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0905" name="橢圓 6">
              <a:extLst>
                <a:ext uri="{FF2B5EF4-FFF2-40B4-BE49-F238E27FC236}">
                  <a16:creationId xmlns:a16="http://schemas.microsoft.com/office/drawing/2014/main" id="{E077725C-9DCB-402D-A25C-87B0B697C4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9828" y="6243206"/>
              <a:ext cx="509067" cy="407253"/>
            </a:xfrm>
            <a:prstGeom prst="ellips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80901" name="文字方塊 1">
            <a:extLst>
              <a:ext uri="{FF2B5EF4-FFF2-40B4-BE49-F238E27FC236}">
                <a16:creationId xmlns:a16="http://schemas.microsoft.com/office/drawing/2014/main" id="{2A7BD8BE-8A5C-4D78-B0A4-B76EA76FC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38" y="93663"/>
            <a:ext cx="57642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000">
                <a:latin typeface="Times New Roman" panose="02020603050405020304" pitchFamily="18" charset="0"/>
                <a:ea typeface="新細明體" panose="02020500000000000000" pitchFamily="18" charset="-120"/>
                <a:hlinkClick r:id="rId3"/>
              </a:rPr>
              <a:t>https://ycchen.im.ncnu.edu.tw/AdvNet/TestMIME.eml</a:t>
            </a:r>
            <a:endParaRPr kumimoji="0"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209090B7-A031-44BF-A313-D6D96B7025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Content-Transfer-Encoding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69592680-A03C-431F-B971-0FC9A4470D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2750" y="1468438"/>
            <a:ext cx="8205788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Reliable delivery across wide range of environments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Content transfer encoding field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Six values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Three (</a:t>
            </a:r>
            <a:r>
              <a:rPr lang="en-US" altLang="zh-TW" sz="2000" b="1">
                <a:ea typeface="新細明體" panose="02020500000000000000" pitchFamily="18" charset="-120"/>
              </a:rPr>
              <a:t>7bit</a:t>
            </a:r>
            <a:r>
              <a:rPr lang="en-US" altLang="zh-TW" sz="2000">
                <a:ea typeface="新細明體" panose="02020500000000000000" pitchFamily="18" charset="-120"/>
              </a:rPr>
              <a:t>, </a:t>
            </a:r>
            <a:r>
              <a:rPr lang="en-US" altLang="zh-TW" sz="2000" b="1">
                <a:ea typeface="新細明體" panose="02020500000000000000" pitchFamily="18" charset="-120"/>
              </a:rPr>
              <a:t>8bit</a:t>
            </a:r>
            <a:r>
              <a:rPr lang="en-US" altLang="zh-TW" sz="2000">
                <a:ea typeface="新細明體" panose="02020500000000000000" pitchFamily="18" charset="-120"/>
              </a:rPr>
              <a:t>, </a:t>
            </a:r>
            <a:r>
              <a:rPr lang="en-US" altLang="zh-TW" sz="2000" b="1">
                <a:ea typeface="新細明體" panose="02020500000000000000" pitchFamily="18" charset="-120"/>
              </a:rPr>
              <a:t>binary</a:t>
            </a:r>
            <a:r>
              <a:rPr lang="en-US" altLang="zh-TW" sz="2000">
                <a:ea typeface="新細明體" panose="02020500000000000000" pitchFamily="18" charset="-120"/>
              </a:rPr>
              <a:t>) no encoding done</a:t>
            </a:r>
          </a:p>
          <a:p>
            <a:pPr lvl="2">
              <a:lnSpc>
                <a:spcPct val="90000"/>
              </a:lnSpc>
            </a:pPr>
            <a:r>
              <a:rPr lang="en-US" altLang="zh-TW" sz="1800">
                <a:ea typeface="新細明體" panose="02020500000000000000" pitchFamily="18" charset="-120"/>
              </a:rPr>
              <a:t>Provide info about nature of data</a:t>
            </a:r>
            <a:endParaRPr lang="en-US" altLang="zh-TW" sz="1800" b="1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 b="1">
                <a:ea typeface="新細明體" panose="02020500000000000000" pitchFamily="18" charset="-120"/>
              </a:rPr>
              <a:t>Quoted-printable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Data largely printable ASCII characters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Non-printing characters represented by hex code</a:t>
            </a:r>
          </a:p>
          <a:p>
            <a:pPr>
              <a:lnSpc>
                <a:spcPct val="90000"/>
              </a:lnSpc>
            </a:pPr>
            <a:r>
              <a:rPr lang="en-US" altLang="zh-TW" sz="2400" b="1">
                <a:ea typeface="新細明體" panose="02020500000000000000" pitchFamily="18" charset="-120"/>
              </a:rPr>
              <a:t>Base64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Maps arbitrary binary input onto printable output</a:t>
            </a:r>
            <a:endParaRPr lang="en-US" altLang="zh-TW" sz="2000" b="1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 b="1">
                <a:ea typeface="新細明體" panose="02020500000000000000" pitchFamily="18" charset="-120"/>
              </a:rPr>
              <a:t>X-token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anose="02020500000000000000" pitchFamily="18" charset="-120"/>
              </a:rPr>
              <a:t>Named nonstandard encoding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5">
            <a:extLst>
              <a:ext uri="{FF2B5EF4-FFF2-40B4-BE49-F238E27FC236}">
                <a16:creationId xmlns:a16="http://schemas.microsoft.com/office/drawing/2014/main" id="{39F1ADCC-37F9-4DBF-8F98-3673CADF8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077913"/>
            <a:ext cx="9144001" cy="376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E136B0DE-549E-4AB2-9CC1-F2EE642BF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Content-Transfer-Encoding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E718C417-36CB-438E-841B-598F552822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Content-Transfer-Encoding: base64</a:t>
            </a:r>
          </a:p>
        </p:txBody>
      </p:sp>
      <p:sp>
        <p:nvSpPr>
          <p:cNvPr id="87044" name="Rectangle 4">
            <a:extLst>
              <a:ext uri="{FF2B5EF4-FFF2-40B4-BE49-F238E27FC236}">
                <a16:creationId xmlns:a16="http://schemas.microsoft.com/office/drawing/2014/main" id="{BB1D1CAF-3761-442F-878A-8B86204D1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45" name="Rectangle 5">
            <a:extLst>
              <a:ext uri="{FF2B5EF4-FFF2-40B4-BE49-F238E27FC236}">
                <a16:creationId xmlns:a16="http://schemas.microsoft.com/office/drawing/2014/main" id="{6B79FB7F-AE1A-49B0-B37A-3712DAA66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46" name="Rectangle 6">
            <a:extLst>
              <a:ext uri="{FF2B5EF4-FFF2-40B4-BE49-F238E27FC236}">
                <a16:creationId xmlns:a16="http://schemas.microsoft.com/office/drawing/2014/main" id="{525FB905-3472-460B-9B35-8D2E4B5DE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47" name="Rectangle 7">
            <a:extLst>
              <a:ext uri="{FF2B5EF4-FFF2-40B4-BE49-F238E27FC236}">
                <a16:creationId xmlns:a16="http://schemas.microsoft.com/office/drawing/2014/main" id="{8537ECB0-6508-4C1B-B783-C2B957B38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48" name="Rectangle 8">
            <a:extLst>
              <a:ext uri="{FF2B5EF4-FFF2-40B4-BE49-F238E27FC236}">
                <a16:creationId xmlns:a16="http://schemas.microsoft.com/office/drawing/2014/main" id="{B827B119-2051-4488-8AD0-AC024147D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49" name="Rectangle 9">
            <a:extLst>
              <a:ext uri="{FF2B5EF4-FFF2-40B4-BE49-F238E27FC236}">
                <a16:creationId xmlns:a16="http://schemas.microsoft.com/office/drawing/2014/main" id="{C9C19C7F-820C-4253-98B6-EB2407C46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50" name="Rectangle 10">
            <a:extLst>
              <a:ext uri="{FF2B5EF4-FFF2-40B4-BE49-F238E27FC236}">
                <a16:creationId xmlns:a16="http://schemas.microsoft.com/office/drawing/2014/main" id="{AE1F520D-4153-4D40-B5CB-D5569B79A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51" name="Rectangle 11">
            <a:extLst>
              <a:ext uri="{FF2B5EF4-FFF2-40B4-BE49-F238E27FC236}">
                <a16:creationId xmlns:a16="http://schemas.microsoft.com/office/drawing/2014/main" id="{2C660C76-24B8-4B81-BAE2-579EDE20A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52" name="Rectangle 12">
            <a:extLst>
              <a:ext uri="{FF2B5EF4-FFF2-40B4-BE49-F238E27FC236}">
                <a16:creationId xmlns:a16="http://schemas.microsoft.com/office/drawing/2014/main" id="{60C40C69-ACC6-472E-AB66-5811DC1D8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53" name="Rectangle 13">
            <a:extLst>
              <a:ext uri="{FF2B5EF4-FFF2-40B4-BE49-F238E27FC236}">
                <a16:creationId xmlns:a16="http://schemas.microsoft.com/office/drawing/2014/main" id="{4303C351-2009-4304-A1E0-EA6D99D93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54" name="Rectangle 14">
            <a:extLst>
              <a:ext uri="{FF2B5EF4-FFF2-40B4-BE49-F238E27FC236}">
                <a16:creationId xmlns:a16="http://schemas.microsoft.com/office/drawing/2014/main" id="{1549133E-EE38-471A-98CA-9A042A532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55" name="Rectangle 15">
            <a:extLst>
              <a:ext uri="{FF2B5EF4-FFF2-40B4-BE49-F238E27FC236}">
                <a16:creationId xmlns:a16="http://schemas.microsoft.com/office/drawing/2014/main" id="{A35F5B79-30F4-4FCF-BDA4-50715D5FB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56" name="Rectangle 16">
            <a:extLst>
              <a:ext uri="{FF2B5EF4-FFF2-40B4-BE49-F238E27FC236}">
                <a16:creationId xmlns:a16="http://schemas.microsoft.com/office/drawing/2014/main" id="{FF9D100B-7E5D-47EC-89BE-89B5AFFE6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57" name="Rectangle 17">
            <a:extLst>
              <a:ext uri="{FF2B5EF4-FFF2-40B4-BE49-F238E27FC236}">
                <a16:creationId xmlns:a16="http://schemas.microsoft.com/office/drawing/2014/main" id="{59B3B838-5BC1-4897-B9A2-812E2AB51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58" name="Rectangle 18">
            <a:extLst>
              <a:ext uri="{FF2B5EF4-FFF2-40B4-BE49-F238E27FC236}">
                <a16:creationId xmlns:a16="http://schemas.microsoft.com/office/drawing/2014/main" id="{4E75AF1B-79F1-414C-A7D8-D499F3A2D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59" name="Rectangle 19">
            <a:extLst>
              <a:ext uri="{FF2B5EF4-FFF2-40B4-BE49-F238E27FC236}">
                <a16:creationId xmlns:a16="http://schemas.microsoft.com/office/drawing/2014/main" id="{286F08B9-FA23-4732-9003-01A79B0DF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60" name="Rectangle 20">
            <a:extLst>
              <a:ext uri="{FF2B5EF4-FFF2-40B4-BE49-F238E27FC236}">
                <a16:creationId xmlns:a16="http://schemas.microsoft.com/office/drawing/2014/main" id="{51648046-2E9A-4643-93DD-443965268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61" name="Rectangle 21">
            <a:extLst>
              <a:ext uri="{FF2B5EF4-FFF2-40B4-BE49-F238E27FC236}">
                <a16:creationId xmlns:a16="http://schemas.microsoft.com/office/drawing/2014/main" id="{AA9D9EE5-C552-476A-97C5-A6BEA743E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62" name="Rectangle 22">
            <a:extLst>
              <a:ext uri="{FF2B5EF4-FFF2-40B4-BE49-F238E27FC236}">
                <a16:creationId xmlns:a16="http://schemas.microsoft.com/office/drawing/2014/main" id="{24C1CC00-E101-4D7F-9B52-63F4402F1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63" name="Rectangle 23">
            <a:extLst>
              <a:ext uri="{FF2B5EF4-FFF2-40B4-BE49-F238E27FC236}">
                <a16:creationId xmlns:a16="http://schemas.microsoft.com/office/drawing/2014/main" id="{3632E3D9-537D-4CD1-8E82-554A32BA6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64" name="Rectangle 24">
            <a:extLst>
              <a:ext uri="{FF2B5EF4-FFF2-40B4-BE49-F238E27FC236}">
                <a16:creationId xmlns:a16="http://schemas.microsoft.com/office/drawing/2014/main" id="{C65595B8-AAEE-4C32-A4BA-D2833BA18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65" name="Rectangle 25">
            <a:extLst>
              <a:ext uri="{FF2B5EF4-FFF2-40B4-BE49-F238E27FC236}">
                <a16:creationId xmlns:a16="http://schemas.microsoft.com/office/drawing/2014/main" id="{3AD01827-65BF-41BA-9C46-1470D3FB8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66" name="Rectangle 26">
            <a:extLst>
              <a:ext uri="{FF2B5EF4-FFF2-40B4-BE49-F238E27FC236}">
                <a16:creationId xmlns:a16="http://schemas.microsoft.com/office/drawing/2014/main" id="{9EA0C9C0-A683-4E0E-82B1-E629A7B22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67" name="Rectangle 27">
            <a:extLst>
              <a:ext uri="{FF2B5EF4-FFF2-40B4-BE49-F238E27FC236}">
                <a16:creationId xmlns:a16="http://schemas.microsoft.com/office/drawing/2014/main" id="{D25CC071-FFBC-4A15-AF57-AA8FA649D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2098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68" name="Rectangle 28">
            <a:extLst>
              <a:ext uri="{FF2B5EF4-FFF2-40B4-BE49-F238E27FC236}">
                <a16:creationId xmlns:a16="http://schemas.microsoft.com/office/drawing/2014/main" id="{F7BD9B46-9E26-479D-9F2C-A5A0838BA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209800"/>
            <a:ext cx="24384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69" name="Rectangle 29">
            <a:extLst>
              <a:ext uri="{FF2B5EF4-FFF2-40B4-BE49-F238E27FC236}">
                <a16:creationId xmlns:a16="http://schemas.microsoft.com/office/drawing/2014/main" id="{778A445F-6A72-46B0-826D-400BB05E1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09800"/>
            <a:ext cx="24384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70" name="Rectangle 30">
            <a:extLst>
              <a:ext uri="{FF2B5EF4-FFF2-40B4-BE49-F238E27FC236}">
                <a16:creationId xmlns:a16="http://schemas.microsoft.com/office/drawing/2014/main" id="{BEE7F3EC-59DE-4512-9074-4CA6CAF47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209800"/>
            <a:ext cx="24384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71" name="Rectangle 31">
            <a:extLst>
              <a:ext uri="{FF2B5EF4-FFF2-40B4-BE49-F238E27FC236}">
                <a16:creationId xmlns:a16="http://schemas.microsoft.com/office/drawing/2014/main" id="{85ED4B07-287C-4B7D-846A-FE4ECA1B9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194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latin typeface="Arial" panose="020B0604020202020204" pitchFamily="34" charset="0"/>
                <a:ea typeface="新細明體" panose="02020500000000000000" pitchFamily="18" charset="-120"/>
              </a:rPr>
              <a:t>0</a:t>
            </a:r>
          </a:p>
        </p:txBody>
      </p:sp>
      <p:sp>
        <p:nvSpPr>
          <p:cNvPr id="87072" name="Rectangle 32">
            <a:extLst>
              <a:ext uri="{FF2B5EF4-FFF2-40B4-BE49-F238E27FC236}">
                <a16:creationId xmlns:a16="http://schemas.microsoft.com/office/drawing/2014/main" id="{EDA80623-409F-4DF6-9929-4D270C3A9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194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latin typeface="Arial" panose="020B0604020202020204" pitchFamily="34" charset="0"/>
                <a:ea typeface="新細明體" panose="02020500000000000000" pitchFamily="18" charset="-120"/>
              </a:rPr>
              <a:t>0</a:t>
            </a:r>
          </a:p>
        </p:txBody>
      </p:sp>
      <p:sp>
        <p:nvSpPr>
          <p:cNvPr id="87073" name="Rectangle 33">
            <a:extLst>
              <a:ext uri="{FF2B5EF4-FFF2-40B4-BE49-F238E27FC236}">
                <a16:creationId xmlns:a16="http://schemas.microsoft.com/office/drawing/2014/main" id="{D0C74625-DF83-4C9A-B549-FDB1696AB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8194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74" name="Rectangle 34">
            <a:extLst>
              <a:ext uri="{FF2B5EF4-FFF2-40B4-BE49-F238E27FC236}">
                <a16:creationId xmlns:a16="http://schemas.microsoft.com/office/drawing/2014/main" id="{AC1ED957-09A5-4AB8-8E0F-5FDEA2F4B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8194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75" name="Rectangle 35">
            <a:extLst>
              <a:ext uri="{FF2B5EF4-FFF2-40B4-BE49-F238E27FC236}">
                <a16:creationId xmlns:a16="http://schemas.microsoft.com/office/drawing/2014/main" id="{37753FF8-2133-4246-A5D5-8ECEA1269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8194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76" name="Rectangle 36">
            <a:extLst>
              <a:ext uri="{FF2B5EF4-FFF2-40B4-BE49-F238E27FC236}">
                <a16:creationId xmlns:a16="http://schemas.microsoft.com/office/drawing/2014/main" id="{F445FA9D-78C9-45B8-98AF-4053D6CA3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8194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77" name="Rectangle 37">
            <a:extLst>
              <a:ext uri="{FF2B5EF4-FFF2-40B4-BE49-F238E27FC236}">
                <a16:creationId xmlns:a16="http://schemas.microsoft.com/office/drawing/2014/main" id="{48A84F74-5284-4405-B860-68AF8BBFB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8194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78" name="Rectangle 38">
            <a:extLst>
              <a:ext uri="{FF2B5EF4-FFF2-40B4-BE49-F238E27FC236}">
                <a16:creationId xmlns:a16="http://schemas.microsoft.com/office/drawing/2014/main" id="{446D4714-8591-421B-B862-2624F0127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819400"/>
            <a:ext cx="304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79" name="AutoShape 39">
            <a:extLst>
              <a:ext uri="{FF2B5EF4-FFF2-40B4-BE49-F238E27FC236}">
                <a16:creationId xmlns:a16="http://schemas.microsoft.com/office/drawing/2014/main" id="{646F0C26-357D-45BA-9D8D-2DF44595422E}"/>
              </a:ext>
            </a:extLst>
          </p:cNvPr>
          <p:cNvSpPr>
            <a:spLocks/>
          </p:cNvSpPr>
          <p:nvPr/>
        </p:nvSpPr>
        <p:spPr bwMode="auto">
          <a:xfrm rot="-5400000">
            <a:off x="1905000" y="1752600"/>
            <a:ext cx="152400" cy="1828800"/>
          </a:xfrm>
          <a:prstGeom prst="leftBrace">
            <a:avLst>
              <a:gd name="adj1" fmla="val 1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80" name="AutoShape 40">
            <a:extLst>
              <a:ext uri="{FF2B5EF4-FFF2-40B4-BE49-F238E27FC236}">
                <a16:creationId xmlns:a16="http://schemas.microsoft.com/office/drawing/2014/main" id="{C916A368-5BC6-4427-95C9-3B954B3FCC5C}"/>
              </a:ext>
            </a:extLst>
          </p:cNvPr>
          <p:cNvSpPr>
            <a:spLocks/>
          </p:cNvSpPr>
          <p:nvPr/>
        </p:nvSpPr>
        <p:spPr bwMode="auto">
          <a:xfrm rot="-5400000">
            <a:off x="3733800" y="1752600"/>
            <a:ext cx="152400" cy="1828800"/>
          </a:xfrm>
          <a:prstGeom prst="leftBrace">
            <a:avLst>
              <a:gd name="adj1" fmla="val 1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81" name="AutoShape 41">
            <a:extLst>
              <a:ext uri="{FF2B5EF4-FFF2-40B4-BE49-F238E27FC236}">
                <a16:creationId xmlns:a16="http://schemas.microsoft.com/office/drawing/2014/main" id="{B2C85252-660D-4C3F-A475-61E2FA4A5C43}"/>
              </a:ext>
            </a:extLst>
          </p:cNvPr>
          <p:cNvSpPr>
            <a:spLocks/>
          </p:cNvSpPr>
          <p:nvPr/>
        </p:nvSpPr>
        <p:spPr bwMode="auto">
          <a:xfrm rot="-5400000">
            <a:off x="5562600" y="1752600"/>
            <a:ext cx="152400" cy="1828800"/>
          </a:xfrm>
          <a:prstGeom prst="leftBrace">
            <a:avLst>
              <a:gd name="adj1" fmla="val 1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82" name="AutoShape 42">
            <a:extLst>
              <a:ext uri="{FF2B5EF4-FFF2-40B4-BE49-F238E27FC236}">
                <a16:creationId xmlns:a16="http://schemas.microsoft.com/office/drawing/2014/main" id="{62DDBF49-7C9F-4577-81B2-84162B9D383E}"/>
              </a:ext>
            </a:extLst>
          </p:cNvPr>
          <p:cNvSpPr>
            <a:spLocks/>
          </p:cNvSpPr>
          <p:nvPr/>
        </p:nvSpPr>
        <p:spPr bwMode="auto">
          <a:xfrm rot="-5400000">
            <a:off x="7391400" y="1752600"/>
            <a:ext cx="152400" cy="1828800"/>
          </a:xfrm>
          <a:prstGeom prst="leftBrace">
            <a:avLst>
              <a:gd name="adj1" fmla="val 1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grpSp>
        <p:nvGrpSpPr>
          <p:cNvPr id="87083" name="Group 43">
            <a:extLst>
              <a:ext uri="{FF2B5EF4-FFF2-40B4-BE49-F238E27FC236}">
                <a16:creationId xmlns:a16="http://schemas.microsoft.com/office/drawing/2014/main" id="{63928483-7A06-4B97-8B5E-6BE27EEA135B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175000"/>
            <a:ext cx="2438400" cy="304800"/>
            <a:chOff x="1392" y="3408"/>
            <a:chExt cx="1536" cy="192"/>
          </a:xfrm>
        </p:grpSpPr>
        <p:sp>
          <p:nvSpPr>
            <p:cNvPr id="87151" name="Rectangle 44">
              <a:extLst>
                <a:ext uri="{FF2B5EF4-FFF2-40B4-BE49-F238E27FC236}">
                  <a16:creationId xmlns:a16="http://schemas.microsoft.com/office/drawing/2014/main" id="{0F0B33F0-615D-4BC6-A642-4DC7F5301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52" name="Rectangle 45">
              <a:extLst>
                <a:ext uri="{FF2B5EF4-FFF2-40B4-BE49-F238E27FC236}">
                  <a16:creationId xmlns:a16="http://schemas.microsoft.com/office/drawing/2014/main" id="{98A42919-14D3-40E7-AC62-62AD0B54F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53" name="Rectangle 46">
              <a:extLst>
                <a:ext uri="{FF2B5EF4-FFF2-40B4-BE49-F238E27FC236}">
                  <a16:creationId xmlns:a16="http://schemas.microsoft.com/office/drawing/2014/main" id="{71EA9930-F41E-4965-B5C6-FC7912C17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54" name="Rectangle 47">
              <a:extLst>
                <a:ext uri="{FF2B5EF4-FFF2-40B4-BE49-F238E27FC236}">
                  <a16:creationId xmlns:a16="http://schemas.microsoft.com/office/drawing/2014/main" id="{36B818E2-E56C-45CA-923A-A1A2E568E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55" name="Rectangle 48">
              <a:extLst>
                <a:ext uri="{FF2B5EF4-FFF2-40B4-BE49-F238E27FC236}">
                  <a16:creationId xmlns:a16="http://schemas.microsoft.com/office/drawing/2014/main" id="{A19480E5-75C9-42E3-8000-C13E265EF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56" name="Rectangle 49">
              <a:extLst>
                <a:ext uri="{FF2B5EF4-FFF2-40B4-BE49-F238E27FC236}">
                  <a16:creationId xmlns:a16="http://schemas.microsoft.com/office/drawing/2014/main" id="{C26D0BCB-5523-4529-A029-CDAD88E65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57" name="Rectangle 50">
              <a:extLst>
                <a:ext uri="{FF2B5EF4-FFF2-40B4-BE49-F238E27FC236}">
                  <a16:creationId xmlns:a16="http://schemas.microsoft.com/office/drawing/2014/main" id="{0D8D2DE0-3676-4AE3-BBD5-137299AB3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zh-TW" altLang="en-US" sz="2000">
                  <a:latin typeface="Arial" panose="020B0604020202020204" pitchFamily="34" charset="0"/>
                  <a:ea typeface="新細明體" panose="02020500000000000000" pitchFamily="18" charset="-120"/>
                </a:rPr>
                <a:t>0</a:t>
              </a:r>
            </a:p>
          </p:txBody>
        </p:sp>
        <p:sp>
          <p:nvSpPr>
            <p:cNvPr id="87158" name="Rectangle 51">
              <a:extLst>
                <a:ext uri="{FF2B5EF4-FFF2-40B4-BE49-F238E27FC236}">
                  <a16:creationId xmlns:a16="http://schemas.microsoft.com/office/drawing/2014/main" id="{9A87C230-3C92-4BCE-8D30-FAE10700B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zh-TW" altLang="en-US" sz="2000">
                  <a:latin typeface="Arial" panose="020B0604020202020204" pitchFamily="34" charset="0"/>
                  <a:ea typeface="新細明體" panose="02020500000000000000" pitchFamily="18" charset="-120"/>
                </a:rPr>
                <a:t>0</a:t>
              </a:r>
            </a:p>
          </p:txBody>
        </p:sp>
      </p:grpSp>
      <p:grpSp>
        <p:nvGrpSpPr>
          <p:cNvPr id="87084" name="Group 52">
            <a:extLst>
              <a:ext uri="{FF2B5EF4-FFF2-40B4-BE49-F238E27FC236}">
                <a16:creationId xmlns:a16="http://schemas.microsoft.com/office/drawing/2014/main" id="{8128152A-5B44-4064-B911-C50766F993BA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3530600"/>
            <a:ext cx="2438400" cy="304800"/>
            <a:chOff x="1392" y="3408"/>
            <a:chExt cx="1536" cy="192"/>
          </a:xfrm>
        </p:grpSpPr>
        <p:sp>
          <p:nvSpPr>
            <p:cNvPr id="87143" name="Rectangle 53">
              <a:extLst>
                <a:ext uri="{FF2B5EF4-FFF2-40B4-BE49-F238E27FC236}">
                  <a16:creationId xmlns:a16="http://schemas.microsoft.com/office/drawing/2014/main" id="{64D5681D-955B-4FA7-9EFA-92161FCC3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44" name="Rectangle 54">
              <a:extLst>
                <a:ext uri="{FF2B5EF4-FFF2-40B4-BE49-F238E27FC236}">
                  <a16:creationId xmlns:a16="http://schemas.microsoft.com/office/drawing/2014/main" id="{0ACB59D4-D8BF-43FD-BD66-61E8392A4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45" name="Rectangle 55">
              <a:extLst>
                <a:ext uri="{FF2B5EF4-FFF2-40B4-BE49-F238E27FC236}">
                  <a16:creationId xmlns:a16="http://schemas.microsoft.com/office/drawing/2014/main" id="{5AA44B97-C8F4-4B2B-87BB-3CDDF182E5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46" name="Rectangle 56">
              <a:extLst>
                <a:ext uri="{FF2B5EF4-FFF2-40B4-BE49-F238E27FC236}">
                  <a16:creationId xmlns:a16="http://schemas.microsoft.com/office/drawing/2014/main" id="{DE1AE4A9-E5DE-428B-BCB8-6BFC8F3B2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47" name="Rectangle 57">
              <a:extLst>
                <a:ext uri="{FF2B5EF4-FFF2-40B4-BE49-F238E27FC236}">
                  <a16:creationId xmlns:a16="http://schemas.microsoft.com/office/drawing/2014/main" id="{ED9242EE-7B42-47BA-ABA1-7C93596D2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48" name="Rectangle 58">
              <a:extLst>
                <a:ext uri="{FF2B5EF4-FFF2-40B4-BE49-F238E27FC236}">
                  <a16:creationId xmlns:a16="http://schemas.microsoft.com/office/drawing/2014/main" id="{E6D2F84B-766A-47B1-AE0A-6BA9D108E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49" name="Rectangle 59">
              <a:extLst>
                <a:ext uri="{FF2B5EF4-FFF2-40B4-BE49-F238E27FC236}">
                  <a16:creationId xmlns:a16="http://schemas.microsoft.com/office/drawing/2014/main" id="{C03D3ECA-A4A1-44D7-98E4-01B3B9D1F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zh-TW" altLang="en-US" sz="2000">
                  <a:latin typeface="Arial" panose="020B0604020202020204" pitchFamily="34" charset="0"/>
                  <a:ea typeface="新細明體" panose="02020500000000000000" pitchFamily="18" charset="-120"/>
                </a:rPr>
                <a:t>0</a:t>
              </a:r>
            </a:p>
          </p:txBody>
        </p:sp>
        <p:sp>
          <p:nvSpPr>
            <p:cNvPr id="87150" name="Rectangle 60">
              <a:extLst>
                <a:ext uri="{FF2B5EF4-FFF2-40B4-BE49-F238E27FC236}">
                  <a16:creationId xmlns:a16="http://schemas.microsoft.com/office/drawing/2014/main" id="{8C6D92C4-F7A7-4E43-A07C-4CF774E4C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zh-TW" altLang="en-US" sz="2000">
                  <a:latin typeface="Arial" panose="020B0604020202020204" pitchFamily="34" charset="0"/>
                  <a:ea typeface="新細明體" panose="02020500000000000000" pitchFamily="18" charset="-120"/>
                </a:rPr>
                <a:t>0</a:t>
              </a:r>
            </a:p>
          </p:txBody>
        </p:sp>
      </p:grpSp>
      <p:grpSp>
        <p:nvGrpSpPr>
          <p:cNvPr id="87085" name="Group 61">
            <a:extLst>
              <a:ext uri="{FF2B5EF4-FFF2-40B4-BE49-F238E27FC236}">
                <a16:creationId xmlns:a16="http://schemas.microsoft.com/office/drawing/2014/main" id="{65137EFD-88B9-41AB-94B9-00BBD2DC034E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3898900"/>
            <a:ext cx="2438400" cy="304800"/>
            <a:chOff x="1392" y="3408"/>
            <a:chExt cx="1536" cy="192"/>
          </a:xfrm>
        </p:grpSpPr>
        <p:sp>
          <p:nvSpPr>
            <p:cNvPr id="87135" name="Rectangle 62">
              <a:extLst>
                <a:ext uri="{FF2B5EF4-FFF2-40B4-BE49-F238E27FC236}">
                  <a16:creationId xmlns:a16="http://schemas.microsoft.com/office/drawing/2014/main" id="{74F57D65-A3B2-406A-BB23-42AE96AED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36" name="Rectangle 63">
              <a:extLst>
                <a:ext uri="{FF2B5EF4-FFF2-40B4-BE49-F238E27FC236}">
                  <a16:creationId xmlns:a16="http://schemas.microsoft.com/office/drawing/2014/main" id="{F2FC2AEC-EBC2-4E83-AF96-50CC7C398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37" name="Rectangle 64">
              <a:extLst>
                <a:ext uri="{FF2B5EF4-FFF2-40B4-BE49-F238E27FC236}">
                  <a16:creationId xmlns:a16="http://schemas.microsoft.com/office/drawing/2014/main" id="{BFD6FB4F-7C47-497F-B28A-9EA231751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38" name="Rectangle 65">
              <a:extLst>
                <a:ext uri="{FF2B5EF4-FFF2-40B4-BE49-F238E27FC236}">
                  <a16:creationId xmlns:a16="http://schemas.microsoft.com/office/drawing/2014/main" id="{2623E5A3-90F7-4293-9C32-D9A2D4D6A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39" name="Rectangle 66">
              <a:extLst>
                <a:ext uri="{FF2B5EF4-FFF2-40B4-BE49-F238E27FC236}">
                  <a16:creationId xmlns:a16="http://schemas.microsoft.com/office/drawing/2014/main" id="{CF8EDD5A-B162-4B33-8DE8-964F14849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40" name="Rectangle 67">
              <a:extLst>
                <a:ext uri="{FF2B5EF4-FFF2-40B4-BE49-F238E27FC236}">
                  <a16:creationId xmlns:a16="http://schemas.microsoft.com/office/drawing/2014/main" id="{EC8F9896-136D-4BF2-95C2-EFED09C3A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41" name="Rectangle 68">
              <a:extLst>
                <a:ext uri="{FF2B5EF4-FFF2-40B4-BE49-F238E27FC236}">
                  <a16:creationId xmlns:a16="http://schemas.microsoft.com/office/drawing/2014/main" id="{56020BCD-ECEC-49D6-838A-454EEBDE8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zh-TW" altLang="en-US" sz="2000">
                  <a:latin typeface="Arial" panose="020B0604020202020204" pitchFamily="34" charset="0"/>
                  <a:ea typeface="新細明體" panose="02020500000000000000" pitchFamily="18" charset="-120"/>
                </a:rPr>
                <a:t>0</a:t>
              </a:r>
            </a:p>
          </p:txBody>
        </p:sp>
        <p:sp>
          <p:nvSpPr>
            <p:cNvPr id="87142" name="Rectangle 69">
              <a:extLst>
                <a:ext uri="{FF2B5EF4-FFF2-40B4-BE49-F238E27FC236}">
                  <a16:creationId xmlns:a16="http://schemas.microsoft.com/office/drawing/2014/main" id="{A60FCF98-6B18-47D3-8DCA-D971799CA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zh-TW" altLang="en-US" sz="2000">
                  <a:latin typeface="Arial" panose="020B0604020202020204" pitchFamily="34" charset="0"/>
                  <a:ea typeface="新細明體" panose="02020500000000000000" pitchFamily="18" charset="-120"/>
                </a:rPr>
                <a:t>0</a:t>
              </a:r>
            </a:p>
          </p:txBody>
        </p:sp>
      </p:grpSp>
      <p:grpSp>
        <p:nvGrpSpPr>
          <p:cNvPr id="87086" name="Group 71">
            <a:extLst>
              <a:ext uri="{FF2B5EF4-FFF2-40B4-BE49-F238E27FC236}">
                <a16:creationId xmlns:a16="http://schemas.microsoft.com/office/drawing/2014/main" id="{DE103886-5449-4D29-8D7B-822CDEC637C0}"/>
              </a:ext>
            </a:extLst>
          </p:cNvPr>
          <p:cNvGrpSpPr>
            <a:grpSpLocks/>
          </p:cNvGrpSpPr>
          <p:nvPr/>
        </p:nvGrpSpPr>
        <p:grpSpPr bwMode="auto">
          <a:xfrm>
            <a:off x="471488" y="5867400"/>
            <a:ext cx="2095500" cy="304800"/>
            <a:chOff x="1392" y="3408"/>
            <a:chExt cx="1536" cy="192"/>
          </a:xfrm>
        </p:grpSpPr>
        <p:sp>
          <p:nvSpPr>
            <p:cNvPr id="87127" name="Rectangle 72">
              <a:extLst>
                <a:ext uri="{FF2B5EF4-FFF2-40B4-BE49-F238E27FC236}">
                  <a16:creationId xmlns:a16="http://schemas.microsoft.com/office/drawing/2014/main" id="{69BF7FF1-8F05-4569-80B1-CA64F2F8C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408"/>
              <a:ext cx="192" cy="19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28" name="Rectangle 73">
              <a:extLst>
                <a:ext uri="{FF2B5EF4-FFF2-40B4-BE49-F238E27FC236}">
                  <a16:creationId xmlns:a16="http://schemas.microsoft.com/office/drawing/2014/main" id="{10A4966F-1DD2-48D9-85A4-27540B325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408"/>
              <a:ext cx="192" cy="19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29" name="Rectangle 74">
              <a:extLst>
                <a:ext uri="{FF2B5EF4-FFF2-40B4-BE49-F238E27FC236}">
                  <a16:creationId xmlns:a16="http://schemas.microsoft.com/office/drawing/2014/main" id="{0082C05E-51CE-4836-8104-55C538F10C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408"/>
              <a:ext cx="192" cy="19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30" name="Rectangle 75">
              <a:extLst>
                <a:ext uri="{FF2B5EF4-FFF2-40B4-BE49-F238E27FC236}">
                  <a16:creationId xmlns:a16="http://schemas.microsoft.com/office/drawing/2014/main" id="{E28FC89E-9A65-4F96-860D-8AA8D15077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408"/>
              <a:ext cx="192" cy="19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31" name="Rectangle 76">
              <a:extLst>
                <a:ext uri="{FF2B5EF4-FFF2-40B4-BE49-F238E27FC236}">
                  <a16:creationId xmlns:a16="http://schemas.microsoft.com/office/drawing/2014/main" id="{ED02AB2A-FA5A-450D-BB16-2B154BA6C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408"/>
              <a:ext cx="192" cy="19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32" name="Rectangle 77">
              <a:extLst>
                <a:ext uri="{FF2B5EF4-FFF2-40B4-BE49-F238E27FC236}">
                  <a16:creationId xmlns:a16="http://schemas.microsoft.com/office/drawing/2014/main" id="{2976B676-22C0-46ED-9FF7-188673033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408"/>
              <a:ext cx="192" cy="19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33" name="Rectangle 78">
              <a:extLst>
                <a:ext uri="{FF2B5EF4-FFF2-40B4-BE49-F238E27FC236}">
                  <a16:creationId xmlns:a16="http://schemas.microsoft.com/office/drawing/2014/main" id="{EE57B0D4-EC44-442A-A12F-AD4B1B3DE2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408"/>
              <a:ext cx="192" cy="19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0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87134" name="Rectangle 79">
              <a:extLst>
                <a:ext uri="{FF2B5EF4-FFF2-40B4-BE49-F238E27FC236}">
                  <a16:creationId xmlns:a16="http://schemas.microsoft.com/office/drawing/2014/main" id="{53322259-E82D-473F-90EE-B70C05B23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408"/>
              <a:ext cx="192" cy="19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0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87087" name="Group 80">
            <a:extLst>
              <a:ext uri="{FF2B5EF4-FFF2-40B4-BE49-F238E27FC236}">
                <a16:creationId xmlns:a16="http://schemas.microsoft.com/office/drawing/2014/main" id="{179C6287-A914-4595-992F-9DDC2EB00AAD}"/>
              </a:ext>
            </a:extLst>
          </p:cNvPr>
          <p:cNvGrpSpPr>
            <a:grpSpLocks/>
          </p:cNvGrpSpPr>
          <p:nvPr/>
        </p:nvGrpSpPr>
        <p:grpSpPr bwMode="auto">
          <a:xfrm>
            <a:off x="2552700" y="5867400"/>
            <a:ext cx="2095500" cy="304800"/>
            <a:chOff x="1392" y="3408"/>
            <a:chExt cx="1536" cy="192"/>
          </a:xfrm>
        </p:grpSpPr>
        <p:sp>
          <p:nvSpPr>
            <p:cNvPr id="87119" name="Rectangle 81">
              <a:extLst>
                <a:ext uri="{FF2B5EF4-FFF2-40B4-BE49-F238E27FC236}">
                  <a16:creationId xmlns:a16="http://schemas.microsoft.com/office/drawing/2014/main" id="{3EC5FBF9-2975-4B38-9E8B-0A0D571D50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20" name="Rectangle 82">
              <a:extLst>
                <a:ext uri="{FF2B5EF4-FFF2-40B4-BE49-F238E27FC236}">
                  <a16:creationId xmlns:a16="http://schemas.microsoft.com/office/drawing/2014/main" id="{180D22D6-69A1-43A2-8A2E-8DBFBAC6E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21" name="Rectangle 83">
              <a:extLst>
                <a:ext uri="{FF2B5EF4-FFF2-40B4-BE49-F238E27FC236}">
                  <a16:creationId xmlns:a16="http://schemas.microsoft.com/office/drawing/2014/main" id="{FF118E06-F8D8-4765-B349-BF7501003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22" name="Rectangle 84">
              <a:extLst>
                <a:ext uri="{FF2B5EF4-FFF2-40B4-BE49-F238E27FC236}">
                  <a16:creationId xmlns:a16="http://schemas.microsoft.com/office/drawing/2014/main" id="{C9C31CC1-DDCE-4B20-B73A-19CBED1FA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23" name="Rectangle 85">
              <a:extLst>
                <a:ext uri="{FF2B5EF4-FFF2-40B4-BE49-F238E27FC236}">
                  <a16:creationId xmlns:a16="http://schemas.microsoft.com/office/drawing/2014/main" id="{5BE6EE01-22AB-418E-99C8-280A7BFE9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24" name="Rectangle 86">
              <a:extLst>
                <a:ext uri="{FF2B5EF4-FFF2-40B4-BE49-F238E27FC236}">
                  <a16:creationId xmlns:a16="http://schemas.microsoft.com/office/drawing/2014/main" id="{04A8968A-785A-4BD0-BAD0-FD08AA8E5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25" name="Rectangle 87">
              <a:extLst>
                <a:ext uri="{FF2B5EF4-FFF2-40B4-BE49-F238E27FC236}">
                  <a16:creationId xmlns:a16="http://schemas.microsoft.com/office/drawing/2014/main" id="{B24E3EEF-1720-48F1-868D-42FFC03EB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0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87126" name="Rectangle 88">
              <a:extLst>
                <a:ext uri="{FF2B5EF4-FFF2-40B4-BE49-F238E27FC236}">
                  <a16:creationId xmlns:a16="http://schemas.microsoft.com/office/drawing/2014/main" id="{ED81C9D4-5F79-4D1D-AE67-0EB8F92C9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0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87088" name="Group 89">
            <a:extLst>
              <a:ext uri="{FF2B5EF4-FFF2-40B4-BE49-F238E27FC236}">
                <a16:creationId xmlns:a16="http://schemas.microsoft.com/office/drawing/2014/main" id="{C3177136-4EB3-44AC-A578-AA9C70DA9CF3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5867400"/>
            <a:ext cx="2095500" cy="304800"/>
            <a:chOff x="1392" y="3408"/>
            <a:chExt cx="1536" cy="192"/>
          </a:xfrm>
        </p:grpSpPr>
        <p:sp>
          <p:nvSpPr>
            <p:cNvPr id="87111" name="Rectangle 90">
              <a:extLst>
                <a:ext uri="{FF2B5EF4-FFF2-40B4-BE49-F238E27FC236}">
                  <a16:creationId xmlns:a16="http://schemas.microsoft.com/office/drawing/2014/main" id="{BF29271F-C9C5-4F17-A192-5C668DCAF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12" name="Rectangle 91">
              <a:extLst>
                <a:ext uri="{FF2B5EF4-FFF2-40B4-BE49-F238E27FC236}">
                  <a16:creationId xmlns:a16="http://schemas.microsoft.com/office/drawing/2014/main" id="{9E30C371-444E-49A9-8396-382989628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13" name="Rectangle 92">
              <a:extLst>
                <a:ext uri="{FF2B5EF4-FFF2-40B4-BE49-F238E27FC236}">
                  <a16:creationId xmlns:a16="http://schemas.microsoft.com/office/drawing/2014/main" id="{AB96670C-A2B5-4C7C-BCDB-0E37D6F8C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14" name="Rectangle 93">
              <a:extLst>
                <a:ext uri="{FF2B5EF4-FFF2-40B4-BE49-F238E27FC236}">
                  <a16:creationId xmlns:a16="http://schemas.microsoft.com/office/drawing/2014/main" id="{F1527741-74DE-48C5-A66A-E4A5E4D18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15" name="Rectangle 94">
              <a:extLst>
                <a:ext uri="{FF2B5EF4-FFF2-40B4-BE49-F238E27FC236}">
                  <a16:creationId xmlns:a16="http://schemas.microsoft.com/office/drawing/2014/main" id="{3ECB2334-893E-428D-946A-5338B8433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16" name="Rectangle 95">
              <a:extLst>
                <a:ext uri="{FF2B5EF4-FFF2-40B4-BE49-F238E27FC236}">
                  <a16:creationId xmlns:a16="http://schemas.microsoft.com/office/drawing/2014/main" id="{08C85B86-0838-4323-BB34-207DBA563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17" name="Rectangle 96">
              <a:extLst>
                <a:ext uri="{FF2B5EF4-FFF2-40B4-BE49-F238E27FC236}">
                  <a16:creationId xmlns:a16="http://schemas.microsoft.com/office/drawing/2014/main" id="{D2AFDCDA-3916-4297-9C25-F2BBCE3839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0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87118" name="Rectangle 97">
              <a:extLst>
                <a:ext uri="{FF2B5EF4-FFF2-40B4-BE49-F238E27FC236}">
                  <a16:creationId xmlns:a16="http://schemas.microsoft.com/office/drawing/2014/main" id="{85E68AD2-C22A-4BF7-85B3-0508EE7C1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0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87089" name="Group 98">
            <a:extLst>
              <a:ext uri="{FF2B5EF4-FFF2-40B4-BE49-F238E27FC236}">
                <a16:creationId xmlns:a16="http://schemas.microsoft.com/office/drawing/2014/main" id="{AB5FC02D-EFDF-4145-8E96-44F2257CBF0D}"/>
              </a:ext>
            </a:extLst>
          </p:cNvPr>
          <p:cNvGrpSpPr>
            <a:grpSpLocks/>
          </p:cNvGrpSpPr>
          <p:nvPr/>
        </p:nvGrpSpPr>
        <p:grpSpPr bwMode="auto">
          <a:xfrm>
            <a:off x="6743700" y="5867400"/>
            <a:ext cx="2095500" cy="304800"/>
            <a:chOff x="1392" y="3408"/>
            <a:chExt cx="1536" cy="192"/>
          </a:xfrm>
        </p:grpSpPr>
        <p:sp>
          <p:nvSpPr>
            <p:cNvPr id="87103" name="Rectangle 99">
              <a:extLst>
                <a:ext uri="{FF2B5EF4-FFF2-40B4-BE49-F238E27FC236}">
                  <a16:creationId xmlns:a16="http://schemas.microsoft.com/office/drawing/2014/main" id="{2DF96011-D253-49F7-ABC6-7D7235A92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04" name="Rectangle 100">
              <a:extLst>
                <a:ext uri="{FF2B5EF4-FFF2-40B4-BE49-F238E27FC236}">
                  <a16:creationId xmlns:a16="http://schemas.microsoft.com/office/drawing/2014/main" id="{04DADBAD-F457-433C-A9B1-F44A6D730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05" name="Rectangle 101">
              <a:extLst>
                <a:ext uri="{FF2B5EF4-FFF2-40B4-BE49-F238E27FC236}">
                  <a16:creationId xmlns:a16="http://schemas.microsoft.com/office/drawing/2014/main" id="{AC3FEE40-683C-4B8E-90D7-F30F80A091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06" name="Rectangle 102">
              <a:extLst>
                <a:ext uri="{FF2B5EF4-FFF2-40B4-BE49-F238E27FC236}">
                  <a16:creationId xmlns:a16="http://schemas.microsoft.com/office/drawing/2014/main" id="{C11B5FD6-2109-4066-9184-9A11D1FE3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07" name="Rectangle 103">
              <a:extLst>
                <a:ext uri="{FF2B5EF4-FFF2-40B4-BE49-F238E27FC236}">
                  <a16:creationId xmlns:a16="http://schemas.microsoft.com/office/drawing/2014/main" id="{E05DFB12-1420-4D62-8CBB-E37613D3C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08" name="Rectangle 104">
              <a:extLst>
                <a:ext uri="{FF2B5EF4-FFF2-40B4-BE49-F238E27FC236}">
                  <a16:creationId xmlns:a16="http://schemas.microsoft.com/office/drawing/2014/main" id="{8377CE32-5696-4403-8C55-FADBF6E9E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7109" name="Rectangle 105">
              <a:extLst>
                <a:ext uri="{FF2B5EF4-FFF2-40B4-BE49-F238E27FC236}">
                  <a16:creationId xmlns:a16="http://schemas.microsoft.com/office/drawing/2014/main" id="{96E99166-B743-4BFE-ADBF-CF850C1C0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0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87110" name="Rectangle 106">
              <a:extLst>
                <a:ext uri="{FF2B5EF4-FFF2-40B4-BE49-F238E27FC236}">
                  <a16:creationId xmlns:a16="http://schemas.microsoft.com/office/drawing/2014/main" id="{6FA2B772-8134-423F-9736-9F23F340B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408"/>
              <a:ext cx="192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9900"/>
                </a:buClr>
                <a:buChar char="•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Char char="—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0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87090" name="Text Box 107">
            <a:extLst>
              <a:ext uri="{FF2B5EF4-FFF2-40B4-BE49-F238E27FC236}">
                <a16:creationId xmlns:a16="http://schemas.microsoft.com/office/drawing/2014/main" id="{0E70E605-8D2B-4A2A-A030-124BC4244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800600"/>
            <a:ext cx="4983163" cy="485775"/>
          </a:xfrm>
          <a:prstGeom prst="rect">
            <a:avLst/>
          </a:prstGeom>
          <a:noFill/>
          <a:ln w="28575">
            <a:solidFill>
              <a:srgbClr val="0000FF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zh-TW" altLang="en-US" sz="2400">
                <a:latin typeface="Arial" panose="020B0604020202020204" pitchFamily="34" charset="0"/>
                <a:ea typeface="新細明體" panose="02020500000000000000" pitchFamily="18" charset="-120"/>
              </a:rPr>
              <a:t>0~63  </a:t>
            </a:r>
            <a:r>
              <a:rPr kumimoji="0" lang="zh-TW" altLang="en-US" sz="2400">
                <a:latin typeface="Arial" panose="020B0604020202020204" pitchFamily="34" charset="0"/>
                <a:ea typeface="新細明體" panose="02020500000000000000" pitchFamily="18" charset="-120"/>
                <a:sym typeface="Wingdings" panose="05000000000000000000" pitchFamily="2" charset="2"/>
              </a:rPr>
              <a:t> </a:t>
            </a:r>
            <a:r>
              <a:rPr kumimoji="0" lang="en-US" altLang="zh-TW" sz="2400">
                <a:latin typeface="Arial" panose="020B0604020202020204" pitchFamily="34" charset="0"/>
                <a:ea typeface="新細明體" panose="02020500000000000000" pitchFamily="18" charset="-120"/>
              </a:rPr>
              <a:t>A~Za~z0~9+/</a:t>
            </a:r>
          </a:p>
        </p:txBody>
      </p:sp>
      <p:sp>
        <p:nvSpPr>
          <p:cNvPr id="87091" name="Line 108">
            <a:extLst>
              <a:ext uri="{FF2B5EF4-FFF2-40B4-BE49-F238E27FC236}">
                <a16:creationId xmlns:a16="http://schemas.microsoft.com/office/drawing/2014/main" id="{426ED79F-3675-47A4-B698-DE18B23914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276600"/>
            <a:ext cx="2209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87092" name="Line 109">
            <a:extLst>
              <a:ext uri="{FF2B5EF4-FFF2-40B4-BE49-F238E27FC236}">
                <a16:creationId xmlns:a16="http://schemas.microsoft.com/office/drawing/2014/main" id="{4E3B5142-729F-4435-95C4-D82E59B9511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5814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87093" name="Line 110">
            <a:extLst>
              <a:ext uri="{FF2B5EF4-FFF2-40B4-BE49-F238E27FC236}">
                <a16:creationId xmlns:a16="http://schemas.microsoft.com/office/drawing/2014/main" id="{2C37EFBC-E3D0-422E-8500-69BD081FBA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39624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87094" name="Line 111">
            <a:extLst>
              <a:ext uri="{FF2B5EF4-FFF2-40B4-BE49-F238E27FC236}">
                <a16:creationId xmlns:a16="http://schemas.microsoft.com/office/drawing/2014/main" id="{3E70BFEF-DB2E-456F-999B-7624ABCD45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56100" y="4252913"/>
            <a:ext cx="2755900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87095" name="AutoShape 112">
            <a:extLst>
              <a:ext uri="{FF2B5EF4-FFF2-40B4-BE49-F238E27FC236}">
                <a16:creationId xmlns:a16="http://schemas.microsoft.com/office/drawing/2014/main" id="{90BC8D2B-2320-429A-9C39-8DDCFABA0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9850" y="5343525"/>
            <a:ext cx="941388" cy="3794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096" name="Rectangle 113">
            <a:extLst>
              <a:ext uri="{FF2B5EF4-FFF2-40B4-BE49-F238E27FC236}">
                <a16:creationId xmlns:a16="http://schemas.microsoft.com/office/drawing/2014/main" id="{EEE6613C-2191-480A-BC80-2501954D2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72025"/>
            <a:ext cx="18780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zh-TW">
                <a:solidFill>
                  <a:schemeClr val="tx2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t>Radix-64</a:t>
            </a:r>
            <a:endParaRPr lang="zh-TW" altLang="en-US">
              <a:solidFill>
                <a:schemeClr val="tx2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87097" name="Text Box 114">
            <a:extLst>
              <a:ext uri="{FF2B5EF4-FFF2-40B4-BE49-F238E27FC236}">
                <a16:creationId xmlns:a16="http://schemas.microsoft.com/office/drawing/2014/main" id="{246284AB-A775-447D-BE63-C48A34077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752600"/>
            <a:ext cx="1001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24 </a:t>
            </a:r>
            <a:r>
              <a:rPr kumimoji="0"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bits</a:t>
            </a:r>
          </a:p>
        </p:txBody>
      </p:sp>
      <p:sp>
        <p:nvSpPr>
          <p:cNvPr id="87098" name="Text Box 115">
            <a:extLst>
              <a:ext uri="{FF2B5EF4-FFF2-40B4-BE49-F238E27FC236}">
                <a16:creationId xmlns:a16="http://schemas.microsoft.com/office/drawing/2014/main" id="{2B1BED73-2094-4B2C-8E10-5AD8CD0FE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025" y="6183313"/>
            <a:ext cx="1001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32 </a:t>
            </a:r>
            <a:r>
              <a:rPr kumimoji="0"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bits</a:t>
            </a:r>
          </a:p>
        </p:txBody>
      </p:sp>
      <p:sp>
        <p:nvSpPr>
          <p:cNvPr id="87099" name="Rectangle 116">
            <a:extLst>
              <a:ext uri="{FF2B5EF4-FFF2-40B4-BE49-F238E27FC236}">
                <a16:creationId xmlns:a16="http://schemas.microsoft.com/office/drawing/2014/main" id="{F3774205-F11F-4523-B05D-B5872FF05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8" y="5881688"/>
            <a:ext cx="2095500" cy="304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100" name="Rectangle 117">
            <a:extLst>
              <a:ext uri="{FF2B5EF4-FFF2-40B4-BE49-F238E27FC236}">
                <a16:creationId xmlns:a16="http://schemas.microsoft.com/office/drawing/2014/main" id="{11D396B5-CA91-4035-A030-9BB4EF46C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575" y="5881688"/>
            <a:ext cx="2095500" cy="304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101" name="Rectangle 118">
            <a:extLst>
              <a:ext uri="{FF2B5EF4-FFF2-40B4-BE49-F238E27FC236}">
                <a16:creationId xmlns:a16="http://schemas.microsoft.com/office/drawing/2014/main" id="{9E23B843-472C-4827-9F0E-03E066027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2963" y="5881688"/>
            <a:ext cx="2095500" cy="304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7102" name="Rectangle 119">
            <a:extLst>
              <a:ext uri="{FF2B5EF4-FFF2-40B4-BE49-F238E27FC236}">
                <a16:creationId xmlns:a16="http://schemas.microsoft.com/office/drawing/2014/main" id="{827AC99A-2376-41A9-8E2D-C8CAEF27B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5881688"/>
            <a:ext cx="2095500" cy="304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4">
            <a:extLst>
              <a:ext uri="{FF2B5EF4-FFF2-40B4-BE49-F238E27FC236}">
                <a16:creationId xmlns:a16="http://schemas.microsoft.com/office/drawing/2014/main" id="{5CC46477-4155-47AF-83CF-29E308432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7150"/>
            <a:ext cx="8469313" cy="675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矩形 1">
            <a:extLst>
              <a:ext uri="{FF2B5EF4-FFF2-40B4-BE49-F238E27FC236}">
                <a16:creationId xmlns:a16="http://schemas.microsoft.com/office/drawing/2014/main" id="{93746C17-188D-45DB-AA86-D68B3AEAA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1830388"/>
            <a:ext cx="668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>
                <a:latin typeface="Times New Roman" panose="02020603050405020304" pitchFamily="18" charset="0"/>
                <a:ea typeface="新細明體" panose="02020500000000000000" pitchFamily="18" charset="-120"/>
                <a:hlinkClick r:id="rId2"/>
              </a:rPr>
              <a:t>http://ycchen.im.ncnu.edu.tw/AdvNet/base64.html</a:t>
            </a:r>
            <a:endParaRPr kumimoji="0"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91139" name="標題 2">
            <a:extLst>
              <a:ext uri="{FF2B5EF4-FFF2-40B4-BE49-F238E27FC236}">
                <a16:creationId xmlns:a16="http://schemas.microsoft.com/office/drawing/2014/main" id="{CB8D1250-816E-40B2-B903-3589D7F183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6763" y="152400"/>
            <a:ext cx="7493000" cy="1143000"/>
          </a:xfrm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Base64 Encoding/Decoding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F18D3C5-6A3E-4F7E-A642-80ADEB126BD0}"/>
              </a:ext>
            </a:extLst>
          </p:cNvPr>
          <p:cNvSpPr txBox="1"/>
          <p:nvPr/>
        </p:nvSpPr>
        <p:spPr>
          <a:xfrm>
            <a:off x="874713" y="1404938"/>
            <a:ext cx="5091112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US" altLang="zh-TW" dirty="0">
                <a:ea typeface="新細明體" charset="-120"/>
              </a:rPr>
              <a:t>JavaScript </a:t>
            </a:r>
            <a:r>
              <a:rPr lang="en-US" altLang="zh-TW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btoa</a:t>
            </a:r>
            <a:r>
              <a:rPr lang="en-US" altLang="zh-TW" b="1" dirty="0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( ) </a:t>
            </a:r>
            <a:r>
              <a:rPr lang="en-US" altLang="zh-TW" dirty="0">
                <a:ea typeface="新細明體" charset="-120"/>
              </a:rPr>
              <a:t>and </a:t>
            </a:r>
            <a:r>
              <a:rPr lang="en-US" altLang="zh-TW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atob</a:t>
            </a:r>
            <a:r>
              <a:rPr lang="en-US" altLang="zh-TW" b="1" dirty="0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( ) </a:t>
            </a:r>
            <a:r>
              <a:rPr lang="en-US" altLang="zh-TW" dirty="0">
                <a:ea typeface="新細明體" charset="-120"/>
              </a:rPr>
              <a:t>functions</a:t>
            </a:r>
            <a:endParaRPr lang="zh-TW" altLang="en-US" dirty="0">
              <a:ea typeface="新細明體" charset="-120"/>
            </a:endParaRPr>
          </a:p>
        </p:txBody>
      </p:sp>
      <p:pic>
        <p:nvPicPr>
          <p:cNvPr id="91141" name="Picture 6">
            <a:extLst>
              <a:ext uri="{FF2B5EF4-FFF2-40B4-BE49-F238E27FC236}">
                <a16:creationId xmlns:a16="http://schemas.microsoft.com/office/drawing/2014/main" id="{95A3AB61-D927-4834-A000-F0F73618C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713" y="2387600"/>
            <a:ext cx="5532437" cy="435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1778C8C4-2B2D-47C8-9942-92C9417AA6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TW" b="1">
                <a:ea typeface="新細明體" panose="02020500000000000000" pitchFamily="18" charset="-120"/>
              </a:rPr>
            </a:br>
            <a:r>
              <a:rPr lang="en-US" altLang="zh-TW" b="1">
                <a:ea typeface="新細明體" panose="02020500000000000000" pitchFamily="18" charset="-120"/>
              </a:rPr>
              <a:t>Quoted-printable</a:t>
            </a:r>
            <a:endParaRPr lang="zh-TW" altLang="en-US" b="1">
              <a:ea typeface="新細明體" panose="02020500000000000000" pitchFamily="18" charset="-120"/>
            </a:endParaRP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A30C710D-5AFC-4757-B8AC-EC0ED9043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2925" y="1539875"/>
            <a:ext cx="7497763" cy="12350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Content-Type: text/plain; charset="big5"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Content-Transfer-Encoding: quoted-printable</a:t>
            </a:r>
          </a:p>
          <a:p>
            <a:pPr>
              <a:lnSpc>
                <a:spcPct val="60000"/>
              </a:lnSpc>
              <a:buFontTx/>
              <a:buNone/>
            </a:pPr>
            <a:endParaRPr lang="zh-TW" altLang="en-US" sz="2400" b="1">
              <a:solidFill>
                <a:srgbClr val="FF3399"/>
              </a:solidFill>
              <a:ea typeface="新細明體" panose="02020500000000000000" pitchFamily="18" charset="-120"/>
            </a:endParaRPr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CD123085-AF8D-4F7A-A853-BAD006B83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400" y="3906838"/>
            <a:ext cx="3387725" cy="8318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zh-TW" altLang="en-US" sz="2400">
                <a:solidFill>
                  <a:srgbClr val="3333CC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暨</a:t>
            </a:r>
            <a:r>
              <a:rPr kumimoji="0" lang="zh-TW" altLang="en-US" sz="2400">
                <a:latin typeface="Arial" panose="020B0604020202020204" pitchFamily="34" charset="0"/>
                <a:ea typeface="新細明體" panose="02020500000000000000" pitchFamily="18" charset="-120"/>
              </a:rPr>
              <a:t>南</a:t>
            </a:r>
            <a:r>
              <a:rPr kumimoji="0" lang="zh-TW" altLang="en-US" sz="2400">
                <a:solidFill>
                  <a:srgbClr val="FF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大</a:t>
            </a:r>
            <a:r>
              <a:rPr kumimoji="0" lang="zh-TW" altLang="en-US" sz="2400">
                <a:solidFill>
                  <a:srgbClr val="008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學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=BA[</a:t>
            </a:r>
            <a:r>
              <a:rPr kumimoji="0" lang="en-US" altLang="zh-TW" sz="2400">
                <a:latin typeface="Arial" panose="020B0604020202020204" pitchFamily="34" charset="0"/>
                <a:ea typeface="新細明體" panose="02020500000000000000" pitchFamily="18" charset="-120"/>
              </a:rPr>
              <a:t>=ABn</a:t>
            </a:r>
            <a:r>
              <a:rPr kumimoji="0" lang="en-US" altLang="zh-TW" sz="2400">
                <a:solidFill>
                  <a:srgbClr val="FF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=A4j</a:t>
            </a:r>
            <a:r>
              <a:rPr kumimoji="0" lang="en-US" altLang="zh-TW" sz="2400">
                <a:solidFill>
                  <a:srgbClr val="008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=BE=C7</a:t>
            </a:r>
            <a:endParaRPr kumimoji="0" lang="zh-TW" altLang="en-US" sz="2400">
              <a:solidFill>
                <a:srgbClr val="008000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69626857-864A-4E01-BBE3-0CE978429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400" y="4994275"/>
            <a:ext cx="1168400" cy="8318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>
                <a:latin typeface="Arial" panose="020B0604020202020204" pitchFamily="34" charset="0"/>
                <a:ea typeface="新細明體" panose="02020500000000000000" pitchFamily="18" charset="-120"/>
              </a:rPr>
              <a:t>X</a:t>
            </a:r>
            <a:r>
              <a:rPr kumimoji="0"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=</a:t>
            </a:r>
            <a:r>
              <a:rPr kumimoji="0" lang="en-US" altLang="zh-TW" sz="2400">
                <a:latin typeface="Arial" panose="020B0604020202020204" pitchFamily="34" charset="0"/>
                <a:ea typeface="新細明體" panose="02020500000000000000" pitchFamily="18" charset="-120"/>
              </a:rPr>
              <a:t>Y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>
                <a:latin typeface="Arial" panose="020B0604020202020204" pitchFamily="34" charset="0"/>
                <a:ea typeface="新細明體" panose="02020500000000000000" pitchFamily="18" charset="-120"/>
              </a:rPr>
              <a:t>X</a:t>
            </a:r>
            <a:r>
              <a:rPr kumimoji="0"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=3D</a:t>
            </a:r>
            <a:r>
              <a:rPr kumimoji="0" lang="en-US" altLang="zh-TW" sz="2400">
                <a:latin typeface="Arial" panose="020B0604020202020204" pitchFamily="34" charset="0"/>
                <a:ea typeface="新細明體" panose="02020500000000000000" pitchFamily="18" charset="-120"/>
              </a:rPr>
              <a:t>Y</a:t>
            </a:r>
            <a:endParaRPr kumimoji="0" lang="zh-TW" altLang="en-US" sz="24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92CD94D2-9B47-494C-83FB-275A4BC3F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400" y="2698750"/>
            <a:ext cx="4019550" cy="8937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zh-TW" altLang="en-US" b="1">
                <a:solidFill>
                  <a:srgbClr val="000099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一</a:t>
            </a:r>
            <a:r>
              <a:rPr kumimoji="0" lang="zh-TW" altLang="en-US" b="1">
                <a:solidFill>
                  <a:srgbClr val="0066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年</a:t>
            </a:r>
            <a:r>
              <a:rPr kumimoji="0" lang="zh-TW" altLang="en-US" b="1">
                <a:solidFill>
                  <a:srgbClr val="CC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=</a:t>
            </a:r>
            <a:r>
              <a:rPr kumimoji="0" lang="zh-TW" altLang="en-US" b="1">
                <a:latin typeface="Arial" panose="020B0604020202020204" pitchFamily="34" charset="0"/>
                <a:ea typeface="新細明體" panose="02020500000000000000" pitchFamily="18" charset="-120"/>
              </a:rPr>
              <a:t>365</a:t>
            </a:r>
            <a:r>
              <a:rPr kumimoji="0" lang="zh-TW" altLang="en-US" b="1">
                <a:solidFill>
                  <a:srgbClr val="FF3399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天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 b="1">
                <a:solidFill>
                  <a:srgbClr val="000099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=A4@</a:t>
            </a:r>
            <a:r>
              <a:rPr kumimoji="0" lang="en-US" altLang="zh-TW" sz="2400" b="1">
                <a:solidFill>
                  <a:srgbClr val="0066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=A6~</a:t>
            </a:r>
            <a:r>
              <a:rPr kumimoji="0" lang="en-US" altLang="zh-TW" sz="2400" b="1">
                <a:solidFill>
                  <a:srgbClr val="CC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=3D</a:t>
            </a:r>
            <a:r>
              <a:rPr kumimoji="0" lang="en-US" altLang="zh-TW" sz="2400" b="1">
                <a:latin typeface="Arial" panose="020B0604020202020204" pitchFamily="34" charset="0"/>
                <a:ea typeface="新細明體" panose="02020500000000000000" pitchFamily="18" charset="-120"/>
              </a:rPr>
              <a:t>365</a:t>
            </a:r>
            <a:r>
              <a:rPr kumimoji="0" lang="en-US" altLang="zh-TW" sz="2400" b="1">
                <a:solidFill>
                  <a:srgbClr val="FF3399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=A4=D1</a:t>
            </a:r>
            <a:endParaRPr kumimoji="0" lang="zh-TW" altLang="en-US" sz="2400" b="1">
              <a:solidFill>
                <a:srgbClr val="FF3399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標題 1">
            <a:extLst>
              <a:ext uri="{FF2B5EF4-FFF2-40B4-BE49-F238E27FC236}">
                <a16:creationId xmlns:a16="http://schemas.microsoft.com/office/drawing/2014/main" id="{B7DCAC47-A3C3-4BD9-BA96-8910C0AE9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>
                <a:ea typeface="新細明體" panose="02020500000000000000" pitchFamily="18" charset="-120"/>
              </a:rPr>
              <a:t>Quoted-Printable encoder/decoder</a:t>
            </a:r>
            <a:endParaRPr lang="zh-TW" altLang="en-US" sz="3200">
              <a:ea typeface="新細明體" panose="02020500000000000000" pitchFamily="18" charset="-120"/>
            </a:endParaRPr>
          </a:p>
        </p:txBody>
      </p:sp>
      <p:sp>
        <p:nvSpPr>
          <p:cNvPr id="94211" name="內容版面配置區 2">
            <a:extLst>
              <a:ext uri="{FF2B5EF4-FFF2-40B4-BE49-F238E27FC236}">
                <a16:creationId xmlns:a16="http://schemas.microsoft.com/office/drawing/2014/main" id="{A22C3363-8035-4DB4-8EEF-00DDC6F5FE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9275" y="1771650"/>
            <a:ext cx="8178800" cy="4460875"/>
          </a:xfrm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  <a:hlinkClick r:id="rId2"/>
              </a:rPr>
              <a:t>https://mothereff.in/quoted-printable</a:t>
            </a:r>
            <a:endParaRPr lang="en-US" altLang="zh-TW">
              <a:ea typeface="新細明體" panose="02020500000000000000" pitchFamily="18" charset="-120"/>
            </a:endParaRPr>
          </a:p>
          <a:p>
            <a:endParaRPr lang="en-US" altLang="zh-TW">
              <a:ea typeface="新細明體" panose="02020500000000000000" pitchFamily="18" charset="-120"/>
            </a:endParaRPr>
          </a:p>
          <a:p>
            <a:r>
              <a:rPr lang="en-US" altLang="zh-TW">
                <a:ea typeface="新細明體" panose="02020500000000000000" pitchFamily="18" charset="-120"/>
              </a:rPr>
              <a:t>PHP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quoted_printable_encode( )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  <a:hlinkClick r:id="rId3"/>
              </a:rPr>
              <a:t>https://www.php.net/manual/en/function.quoted-printable-encode.php</a:t>
            </a:r>
            <a:endParaRPr lang="en-US" altLang="zh-TW">
              <a:ea typeface="新細明體" panose="02020500000000000000" pitchFamily="18" charset="-120"/>
            </a:endParaRPr>
          </a:p>
          <a:p>
            <a:r>
              <a:rPr lang="en-US" altLang="zh-TW">
                <a:ea typeface="新細明體" panose="02020500000000000000" pitchFamily="18" charset="-120"/>
              </a:rPr>
              <a:t>quoted_printable_decode( )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  <a:hlinkClick r:id="rId4"/>
              </a:rPr>
              <a:t>https://www.php.net/manual/en/function.quoted-printable-decode.php</a:t>
            </a:r>
            <a:endParaRPr lang="en-US" altLang="zh-TW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1C37FEAD-BA92-4FFA-9224-8F802E298A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zh-TW" altLang="en-US">
                <a:ea typeface="新細明體" panose="02020500000000000000" pitchFamily="18" charset="-120"/>
              </a:rPr>
            </a:br>
            <a:r>
              <a:rPr lang="en-US" altLang="zh-TW">
                <a:ea typeface="新細明體" panose="02020500000000000000" pitchFamily="18" charset="-120"/>
              </a:rPr>
              <a:t>Discussion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B12DEA97-3C79-449C-90DA-34F01E6FCC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9900" y="1631950"/>
            <a:ext cx="8321675" cy="3571875"/>
          </a:xfrm>
        </p:spPr>
        <p:txBody>
          <a:bodyPr/>
          <a:lstStyle/>
          <a:p>
            <a:r>
              <a:rPr lang="en-US" altLang="zh-TW" sz="2400">
                <a:ea typeface="新細明體" panose="02020500000000000000" pitchFamily="18" charset="-120"/>
              </a:rPr>
              <a:t>Open Mail Relay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Junk mail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Virus Spreading via mails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Mail Security: authentication, privacy, integrity,…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MIME applications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 .mht (mht file format for Web pages)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 MMS, WAP Push Messages, … 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Developing mail applications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CA7CBEEB-BC90-44A4-B29D-4ABA72747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>
                <a:ea typeface="新細明體" panose="02020500000000000000" pitchFamily="18" charset="-120"/>
              </a:rPr>
              <a:t>POP3</a:t>
            </a:r>
            <a:br>
              <a:rPr lang="en-US" altLang="zh-TW" sz="3200">
                <a:ea typeface="新細明體" panose="02020500000000000000" pitchFamily="18" charset="-120"/>
              </a:rPr>
            </a:br>
            <a:r>
              <a:rPr lang="en-US" altLang="zh-TW" sz="3200">
                <a:ea typeface="新細明體" panose="02020500000000000000" pitchFamily="18" charset="-120"/>
              </a:rPr>
              <a:t>Post Office Protocol - Version 3</a:t>
            </a:r>
            <a:endParaRPr lang="zh-TW" altLang="en-US" sz="3200">
              <a:ea typeface="新細明體" panose="02020500000000000000" pitchFamily="18" charset="-120"/>
            </a:endParaRP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823AF5E8-321F-4680-A8D6-98CCC2C7B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4363" y="1447800"/>
            <a:ext cx="8021637" cy="4149725"/>
          </a:xfrm>
        </p:spPr>
        <p:txBody>
          <a:bodyPr/>
          <a:lstStyle/>
          <a:p>
            <a:r>
              <a:rPr lang="zh-TW" altLang="en-US">
                <a:ea typeface="新細明體" panose="02020500000000000000" pitchFamily="18" charset="-120"/>
              </a:rPr>
              <a:t> </a:t>
            </a:r>
            <a:r>
              <a:rPr lang="en-US" altLang="zh-TW">
                <a:ea typeface="新細明體" panose="02020500000000000000" pitchFamily="18" charset="-120"/>
              </a:rPr>
              <a:t>RFC 1939 / Std 53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 To retrieve emails from server (POP3 server)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 Three states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Authorization State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Transaction State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Update State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E8818AF-D4FD-40DB-BCD1-F3A5B45365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FTP User Commands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61CF400-1152-4422-8CA0-CD90548B0F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00188"/>
            <a:ext cx="8178800" cy="4686300"/>
          </a:xfrm>
        </p:spPr>
        <p:txBody>
          <a:bodyPr/>
          <a:lstStyle/>
          <a:p>
            <a:pPr defTabSz="728663"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!</a:t>
            </a:r>
            <a:r>
              <a:rPr lang="en-US" altLang="zh-TW" sz="2400">
                <a:ea typeface="新細明體" panose="02020500000000000000" pitchFamily="18" charset="-120"/>
              </a:rPr>
              <a:t>			</a:t>
            </a:r>
            <a:r>
              <a:rPr lang="en-US" altLang="zh-TW" sz="2400" b="1">
                <a:ea typeface="新細明體" panose="02020500000000000000" pitchFamily="18" charset="-120"/>
              </a:rPr>
              <a:t>delete</a:t>
            </a:r>
            <a:r>
              <a:rPr lang="en-US" altLang="zh-TW" sz="2400">
                <a:ea typeface="新細明體" panose="02020500000000000000" pitchFamily="18" charset="-120"/>
              </a:rPr>
              <a:t>	  literal         </a:t>
            </a:r>
            <a:r>
              <a:rPr lang="en-US" altLang="zh-TW" sz="2400" b="1">
                <a:ea typeface="新細明體" panose="02020500000000000000" pitchFamily="18" charset="-120"/>
              </a:rPr>
              <a:t>prompt</a:t>
            </a:r>
            <a:r>
              <a:rPr lang="en-US" altLang="zh-TW" sz="2400">
                <a:ea typeface="新細明體" panose="02020500000000000000" pitchFamily="18" charset="-120"/>
              </a:rPr>
              <a:t>         send</a:t>
            </a:r>
          </a:p>
          <a:p>
            <a:pPr defTabSz="728663"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?</a:t>
            </a:r>
            <a:r>
              <a:rPr lang="en-US" altLang="zh-TW" sz="2400">
                <a:ea typeface="新細明體" panose="02020500000000000000" pitchFamily="18" charset="-120"/>
              </a:rPr>
              <a:t>			debug         </a:t>
            </a:r>
            <a:r>
              <a:rPr lang="en-US" altLang="zh-TW" sz="2400" b="1">
                <a:ea typeface="新細明體" panose="02020500000000000000" pitchFamily="18" charset="-120"/>
              </a:rPr>
              <a:t>ls</a:t>
            </a:r>
            <a:r>
              <a:rPr lang="en-US" altLang="zh-TW" sz="2400">
                <a:ea typeface="新細明體" panose="02020500000000000000" pitchFamily="18" charset="-120"/>
              </a:rPr>
              <a:t>              </a:t>
            </a:r>
            <a:r>
              <a:rPr lang="en-US" altLang="zh-TW" sz="2400" b="1">
                <a:ea typeface="新細明體" panose="02020500000000000000" pitchFamily="18" charset="-120"/>
              </a:rPr>
              <a:t>put</a:t>
            </a:r>
            <a:r>
              <a:rPr lang="en-US" altLang="zh-TW" sz="2400">
                <a:ea typeface="新細明體" panose="02020500000000000000" pitchFamily="18" charset="-120"/>
              </a:rPr>
              <a:t>              status</a:t>
            </a:r>
          </a:p>
          <a:p>
            <a:pPr defTabSz="728663"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append     </a:t>
            </a:r>
            <a:r>
              <a:rPr lang="en-US" altLang="zh-TW" sz="2400" b="1">
                <a:ea typeface="新細明體" panose="02020500000000000000" pitchFamily="18" charset="-120"/>
              </a:rPr>
              <a:t>dir</a:t>
            </a:r>
            <a:r>
              <a:rPr lang="en-US" altLang="zh-TW" sz="2400">
                <a:ea typeface="新細明體" panose="02020500000000000000" pitchFamily="18" charset="-120"/>
              </a:rPr>
              <a:t>              mdelete     </a:t>
            </a:r>
            <a:r>
              <a:rPr lang="en-US" altLang="zh-TW" sz="2400" b="1">
                <a:ea typeface="新細明體" panose="02020500000000000000" pitchFamily="18" charset="-120"/>
              </a:rPr>
              <a:t>pwd</a:t>
            </a:r>
            <a:r>
              <a:rPr lang="en-US" altLang="zh-TW" sz="2400">
                <a:ea typeface="新細明體" panose="02020500000000000000" pitchFamily="18" charset="-120"/>
              </a:rPr>
              <a:t>             trace</a:t>
            </a:r>
          </a:p>
          <a:p>
            <a:pPr defTabSz="728663"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ascii</a:t>
            </a:r>
            <a:r>
              <a:rPr lang="en-US" altLang="zh-TW" sz="2400">
                <a:ea typeface="新細明體" panose="02020500000000000000" pitchFamily="18" charset="-120"/>
              </a:rPr>
              <a:t>         disconnect  </a:t>
            </a:r>
            <a:r>
              <a:rPr lang="en-US" altLang="zh-TW" sz="2400" b="1">
                <a:ea typeface="新細明體" panose="02020500000000000000" pitchFamily="18" charset="-120"/>
              </a:rPr>
              <a:t>mdir</a:t>
            </a:r>
            <a:r>
              <a:rPr lang="en-US" altLang="zh-TW" sz="2400">
                <a:ea typeface="新細明體" panose="02020500000000000000" pitchFamily="18" charset="-120"/>
              </a:rPr>
              <a:t>          quit              </a:t>
            </a:r>
            <a:r>
              <a:rPr lang="en-US" altLang="zh-TW" sz="2400" b="1">
                <a:ea typeface="新細明體" panose="02020500000000000000" pitchFamily="18" charset="-120"/>
              </a:rPr>
              <a:t>type</a:t>
            </a:r>
          </a:p>
          <a:p>
            <a:pPr defTabSz="728663"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bell           </a:t>
            </a:r>
            <a:r>
              <a:rPr lang="en-US" altLang="zh-TW" sz="2400" b="1">
                <a:ea typeface="新細明體" panose="02020500000000000000" pitchFamily="18" charset="-120"/>
              </a:rPr>
              <a:t>get</a:t>
            </a:r>
            <a:r>
              <a:rPr lang="en-US" altLang="zh-TW" sz="2400">
                <a:ea typeface="新細明體" panose="02020500000000000000" pitchFamily="18" charset="-120"/>
              </a:rPr>
              <a:t>            </a:t>
            </a:r>
            <a:r>
              <a:rPr lang="en-US" altLang="zh-TW" sz="2400" b="1">
                <a:ea typeface="新細明體" panose="02020500000000000000" pitchFamily="18" charset="-120"/>
              </a:rPr>
              <a:t>mget</a:t>
            </a:r>
            <a:r>
              <a:rPr lang="en-US" altLang="zh-TW" sz="2400">
                <a:ea typeface="新細明體" panose="02020500000000000000" pitchFamily="18" charset="-120"/>
              </a:rPr>
              <a:t>         quote           user</a:t>
            </a:r>
          </a:p>
          <a:p>
            <a:pPr defTabSz="728663"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binary</a:t>
            </a:r>
            <a:r>
              <a:rPr lang="en-US" altLang="zh-TW" sz="2400">
                <a:ea typeface="新細明體" panose="02020500000000000000" pitchFamily="18" charset="-120"/>
              </a:rPr>
              <a:t>       glob          </a:t>
            </a:r>
            <a:r>
              <a:rPr lang="en-US" altLang="zh-TW" sz="2400" b="1">
                <a:ea typeface="新細明體" panose="02020500000000000000" pitchFamily="18" charset="-120"/>
              </a:rPr>
              <a:t>mkdir</a:t>
            </a:r>
            <a:r>
              <a:rPr lang="en-US" altLang="zh-TW" sz="2400">
                <a:ea typeface="新細明體" panose="02020500000000000000" pitchFamily="18" charset="-120"/>
              </a:rPr>
              <a:t>        recv             </a:t>
            </a:r>
            <a:r>
              <a:rPr lang="en-US" altLang="zh-TW" sz="2400" b="1">
                <a:ea typeface="新細明體" panose="02020500000000000000" pitchFamily="18" charset="-120"/>
              </a:rPr>
              <a:t>verbose</a:t>
            </a:r>
          </a:p>
          <a:p>
            <a:pPr defTabSz="728663"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bye</a:t>
            </a:r>
            <a:r>
              <a:rPr lang="en-US" altLang="zh-TW" sz="2400">
                <a:ea typeface="新細明體" panose="02020500000000000000" pitchFamily="18" charset="-120"/>
              </a:rPr>
              <a:t>           hash          mls             remotehelp</a:t>
            </a:r>
          </a:p>
          <a:p>
            <a:pPr defTabSz="728663"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cd</a:t>
            </a:r>
            <a:r>
              <a:rPr lang="en-US" altLang="zh-TW" sz="2400">
                <a:ea typeface="新細明體" panose="02020500000000000000" pitchFamily="18" charset="-120"/>
              </a:rPr>
              <a:t>             help           </a:t>
            </a:r>
            <a:r>
              <a:rPr lang="en-US" altLang="zh-TW" sz="2400" b="1">
                <a:ea typeface="新細明體" panose="02020500000000000000" pitchFamily="18" charset="-120"/>
              </a:rPr>
              <a:t>mput</a:t>
            </a:r>
            <a:r>
              <a:rPr lang="en-US" altLang="zh-TW" sz="2400">
                <a:ea typeface="新細明體" panose="02020500000000000000" pitchFamily="18" charset="-120"/>
              </a:rPr>
              <a:t>         </a:t>
            </a:r>
            <a:r>
              <a:rPr lang="en-US" altLang="zh-TW" sz="2400" b="1">
                <a:ea typeface="新細明體" panose="02020500000000000000" pitchFamily="18" charset="-120"/>
              </a:rPr>
              <a:t>rename</a:t>
            </a:r>
          </a:p>
          <a:p>
            <a:pPr defTabSz="728663"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close         </a:t>
            </a:r>
            <a:r>
              <a:rPr lang="en-US" altLang="zh-TW" sz="2400" b="1">
                <a:ea typeface="新細明體" panose="02020500000000000000" pitchFamily="18" charset="-120"/>
              </a:rPr>
              <a:t>lcd</a:t>
            </a:r>
            <a:r>
              <a:rPr lang="en-US" altLang="zh-TW" sz="2400">
                <a:ea typeface="新細明體" panose="02020500000000000000" pitchFamily="18" charset="-120"/>
              </a:rPr>
              <a:t>             </a:t>
            </a:r>
            <a:r>
              <a:rPr lang="en-US" altLang="zh-TW" sz="2400" b="1">
                <a:ea typeface="新細明體" panose="02020500000000000000" pitchFamily="18" charset="-120"/>
              </a:rPr>
              <a:t>open</a:t>
            </a:r>
            <a:r>
              <a:rPr lang="en-US" altLang="zh-TW" sz="2400">
                <a:ea typeface="新細明體" panose="02020500000000000000" pitchFamily="18" charset="-120"/>
              </a:rPr>
              <a:t>          </a:t>
            </a:r>
            <a:r>
              <a:rPr lang="en-US" altLang="zh-TW" sz="2400" b="1">
                <a:ea typeface="新細明體" panose="02020500000000000000" pitchFamily="18" charset="-120"/>
              </a:rPr>
              <a:t>rmdir</a:t>
            </a:r>
            <a:endParaRPr lang="zh-TW" altLang="en-US" sz="2400" b="1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A2CFB99E-F5DE-4E54-9801-93748E7E0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POP3 Commands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6BBC042A-5C4E-4270-8EB7-0FA9BD3B1DE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14363" y="1447800"/>
            <a:ext cx="3932237" cy="4149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Authorization State</a:t>
            </a:r>
            <a:endParaRPr lang="en-US" altLang="zh-TW" sz="2400" b="1">
              <a:ea typeface="新細明體" panose="02020500000000000000" pitchFamily="18" charset="-120"/>
            </a:endParaRPr>
          </a:p>
          <a:p>
            <a:pPr lvl="1">
              <a:lnSpc>
                <a:spcPct val="80000"/>
              </a:lnSpc>
            </a:pPr>
            <a:r>
              <a:rPr lang="en-US" altLang="zh-TW" sz="1800" b="1">
                <a:ea typeface="新細明體" panose="02020500000000000000" pitchFamily="18" charset="-120"/>
              </a:rPr>
              <a:t>USER </a:t>
            </a:r>
            <a:r>
              <a:rPr lang="en-US" altLang="zh-TW" sz="1800" b="1" i="1">
                <a:ea typeface="新細明體" panose="02020500000000000000" pitchFamily="18" charset="-120"/>
              </a:rPr>
              <a:t>username</a:t>
            </a:r>
          </a:p>
          <a:p>
            <a:pPr lvl="1">
              <a:lnSpc>
                <a:spcPct val="80000"/>
              </a:lnSpc>
            </a:pPr>
            <a:r>
              <a:rPr lang="en-US" altLang="zh-TW" sz="1800" b="1">
                <a:ea typeface="新細明體" panose="02020500000000000000" pitchFamily="18" charset="-120"/>
              </a:rPr>
              <a:t>PASS </a:t>
            </a:r>
            <a:r>
              <a:rPr lang="en-US" altLang="zh-TW" sz="1800" b="1" i="1">
                <a:ea typeface="新細明體" panose="02020500000000000000" pitchFamily="18" charset="-120"/>
              </a:rPr>
              <a:t>password</a:t>
            </a:r>
            <a:endParaRPr lang="en-US" altLang="zh-TW" sz="1800" b="1">
              <a:solidFill>
                <a:schemeClr val="tx2"/>
              </a:solidFill>
              <a:ea typeface="新細明體" panose="02020500000000000000" pitchFamily="18" charset="-120"/>
            </a:endParaRPr>
          </a:p>
          <a:p>
            <a:pPr lvl="1">
              <a:lnSpc>
                <a:spcPct val="80000"/>
              </a:lnSpc>
            </a:pPr>
            <a:r>
              <a:rPr lang="en-US" altLang="zh-TW" sz="1800" b="1">
                <a:solidFill>
                  <a:schemeClr val="tx2"/>
                </a:solidFill>
                <a:ea typeface="新細明體" panose="02020500000000000000" pitchFamily="18" charset="-120"/>
              </a:rPr>
              <a:t>APOP </a:t>
            </a:r>
            <a:r>
              <a:rPr lang="en-US" altLang="zh-TW" sz="1800" b="1" i="1">
                <a:solidFill>
                  <a:schemeClr val="tx2"/>
                </a:solidFill>
                <a:ea typeface="新細明體" panose="02020500000000000000" pitchFamily="18" charset="-120"/>
              </a:rPr>
              <a:t>name digest</a:t>
            </a:r>
          </a:p>
          <a:p>
            <a:pPr>
              <a:lnSpc>
                <a:spcPct val="90000"/>
              </a:lnSpc>
            </a:pPr>
            <a:r>
              <a:rPr lang="en-US" altLang="zh-TW" sz="2000" i="1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Transaction State</a:t>
            </a:r>
            <a:endParaRPr lang="en-US" altLang="zh-TW" sz="2400" b="1">
              <a:ea typeface="新細明體" panose="02020500000000000000" pitchFamily="18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sz="1800" b="1">
                <a:ea typeface="新細明體" panose="02020500000000000000" pitchFamily="18" charset="-120"/>
              </a:rPr>
              <a:t>STAT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>
                <a:ea typeface="新細明體" panose="02020500000000000000" pitchFamily="18" charset="-120"/>
              </a:rPr>
              <a:t>LIST [</a:t>
            </a:r>
            <a:r>
              <a:rPr lang="en-US" altLang="zh-TW" sz="1800" b="1" i="1">
                <a:ea typeface="新細明體" panose="02020500000000000000" pitchFamily="18" charset="-120"/>
              </a:rPr>
              <a:t>msgNo</a:t>
            </a:r>
            <a:r>
              <a:rPr lang="en-US" altLang="zh-TW" sz="1800" b="1">
                <a:ea typeface="新細明體" panose="02020500000000000000" pitchFamily="18" charset="-120"/>
              </a:rPr>
              <a:t>]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>
                <a:ea typeface="新細明體" panose="02020500000000000000" pitchFamily="18" charset="-120"/>
              </a:rPr>
              <a:t>RETR </a:t>
            </a:r>
            <a:r>
              <a:rPr lang="en-US" altLang="zh-TW" sz="1800" b="1" i="1">
                <a:ea typeface="新細明體" panose="02020500000000000000" pitchFamily="18" charset="-120"/>
              </a:rPr>
              <a:t>msgNo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>
                <a:ea typeface="新細明體" panose="02020500000000000000" pitchFamily="18" charset="-120"/>
              </a:rPr>
              <a:t>DELE </a:t>
            </a:r>
            <a:r>
              <a:rPr lang="en-US" altLang="zh-TW" sz="1800" b="1" i="1">
                <a:ea typeface="新細明體" panose="02020500000000000000" pitchFamily="18" charset="-120"/>
              </a:rPr>
              <a:t>msgNo</a:t>
            </a:r>
            <a:endParaRPr lang="en-US" altLang="zh-TW" sz="1800" b="1">
              <a:ea typeface="新細明體" panose="02020500000000000000" pitchFamily="18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sz="1800" b="1">
                <a:ea typeface="新細明體" panose="02020500000000000000" pitchFamily="18" charset="-120"/>
              </a:rPr>
              <a:t>NOOP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>
                <a:ea typeface="新細明體" panose="02020500000000000000" pitchFamily="18" charset="-120"/>
              </a:rPr>
              <a:t>RSET</a:t>
            </a:r>
            <a:endParaRPr lang="en-US" altLang="zh-TW" sz="1800" b="1">
              <a:solidFill>
                <a:schemeClr val="tx2"/>
              </a:solidFill>
              <a:ea typeface="新細明體" panose="02020500000000000000" pitchFamily="18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sz="1800" b="1">
                <a:solidFill>
                  <a:schemeClr val="tx2"/>
                </a:solidFill>
                <a:ea typeface="新細明體" panose="02020500000000000000" pitchFamily="18" charset="-120"/>
              </a:rPr>
              <a:t>TOP </a:t>
            </a:r>
            <a:r>
              <a:rPr lang="en-US" altLang="zh-TW" sz="1800" b="1" i="1">
                <a:solidFill>
                  <a:schemeClr val="tx2"/>
                </a:solidFill>
                <a:ea typeface="新細明體" panose="02020500000000000000" pitchFamily="18" charset="-120"/>
              </a:rPr>
              <a:t>msgNo line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i="1">
                <a:solidFill>
                  <a:schemeClr val="tx2"/>
                </a:solidFill>
                <a:ea typeface="新細明體" panose="02020500000000000000" pitchFamily="18" charset="-120"/>
              </a:rPr>
              <a:t>UIDL </a:t>
            </a:r>
            <a:r>
              <a:rPr lang="en-US" altLang="zh-TW" sz="1800" b="1">
                <a:solidFill>
                  <a:schemeClr val="tx2"/>
                </a:solidFill>
                <a:ea typeface="新細明體" panose="02020500000000000000" pitchFamily="18" charset="-120"/>
              </a:rPr>
              <a:t>[</a:t>
            </a:r>
            <a:r>
              <a:rPr lang="en-US" altLang="zh-TW" sz="1800" b="1" i="1">
                <a:solidFill>
                  <a:schemeClr val="tx2"/>
                </a:solidFill>
                <a:ea typeface="新細明體" panose="02020500000000000000" pitchFamily="18" charset="-120"/>
              </a:rPr>
              <a:t>msgNo</a:t>
            </a:r>
            <a:r>
              <a:rPr lang="en-US" altLang="zh-TW" sz="1800" b="1">
                <a:solidFill>
                  <a:schemeClr val="tx2"/>
                </a:solidFill>
                <a:ea typeface="新細明體" panose="02020500000000000000" pitchFamily="18" charset="-120"/>
              </a:rPr>
              <a:t>]</a:t>
            </a:r>
          </a:p>
        </p:txBody>
      </p:sp>
      <p:sp>
        <p:nvSpPr>
          <p:cNvPr id="99332" name="Rectangle 4">
            <a:extLst>
              <a:ext uri="{FF2B5EF4-FFF2-40B4-BE49-F238E27FC236}">
                <a16:creationId xmlns:a16="http://schemas.microsoft.com/office/drawing/2014/main" id="{573A7585-2DAA-4074-9AE8-81D76D2E8DD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03763" y="1371600"/>
            <a:ext cx="3932237" cy="4148138"/>
          </a:xfrm>
        </p:spPr>
        <p:txBody>
          <a:bodyPr/>
          <a:lstStyle/>
          <a:p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Update State</a:t>
            </a:r>
          </a:p>
          <a:p>
            <a:pPr lvl="1"/>
            <a:r>
              <a:rPr lang="en-US" altLang="zh-TW" sz="1800" b="1">
                <a:ea typeface="新細明體" panose="02020500000000000000" pitchFamily="18" charset="-120"/>
              </a:rPr>
              <a:t>QUIT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9A553E49-C8E2-422A-A85C-F60F67B84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365125"/>
            <a:ext cx="8915400" cy="5883275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latin typeface="Courier New" panose="02070309020205020404" pitchFamily="49" charset="0"/>
                <a:ea typeface="新細明體" panose="02020500000000000000" pitchFamily="18" charset="-120"/>
              </a:rPr>
              <a:t>S:  +OK POP3 server ready &lt;1896.697170952@dbc.mtview.ca.us&gt;</a:t>
            </a:r>
            <a:endParaRPr lang="en-US" altLang="zh-TW" sz="19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C:  </a:t>
            </a:r>
            <a:r>
              <a:rPr lang="en-US" altLang="zh-TW" sz="1900" b="1">
                <a:solidFill>
                  <a:srgbClr val="0000FF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USER mrose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latin typeface="Courier New" panose="02070309020205020404" pitchFamily="49" charset="0"/>
                <a:ea typeface="新細明體" panose="02020500000000000000" pitchFamily="18" charset="-120"/>
              </a:rPr>
              <a:t>S:  +OK User name accepted, password please</a:t>
            </a:r>
            <a:endParaRPr lang="en-US" altLang="zh-TW" sz="19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C:  </a:t>
            </a:r>
            <a:r>
              <a:rPr lang="en-US" altLang="zh-TW" sz="1900" b="1">
                <a:solidFill>
                  <a:srgbClr val="0000FF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PASS pwd999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latin typeface="Courier New" panose="02070309020205020404" pitchFamily="49" charset="0"/>
                <a:ea typeface="新細明體" panose="02020500000000000000" pitchFamily="18" charset="-120"/>
              </a:rPr>
              <a:t>S:  +OK Mailbox open, 2 messages (320 octets)</a:t>
            </a:r>
            <a:endParaRPr lang="en-US" altLang="zh-TW" sz="19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C:  </a:t>
            </a:r>
            <a:r>
              <a:rPr lang="en-US" altLang="zh-TW" sz="1900" b="1">
                <a:solidFill>
                  <a:srgbClr val="0000FF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STAT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latin typeface="Courier New" panose="02070309020205020404" pitchFamily="49" charset="0"/>
                <a:ea typeface="新細明體" panose="02020500000000000000" pitchFamily="18" charset="-120"/>
              </a:rPr>
              <a:t>S:  +OK 2 320</a:t>
            </a:r>
            <a:endParaRPr lang="en-US" altLang="zh-TW" sz="19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C:  </a:t>
            </a:r>
            <a:r>
              <a:rPr lang="en-US" altLang="zh-TW" sz="1900" b="1">
                <a:solidFill>
                  <a:srgbClr val="0000FF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LIST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latin typeface="Courier New" panose="02070309020205020404" pitchFamily="49" charset="0"/>
                <a:ea typeface="新細明體" panose="02020500000000000000" pitchFamily="18" charset="-120"/>
              </a:rPr>
              <a:t>S:  +OK 2 messages (320 octets)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latin typeface="Courier New" panose="02070309020205020404" pitchFamily="49" charset="0"/>
                <a:ea typeface="新細明體" panose="02020500000000000000" pitchFamily="18" charset="-120"/>
              </a:rPr>
              <a:t>S:  1 120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latin typeface="Courier New" panose="02070309020205020404" pitchFamily="49" charset="0"/>
                <a:ea typeface="新細明體" panose="02020500000000000000" pitchFamily="18" charset="-120"/>
              </a:rPr>
              <a:t>S:  2 200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latin typeface="Courier New" panose="02070309020205020404" pitchFamily="49" charset="0"/>
                <a:ea typeface="新細明體" panose="02020500000000000000" pitchFamily="18" charset="-120"/>
              </a:rPr>
              <a:t>S:  .</a:t>
            </a:r>
            <a:endParaRPr lang="en-US" altLang="zh-TW" sz="19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C:  </a:t>
            </a:r>
            <a:r>
              <a:rPr lang="en-US" altLang="zh-TW" sz="1900" b="1">
                <a:solidFill>
                  <a:srgbClr val="0000FF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RETR 1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latin typeface="Courier New" panose="02070309020205020404" pitchFamily="49" charset="0"/>
                <a:ea typeface="新細明體" panose="02020500000000000000" pitchFamily="18" charset="-120"/>
              </a:rPr>
              <a:t>S:  +OK 120 octets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latin typeface="Courier New" panose="02070309020205020404" pitchFamily="49" charset="0"/>
                <a:ea typeface="新細明體" panose="02020500000000000000" pitchFamily="18" charset="-120"/>
              </a:rPr>
              <a:t>S:  </a:t>
            </a:r>
            <a:r>
              <a:rPr lang="en-US" altLang="zh-TW" sz="1900" b="1" i="1">
                <a:latin typeface="Courier New" panose="02070309020205020404" pitchFamily="49" charset="0"/>
                <a:ea typeface="新細明體" panose="02020500000000000000" pitchFamily="18" charset="-120"/>
              </a:rPr>
              <a:t>&lt;the POP3 server sends message 1&gt;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latin typeface="Courier New" panose="02070309020205020404" pitchFamily="49" charset="0"/>
                <a:ea typeface="新細明體" panose="02020500000000000000" pitchFamily="18" charset="-120"/>
              </a:rPr>
              <a:t>S:  .</a:t>
            </a:r>
            <a:endParaRPr lang="en-US" altLang="zh-TW" sz="19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C:  </a:t>
            </a:r>
            <a:r>
              <a:rPr lang="en-US" altLang="zh-TW" sz="1900" b="1">
                <a:solidFill>
                  <a:srgbClr val="0000FF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DELE 1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latin typeface="Courier New" panose="02070309020205020404" pitchFamily="49" charset="0"/>
                <a:ea typeface="新細明體" panose="02020500000000000000" pitchFamily="18" charset="-120"/>
              </a:rPr>
              <a:t>S:  +OK message 1 deleted</a:t>
            </a:r>
            <a:endParaRPr lang="en-US" altLang="zh-TW" sz="19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C:  </a:t>
            </a:r>
            <a:r>
              <a:rPr lang="en-US" altLang="zh-TW" sz="1900" b="1">
                <a:solidFill>
                  <a:srgbClr val="0000FF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QUIT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900" b="1">
                <a:latin typeface="Courier New" panose="02070309020205020404" pitchFamily="49" charset="0"/>
                <a:ea typeface="新細明體" panose="02020500000000000000" pitchFamily="18" charset="-120"/>
              </a:rPr>
              <a:t>S:  +OK dewey POP3 server signing off (maildrop empty)</a:t>
            </a:r>
            <a:endParaRPr lang="zh-TW" altLang="en-US" sz="1900" b="1">
              <a:latin typeface="Courier New" panose="02070309020205020404" pitchFamily="49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4">
            <a:extLst>
              <a:ext uri="{FF2B5EF4-FFF2-40B4-BE49-F238E27FC236}">
                <a16:creationId xmlns:a16="http://schemas.microsoft.com/office/drawing/2014/main" id="{6FA09E97-E481-45F8-BB9E-AEDA6333D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977900"/>
            <a:ext cx="8496300" cy="558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57188"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357188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357188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357188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357188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import java.io.*;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import java.net.*;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public class delSpam {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public static void main(String[] args) {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Socket popSocket = null;  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	DataOutputStream os = null;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	DataInputStream is = null;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	BufferedReader br = null;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	String responseLine;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	try {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		popSocket = new Socket(“</a:t>
            </a:r>
            <a:r>
              <a:rPr kumimoji="0" lang="en-US" altLang="zh-TW" sz="1800" b="1" i="1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pop3.ncnu.edu.tw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", 110);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		os = new DataOutputStream(popSocket.getOutputStream());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		is = new DataInputStream(popSocket.getInputStream());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		br = new BufferedReader(new InputStreamReader(is));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	} catch (UnknownHostException e) {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		System.err.println("Don't know about host: hostname");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	} catch (IOException e) {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		System.err.println("Couldn't get I/O for the connection to: pop.ncnu.edu.tw");</a:t>
            </a:r>
          </a:p>
          <a:p>
            <a:pPr>
              <a:lnSpc>
                <a:spcPct val="10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	}</a:t>
            </a:r>
            <a:endParaRPr kumimoji="0"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3427" name="Line 5">
            <a:extLst>
              <a:ext uri="{FF2B5EF4-FFF2-40B4-BE49-F238E27FC236}">
                <a16:creationId xmlns:a16="http://schemas.microsoft.com/office/drawing/2014/main" id="{764B5164-8B57-413A-85D9-09B360464D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025" y="857250"/>
            <a:ext cx="870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03428" name="Text Box 6">
            <a:extLst>
              <a:ext uri="{FF2B5EF4-FFF2-40B4-BE49-F238E27FC236}">
                <a16:creationId xmlns:a16="http://schemas.microsoft.com/office/drawing/2014/main" id="{632C58B9-954F-4173-8906-A2A0E7FED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301625"/>
            <a:ext cx="294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delSpam.java (1/4)</a:t>
            </a:r>
          </a:p>
        </p:txBody>
      </p:sp>
      <p:sp>
        <p:nvSpPr>
          <p:cNvPr id="103429" name="Text Box 7">
            <a:extLst>
              <a:ext uri="{FF2B5EF4-FFF2-40B4-BE49-F238E27FC236}">
                <a16:creationId xmlns:a16="http://schemas.microsoft.com/office/drawing/2014/main" id="{6DDC6EC5-C087-4ACA-B98B-B6569AB62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974725"/>
            <a:ext cx="413385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C:\java&gt;javac delSpam.java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C:\java&gt;java delSpam </a:t>
            </a:r>
            <a:r>
              <a:rPr kumimoji="0" lang="en-US" altLang="zh-TW" sz="2400" i="1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password</a:t>
            </a:r>
          </a:p>
        </p:txBody>
      </p:sp>
      <p:sp>
        <p:nvSpPr>
          <p:cNvPr id="103430" name="Rectangle 8">
            <a:extLst>
              <a:ext uri="{FF2B5EF4-FFF2-40B4-BE49-F238E27FC236}">
                <a16:creationId xmlns:a16="http://schemas.microsoft.com/office/drawing/2014/main" id="{B35A38ED-EE26-4E81-9A9A-226933DEC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525" y="436563"/>
            <a:ext cx="454025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1600">
                <a:latin typeface="Times New Roman" panose="02020603050405020304" pitchFamily="18" charset="0"/>
                <a:ea typeface="新細明體" panose="02020500000000000000" pitchFamily="18" charset="-120"/>
                <a:hlinkClick r:id="rId3"/>
              </a:rPr>
              <a:t>https://ycchen.im.ncnu.edu.tw/AdvNet/delSpam.java</a:t>
            </a:r>
            <a:endParaRPr kumimoji="0" lang="zh-TW" altLang="en-US" sz="16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4">
            <a:extLst>
              <a:ext uri="{FF2B5EF4-FFF2-40B4-BE49-F238E27FC236}">
                <a16:creationId xmlns:a16="http://schemas.microsoft.com/office/drawing/2014/main" id="{6CD19221-84F0-43CE-AE1E-EF4C3B094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19188"/>
            <a:ext cx="8472488" cy="473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57188"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357188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357188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357188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357188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if (popSocket != null &amp;&amp; os != null &amp;&amp; is != null) {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	try {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System.out.println("Server: "+ br.readLine());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os.writeBytes("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user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kumimoji="0" lang="en-US" altLang="zh-TW" sz="1800" b="1" i="1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yourUserName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\n");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	System.out.println("Server: "+ br.readLine());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os.writeBytes("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pass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"+ args[0]+"\n");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System.out.println("Server: "+ br.readLine());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os.writeBytes("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stat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\n");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String num[] = new String[3];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num = (br.readLine()).split("\\s");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System.out.println("Number of mails: " + num[1]);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int No = Integer.parseInt(num[1]);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</a:t>
            </a:r>
            <a:endParaRPr kumimoji="0"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5475" name="Line 5">
            <a:extLst>
              <a:ext uri="{FF2B5EF4-FFF2-40B4-BE49-F238E27FC236}">
                <a16:creationId xmlns:a16="http://schemas.microsoft.com/office/drawing/2014/main" id="{E7275827-5172-4718-9B30-594A57499A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025" y="1000125"/>
            <a:ext cx="870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05476" name="Text Box 6">
            <a:extLst>
              <a:ext uri="{FF2B5EF4-FFF2-40B4-BE49-F238E27FC236}">
                <a16:creationId xmlns:a16="http://schemas.microsoft.com/office/drawing/2014/main" id="{B205377C-BA1E-4D41-B9C9-F9BC0CD26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444500"/>
            <a:ext cx="294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delSpam.java (2/4)</a:t>
            </a:r>
          </a:p>
        </p:txBody>
      </p:sp>
      <p:sp>
        <p:nvSpPr>
          <p:cNvPr id="105477" name="Rectangle 7">
            <a:extLst>
              <a:ext uri="{FF2B5EF4-FFF2-40B4-BE49-F238E27FC236}">
                <a16:creationId xmlns:a16="http://schemas.microsoft.com/office/drawing/2014/main" id="{C74D6027-4D3D-477B-BFD7-8AA42E025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950" y="371475"/>
            <a:ext cx="3890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 b="1" i="1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yourUserName@ncnu.edu.tw</a:t>
            </a:r>
            <a:endParaRPr kumimoji="0" lang="zh-TW" altLang="en-US" sz="2400" b="1" i="1">
              <a:solidFill>
                <a:srgbClr val="3333CC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4">
            <a:extLst>
              <a:ext uri="{FF2B5EF4-FFF2-40B4-BE49-F238E27FC236}">
                <a16:creationId xmlns:a16="http://schemas.microsoft.com/office/drawing/2014/main" id="{4506B3E1-CB00-4DBF-8F59-C21CC3F83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966788"/>
            <a:ext cx="8615363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57188"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357188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357188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357188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357188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			for (int i=1;i&lt;=No;i++) {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		os.writeBytes("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0"/>
              </a:rPr>
              <a:t>top</a:t>
            </a: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" + i+ " 0\n");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		responseLine = br.readLine();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		boolean isDel = false;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		while (!responseLine.equals(".")) {           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  		if (responseLine.startsWith("Subject: </a:t>
            </a:r>
            <a:r>
              <a:rPr kumimoji="0" lang="en-US" altLang="zh-TW" sz="1800" b="1">
                <a:solidFill>
                  <a:srgbClr val="3333CC"/>
                </a:solidFill>
                <a:latin typeface="Times New Roman" panose="02020603050405020304" pitchFamily="18" charset="0"/>
                <a:ea typeface="Arial Unicode MS" pitchFamily="34" charset="-120"/>
              </a:rPr>
              <a:t>[SPAM</a:t>
            </a: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")) {	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    		isDel= true;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  		}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  		if (responseLine.startsWith("Subject")) { 	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					System.out.println(i+": " + responseLine.substring(9, 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                    Math.min(38, responseLine.length())));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  		}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  		if (responseLine.startsWith("To")) { 	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    			System.out.println(i+": " + responseLine);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  		}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  		responseLine = br.readLine();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		}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		if (isDel) {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			os.writeBytes("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0"/>
              </a:rPr>
              <a:t>dele</a:t>
            </a: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" + i+ "\n");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			System.out.println("Server: "+ br.readLine());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  		}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Arial Unicode MS" pitchFamily="34" charset="-120"/>
              </a:rPr>
              <a:t>                }</a:t>
            </a:r>
            <a:endParaRPr kumimoji="0" lang="zh-TW" altLang="en-US" sz="1800">
              <a:latin typeface="Times New Roman" panose="02020603050405020304" pitchFamily="18" charset="0"/>
              <a:ea typeface="Arial Unicode MS" pitchFamily="34" charset="-120"/>
            </a:endParaRPr>
          </a:p>
        </p:txBody>
      </p:sp>
      <p:sp>
        <p:nvSpPr>
          <p:cNvPr id="107523" name="Line 5">
            <a:extLst>
              <a:ext uri="{FF2B5EF4-FFF2-40B4-BE49-F238E27FC236}">
                <a16:creationId xmlns:a16="http://schemas.microsoft.com/office/drawing/2014/main" id="{1DDEF133-D934-4850-882D-EF780A7D5C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1450" y="898525"/>
            <a:ext cx="870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07524" name="Text Box 6">
            <a:extLst>
              <a:ext uri="{FF2B5EF4-FFF2-40B4-BE49-F238E27FC236}">
                <a16:creationId xmlns:a16="http://schemas.microsoft.com/office/drawing/2014/main" id="{92D1A07F-2311-433F-8337-B07E4B9EC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3" y="342900"/>
            <a:ext cx="294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delSpam.java (3/4)</a:t>
            </a:r>
          </a:p>
        </p:txBody>
      </p:sp>
      <p:sp>
        <p:nvSpPr>
          <p:cNvPr id="107525" name="Rectangle 7">
            <a:extLst>
              <a:ext uri="{FF2B5EF4-FFF2-40B4-BE49-F238E27FC236}">
                <a16:creationId xmlns:a16="http://schemas.microsoft.com/office/drawing/2014/main" id="{B575D0D2-76C5-4636-A8A3-8C996EF37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563" y="1544638"/>
            <a:ext cx="3165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 u="sng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垃圾信件</a:t>
            </a:r>
            <a:r>
              <a:rPr kumimoji="0" lang="en-US" altLang="zh-TW" sz="2000" u="sng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(unsolicited email)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4">
            <a:extLst>
              <a:ext uri="{FF2B5EF4-FFF2-40B4-BE49-F238E27FC236}">
                <a16:creationId xmlns:a16="http://schemas.microsoft.com/office/drawing/2014/main" id="{3BCC4B5D-39C2-4497-8FED-F5A3EB11B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363" y="1106488"/>
            <a:ext cx="7743825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57188"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357188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357188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357188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357188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3571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	os.writeBytes("</a:t>
            </a:r>
            <a:r>
              <a:rPr kumimoji="0"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quit</a:t>
            </a: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\n");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	System.out.println("\nServer: " + br.readLine());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	os.close();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	br.close();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	is.close();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	popSocket.close();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			} catch (UnknownHostException e) {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	System.err.println("Trying to connect to unknown host: " + e);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		} catch (IOException e) {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		System.err.println("IOException:  " + e);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		}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    	}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   	}        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}</a:t>
            </a:r>
            <a:endParaRPr kumimoji="0"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9571" name="Line 5">
            <a:extLst>
              <a:ext uri="{FF2B5EF4-FFF2-40B4-BE49-F238E27FC236}">
                <a16:creationId xmlns:a16="http://schemas.microsoft.com/office/drawing/2014/main" id="{81305E10-8589-4223-B959-9A0620721C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1450" y="898525"/>
            <a:ext cx="870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09572" name="Text Box 6">
            <a:extLst>
              <a:ext uri="{FF2B5EF4-FFF2-40B4-BE49-F238E27FC236}">
                <a16:creationId xmlns:a16="http://schemas.microsoft.com/office/drawing/2014/main" id="{C943EE42-A619-4413-A64C-60C88B162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3" y="342900"/>
            <a:ext cx="294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delSpam.java (4/4)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4">
            <a:extLst>
              <a:ext uri="{FF2B5EF4-FFF2-40B4-BE49-F238E27FC236}">
                <a16:creationId xmlns:a16="http://schemas.microsoft.com/office/drawing/2014/main" id="{E1800AE8-825C-4ECF-8E68-B57946486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246063"/>
            <a:ext cx="8286750" cy="628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C:\Java&gt;java delSpam </a:t>
            </a:r>
            <a:r>
              <a:rPr kumimoji="0" lang="en-US" altLang="zh-TW" sz="1800" i="1">
                <a:solidFill>
                  <a:srgbClr val="33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mypassword</a:t>
            </a:r>
            <a:endParaRPr kumimoji="0" lang="zh-TW" altLang="en-US" sz="1800" i="1">
              <a:solidFill>
                <a:srgbClr val="3333CC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+OK POP3 mcu.edu.tw 2004.89 server ready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+OK User name accepted, password please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+OK Mailbox open, 6 messages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Number of mails: 6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1: To: slchang@mcu.edu.tw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1: [SPAM MAIL]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+OK Message deleted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2: [SPAM MAIL] =?Big5?B?pnCqR7F6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2: To: yencheng@mcu.edu.tw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+OK Message deleted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3: [SPAM MAIL] =?iso-2022-jp?B?G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3: To: &lt;yencheng@mcu.edu.tw&gt;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+OK Message deleted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4: To: cyfan@mcu.edu.tw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4: [SPAM MAIL] LV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+OK Message deleted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5: To: yencheng@mcu.edu.tw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5: [SPAM MAIL] fancy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+OK Message deleted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6: [SPAM MAIL]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6: To: hjchen@mcu.edu.tw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+OK Message deleted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zh-TW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Server: +OK Sayonara</a:t>
            </a:r>
            <a:endParaRPr kumimoji="0"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3AAC1E6F-417C-4ED5-869A-639E9FB8C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0" dirty="0">
                <a:solidFill>
                  <a:srgbClr val="212121"/>
                </a:solidFill>
                <a:effectLst/>
                <a:latin typeface="open sauce sans"/>
              </a:rPr>
              <a:t>IMAP (</a:t>
            </a:r>
            <a:r>
              <a:rPr lang="en-GB" dirty="0">
                <a:solidFill>
                  <a:srgbClr val="212121"/>
                </a:solidFill>
                <a:latin typeface="open sauce sans"/>
              </a:rPr>
              <a:t>Internet Message Access Protocol )</a:t>
            </a:r>
            <a:endParaRPr lang="en-GB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70B8C08-CAB4-4CAC-8AC3-F20DF2C86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599"/>
            <a:ext cx="8178800" cy="5064711"/>
          </a:xfrm>
        </p:spPr>
        <p:txBody>
          <a:bodyPr/>
          <a:lstStyle/>
          <a:p>
            <a:r>
              <a:rPr lang="en-GB" dirty="0"/>
              <a:t>An Internet standard for retrieving emails from a server.</a:t>
            </a:r>
          </a:p>
          <a:p>
            <a:r>
              <a:rPr lang="en-GB" dirty="0"/>
              <a:t>IMAP uses TCP port 143 (clear text) or TCP port 993 (SSL)</a:t>
            </a:r>
            <a:endParaRPr lang="en-GB" b="1" dirty="0"/>
          </a:p>
          <a:p>
            <a:r>
              <a:rPr lang="en-GB" dirty="0"/>
              <a:t>IMAP Authentication</a:t>
            </a:r>
          </a:p>
          <a:p>
            <a:pPr lvl="1"/>
            <a:r>
              <a:rPr lang="en-GB" dirty="0"/>
              <a:t>login</a:t>
            </a:r>
          </a:p>
          <a:p>
            <a:pPr lvl="1"/>
            <a:r>
              <a:rPr lang="en-GB" dirty="0"/>
              <a:t>SASL AUTH LOGIN</a:t>
            </a:r>
          </a:p>
          <a:p>
            <a:pPr lvl="1"/>
            <a:r>
              <a:rPr lang="en-GB" dirty="0"/>
              <a:t>SASL AUTH PLAIN</a:t>
            </a:r>
          </a:p>
          <a:p>
            <a:r>
              <a:rPr lang="en-GB" dirty="0"/>
              <a:t>IMAP4rev2 (RFC 9051)</a:t>
            </a:r>
            <a:br>
              <a:rPr lang="en-GB" dirty="0"/>
            </a:br>
            <a:r>
              <a:rPr lang="en-GB" sz="2000" dirty="0">
                <a:hlinkClick r:id="rId2"/>
              </a:rPr>
              <a:t>https://datatracker.ietf.org/doc/html/rfc9051</a:t>
            </a:r>
            <a:endParaRPr lang="en-GB" sz="20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952883E-6911-4176-AB1E-52EF00AEB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5504" y="3681651"/>
            <a:ext cx="4686656" cy="5667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Courier New" panose="02070309020205020404" pitchFamily="49" charset="0"/>
              </a:rPr>
              <a:t>login ycchen@ncnu.edu.tw My_P@ssword1</a:t>
            </a: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041C6C4-36ED-4A08-A466-26D057B89E86}"/>
              </a:ext>
            </a:extLst>
          </p:cNvPr>
          <p:cNvSpPr txBox="1"/>
          <p:nvPr/>
        </p:nvSpPr>
        <p:spPr>
          <a:xfrm>
            <a:off x="4074850" y="4181381"/>
            <a:ext cx="40270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base64 encoded</a:t>
            </a:r>
          </a:p>
          <a:p>
            <a:r>
              <a:rPr lang="en-GB" dirty="0"/>
              <a:t>a single base64 encoded string</a:t>
            </a:r>
          </a:p>
        </p:txBody>
      </p:sp>
    </p:spTree>
    <p:extLst>
      <p:ext uri="{BB962C8B-B14F-4D97-AF65-F5344CB8AC3E}">
        <p14:creationId xmlns:p14="http://schemas.microsoft.com/office/powerpoint/2010/main" val="452418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>
            <a:extLst>
              <a:ext uri="{FF2B5EF4-FFF2-40B4-BE49-F238E27FC236}">
                <a16:creationId xmlns:a16="http://schemas.microsoft.com/office/drawing/2014/main" id="{A1C43C56-1A72-48AC-AB5E-764870043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3" y="112713"/>
            <a:ext cx="8397875" cy="6540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C:\&gt;</a:t>
            </a:r>
            <a:r>
              <a:rPr kumimoji="0" lang="en-US" altLang="zh-TW" sz="1800">
                <a:solidFill>
                  <a:srgbClr val="FF000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ftp ftp.ncnu.edu.tw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Connected to ftp4.ncnu.edu.tw.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220 Welcome to NCNU FTP service.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User (ftp4.ncnu.edu.tw:(none)): </a:t>
            </a:r>
            <a:r>
              <a:rPr kumimoji="0" lang="en-US" altLang="zh-TW" sz="1800">
                <a:solidFill>
                  <a:srgbClr val="FF000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anonymous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331 Please specify the password.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Password: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230 Login successful.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ftp&gt; </a:t>
            </a:r>
            <a:r>
              <a:rPr kumimoji="0" lang="en-US" altLang="zh-TW" sz="1800">
                <a:solidFill>
                  <a:srgbClr val="FF000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dir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200 PORT command successful. Consider using PASV.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150 Here comes the directory listing.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drwxr-xr-x    2 503      503          4096 Feb 03  2006 Application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drwxr-xr-x    8 503      503          4096 Apr 05  2006 Documentation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drwxr-xr-x   17 503      503          4096 Oct 04 05:20 FreeBSD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drwxr-xr-x   19 503      503          4096 Feb 05  2006 JavaDownload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-rw-r--r--    1 503      503          5327 Apr 22 04:04 index.html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226 Directory send OK.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ftp: 684 bytes received in 0.00Seconds 684000.00Kbytes/sec.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ftp&gt; </a:t>
            </a:r>
            <a:r>
              <a:rPr kumimoji="0" lang="en-US" altLang="zh-TW" sz="1800">
                <a:solidFill>
                  <a:srgbClr val="FF000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ascii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200 Switching to ASCII mode.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ftp&gt; </a:t>
            </a:r>
            <a:r>
              <a:rPr kumimoji="0" lang="en-US" altLang="zh-TW" sz="1800">
                <a:solidFill>
                  <a:srgbClr val="FF000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get index.html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200 PORT command successful. Consider using PASV.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150 Opening BINARY mode data connection for index.html (5327 bytes).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226 File send OK.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ftp: 5327 bytes received in 0.01Seconds 355.13Kbytes/sec.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ftp&gt; </a:t>
            </a:r>
            <a:r>
              <a:rPr kumimoji="0" lang="en-US" altLang="zh-TW" sz="1800">
                <a:solidFill>
                  <a:srgbClr val="FF000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bye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221 Goodbye.</a:t>
            </a:r>
            <a:endParaRPr kumimoji="0" lang="zh-TW" altLang="en-US" sz="180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C568131-318A-4EE6-A0BB-03C3359F6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Electronic Mail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3EAD2CC-5FF4-44C8-A518-8287838B88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Most heavily used application on any network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Simple Mail Transfer Protocol (SMTP)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TCP/IP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Delivery of simple text messages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Multi-purpose Internet Mail Extension (MIME)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Delivery of other types of data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Voice, images, video clips</a:t>
            </a:r>
          </a:p>
          <a:p>
            <a:pPr lvl="1"/>
            <a:endParaRPr lang="en-US" altLang="zh-TW">
              <a:ea typeface="新細明體" panose="02020500000000000000" pitchFamily="18" charset="-120"/>
            </a:endParaRPr>
          </a:p>
          <a:p>
            <a:endParaRPr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E657DBE-C560-47FE-9657-BD330092B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SMTP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B6B8AB1-5915-483D-BB80-D6F817F72C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>
                <a:ea typeface="新細明體" panose="02020500000000000000" pitchFamily="18" charset="-120"/>
              </a:rPr>
              <a:t>RFC 821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Not concerned with format of messages or data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Covered in RFC 822 (see later)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SMTP uses info written on envelope of mail 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Message header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Does not look at contents 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Message body</a:t>
            </a:r>
          </a:p>
          <a:p>
            <a:r>
              <a:rPr lang="en-US" altLang="zh-TW" sz="2400">
                <a:ea typeface="新細明體" panose="02020500000000000000" pitchFamily="18" charset="-120"/>
              </a:rPr>
              <a:t>Except: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Standardize message character set to 7 bit ASCII</a:t>
            </a:r>
          </a:p>
          <a:p>
            <a:pPr lvl="1"/>
            <a:r>
              <a:rPr lang="en-US" altLang="zh-TW" sz="2000">
                <a:ea typeface="新細明體" panose="02020500000000000000" pitchFamily="18" charset="-120"/>
              </a:rPr>
              <a:t>Add log info to start of message</a:t>
            </a:r>
          </a:p>
          <a:p>
            <a:pPr lvl="2"/>
            <a:r>
              <a:rPr lang="en-US" altLang="zh-TW" sz="1800">
                <a:ea typeface="新細明體" panose="02020500000000000000" pitchFamily="18" charset="-120"/>
              </a:rPr>
              <a:t>Shows path taken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9B79B68-B05F-4179-9C95-D9EDDD0011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Basic Operation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CF377C8-7A3B-49A1-86CC-0CECD53CF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Mail created by user agent program (mail client)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Message consists of:</a:t>
            </a:r>
          </a:p>
          <a:p>
            <a:pPr lvl="2"/>
            <a:r>
              <a:rPr lang="en-US" altLang="zh-TW">
                <a:ea typeface="新細明體" panose="02020500000000000000" pitchFamily="18" charset="-120"/>
              </a:rPr>
              <a:t>Header containing recipient’s address and other info</a:t>
            </a:r>
          </a:p>
          <a:p>
            <a:pPr lvl="2"/>
            <a:r>
              <a:rPr lang="en-US" altLang="zh-TW">
                <a:ea typeface="新細明體" panose="02020500000000000000" pitchFamily="18" charset="-120"/>
              </a:rPr>
              <a:t>Body containing user data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Messages queued and sent as input to SMTP sender program</a:t>
            </a:r>
          </a:p>
          <a:p>
            <a:pPr lvl="1"/>
            <a:r>
              <a:rPr lang="en-US" altLang="zh-TW">
                <a:ea typeface="新細明體" panose="02020500000000000000" pitchFamily="18" charset="-120"/>
              </a:rPr>
              <a:t>Typically a server process (daemon on UNIX)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Settings\Administrator\Application Data\Microsoft\Templates\StallingsCNwIT.pot</Template>
  <TotalTime>2725</TotalTime>
  <Words>4137</Words>
  <Application>Microsoft Office PowerPoint</Application>
  <PresentationFormat>如螢幕大小 (4:3)</PresentationFormat>
  <Paragraphs>630</Paragraphs>
  <Slides>57</Slides>
  <Notes>52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57</vt:i4>
      </vt:variant>
    </vt:vector>
  </HeadingPairs>
  <TitlesOfParts>
    <vt:vector size="69" baseType="lpstr">
      <vt:lpstr>Arial Unicode MS</vt:lpstr>
      <vt:lpstr>open sauce sans</vt:lpstr>
      <vt:lpstr>微軟正黑體</vt:lpstr>
      <vt:lpstr>微軟正黑體 Light</vt:lpstr>
      <vt:lpstr>新細明體</vt:lpstr>
      <vt:lpstr>Arial</vt:lpstr>
      <vt:lpstr>Arial Black</vt:lpstr>
      <vt:lpstr>Courier New</vt:lpstr>
      <vt:lpstr>Tahoma</vt:lpstr>
      <vt:lpstr>Times New Roman</vt:lpstr>
      <vt:lpstr>Wingdings</vt:lpstr>
      <vt:lpstr>StallingsCNwIT</vt:lpstr>
      <vt:lpstr>PowerPoint 簡報</vt:lpstr>
      <vt:lpstr>Traditional Applications</vt:lpstr>
      <vt:lpstr>File Transfer - FTP</vt:lpstr>
      <vt:lpstr>FTP Model</vt:lpstr>
      <vt:lpstr>FTP User Commands</vt:lpstr>
      <vt:lpstr>PowerPoint 簡報</vt:lpstr>
      <vt:lpstr>Electronic Mail</vt:lpstr>
      <vt:lpstr>SMTP</vt:lpstr>
      <vt:lpstr>Basic Operation</vt:lpstr>
      <vt:lpstr>Mail Message Contents</vt:lpstr>
      <vt:lpstr>SMTP Sender</vt:lpstr>
      <vt:lpstr>Optimization</vt:lpstr>
      <vt:lpstr>Possible Errors</vt:lpstr>
      <vt:lpstr>SMTP Protocol - Reliability </vt:lpstr>
      <vt:lpstr>SMTP Receiver</vt:lpstr>
      <vt:lpstr>SMTP Forwarding</vt:lpstr>
      <vt:lpstr>Conversation</vt:lpstr>
      <vt:lpstr>Figure 3.9 SMTP Mail Flow</vt:lpstr>
      <vt:lpstr>SMTP System Overview</vt:lpstr>
      <vt:lpstr>SMTP Replies</vt:lpstr>
      <vt:lpstr>Operation Phases</vt:lpstr>
      <vt:lpstr>Connection Setup</vt:lpstr>
      <vt:lpstr>Mail Transfer</vt:lpstr>
      <vt:lpstr>Closing Connection</vt:lpstr>
      <vt:lpstr>SMTP Commands</vt:lpstr>
      <vt:lpstr>Sample SMTP Exchange</vt:lpstr>
      <vt:lpstr>使用 Telnet 測試 SMTP 通訊</vt:lpstr>
      <vt:lpstr>Format for Text Messages RFC 822</vt:lpstr>
      <vt:lpstr>Internet Message Format</vt:lpstr>
      <vt:lpstr>Header</vt:lpstr>
      <vt:lpstr>PowerPoint 簡報</vt:lpstr>
      <vt:lpstr>PowerPoint 簡報</vt:lpstr>
      <vt:lpstr>PowerPoint 簡報</vt:lpstr>
      <vt:lpstr>PowerPoint 簡報</vt:lpstr>
      <vt:lpstr>PowerPoint 簡報</vt:lpstr>
      <vt:lpstr>Multipurpose Internet Mail Extension (MIME)</vt:lpstr>
      <vt:lpstr>Overview of MIME</vt:lpstr>
      <vt:lpstr>Content Types</vt:lpstr>
      <vt:lpstr>PowerPoint 簡報</vt:lpstr>
      <vt:lpstr>PowerPoint 簡報</vt:lpstr>
      <vt:lpstr>Content-Transfer-Encoding</vt:lpstr>
      <vt:lpstr>PowerPoint 簡報</vt:lpstr>
      <vt:lpstr>Content-Transfer-Encoding</vt:lpstr>
      <vt:lpstr>PowerPoint 簡報</vt:lpstr>
      <vt:lpstr>Base64 Encoding/Decoding</vt:lpstr>
      <vt:lpstr> Quoted-printable</vt:lpstr>
      <vt:lpstr>Quoted-Printable encoder/decoder</vt:lpstr>
      <vt:lpstr> Discussion</vt:lpstr>
      <vt:lpstr>POP3 Post Office Protocol - Version 3</vt:lpstr>
      <vt:lpstr>POP3 Commands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IMAP (Internet Message Access Protocol 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Traditional Applications</dc:title>
  <dc:creator>Adrian J Pullin</dc:creator>
  <cp:lastModifiedBy>Yen-Cheng Chen</cp:lastModifiedBy>
  <cp:revision>241</cp:revision>
  <dcterms:created xsi:type="dcterms:W3CDTF">1999-11-21T10:08:17Z</dcterms:created>
  <dcterms:modified xsi:type="dcterms:W3CDTF">2024-09-24T04:29:47Z</dcterms:modified>
</cp:coreProperties>
</file>