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sldIdLst>
    <p:sldId id="256" r:id="rId2"/>
    <p:sldId id="316" r:id="rId3"/>
    <p:sldId id="317" r:id="rId4"/>
    <p:sldId id="401" r:id="rId5"/>
    <p:sldId id="318" r:id="rId6"/>
    <p:sldId id="369" r:id="rId7"/>
    <p:sldId id="319" r:id="rId8"/>
    <p:sldId id="320" r:id="rId9"/>
    <p:sldId id="321" r:id="rId10"/>
    <p:sldId id="402" r:id="rId11"/>
    <p:sldId id="403" r:id="rId12"/>
    <p:sldId id="399" r:id="rId13"/>
    <p:sldId id="404" r:id="rId14"/>
    <p:sldId id="405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400" r:id="rId24"/>
    <p:sldId id="377" r:id="rId25"/>
    <p:sldId id="378" r:id="rId26"/>
    <p:sldId id="379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006600"/>
    <a:srgbClr val="663300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1" autoAdjust="0"/>
    <p:restoredTop sz="98592" autoAdjust="0"/>
  </p:normalViewPr>
  <p:slideViewPr>
    <p:cSldViewPr snapToGrid="0">
      <p:cViewPr varScale="1">
        <p:scale>
          <a:sx n="111" d="100"/>
          <a:sy n="111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18" Type="http://schemas.openxmlformats.org/officeDocument/2006/relationships/slide" Target="slides/slide31.xml"/><Relationship Id="rId26" Type="http://schemas.openxmlformats.org/officeDocument/2006/relationships/slide" Target="slides/slide44.xml"/><Relationship Id="rId3" Type="http://schemas.openxmlformats.org/officeDocument/2006/relationships/slide" Target="slides/slide3.xml"/><Relationship Id="rId21" Type="http://schemas.openxmlformats.org/officeDocument/2006/relationships/slide" Target="slides/slide39.xml"/><Relationship Id="rId7" Type="http://schemas.openxmlformats.org/officeDocument/2006/relationships/slide" Target="slides/slide16.xml"/><Relationship Id="rId12" Type="http://schemas.openxmlformats.org/officeDocument/2006/relationships/slide" Target="slides/slide21.xml"/><Relationship Id="rId17" Type="http://schemas.openxmlformats.org/officeDocument/2006/relationships/slide" Target="slides/slide30.xml"/><Relationship Id="rId25" Type="http://schemas.openxmlformats.org/officeDocument/2006/relationships/slide" Target="slides/slide43.xml"/><Relationship Id="rId2" Type="http://schemas.openxmlformats.org/officeDocument/2006/relationships/slide" Target="slides/slide2.xml"/><Relationship Id="rId16" Type="http://schemas.openxmlformats.org/officeDocument/2006/relationships/slide" Target="slides/slide29.xml"/><Relationship Id="rId20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0.xml"/><Relationship Id="rId24" Type="http://schemas.openxmlformats.org/officeDocument/2006/relationships/slide" Target="slides/slide42.xml"/><Relationship Id="rId5" Type="http://schemas.openxmlformats.org/officeDocument/2006/relationships/slide" Target="slides/slide9.xml"/><Relationship Id="rId15" Type="http://schemas.openxmlformats.org/officeDocument/2006/relationships/slide" Target="slides/slide28.xml"/><Relationship Id="rId23" Type="http://schemas.openxmlformats.org/officeDocument/2006/relationships/slide" Target="slides/slide41.xml"/><Relationship Id="rId10" Type="http://schemas.openxmlformats.org/officeDocument/2006/relationships/slide" Target="slides/slide19.xml"/><Relationship Id="rId19" Type="http://schemas.openxmlformats.org/officeDocument/2006/relationships/slide" Target="slides/slide32.xml"/><Relationship Id="rId4" Type="http://schemas.openxmlformats.org/officeDocument/2006/relationships/slide" Target="slides/slide5.xml"/><Relationship Id="rId9" Type="http://schemas.openxmlformats.org/officeDocument/2006/relationships/slide" Target="slides/slide18.xml"/><Relationship Id="rId14" Type="http://schemas.openxmlformats.org/officeDocument/2006/relationships/slide" Target="slides/slide27.xml"/><Relationship Id="rId22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5F1D6403-841C-4333-B287-B210D83C43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A2C6F7FC-283E-43BC-8EB0-AD51EF8410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5C6A065-B000-4EE3-984A-49B9C9C741C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901794E9-0308-4FD4-BAF1-42D70944CA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9343728D-6151-4EBD-A686-ABA300E2B5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05328C22-8223-4315-82FC-1BAA73411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115388-AA9B-4DC2-A6B2-C682C402F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3FAE10C-A365-415C-869A-180A13C73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04393-81D2-4B98-9353-0D6E75FFEB3E}" type="slidenum">
              <a:rPr lang="zh-TW" altLang="en-US" sz="1200"/>
              <a:pPr/>
              <a:t>1</a:t>
            </a:fld>
            <a:endParaRPr lang="en-US" altLang="zh-TW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A8C1776-838D-41E5-A8B1-1A4B53F511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E6D333D-7D42-4C59-89AB-D417AA708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3AD55FC-A493-4546-A65E-EB2939221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56E6E7-865B-4EEF-B570-82B0D43AE077}" type="slidenum">
              <a:rPr lang="zh-TW" altLang="en-US" sz="1200"/>
              <a:pPr/>
              <a:t>16</a:t>
            </a:fld>
            <a:endParaRPr lang="en-US" altLang="zh-TW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C4E63E1-1D14-4639-B52D-4124638F8F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3771A38-41CF-4E5A-ADA7-B773D906A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497B683-58E0-4FC4-BE56-EF4C55A24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A017C7-BF96-45B3-BECB-2C18BDE79682}" type="slidenum">
              <a:rPr lang="zh-TW" altLang="en-US" sz="1200"/>
              <a:pPr/>
              <a:t>17</a:t>
            </a:fld>
            <a:endParaRPr lang="en-US" altLang="zh-TW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1C2C339-433F-4F54-9C6B-A103561E50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A464F87-E373-4C81-9F03-783E982D3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4480D9B-A840-4CE8-847B-33072F2AD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5526F6-E774-4460-B3B5-266BF31D4CB6}" type="slidenum">
              <a:rPr lang="zh-TW" altLang="en-US" sz="1200"/>
              <a:pPr/>
              <a:t>18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8F9F7BC-A172-49A0-A6D7-AF7ADAA668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D81B5E5-1A5F-438B-8004-145493A67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B585B52-B0CD-48DA-A0C5-5A4D04025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FAC71-E685-40E5-929F-E5CB5A10E604}" type="slidenum">
              <a:rPr lang="zh-TW" altLang="en-US" sz="1200"/>
              <a:pPr/>
              <a:t>19</a:t>
            </a:fld>
            <a:endParaRPr lang="en-US" altLang="zh-TW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B170E0-7420-4501-9890-1CBD55CD14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FCC523B-41B3-4170-94F9-B082A60CF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A156063-2673-44A1-8E93-FB744BFD4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ABCD6D-8A66-4291-8EEA-9C8581C53BF1}" type="slidenum">
              <a:rPr lang="zh-TW" altLang="en-US" sz="1200"/>
              <a:pPr/>
              <a:t>20</a:t>
            </a:fld>
            <a:endParaRPr lang="en-US" altLang="zh-TW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9E80B60-B27F-4B04-B2E5-C69F9F597E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C77286E-2D7F-4B30-90FA-63ACD17FA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F5EFA52-3513-435A-9664-FD437464B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536333-7E78-46B1-924D-B97A78C60C0E}" type="slidenum">
              <a:rPr lang="zh-TW" altLang="en-US" sz="1200"/>
              <a:pPr/>
              <a:t>21</a:t>
            </a:fld>
            <a:endParaRPr lang="en-US" altLang="zh-TW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C4B3D60-489C-4D85-8F85-52381E5016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607A786-11F7-441A-8936-34E89CDB1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37C625F-2929-4004-AC0F-8A9883EBA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7CF82F-ADA4-4545-B71D-AA18EC6F2A14}" type="slidenum">
              <a:rPr lang="zh-TW" altLang="en-US" sz="1200"/>
              <a:pPr/>
              <a:t>22</a:t>
            </a:fld>
            <a:endParaRPr lang="en-US" altLang="zh-TW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FC1DFA1-A746-4F0F-B191-515ED67DEC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0C3A6F-E73B-4A03-B316-3B13CE04D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2CAF71E-1268-45B8-B215-45AFD8A8E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FB3267-8040-4D92-921B-2DCD3534B02A}" type="slidenum">
              <a:rPr lang="zh-TW" altLang="en-US" sz="1200"/>
              <a:pPr/>
              <a:t>24</a:t>
            </a:fld>
            <a:endParaRPr lang="en-US" altLang="zh-TW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3630B95-EFAD-4CFB-B270-36D5A02A7B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485177D-C7E3-4641-B706-0E764B0E7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BE44480-6281-4EAD-A05E-CE528906E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415CE7-1849-42CE-A54E-ECAD57D6B3A9}" type="slidenum">
              <a:rPr lang="zh-TW" altLang="en-US" sz="1200"/>
              <a:pPr/>
              <a:t>25</a:t>
            </a:fld>
            <a:endParaRPr lang="en-US" altLang="zh-TW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F4D2FB7-0DF0-49EF-817F-AF740EF5DC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B35A231-0574-4A93-A676-B12C95FFC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745C476-F58E-4FA3-99BA-A02F7B1E8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1A063F-5059-4C6B-AC24-638CAFF58914}" type="slidenum">
              <a:rPr lang="zh-TW" altLang="en-US" sz="1200"/>
              <a:pPr/>
              <a:t>26</a:t>
            </a:fld>
            <a:endParaRPr lang="en-US" altLang="zh-TW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9BC1ACF-DAE9-4CC3-B783-9D718DC615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57CFEC9-7CC2-4FBB-8225-80A5C419F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07B16A3-AA63-45EE-8112-9FFA23BE9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4F25EF-4D30-4A52-B16B-59ABA8F33F19}" type="slidenum">
              <a:rPr lang="zh-TW" altLang="en-US" sz="1200"/>
              <a:pPr/>
              <a:t>2</a:t>
            </a:fld>
            <a:endParaRPr lang="en-US" altLang="zh-TW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0B3A501-DEC9-4EE3-87C0-1135704D53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D6D4DB5-4131-430F-B832-02A73C85A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F7ADC42-867E-4787-9078-D569DF5CA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459D3A-F334-4A16-B9C6-BD03B67930E4}" type="slidenum">
              <a:rPr lang="zh-TW" altLang="en-US" sz="1200"/>
              <a:pPr/>
              <a:t>3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CC0CD4B-029C-4E84-BEE5-96458192A9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91E7FE4-562F-46A6-91D3-86187A958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9A63E09-0A83-4765-A853-BCD0B1D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01EC51-FF5F-4ECC-BE7D-38221D9277A3}" type="slidenum">
              <a:rPr lang="zh-TW" altLang="en-US" sz="1200"/>
              <a:pPr/>
              <a:t>5</a:t>
            </a:fld>
            <a:endParaRPr lang="en-US" altLang="zh-TW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5198E6C-2B48-45C5-86E0-2F88F0A618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519CBB8-DA52-407F-A3E6-5D8B34C2B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02A05EA-B8EE-4EA2-A4EB-D1460B6C9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F18291-C276-47CC-9A2F-FF8E16EC0B43}" type="slidenum">
              <a:rPr lang="zh-TW" altLang="en-US" sz="1200"/>
              <a:pPr/>
              <a:t>6</a:t>
            </a:fld>
            <a:endParaRPr lang="en-US" altLang="zh-TW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A2553DF-2067-4BE3-8F96-FBDD1447F3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A3AED24-1531-420C-A1D6-98B41EE71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A0A0373-08D4-4AD8-AC64-FD65E773A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6DA060-2987-405E-9CC3-61C8BEAF7398}" type="slidenum">
              <a:rPr lang="zh-TW" altLang="en-US" sz="1200"/>
              <a:pPr/>
              <a:t>7</a:t>
            </a:fld>
            <a:endParaRPr lang="en-US" altLang="zh-TW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3F75F81-CA79-4566-90E7-7316DEC107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EBB6EB8-7B56-40E6-8D35-7CDB0A37A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44C2126-63D7-40C3-9973-AD2C8F879A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AA0E04-D920-4972-A653-1F5C4CE6933D}" type="slidenum">
              <a:rPr lang="zh-TW" altLang="en-US" sz="1200"/>
              <a:pPr/>
              <a:t>8</a:t>
            </a:fld>
            <a:endParaRPr lang="en-US" altLang="zh-TW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AD3BDB1-B385-4042-AEED-A607DD5CE7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B2C090E-03E5-4B8E-9566-0211F6F0D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CCEB133-0F2A-4528-A190-FC4092874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13422B-7F30-41B1-A108-8AA850743029}" type="slidenum">
              <a:rPr lang="zh-TW" altLang="en-US" sz="1200"/>
              <a:pPr/>
              <a:t>9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D9AFC90-7F01-4D47-A8C2-424C26C117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2DF9ADA-2012-45D7-9367-2DCAA2BC9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85F1CCC-426D-40BF-B058-A45ECC6ED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1C5728-929A-4CC2-8A15-90494211EEC5}" type="slidenum">
              <a:rPr lang="zh-TW" altLang="en-US" sz="1200"/>
              <a:pPr/>
              <a:t>15</a:t>
            </a:fld>
            <a:endParaRPr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3F7E749-73B9-4AF0-8E63-CA2C460822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FE82FD4-67C7-4AF3-88B3-3BD2D480E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8BE7A3AB-F5C1-4134-8A03-766B14D76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4B67E-D875-4FA8-BFD6-EFC185605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16627-3184-4445-AF8F-B8F2B13FB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26161-31DE-4E86-8276-9F1023A95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z="16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91A2AF-1F8C-4FA2-A029-E621162F8EF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2691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E25D-8C8D-4EBD-ABD0-9CD67BBBD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26281-E0EF-4FE4-B5C8-E1599A2C1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4CB285-4508-4652-8418-C67E7666F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9252-5C9F-44B0-A40D-9B35EE494E6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72625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59055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59055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DD07FC-2D4B-4332-B22A-6E79C81F9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71775-F92A-4E5C-A76E-64808DBCA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708DF1-98FB-43F7-92FA-02119BAE6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181F-1F1F-4E08-B62D-1B89C82DBB2B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26005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F0F755-7D62-4E90-9D97-DCE309DE4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0893F4-ACAA-4E80-9647-5938259B8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C3E08-9F60-4E03-97E5-8A3132C3A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A653BC-778C-455A-89E7-89D964D765F2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8236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820385-A184-4245-AAD3-88FE1FAB5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539D0E-B980-42C0-8496-D18FDF5FB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ECF3A3-3014-4DDB-8463-2887ABB0F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EE142-F1CE-49CB-ACBF-D373A886AA9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64640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8E8FC-6D24-4EAF-8BFD-AF2741F55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92847-6D05-4788-BFE4-3835F2F47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9E598-FDBB-48CD-A812-B5D8E1D2F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C99F70-8E95-435D-A558-EC526FEB83A5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04873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B82705-87DF-40A2-94E6-2E8292DEF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D35262-47EB-44D2-B001-BBCE17C0B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9D978C-560E-489D-B93A-883602D42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BC201-4C5B-42D0-A53D-CE4D1A6DF6E5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0265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603FA5-3C29-47A9-936E-1257DD1DC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1C00C3-FC6B-4925-83C6-7C073A0F2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EA5694-C98F-4799-97A4-BE81BAA25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5579E5-F138-4927-AA91-6149CBD91BE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9101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7973AC-5913-4FE1-BFD2-7C8B2A138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BF67B9-00B7-417C-965D-5360909E3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9C96ED-D7B8-4401-9C74-30F5D30ED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56F05B-9881-4564-B0CE-1B8A0EC63AC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45957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8F9DE-3AB1-4822-B3DC-8E2341A46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6FA77-74C7-4630-8CC7-389F77BC4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3A979-3522-4193-80C8-C6E084AE6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963F2-C29C-47A4-A219-93348D8B9D8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70248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DE305-9797-4AA9-B933-F57EB68DE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2F77-7E06-4371-B0A7-1DB82B96D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1644F-3E4F-42F7-A449-AFA9169E2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F936-725A-46F0-BE52-B3828450AEC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3642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A48B68-2606-4433-BB59-38BD96772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2C4226-2746-4310-B8C9-938001AA9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7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94E21DFB-7D38-4992-8CDB-22182315EF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0231ED7E-7B83-496B-BA0B-0059183007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51A7C83B-CA0B-4502-A9E7-68506D336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73B358A-FDEE-43B6-9642-56DCE4EE248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B701562F-3843-40AB-97DE-AF40E29DA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6" r:id="rId3"/>
    <p:sldLayoutId id="2147483854" r:id="rId4"/>
    <p:sldLayoutId id="2147483847" r:id="rId5"/>
    <p:sldLayoutId id="2147483855" r:id="rId6"/>
    <p:sldLayoutId id="2147483856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syu.im.ncnu.edu.tw/" TargetMode="External"/><Relationship Id="rId2" Type="http://schemas.openxmlformats.org/officeDocument/2006/relationships/hyperlink" Target="https://www.im.ncnu.edu.tw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Virtual_hosting" TargetMode="External"/><Relationship Id="rId4" Type="http://schemas.openxmlformats.org/officeDocument/2006/relationships/hyperlink" Target="https://hychien.im.ncnu.edu.tw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etfreport.isoc.org/rfc/PDF/rfc261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TTP/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telnet://guest@bbs.ncnu.edu.tw/" TargetMode="External"/><Relationship Id="rId13" Type="http://schemas.openxmlformats.org/officeDocument/2006/relationships/hyperlink" Target="/C|/My%20Documents/" TargetMode="External"/><Relationship Id="rId3" Type="http://schemas.openxmlformats.org/officeDocument/2006/relationships/hyperlink" Target="http://www.im.ncnu.edu.tw/%7Eycchen/" TargetMode="External"/><Relationship Id="rId7" Type="http://schemas.openxmlformats.org/officeDocument/2006/relationships/hyperlink" Target="telnet://bbs.ee.cycu.edu.tw/" TargetMode="External"/><Relationship Id="rId12" Type="http://schemas.openxmlformats.org/officeDocument/2006/relationships/hyperlink" Target="ftp://ycchen@www.im.ncnu.edu.tw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news:*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username@ncnu.edu.tw?subject=Hello%21" TargetMode="External"/><Relationship Id="rId11" Type="http://schemas.openxmlformats.org/officeDocument/2006/relationships/hyperlink" Target="ftp://anonymous:guest@ftp.ncnu.edu.tw/" TargetMode="External"/><Relationship Id="rId5" Type="http://schemas.openxmlformats.org/officeDocument/2006/relationships/hyperlink" Target="mailto:username@ncnu.edu.tw" TargetMode="External"/><Relationship Id="rId15" Type="http://schemas.openxmlformats.org/officeDocument/2006/relationships/hyperlink" Target="news:tw.bbs.rec.travel" TargetMode="External"/><Relationship Id="rId10" Type="http://schemas.openxmlformats.org/officeDocument/2006/relationships/hyperlink" Target="ftp://ftp.ncnu.edu.tw/JavaDownload/Docs/" TargetMode="External"/><Relationship Id="rId4" Type="http://schemas.openxmlformats.org/officeDocument/2006/relationships/hyperlink" Target="http://www.im.ncnu.edu.tw/%7Eycchen/www/test.cgi?var1=123&amp;var2=value2" TargetMode="External"/><Relationship Id="rId9" Type="http://schemas.openxmlformats.org/officeDocument/2006/relationships/hyperlink" Target="ftp://ftp.ncnu.edu.tw/" TargetMode="External"/><Relationship Id="rId14" Type="http://schemas.openxmlformats.org/officeDocument/2006/relationships/hyperlink" Target="gopher://gopher.nsysu.edu.tw/11/traveler/tr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1">
            <a:extLst>
              <a:ext uri="{FF2B5EF4-FFF2-40B4-BE49-F238E27FC236}">
                <a16:creationId xmlns:a16="http://schemas.microsoft.com/office/drawing/2014/main" id="{8160C191-824B-41DA-AA72-3D828339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CC176E7-7B40-459C-8A04-27DD94F1229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D3AE90-D3C5-4CD7-B610-D16D1C16661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95388" y="2063750"/>
            <a:ext cx="6613525" cy="1771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b="1">
                <a:ea typeface="新細明體" panose="02020500000000000000" pitchFamily="18" charset="-120"/>
              </a:rPr>
              <a:t>1. Web Access – HTTP</a:t>
            </a:r>
          </a:p>
          <a:p>
            <a:pPr>
              <a:lnSpc>
                <a:spcPct val="150000"/>
              </a:lnSpc>
            </a:pPr>
            <a:r>
              <a:rPr lang="en-US" altLang="zh-TW" sz="3200" b="1">
                <a:ea typeface="新細明體" panose="02020500000000000000" pitchFamily="18" charset="-120"/>
              </a:rPr>
              <a:t>2. Voice Over IP – SIP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1">
            <a:extLst>
              <a:ext uri="{FF2B5EF4-FFF2-40B4-BE49-F238E27FC236}">
                <a16:creationId xmlns:a16="http://schemas.microsoft.com/office/drawing/2014/main" id="{4A7BE1A1-12D9-40CA-ACD4-E4EE3A69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C8B8F7B-019C-42B5-9F1D-470AC08C407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2567A633-FAD1-4116-9688-2D78931E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7833"/>
          <a:stretch>
            <a:fillRect/>
          </a:stretch>
        </p:blipFill>
        <p:spPr bwMode="auto">
          <a:xfrm>
            <a:off x="0" y="874713"/>
            <a:ext cx="916781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字方塊 2">
            <a:extLst>
              <a:ext uri="{FF2B5EF4-FFF2-40B4-BE49-F238E27FC236}">
                <a16:creationId xmlns:a16="http://schemas.microsoft.com/office/drawing/2014/main" id="{8083B67F-9AB3-4660-B219-347405D55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293688"/>
            <a:ext cx="5211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http://ycchen.im.ncnu.edu.tw/www2011/</a:t>
            </a: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E44FF0-58D5-43FF-8CA7-3DDD3610C838}"/>
              </a:ext>
            </a:extLst>
          </p:cNvPr>
          <p:cNvSpPr/>
          <p:nvPr/>
        </p:nvSpPr>
        <p:spPr>
          <a:xfrm>
            <a:off x="4251325" y="2112963"/>
            <a:ext cx="4572000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  <a:latin typeface="Tahoma" pitchFamily="34" charset="0"/>
                <a:ea typeface="新細明體" charset="-120"/>
              </a:rPr>
              <a:t>GET /www2011/ HTTP/1.1</a:t>
            </a:r>
          </a:p>
          <a:p>
            <a:pPr>
              <a:defRPr/>
            </a:pPr>
            <a:r>
              <a:rPr lang="en-US" altLang="zh-TW">
                <a:solidFill>
                  <a:srgbClr val="000000"/>
                </a:solidFill>
                <a:latin typeface="Tahoma" pitchFamily="34" charset="0"/>
                <a:ea typeface="新細明體" charset="-120"/>
              </a:rPr>
              <a:t>Host: ycchen.im.ncnu.edu.tw</a:t>
            </a:r>
          </a:p>
          <a:p>
            <a:pPr>
              <a:defRPr/>
            </a:pPr>
            <a:r>
              <a:rPr lang="en-US" altLang="zh-TW">
                <a:solidFill>
                  <a:srgbClr val="000000"/>
                </a:solidFill>
                <a:latin typeface="Tahoma" pitchFamily="34" charset="0"/>
                <a:ea typeface="新細明體" charset="-120"/>
              </a:rPr>
              <a:t>Connection: keep-alive</a:t>
            </a:r>
          </a:p>
          <a:p>
            <a:pPr>
              <a:defRPr/>
            </a:pPr>
            <a:r>
              <a:rPr lang="en-US" altLang="zh-TW">
                <a:solidFill>
                  <a:srgbClr val="000000"/>
                </a:solidFill>
                <a:latin typeface="Tahoma" pitchFamily="34" charset="0"/>
                <a:ea typeface="新細明體" charset="-120"/>
              </a:rPr>
              <a:t>User-Agent: Mozilla/5.0 …</a:t>
            </a:r>
          </a:p>
          <a:p>
            <a:pPr>
              <a:defRPr/>
            </a:pPr>
            <a:r>
              <a:rPr lang="en-US" altLang="zh-TW">
                <a:solidFill>
                  <a:srgbClr val="000000"/>
                </a:solidFill>
                <a:latin typeface="Tahoma" pitchFamily="34" charset="0"/>
                <a:ea typeface="新細明體" charset="-120"/>
              </a:rPr>
              <a:t>Cookie: _ga=GA1.3.21029167…</a:t>
            </a:r>
            <a:endParaRPr lang="zh-TW" altLang="en-US">
              <a:solidFill>
                <a:srgbClr val="000000"/>
              </a:solidFill>
              <a:latin typeface="Tahom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1">
            <a:extLst>
              <a:ext uri="{FF2B5EF4-FFF2-40B4-BE49-F238E27FC236}">
                <a16:creationId xmlns:a16="http://schemas.microsoft.com/office/drawing/2014/main" id="{0EF1DDCB-7FB6-431D-9768-A24F6BE6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C358DD7-18FE-428E-8E57-105B76C1AE3A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54786586-DC28-4EBE-9DD3-968DD383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8" b="11436"/>
          <a:stretch>
            <a:fillRect/>
          </a:stretch>
        </p:blipFill>
        <p:spPr bwMode="auto">
          <a:xfrm>
            <a:off x="650875" y="1588"/>
            <a:ext cx="73152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B4D1105-45FE-4684-BFFA-7D32338FC904}"/>
              </a:ext>
            </a:extLst>
          </p:cNvPr>
          <p:cNvSpPr/>
          <p:nvPr/>
        </p:nvSpPr>
        <p:spPr>
          <a:xfrm>
            <a:off x="3432175" y="2308225"/>
            <a:ext cx="5459413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HTTP/1.1 200 OK</a:t>
            </a:r>
          </a:p>
          <a:p>
            <a:pPr>
              <a:defRPr/>
            </a:pPr>
            <a:r>
              <a:rPr lang="en-US" altLang="zh-TW" dirty="0"/>
              <a:t>Server: Apache</a:t>
            </a:r>
          </a:p>
          <a:p>
            <a:pPr>
              <a:defRPr/>
            </a:pPr>
            <a:r>
              <a:rPr lang="en-US" altLang="zh-TW" dirty="0"/>
              <a:t>Keep-Alive: timeout=5, max=100</a:t>
            </a:r>
          </a:p>
          <a:p>
            <a:pPr>
              <a:defRPr/>
            </a:pPr>
            <a:r>
              <a:rPr lang="en-US" altLang="zh-TW" dirty="0"/>
              <a:t>Connection: Keep-Alive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>
            <a:extLst>
              <a:ext uri="{FF2B5EF4-FFF2-40B4-BE49-F238E27FC236}">
                <a16:creationId xmlns:a16="http://schemas.microsoft.com/office/drawing/2014/main" id="{2B572786-7844-42CB-88BC-B85329B6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"/>
            <a:ext cx="8888412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 b="1">
                <a:latin typeface="Times New Roman" panose="02020603050405020304" pitchFamily="18" charset="0"/>
                <a:ea typeface="新細明體" panose="02020500000000000000" pitchFamily="18" charset="-120"/>
              </a:rPr>
              <a:t>GET /ycchen/ HTTP/1.1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Host: www.im.ncnu.edu.tw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User-Agent: Mozilla/5.0 (Windows; U; Windows NT 6.0; zh-TW; rv:1.9.2.10) Gecko/20100914 Firefox/3.6.10 GTB7.1 ( .NET CLR 3.5.30729; .NET4.0E)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Accept: text/html,application/xhtml+xml,application/xml;q=0.9,*/*;q=0.8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Accept-Language: zh-tw,en-us;q=0.7,en;q=0.3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Accept-Encoding: gzip,deflate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Accept-Charset: UTF-8,*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Keep-Alive: 115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Connection: keep-alive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Cookie: ja_helio_tpl=ja_helio; __utma=67500430.1193889225.1287195599.1287195599.1287239452.2;jfcookie[lang]=zh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If-Modified-Since: Wed, 15 Sep 2010 08:24:53 GMT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If-None-Match: "db1f3-ec8-4904810569f40"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 b="1">
                <a:latin typeface="Times New Roman" panose="02020603050405020304" pitchFamily="18" charset="0"/>
                <a:ea typeface="新細明體" panose="02020500000000000000" pitchFamily="18" charset="-120"/>
              </a:rPr>
              <a:t>HTTP/1.1 304 Not Modified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Date: Tue, 19 Oct 2010 12:45:32 GMT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Server: Apache/2.2.16 (FreeBSD) DAV/2 PHP/5.2.14 with Suhosin-Patch mod_ssl/2.2.16 OpenSSL/0.9.8k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Connection: Keep-Alive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Keep-Alive: timeout=5, max=100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solidFill>
                  <a:srgbClr val="00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ETag: "db1f3-ec8-4904810569f40"</a:t>
            </a:r>
            <a:endParaRPr kumimoji="0" lang="zh-TW" altLang="en-US" sz="1800">
              <a:solidFill>
                <a:srgbClr val="0000CC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7651" name="矩形 3">
            <a:extLst>
              <a:ext uri="{FF2B5EF4-FFF2-40B4-BE49-F238E27FC236}">
                <a16:creationId xmlns:a16="http://schemas.microsoft.com/office/drawing/2014/main" id="{7FC70741-0211-4C6B-AE5E-DEFA2BC3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58750"/>
            <a:ext cx="8624887" cy="38766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7652" name="矩形 4">
            <a:extLst>
              <a:ext uri="{FF2B5EF4-FFF2-40B4-BE49-F238E27FC236}">
                <a16:creationId xmlns:a16="http://schemas.microsoft.com/office/drawing/2014/main" id="{C4A245AD-AAF7-4CF0-AA25-1C6F36A4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4256088"/>
            <a:ext cx="8589963" cy="20208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7653" name="投影片編號版面配置區 1">
            <a:extLst>
              <a:ext uri="{FF2B5EF4-FFF2-40B4-BE49-F238E27FC236}">
                <a16:creationId xmlns:a16="http://schemas.microsoft.com/office/drawing/2014/main" id="{43A5B870-181E-460F-B587-68C387E7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AC6A9D4-EA54-45CD-B41F-CD17380FE65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3">
            <a:extLst>
              <a:ext uri="{FF2B5EF4-FFF2-40B4-BE49-F238E27FC236}">
                <a16:creationId xmlns:a16="http://schemas.microsoft.com/office/drawing/2014/main" id="{0F0FFFDA-DECF-4DA0-958D-0F030041C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Virtual Hosting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8675" name="投影片編號版面配置區 1">
            <a:extLst>
              <a:ext uri="{FF2B5EF4-FFF2-40B4-BE49-F238E27FC236}">
                <a16:creationId xmlns:a16="http://schemas.microsoft.com/office/drawing/2014/main" id="{4F14D643-1D1B-4FCC-997A-A30AE475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02F630F-CF44-4886-86F6-94172F02DABB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  <p:sp>
        <p:nvSpPr>
          <p:cNvPr id="28676" name="矩形 2">
            <a:extLst>
              <a:ext uri="{FF2B5EF4-FFF2-40B4-BE49-F238E27FC236}">
                <a16:creationId xmlns:a16="http://schemas.microsoft.com/office/drawing/2014/main" id="{99A3B958-2835-4C03-96E9-B77AA3D1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363663"/>
            <a:ext cx="838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Virtual hosting 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is a method for hosting multiple domain names (with separate handling of each name) on a single server (or pool of servers).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Name-based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Virtual Hosting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Name-based virtual hosts use multiple host names for the same IP address.</a:t>
            </a:r>
            <a:endParaRPr kumimoji="0" lang="en-US" altLang="zh-TW" sz="28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IP-based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Virtual Hosting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Each site points to a unique IP address.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The webserver is configured with multiple IP addresses. </a:t>
            </a:r>
          </a:p>
        </p:txBody>
      </p:sp>
      <p:sp>
        <p:nvSpPr>
          <p:cNvPr id="28677" name="矩形 4">
            <a:extLst>
              <a:ext uri="{FF2B5EF4-FFF2-40B4-BE49-F238E27FC236}">
                <a16:creationId xmlns:a16="http://schemas.microsoft.com/office/drawing/2014/main" id="{44500F85-57D9-43D6-9F46-E12D3AD9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0"/>
            <a:ext cx="407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https://www.im.ncnu.edu.tw/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https://ssyu.im.ncnu.edu.tw/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4"/>
              </a:rPr>
              <a:t>https://hychien.im.ncnu.edu.tw/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8678" name="矩形 5">
            <a:extLst>
              <a:ext uri="{FF2B5EF4-FFF2-40B4-BE49-F238E27FC236}">
                <a16:creationId xmlns:a16="http://schemas.microsoft.com/office/drawing/2014/main" id="{A253F6A0-ACF9-49EA-B1B0-BF5EE3C4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616585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5"/>
              </a:rPr>
              <a:t>https://en.wikipedia.org/wiki/Virtual_hosting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2">
            <a:extLst>
              <a:ext uri="{FF2B5EF4-FFF2-40B4-BE49-F238E27FC236}">
                <a16:creationId xmlns:a16="http://schemas.microsoft.com/office/drawing/2014/main" id="{CFC0DBCA-9AE4-4BCC-8DB1-7DEBA884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9A8092A-D9EB-4F7C-9B12-FFBC8DCF97B6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  <p:sp>
        <p:nvSpPr>
          <p:cNvPr id="29699" name="矩形 3">
            <a:extLst>
              <a:ext uri="{FF2B5EF4-FFF2-40B4-BE49-F238E27FC236}">
                <a16:creationId xmlns:a16="http://schemas.microsoft.com/office/drawing/2014/main" id="{DB6D9552-7665-4722-B3DE-2A60A80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88913"/>
            <a:ext cx="86614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##NameVirtualHost *:80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 VirtualHost example: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 Almost any Apache directive may go into a VirtualHost container.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 The first VirtualHost section is used for all requests that do not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 match a ##ServerName or ##ServerAlias in any &lt;VirtualHost&gt; block.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##&lt;VirtualHost *:80&gt;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##ServerAdmin webmaster@dummy-host.example.com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##DocumentRoot "C:/xampp/htdocs/dummy-host.example.com"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##ServerName dummy-host.example.com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##ServerAlias www.dummy-host.example.com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##ErrorLog "logs/dummy-host.example.com-error.log"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##CustomLog "logs/dummy-host.example.com-access.log" common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##&lt;/VirtualHost&gt;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##&lt;VirtualHost *:80&gt;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##ServerAdmin webmaster@dummy-host2.example.com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##DocumentRoot "C:/xampp/htdocs/dummy-host2.example.com"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##ServerName dummy-host2.example.com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##ErrorLog "logs/dummy-host2.example.com-error.log"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    ##CustomLog "logs/dummy-host2.example.com-access.log" common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##&lt;/VirtualHost&gt;</a:t>
            </a:r>
            <a:endParaRPr kumimoji="0" lang="zh-TW" altLang="en-US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700" name="文字方塊 4">
            <a:extLst>
              <a:ext uri="{FF2B5EF4-FFF2-40B4-BE49-F238E27FC236}">
                <a16:creationId xmlns:a16="http://schemas.microsoft.com/office/drawing/2014/main" id="{9BED19A0-E52F-4BC5-BC40-E4E5892FA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252413"/>
            <a:ext cx="245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Apache httpd.conf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17C1DFD-C777-40B2-A06F-97E7D5ACE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538" y="152400"/>
            <a:ext cx="82042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General Header Fields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EBB288D-7401-4466-8D87-F6C818589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1624013"/>
            <a:ext cx="8178800" cy="4376737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Cache-control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Connection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Forwarded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Keep-Alive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MIME version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Pragma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Upgrade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E9371005-C336-48AE-9CDE-794EC295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F874BBF-1D83-4C41-B087-E03C9E5673E5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B805B673-615D-401C-9796-01DEB030B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Request Methods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0397FA81-FBF6-46E2-B21D-E705A638B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Request-Line = Method &lt;SP&gt; Request_URL &lt;SP&gt; HTTP-Version &lt;CRLF&gt;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Methods: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Options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Get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Head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Post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Put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Patch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Copy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Move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Delete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Link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Unlink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Trace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Wrapped</a:t>
            </a:r>
          </a:p>
          <a:p>
            <a:pPr lvl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Extension-method</a:t>
            </a:r>
          </a:p>
        </p:txBody>
      </p:sp>
      <p:sp>
        <p:nvSpPr>
          <p:cNvPr id="32772" name="矩形 1">
            <a:extLst>
              <a:ext uri="{FF2B5EF4-FFF2-40B4-BE49-F238E27FC236}">
                <a16:creationId xmlns:a16="http://schemas.microsoft.com/office/drawing/2014/main" id="{E2C27353-5DD8-47E7-8320-F61AA0C8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000375"/>
            <a:ext cx="5530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GET / HTTP/1.1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GET /ycchen/ HTTP/1.1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GET /ycchen/pub.html HTTP/1.1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TW" sz="2400" b="1"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POST /7net/join.php HTTP/1.1</a:t>
            </a:r>
          </a:p>
        </p:txBody>
      </p:sp>
      <p:sp>
        <p:nvSpPr>
          <p:cNvPr id="32773" name="投影片編號版面配置區 1">
            <a:extLst>
              <a:ext uri="{FF2B5EF4-FFF2-40B4-BE49-F238E27FC236}">
                <a16:creationId xmlns:a16="http://schemas.microsoft.com/office/drawing/2014/main" id="{999BCE37-DDE4-4C9C-9287-4000F43B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CF788AC-A9A3-4167-A2FB-52B91BD7C6D3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1F5D6D2D-AD85-4F15-8336-68728A506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Request Header Field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5FFFAC4F-56B9-4958-B220-A0164CDB1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Accept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Accept charset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Accept encoding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Accept language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Authorization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From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Host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If modified since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Proxy authentication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Range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Referrer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Unless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User agent</a:t>
            </a:r>
          </a:p>
        </p:txBody>
      </p:sp>
      <p:sp>
        <p:nvSpPr>
          <p:cNvPr id="34820" name="投影片編號版面配置區 1">
            <a:extLst>
              <a:ext uri="{FF2B5EF4-FFF2-40B4-BE49-F238E27FC236}">
                <a16:creationId xmlns:a16="http://schemas.microsoft.com/office/drawing/2014/main" id="{3924B3AC-7699-4B66-992B-C5B980BE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DA5AC53-1815-4162-B960-A68673731FED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4F0191-721A-4057-B467-8E956141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Response Messages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4DCC747-A0D3-4F41-ADED-1CCEAC465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Status line followed by one or more general, response and entity headers, followed by optional entity body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Status-Line = HTTP-Version &lt;SP&gt; Status-Code &lt;SP&gt; Reason-Phrase &lt;CRLF&gt;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868" name="矩形 1">
            <a:extLst>
              <a:ext uri="{FF2B5EF4-FFF2-40B4-BE49-F238E27FC236}">
                <a16:creationId xmlns:a16="http://schemas.microsoft.com/office/drawing/2014/main" id="{49343A8F-98FD-4406-BE94-D15BE376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4611688"/>
            <a:ext cx="479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HTTP/1.1 200 OK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HTTP/1.1 304 Not Modified</a:t>
            </a:r>
          </a:p>
        </p:txBody>
      </p:sp>
      <p:sp>
        <p:nvSpPr>
          <p:cNvPr id="36869" name="投影片編號版面配置區 1">
            <a:extLst>
              <a:ext uri="{FF2B5EF4-FFF2-40B4-BE49-F238E27FC236}">
                <a16:creationId xmlns:a16="http://schemas.microsoft.com/office/drawing/2014/main" id="{04164F1E-7452-4EFB-AF5D-3469BCF9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643C514-F1FB-4D6A-AE62-3074B902B1E2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24BDB25-FAF9-41B1-9316-951FD3899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Status Codes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B7153DF-0245-4232-A56E-E4153343D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Informational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Successful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Redirection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Client error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Server error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8916" name="投影片編號版面配置區 1">
            <a:extLst>
              <a:ext uri="{FF2B5EF4-FFF2-40B4-BE49-F238E27FC236}">
                <a16:creationId xmlns:a16="http://schemas.microsoft.com/office/drawing/2014/main" id="{9873BAEF-84A5-437E-A7C5-61D66275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4FF547-A8B9-4152-B5A8-67ED78D1FBEA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24BF38A-81EF-4513-AEB3-5B557E229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Hypertext Transfer Protocol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HTTP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A3C6133-4C79-4DBA-AF4B-8125E7E7E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Underlying protocol of the World Wide Web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Not a protocol for transferring hypertext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For transmitting information with efficiency necessary for hypertext jumps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Can transfer plain text, hypertext, audio, images, and Internet accessible information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HTTP 1.1, </a:t>
            </a:r>
            <a:r>
              <a:rPr lang="en-US" altLang="zh-TW">
                <a:ea typeface="新細明體" panose="02020500000000000000" pitchFamily="18" charset="-120"/>
                <a:hlinkClick r:id="rId3"/>
              </a:rPr>
              <a:t>RFC 2616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0244" name="投影片編號版面配置區 1">
            <a:extLst>
              <a:ext uri="{FF2B5EF4-FFF2-40B4-BE49-F238E27FC236}">
                <a16:creationId xmlns:a16="http://schemas.microsoft.com/office/drawing/2014/main" id="{EF079AE4-7620-4DB5-B0EA-B690DBDE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073A08A-9282-4B6C-AA3D-BCA93604637E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D9E0BF1-F3D7-4F5E-9593-C5AC27BAA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Response Header Fields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65E433E-3B2A-41FE-8C48-99B5A9F61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Location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Proxy authentication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Public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Retry after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Server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WWW-Authenticate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0964" name="投影片編號版面配置區 1">
            <a:extLst>
              <a:ext uri="{FF2B5EF4-FFF2-40B4-BE49-F238E27FC236}">
                <a16:creationId xmlns:a16="http://schemas.microsoft.com/office/drawing/2014/main" id="{64A19AEF-0731-463F-9FEA-144FD15B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8356A6-0E70-4AA1-A5AF-660C81612F36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F6FCE03-C2D1-4DA9-BE66-EE6AC991F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Entity Header Fields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DD9955-08E1-40AF-8FE3-1F66B32F38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Allow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encoding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language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length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MD5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range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type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Content version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Derived from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564B4DC-A746-4865-AD71-DA373BF410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Expires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Last modified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Link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Title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Transfer encoding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URL header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Extension header</a:t>
            </a:r>
          </a:p>
          <a:p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43013" name="投影片編號版面配置區 1">
            <a:extLst>
              <a:ext uri="{FF2B5EF4-FFF2-40B4-BE49-F238E27FC236}">
                <a16:creationId xmlns:a16="http://schemas.microsoft.com/office/drawing/2014/main" id="{5F99AE24-9992-4CFD-A5AC-026FAE26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276DC8D-CF8D-41D2-B770-E4B87D6C5085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BB3821C-6FDE-4733-BF4A-8DCC98560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Entity Body</a:t>
            </a:r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14DBE0B-3B04-49B9-B634-FDDC53C0A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Arbitrary sequence of octets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HTTP transfers any type of data including: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text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binary data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audio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images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video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Interpretation of data determined by header fields 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Content encoding, content type, transfer encoding</a:t>
            </a:r>
          </a:p>
          <a:p>
            <a:pPr lvl="1"/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45060" name="投影片編號版面配置區 1">
            <a:extLst>
              <a:ext uri="{FF2B5EF4-FFF2-40B4-BE49-F238E27FC236}">
                <a16:creationId xmlns:a16="http://schemas.microsoft.com/office/drawing/2014/main" id="{B6E05E9C-079D-469E-AB00-5A0A9FB4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315F071-003A-4B81-B874-AB1DE60C2BE3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459DB7E-8CD9-4830-9A0E-5991709A6CDB}"/>
              </a:ext>
            </a:extLst>
          </p:cNvPr>
          <p:cNvSpPr/>
          <p:nvPr/>
        </p:nvSpPr>
        <p:spPr>
          <a:xfrm>
            <a:off x="247650" y="141288"/>
            <a:ext cx="8572500" cy="6716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050" b="1" dirty="0"/>
              <a:t>import java.io.*;</a:t>
            </a:r>
          </a:p>
          <a:p>
            <a:pPr>
              <a:defRPr/>
            </a:pPr>
            <a:r>
              <a:rPr lang="en-US" altLang="zh-TW" sz="1050" b="1" dirty="0"/>
              <a:t>import java.net.*;</a:t>
            </a:r>
          </a:p>
          <a:p>
            <a:pPr>
              <a:defRPr/>
            </a:pPr>
            <a:r>
              <a:rPr lang="en-US" altLang="zh-TW" sz="1050" b="1" dirty="0"/>
              <a:t>public class </a:t>
            </a:r>
            <a:r>
              <a:rPr lang="en-US" altLang="zh-TW" sz="1050" b="1" dirty="0" err="1"/>
              <a:t>httpClient</a:t>
            </a:r>
            <a:r>
              <a:rPr lang="en-US" altLang="zh-TW" sz="1050" b="1" dirty="0"/>
              <a:t> {</a:t>
            </a:r>
          </a:p>
          <a:p>
            <a:pPr>
              <a:defRPr/>
            </a:pPr>
            <a:r>
              <a:rPr lang="en-US" altLang="zh-TW" sz="1050" b="1" dirty="0"/>
              <a:t>public static void main(String[] </a:t>
            </a:r>
            <a:r>
              <a:rPr lang="en-US" altLang="zh-TW" sz="1050" b="1" dirty="0" err="1"/>
              <a:t>args</a:t>
            </a:r>
            <a:r>
              <a:rPr lang="en-US" altLang="zh-TW" sz="1050" b="1" dirty="0"/>
              <a:t>) {</a:t>
            </a:r>
          </a:p>
          <a:p>
            <a:pPr>
              <a:defRPr/>
            </a:pPr>
            <a:r>
              <a:rPr lang="en-US" altLang="zh-TW" sz="1050" b="1" dirty="0"/>
              <a:t>   Socket </a:t>
            </a:r>
            <a:r>
              <a:rPr lang="en-US" altLang="zh-TW" sz="1050" b="1" dirty="0" err="1"/>
              <a:t>httpSocket</a:t>
            </a:r>
            <a:r>
              <a:rPr lang="en-US" altLang="zh-TW" sz="1050" b="1" dirty="0"/>
              <a:t> = null;</a:t>
            </a:r>
          </a:p>
          <a:p>
            <a:pPr>
              <a:defRPr/>
            </a:pPr>
            <a:r>
              <a:rPr lang="en-US" altLang="zh-TW" sz="1050" b="1" dirty="0"/>
              <a:t>   </a:t>
            </a:r>
            <a:r>
              <a:rPr lang="en-US" altLang="zh-TW" sz="1050" b="1" dirty="0" err="1"/>
              <a:t>DataOutputStream</a:t>
            </a:r>
            <a:r>
              <a:rPr lang="en-US" altLang="zh-TW" sz="1050" b="1" dirty="0"/>
              <a:t> </a:t>
            </a:r>
            <a:r>
              <a:rPr lang="en-US" altLang="zh-TW" sz="1050" b="1" dirty="0" err="1"/>
              <a:t>os</a:t>
            </a:r>
            <a:r>
              <a:rPr lang="en-US" altLang="zh-TW" sz="1050" b="1" dirty="0"/>
              <a:t> = null;</a:t>
            </a:r>
          </a:p>
          <a:p>
            <a:pPr>
              <a:defRPr/>
            </a:pPr>
            <a:r>
              <a:rPr lang="en-US" altLang="zh-TW" sz="1050" b="1" dirty="0"/>
              <a:t>   </a:t>
            </a:r>
            <a:r>
              <a:rPr lang="en-US" altLang="zh-TW" sz="1050" b="1" dirty="0" err="1"/>
              <a:t>DataInputStream</a:t>
            </a:r>
            <a:r>
              <a:rPr lang="en-US" altLang="zh-TW" sz="1050" b="1" dirty="0"/>
              <a:t> is = null;</a:t>
            </a:r>
          </a:p>
          <a:p>
            <a:pPr>
              <a:defRPr/>
            </a:pPr>
            <a:r>
              <a:rPr lang="en-US" altLang="zh-TW" sz="1050" b="1" dirty="0"/>
              <a:t>   </a:t>
            </a:r>
            <a:r>
              <a:rPr lang="en-US" altLang="zh-TW" sz="1050" b="1" dirty="0" err="1"/>
              <a:t>BufferedReader</a:t>
            </a:r>
            <a:r>
              <a:rPr lang="en-US" altLang="zh-TW" sz="1050" b="1" dirty="0"/>
              <a:t> </a:t>
            </a:r>
            <a:r>
              <a:rPr lang="en-US" altLang="zh-TW" sz="1050" b="1" dirty="0" err="1"/>
              <a:t>br</a:t>
            </a:r>
            <a:r>
              <a:rPr lang="en-US" altLang="zh-TW" sz="1050" b="1" dirty="0"/>
              <a:t> = null;</a:t>
            </a:r>
          </a:p>
          <a:p>
            <a:pPr>
              <a:defRPr/>
            </a:pPr>
            <a:r>
              <a:rPr lang="en-US" altLang="zh-TW" sz="1050" b="1" dirty="0"/>
              <a:t>   String </a:t>
            </a:r>
            <a:r>
              <a:rPr lang="en-US" altLang="zh-TW" sz="1050" b="1" dirty="0" err="1"/>
              <a:t>responseLine</a:t>
            </a:r>
            <a:r>
              <a:rPr lang="en-US" altLang="zh-TW" sz="1050" b="1" dirty="0"/>
              <a:t>;</a:t>
            </a:r>
          </a:p>
          <a:p>
            <a:pPr>
              <a:defRPr/>
            </a:pPr>
            <a:r>
              <a:rPr lang="en-US" altLang="zh-TW" sz="1050" b="1" dirty="0"/>
              <a:t>   try {</a:t>
            </a:r>
          </a:p>
          <a:p>
            <a:pPr>
              <a:defRPr/>
            </a:pPr>
            <a:r>
              <a:rPr lang="en-US" altLang="zh-TW" sz="1050" b="1" dirty="0"/>
              <a:t>      </a:t>
            </a:r>
            <a:r>
              <a:rPr lang="en-US" altLang="zh-TW" sz="1050" b="1" dirty="0" err="1"/>
              <a:t>httpSocket</a:t>
            </a:r>
            <a:r>
              <a:rPr lang="en-US" altLang="zh-TW" sz="1050" b="1" dirty="0"/>
              <a:t> = new Socket("</a:t>
            </a:r>
            <a:r>
              <a:rPr lang="en-US" altLang="zh-TW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www.im.ncnu.edu.tw</a:t>
            </a:r>
            <a:r>
              <a:rPr lang="en-US" altLang="zh-TW" sz="1050" b="1" dirty="0"/>
              <a:t>", </a:t>
            </a:r>
            <a:r>
              <a:rPr lang="en-US" altLang="zh-TW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US" altLang="zh-TW" sz="1050" b="1" dirty="0"/>
              <a:t>);</a:t>
            </a:r>
          </a:p>
          <a:p>
            <a:pPr>
              <a:defRPr/>
            </a:pPr>
            <a:r>
              <a:rPr lang="en-US" altLang="zh-TW" sz="1050" b="1" dirty="0"/>
              <a:t>      </a:t>
            </a:r>
            <a:r>
              <a:rPr lang="en-US" altLang="zh-TW" sz="1050" b="1" dirty="0" err="1"/>
              <a:t>os</a:t>
            </a:r>
            <a:r>
              <a:rPr lang="en-US" altLang="zh-TW" sz="1050" b="1" dirty="0"/>
              <a:t> = new </a:t>
            </a:r>
            <a:r>
              <a:rPr lang="en-US" altLang="zh-TW" sz="1050" b="1" dirty="0" err="1"/>
              <a:t>DataOutputStream</a:t>
            </a:r>
            <a:r>
              <a:rPr lang="en-US" altLang="zh-TW" sz="1050" b="1" dirty="0"/>
              <a:t>(</a:t>
            </a:r>
            <a:r>
              <a:rPr lang="en-US" altLang="zh-TW" sz="1050" b="1" dirty="0" err="1"/>
              <a:t>httpSocket.getOutputStream</a:t>
            </a:r>
            <a:r>
              <a:rPr lang="en-US" altLang="zh-TW" sz="1050" b="1" dirty="0"/>
              <a:t>());</a:t>
            </a:r>
          </a:p>
          <a:p>
            <a:pPr>
              <a:defRPr/>
            </a:pPr>
            <a:r>
              <a:rPr lang="en-US" altLang="zh-TW" sz="1050" b="1" dirty="0"/>
              <a:t>      is = new </a:t>
            </a:r>
            <a:r>
              <a:rPr lang="en-US" altLang="zh-TW" sz="1050" b="1" dirty="0" err="1"/>
              <a:t>DataInputStream</a:t>
            </a:r>
            <a:r>
              <a:rPr lang="en-US" altLang="zh-TW" sz="1050" b="1" dirty="0"/>
              <a:t>(</a:t>
            </a:r>
            <a:r>
              <a:rPr lang="en-US" altLang="zh-TW" sz="1050" b="1" dirty="0" err="1"/>
              <a:t>httpSocket.getInputStream</a:t>
            </a:r>
            <a:r>
              <a:rPr lang="en-US" altLang="zh-TW" sz="1050" b="1" dirty="0"/>
              <a:t>());</a:t>
            </a:r>
          </a:p>
          <a:p>
            <a:pPr>
              <a:defRPr/>
            </a:pPr>
            <a:r>
              <a:rPr lang="en-US" altLang="zh-TW" sz="1050" b="1" dirty="0"/>
              <a:t>      </a:t>
            </a:r>
            <a:r>
              <a:rPr lang="en-US" altLang="zh-TW" sz="1050" b="1" dirty="0" err="1"/>
              <a:t>br</a:t>
            </a:r>
            <a:r>
              <a:rPr lang="en-US" altLang="zh-TW" sz="1050" b="1" dirty="0"/>
              <a:t> = new </a:t>
            </a:r>
            <a:r>
              <a:rPr lang="en-US" altLang="zh-TW" sz="1050" b="1" dirty="0" err="1"/>
              <a:t>BufferedReader</a:t>
            </a:r>
            <a:r>
              <a:rPr lang="en-US" altLang="zh-TW" sz="1050" b="1" dirty="0"/>
              <a:t>(new </a:t>
            </a:r>
            <a:r>
              <a:rPr lang="en-US" altLang="zh-TW" sz="1050" b="1" dirty="0" err="1"/>
              <a:t>InputStreamReader</a:t>
            </a:r>
            <a:r>
              <a:rPr lang="en-US" altLang="zh-TW" sz="1050" b="1" dirty="0"/>
              <a:t>(is));</a:t>
            </a:r>
          </a:p>
          <a:p>
            <a:pPr>
              <a:defRPr/>
            </a:pPr>
            <a:r>
              <a:rPr lang="en-US" altLang="zh-TW" sz="1050" b="1" dirty="0"/>
              <a:t>   } catch (</a:t>
            </a:r>
            <a:r>
              <a:rPr lang="en-US" altLang="zh-TW" sz="1050" b="1" dirty="0" err="1"/>
              <a:t>UnknownHostException</a:t>
            </a:r>
            <a:r>
              <a:rPr lang="en-US" altLang="zh-TW" sz="1050" b="1" dirty="0"/>
              <a:t> e) {</a:t>
            </a:r>
          </a:p>
          <a:p>
            <a:pPr>
              <a:defRPr/>
            </a:pPr>
            <a:r>
              <a:rPr lang="en-US" altLang="zh-TW" sz="1050" b="1" dirty="0"/>
              <a:t>      </a:t>
            </a:r>
            <a:r>
              <a:rPr lang="en-US" altLang="zh-TW" sz="1050" b="1" dirty="0" err="1"/>
              <a:t>System.err.println</a:t>
            </a:r>
            <a:r>
              <a:rPr lang="en-US" altLang="zh-TW" sz="1050" b="1" dirty="0"/>
              <a:t>("Don't know about host: hostname");</a:t>
            </a:r>
          </a:p>
          <a:p>
            <a:pPr>
              <a:defRPr/>
            </a:pPr>
            <a:r>
              <a:rPr lang="en-US" altLang="zh-TW" sz="1050" b="1" dirty="0"/>
              <a:t>   } catch (</a:t>
            </a:r>
            <a:r>
              <a:rPr lang="en-US" altLang="zh-TW" sz="1050" b="1" dirty="0" err="1"/>
              <a:t>IOException</a:t>
            </a:r>
            <a:r>
              <a:rPr lang="en-US" altLang="zh-TW" sz="1050" b="1" dirty="0"/>
              <a:t> e) {</a:t>
            </a:r>
          </a:p>
          <a:p>
            <a:pPr>
              <a:defRPr/>
            </a:pPr>
            <a:r>
              <a:rPr lang="en-US" altLang="zh-TW" sz="1050" b="1" dirty="0"/>
              <a:t>      </a:t>
            </a:r>
            <a:r>
              <a:rPr lang="en-US" altLang="zh-TW" sz="1050" b="1" dirty="0" err="1"/>
              <a:t>System.err.println</a:t>
            </a:r>
            <a:r>
              <a:rPr lang="en-US" altLang="zh-TW" sz="1050" b="1" dirty="0"/>
              <a:t>("Couldn't get I/O for the connection to: www.im.ncnu.edu.tw");</a:t>
            </a:r>
          </a:p>
          <a:p>
            <a:pPr>
              <a:defRPr/>
            </a:pPr>
            <a:r>
              <a:rPr lang="en-US" altLang="zh-TW" sz="1050" b="1" dirty="0"/>
              <a:t>   }</a:t>
            </a:r>
          </a:p>
          <a:p>
            <a:pPr>
              <a:defRPr/>
            </a:pPr>
            <a:r>
              <a:rPr lang="en-US" altLang="zh-TW" sz="1050" b="1" dirty="0"/>
              <a:t>   if (</a:t>
            </a:r>
            <a:r>
              <a:rPr lang="en-US" altLang="zh-TW" sz="1050" b="1" dirty="0" err="1"/>
              <a:t>httpSocket</a:t>
            </a:r>
            <a:r>
              <a:rPr lang="en-US" altLang="zh-TW" sz="1050" b="1" dirty="0"/>
              <a:t> != null &amp;&amp; </a:t>
            </a:r>
            <a:r>
              <a:rPr lang="en-US" altLang="zh-TW" sz="1050" b="1" dirty="0" err="1"/>
              <a:t>os</a:t>
            </a:r>
            <a:r>
              <a:rPr lang="en-US" altLang="zh-TW" sz="1050" b="1" dirty="0"/>
              <a:t> != null &amp;&amp; is != null) {</a:t>
            </a:r>
          </a:p>
          <a:p>
            <a:pPr>
              <a:defRPr/>
            </a:pPr>
            <a:r>
              <a:rPr lang="en-US" altLang="zh-TW" sz="1050" b="1" dirty="0"/>
              <a:t>      try {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os.writeBytes</a:t>
            </a:r>
            <a:r>
              <a:rPr lang="en-US" altLang="zh-TW" sz="1050" b="1" dirty="0"/>
              <a:t>("</a:t>
            </a:r>
            <a:r>
              <a:rPr lang="en-US" altLang="zh-TW" sz="1050" b="1" dirty="0">
                <a:solidFill>
                  <a:srgbClr val="FF0000"/>
                </a:solidFill>
              </a:rPr>
              <a:t>GET / HTTP/1.1\n</a:t>
            </a:r>
            <a:r>
              <a:rPr lang="en-US" altLang="zh-TW" sz="1050" b="1" dirty="0"/>
              <a:t>");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os.writeBytes</a:t>
            </a:r>
            <a:r>
              <a:rPr lang="en-US" altLang="zh-TW" sz="1050" b="1" dirty="0"/>
              <a:t>("</a:t>
            </a:r>
            <a:r>
              <a:rPr lang="en-US" altLang="zh-TW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Host: ycchen.im.ncnu.edu.tw\n\n</a:t>
            </a:r>
            <a:r>
              <a:rPr lang="en-US" altLang="zh-TW" sz="1050" b="1" dirty="0"/>
              <a:t>");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responseLine</a:t>
            </a:r>
            <a:r>
              <a:rPr lang="en-US" altLang="zh-TW" sz="1050" b="1" dirty="0"/>
              <a:t> = </a:t>
            </a:r>
            <a:r>
              <a:rPr lang="en-US" altLang="zh-TW" sz="1050" b="1" dirty="0" err="1"/>
              <a:t>br.readLine</a:t>
            </a:r>
            <a:r>
              <a:rPr lang="en-US" altLang="zh-TW" sz="1050" b="1" dirty="0"/>
              <a:t>();</a:t>
            </a:r>
          </a:p>
          <a:p>
            <a:pPr>
              <a:defRPr/>
            </a:pPr>
            <a:r>
              <a:rPr lang="en-US" altLang="zh-TW" sz="1050" b="1" dirty="0"/>
              <a:t>         while (</a:t>
            </a:r>
            <a:r>
              <a:rPr lang="en-US" altLang="zh-TW" sz="1050" b="1" dirty="0" err="1"/>
              <a:t>responseLine</a:t>
            </a:r>
            <a:r>
              <a:rPr lang="en-US" altLang="zh-TW" sz="1050" b="1" dirty="0"/>
              <a:t> != null) {</a:t>
            </a:r>
          </a:p>
          <a:p>
            <a:pPr>
              <a:defRPr/>
            </a:pPr>
            <a:r>
              <a:rPr lang="en-US" altLang="zh-TW" sz="1050" b="1" dirty="0"/>
              <a:t>            </a:t>
            </a:r>
            <a:r>
              <a:rPr lang="en-US" altLang="zh-TW" sz="1050" b="1" dirty="0" err="1"/>
              <a:t>System.out.println</a:t>
            </a:r>
            <a:r>
              <a:rPr lang="en-US" altLang="zh-TW" sz="1050" b="1" dirty="0"/>
              <a:t>("Server: " + </a:t>
            </a:r>
            <a:r>
              <a:rPr lang="en-US" altLang="zh-TW" sz="1050" b="1" dirty="0" err="1"/>
              <a:t>responseLine</a:t>
            </a:r>
            <a:r>
              <a:rPr lang="en-US" altLang="zh-TW" sz="1050" b="1" dirty="0"/>
              <a:t>);</a:t>
            </a:r>
          </a:p>
          <a:p>
            <a:pPr>
              <a:defRPr/>
            </a:pPr>
            <a:r>
              <a:rPr lang="en-US" altLang="zh-TW" sz="1050" b="1" dirty="0"/>
              <a:t>            </a:t>
            </a:r>
            <a:r>
              <a:rPr lang="en-US" altLang="zh-TW" sz="1050" b="1" dirty="0" err="1"/>
              <a:t>responseLine</a:t>
            </a:r>
            <a:r>
              <a:rPr lang="en-US" altLang="zh-TW" sz="1050" b="1" dirty="0"/>
              <a:t> = </a:t>
            </a:r>
            <a:r>
              <a:rPr lang="en-US" altLang="zh-TW" sz="1050" b="1" dirty="0" err="1"/>
              <a:t>br.readLine</a:t>
            </a:r>
            <a:r>
              <a:rPr lang="en-US" altLang="zh-TW" sz="1050" b="1" dirty="0"/>
              <a:t>();</a:t>
            </a:r>
          </a:p>
          <a:p>
            <a:pPr>
              <a:defRPr/>
            </a:pPr>
            <a:r>
              <a:rPr lang="en-US" altLang="zh-TW" sz="1050" b="1" dirty="0"/>
              <a:t>         }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System.out.println</a:t>
            </a:r>
            <a:r>
              <a:rPr lang="en-US" altLang="zh-TW" sz="1050" b="1" dirty="0"/>
              <a:t>("Server: " + </a:t>
            </a:r>
            <a:r>
              <a:rPr lang="en-US" altLang="zh-TW" sz="1050" b="1" dirty="0" err="1"/>
              <a:t>responseLine</a:t>
            </a:r>
            <a:r>
              <a:rPr lang="en-US" altLang="zh-TW" sz="1050" b="1" dirty="0"/>
              <a:t>);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os.close</a:t>
            </a:r>
            <a:r>
              <a:rPr lang="en-US" altLang="zh-TW" sz="1050" b="1" dirty="0"/>
              <a:t>();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br.close</a:t>
            </a:r>
            <a:r>
              <a:rPr lang="en-US" altLang="zh-TW" sz="1050" b="1" dirty="0"/>
              <a:t>();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is.close</a:t>
            </a:r>
            <a:r>
              <a:rPr lang="en-US" altLang="zh-TW" sz="1050" b="1" dirty="0"/>
              <a:t>();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httpSocket.close</a:t>
            </a:r>
            <a:r>
              <a:rPr lang="en-US" altLang="zh-TW" sz="1050" b="1" dirty="0"/>
              <a:t>();</a:t>
            </a:r>
          </a:p>
          <a:p>
            <a:pPr>
              <a:defRPr/>
            </a:pPr>
            <a:r>
              <a:rPr lang="en-US" altLang="zh-TW" sz="1050" b="1" dirty="0"/>
              <a:t>      } catch (</a:t>
            </a:r>
            <a:r>
              <a:rPr lang="en-US" altLang="zh-TW" sz="1050" b="1" dirty="0" err="1"/>
              <a:t>UnknownHostException</a:t>
            </a:r>
            <a:r>
              <a:rPr lang="en-US" altLang="zh-TW" sz="1050" b="1" dirty="0"/>
              <a:t> e) {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System.err.println</a:t>
            </a:r>
            <a:r>
              <a:rPr lang="en-US" altLang="zh-TW" sz="1050" b="1" dirty="0"/>
              <a:t>("Trying to connect to unknown host: " + e);</a:t>
            </a:r>
          </a:p>
          <a:p>
            <a:pPr>
              <a:defRPr/>
            </a:pPr>
            <a:r>
              <a:rPr lang="en-US" altLang="zh-TW" sz="1050" b="1" dirty="0"/>
              <a:t>      } catch (</a:t>
            </a:r>
            <a:r>
              <a:rPr lang="en-US" altLang="zh-TW" sz="1050" b="1" dirty="0" err="1"/>
              <a:t>IOException</a:t>
            </a:r>
            <a:r>
              <a:rPr lang="en-US" altLang="zh-TW" sz="1050" b="1" dirty="0"/>
              <a:t> e) {</a:t>
            </a:r>
          </a:p>
          <a:p>
            <a:pPr>
              <a:defRPr/>
            </a:pPr>
            <a:r>
              <a:rPr lang="en-US" altLang="zh-TW" sz="1050" b="1" dirty="0"/>
              <a:t>         </a:t>
            </a:r>
            <a:r>
              <a:rPr lang="en-US" altLang="zh-TW" sz="1050" b="1" dirty="0" err="1"/>
              <a:t>System.err.println</a:t>
            </a:r>
            <a:r>
              <a:rPr lang="en-US" altLang="zh-TW" sz="1050" b="1" dirty="0"/>
              <a:t>("</a:t>
            </a:r>
            <a:r>
              <a:rPr lang="en-US" altLang="zh-TW" sz="1050" b="1" dirty="0" err="1"/>
              <a:t>IOException</a:t>
            </a:r>
            <a:r>
              <a:rPr lang="en-US" altLang="zh-TW" sz="1050" b="1" dirty="0"/>
              <a:t>:  " + e);</a:t>
            </a:r>
          </a:p>
          <a:p>
            <a:pPr>
              <a:defRPr/>
            </a:pPr>
            <a:r>
              <a:rPr lang="en-US" altLang="zh-TW" sz="1050" b="1" dirty="0"/>
              <a:t>      }</a:t>
            </a:r>
          </a:p>
          <a:p>
            <a:pPr>
              <a:defRPr/>
            </a:pPr>
            <a:r>
              <a:rPr lang="en-US" altLang="zh-TW" sz="1050" b="1" dirty="0"/>
              <a:t>   }// if</a:t>
            </a:r>
          </a:p>
          <a:p>
            <a:pPr>
              <a:defRPr/>
            </a:pPr>
            <a:r>
              <a:rPr lang="en-US" altLang="zh-TW" sz="1050" b="1" dirty="0"/>
              <a:t>   } // main</a:t>
            </a:r>
          </a:p>
          <a:p>
            <a:pPr>
              <a:defRPr/>
            </a:pPr>
            <a:r>
              <a:rPr lang="en-US" altLang="zh-TW" sz="1050" b="1" dirty="0"/>
              <a:t>} // </a:t>
            </a:r>
            <a:r>
              <a:rPr lang="en-US" altLang="zh-TW" sz="1050" b="1" dirty="0" err="1"/>
              <a:t>httpClient</a:t>
            </a:r>
            <a:endParaRPr lang="en-US" altLang="zh-TW" sz="1050" b="1" dirty="0"/>
          </a:p>
        </p:txBody>
      </p:sp>
      <p:sp>
        <p:nvSpPr>
          <p:cNvPr id="47107" name="投影片編號版面配置區 1">
            <a:extLst>
              <a:ext uri="{FF2B5EF4-FFF2-40B4-BE49-F238E27FC236}">
                <a16:creationId xmlns:a16="http://schemas.microsoft.com/office/drawing/2014/main" id="{1EA48F5A-5D0F-4F6B-B8B5-8956695F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2107B6C-68F3-4BA7-AADA-3F0491E7639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id="{78241EE6-6C68-48A4-A2B5-F07D28AC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>
            <a:extLst>
              <a:ext uri="{FF2B5EF4-FFF2-40B4-BE49-F238E27FC236}">
                <a16:creationId xmlns:a16="http://schemas.microsoft.com/office/drawing/2014/main" id="{C98C7227-AE22-4293-9EC8-735166ED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4381500"/>
            <a:ext cx="976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POST</a:t>
            </a:r>
          </a:p>
        </p:txBody>
      </p:sp>
      <p:sp>
        <p:nvSpPr>
          <p:cNvPr id="48132" name="投影片編號版面配置區 1">
            <a:extLst>
              <a:ext uri="{FF2B5EF4-FFF2-40B4-BE49-F238E27FC236}">
                <a16:creationId xmlns:a16="http://schemas.microsoft.com/office/drawing/2014/main" id="{CDC0A8B6-CAE9-47D3-B31A-9B5E2146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6B21DB4-8919-4D44-99CA-2ACC65370185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5B1924A3-E80E-483C-9837-CC9BA3BF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>
            <a:extLst>
              <a:ext uri="{FF2B5EF4-FFF2-40B4-BE49-F238E27FC236}">
                <a16:creationId xmlns:a16="http://schemas.microsoft.com/office/drawing/2014/main" id="{09CFE1CA-8BE4-4B21-9CD8-34C22F3A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4024313"/>
            <a:ext cx="4986337" cy="266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13A7731F-025C-4B43-96FC-3AD999B70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4381500"/>
            <a:ext cx="976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POST</a:t>
            </a:r>
          </a:p>
        </p:txBody>
      </p:sp>
      <p:sp>
        <p:nvSpPr>
          <p:cNvPr id="50181" name="投影片編號版面配置區 1">
            <a:extLst>
              <a:ext uri="{FF2B5EF4-FFF2-40B4-BE49-F238E27FC236}">
                <a16:creationId xmlns:a16="http://schemas.microsoft.com/office/drawing/2014/main" id="{07954CF5-7FA6-4C53-BEBE-DFA3EE7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80B7FDE-04EE-4EB8-83A5-95EC6F51B6FD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4854258D-DA95-441C-A5F1-CEC41D8A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5">
            <a:extLst>
              <a:ext uri="{FF2B5EF4-FFF2-40B4-BE49-F238E27FC236}">
                <a16:creationId xmlns:a16="http://schemas.microsoft.com/office/drawing/2014/main" id="{96FF62F7-FA62-4BE3-AD0A-EAFAA1CE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38150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GET</a:t>
            </a:r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EF1D410D-3B51-4A23-B96F-BD235E799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3357563"/>
            <a:ext cx="8078787" cy="284162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2229" name="投影片編號版面配置區 1">
            <a:extLst>
              <a:ext uri="{FF2B5EF4-FFF2-40B4-BE49-F238E27FC236}">
                <a16:creationId xmlns:a16="http://schemas.microsoft.com/office/drawing/2014/main" id="{3AE5F9C9-7642-441F-B9A9-C7B6A73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190F17F-1FD4-47EF-9105-53CEE37D84A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4782F5E-FD93-42B1-AA07-C06E67C61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Session Initiation Protocol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Overview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51C6E1E-8425-41EA-B428-0F1C6B3BF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1420813"/>
            <a:ext cx="838835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RFC 3261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Application-level control protocol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Setting up, modifying, and terminating real-time sessions 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 Internet telephony, (voice over IP, VoIP)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Supports single or multimedia session, including teleconferencing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Facets of SIP</a:t>
            </a:r>
          </a:p>
          <a:p>
            <a:pPr lvl="1">
              <a:lnSpc>
                <a:spcPct val="90000"/>
              </a:lnSpc>
            </a:pPr>
            <a:r>
              <a:rPr lang="en-US" altLang="zh-TW" sz="2000" b="1">
                <a:ea typeface="新細明體" panose="02020500000000000000" pitchFamily="18" charset="-120"/>
              </a:rPr>
              <a:t>User location</a:t>
            </a:r>
            <a:r>
              <a:rPr lang="en-US" altLang="zh-TW" sz="2000">
                <a:ea typeface="新細明體" panose="02020500000000000000" pitchFamily="18" charset="-120"/>
              </a:rPr>
              <a:t>: Users can access application features from remote locations</a:t>
            </a:r>
          </a:p>
          <a:p>
            <a:pPr lvl="1">
              <a:lnSpc>
                <a:spcPct val="90000"/>
              </a:lnSpc>
            </a:pPr>
            <a:r>
              <a:rPr lang="en-US" altLang="zh-TW" sz="2000" b="1">
                <a:ea typeface="新細明體" panose="02020500000000000000" pitchFamily="18" charset="-120"/>
              </a:rPr>
              <a:t>User availability</a:t>
            </a:r>
            <a:r>
              <a:rPr lang="en-US" altLang="zh-TW" sz="2000">
                <a:ea typeface="新細明體" panose="02020500000000000000" pitchFamily="18" charset="-120"/>
              </a:rPr>
              <a:t>: Willingness of called party to communicate</a:t>
            </a:r>
          </a:p>
          <a:p>
            <a:pPr lvl="1">
              <a:lnSpc>
                <a:spcPct val="90000"/>
              </a:lnSpc>
            </a:pPr>
            <a:r>
              <a:rPr lang="en-US" altLang="zh-TW" sz="2000" b="1">
                <a:ea typeface="新細明體" panose="02020500000000000000" pitchFamily="18" charset="-120"/>
              </a:rPr>
              <a:t>User capabilities</a:t>
            </a:r>
            <a:r>
              <a:rPr lang="en-US" altLang="zh-TW" sz="2000">
                <a:ea typeface="新細明體" panose="02020500000000000000" pitchFamily="18" charset="-120"/>
              </a:rPr>
              <a:t>: Media and parameters to be used</a:t>
            </a:r>
          </a:p>
          <a:p>
            <a:pPr lvl="1">
              <a:lnSpc>
                <a:spcPct val="90000"/>
              </a:lnSpc>
            </a:pPr>
            <a:r>
              <a:rPr lang="en-US" altLang="zh-TW" sz="2000" b="1">
                <a:ea typeface="新細明體" panose="02020500000000000000" pitchFamily="18" charset="-120"/>
              </a:rPr>
              <a:t>Session setup</a:t>
            </a:r>
            <a:r>
              <a:rPr lang="en-US" altLang="zh-TW" sz="2000">
                <a:ea typeface="新細明體" panose="02020500000000000000" pitchFamily="18" charset="-120"/>
              </a:rPr>
              <a:t>: Point-to-point and multiparty calls</a:t>
            </a:r>
          </a:p>
          <a:p>
            <a:pPr lvl="1">
              <a:lnSpc>
                <a:spcPct val="90000"/>
              </a:lnSpc>
            </a:pPr>
            <a:r>
              <a:rPr lang="en-US" altLang="zh-TW" sz="2000" b="1">
                <a:ea typeface="新細明體" panose="02020500000000000000" pitchFamily="18" charset="-120"/>
              </a:rPr>
              <a:t>Session management</a:t>
            </a:r>
            <a:r>
              <a:rPr lang="en-US" altLang="zh-TW" sz="2000">
                <a:ea typeface="新細明體" panose="02020500000000000000" pitchFamily="18" charset="-120"/>
              </a:rPr>
              <a:t>: Transfer and termination, modifying session parameters, and invoking services</a:t>
            </a:r>
          </a:p>
        </p:txBody>
      </p:sp>
      <p:sp>
        <p:nvSpPr>
          <p:cNvPr id="54276" name="投影片編號版面配置區 1">
            <a:extLst>
              <a:ext uri="{FF2B5EF4-FFF2-40B4-BE49-F238E27FC236}">
                <a16:creationId xmlns:a16="http://schemas.microsoft.com/office/drawing/2014/main" id="{FF6A98BC-4526-4F22-B711-EF8B93D1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EE30EBE-DA9F-4859-BD27-9C0FD7175B21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FCFEE2F-B937-4D56-BFA6-05001DCFF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Session Initiation Protocol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Features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D336E7C-D907-4A0B-A2BD-C2F672D05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Based on HTTP-like request/response transaction model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Client request invokes function on server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At least one response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Uses most HTTP header fields, encoding rules, and status codes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Readable format for displaying information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Uses concepts similar to recursive and iterative searches of DNS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Incorporates Session Description Protocol (SDP)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Defines session content using types similar to MIME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  <p:sp>
        <p:nvSpPr>
          <p:cNvPr id="55300" name="投影片編號版面配置區 1">
            <a:extLst>
              <a:ext uri="{FF2B5EF4-FFF2-40B4-BE49-F238E27FC236}">
                <a16:creationId xmlns:a16="http://schemas.microsoft.com/office/drawing/2014/main" id="{B43C6CB7-D7FB-45B4-838A-A7A23105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7D84B0D-5C45-40D7-963E-564A38FCE3AA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1A22025-C45E-4CFB-9FE6-AE0E1DE8C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Components and Protocols (1)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B0346D6-E978-4B60-A336-A0FCA89F1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Client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Sends requests and receives responses</a:t>
            </a:r>
          </a:p>
          <a:p>
            <a:pPr lvl="1">
              <a:lnSpc>
                <a:spcPct val="90000"/>
              </a:lnSpc>
            </a:pPr>
            <a:r>
              <a:rPr lang="en-US" altLang="zh-TW" sz="2000" u="sng">
                <a:ea typeface="新細明體" panose="02020500000000000000" pitchFamily="18" charset="-120"/>
              </a:rPr>
              <a:t>User agent clients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 u="sng">
                <a:ea typeface="新細明體" panose="02020500000000000000" pitchFamily="18" charset="-120"/>
              </a:rPr>
              <a:t>proxies</a:t>
            </a:r>
            <a:r>
              <a:rPr lang="en-US" altLang="zh-TW" sz="2000">
                <a:ea typeface="新細明體" panose="02020500000000000000" pitchFamily="18" charset="-120"/>
              </a:rPr>
              <a:t> are clients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Server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Receives requests and sends back responses</a:t>
            </a:r>
          </a:p>
          <a:p>
            <a:pPr lvl="1">
              <a:lnSpc>
                <a:spcPct val="90000"/>
              </a:lnSpc>
            </a:pPr>
            <a:r>
              <a:rPr lang="en-US" altLang="zh-TW" sz="2000" u="sng">
                <a:ea typeface="新細明體" panose="02020500000000000000" pitchFamily="18" charset="-120"/>
              </a:rPr>
              <a:t>Proxies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2000" u="sng">
                <a:ea typeface="新細明體" panose="02020500000000000000" pitchFamily="18" charset="-120"/>
              </a:rPr>
              <a:t>user agent servers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2000" u="sng">
                <a:ea typeface="新細明體" panose="02020500000000000000" pitchFamily="18" charset="-120"/>
              </a:rPr>
              <a:t>redirect servers</a:t>
            </a:r>
            <a:r>
              <a:rPr lang="en-US" altLang="zh-TW" sz="2000">
                <a:ea typeface="新細明體" panose="02020500000000000000" pitchFamily="18" charset="-120"/>
              </a:rPr>
              <a:t>, and </a:t>
            </a:r>
            <a:r>
              <a:rPr lang="en-US" altLang="zh-TW" sz="2000" u="sng">
                <a:ea typeface="新細明體" panose="02020500000000000000" pitchFamily="18" charset="-120"/>
              </a:rPr>
              <a:t>registrars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User Agent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In every SIP end station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User agent client (UAC): Issues requests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User agent server (UAS): Receives requests and reponds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Redirect Server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Determines address of called device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Like iterative searches in DNS</a:t>
            </a:r>
          </a:p>
        </p:txBody>
      </p:sp>
      <p:sp>
        <p:nvSpPr>
          <p:cNvPr id="56324" name="投影片編號版面配置區 1">
            <a:extLst>
              <a:ext uri="{FF2B5EF4-FFF2-40B4-BE49-F238E27FC236}">
                <a16:creationId xmlns:a16="http://schemas.microsoft.com/office/drawing/2014/main" id="{EB12413E-CAE3-4BBC-8556-17873A33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45F8CBE-3CD3-4A1F-9AF0-171C7D65A93D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936D7AA-454D-466B-B277-75A225E64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HTTP Overview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34B56F-E203-4EA7-92E4-86E180A09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Transaction oriented client/server protocol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Usually between Web browser (client) and Web server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Uses TCP connections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Stateless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Each transaction treated independently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Each new TCP connection for each transaction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Terminate connection when transaction complete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2292" name="投影片編號版面配置區 1">
            <a:extLst>
              <a:ext uri="{FF2B5EF4-FFF2-40B4-BE49-F238E27FC236}">
                <a16:creationId xmlns:a16="http://schemas.microsoft.com/office/drawing/2014/main" id="{6DCAA898-C0B1-4F9B-9962-124FE45F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1E0C9F8-2A77-4310-9DEE-1D4F91A8396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4061D1E-2567-4261-B1D3-E38FF485E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Components and Protocols (2)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10E8BC3-FFFF-489D-B7B0-5287974D9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Proxy Server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Server and client 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Makes requests for other clients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Routing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Enforcing policy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Like recursive searches in DNS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Registrar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Server that accepts REGISTER requests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Places information it receives in requests into location service for its domain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SIP address, associated IP address of device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Location Service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Used by redirect or proxy server to obtain information about a callee's possible location(s)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Maintains database of SIP-address/IP-address mappings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  <p:sp>
        <p:nvSpPr>
          <p:cNvPr id="57348" name="投影片編號版面配置區 1">
            <a:extLst>
              <a:ext uri="{FF2B5EF4-FFF2-40B4-BE49-F238E27FC236}">
                <a16:creationId xmlns:a16="http://schemas.microsoft.com/office/drawing/2014/main" id="{9317CF7B-92D1-4684-8787-AD916BC6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39F4F4B-37AE-485B-AE5A-24020219F343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30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888CF7E-AC7C-4E0F-98B2-8D4E8F382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Components and Protocols (3)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9E117D2-3623-4D2F-95F2-F138BD3B2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Servers defined (RFC 3261) as logical devices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Implemented as separate servers or combined into single application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Proxy servers may act as redirect servers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Need to consult location service database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May be on proxy server or not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Communication between proxy server and location service beyond scope of SIP standard</a:t>
            </a:r>
          </a:p>
          <a:p>
            <a:pPr lvl="2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Proxy consults DNS server to find target domain proxy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SIP typically runs on UDP for performance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Own reliability mechanisms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May also use TCP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May use Transport Layer Security (TLS) protocol for secure connection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  <p:sp>
        <p:nvSpPr>
          <p:cNvPr id="58372" name="投影片編號版面配置區 1">
            <a:extLst>
              <a:ext uri="{FF2B5EF4-FFF2-40B4-BE49-F238E27FC236}">
                <a16:creationId xmlns:a16="http://schemas.microsoft.com/office/drawing/2014/main" id="{332FDF0E-10C4-48E7-997F-80BC3DF0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54EBC24-0AB4-48EE-8467-156186E4C231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056D656-E18F-4B8C-8ABA-99787E3D2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Session Description Protocol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SDP</a:t>
            </a:r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3343E91-8763-4558-8BF3-4BE615DFA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RFC 2327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SIP invites participants to session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SDP-encoded body of SIP message contains information about what media encodings (e.g., voice, video) parties can and will use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Then data transmission begins, using appropriate transport protocol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Real-Time Transport Protocol (RTP)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Participants can make changes to session parameters using SIP</a:t>
            </a:r>
          </a:p>
          <a:p>
            <a:pPr>
              <a:lnSpc>
                <a:spcPct val="90000"/>
              </a:lnSpc>
            </a:pPr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59396" name="投影片編號版面配置區 1">
            <a:extLst>
              <a:ext uri="{FF2B5EF4-FFF2-40B4-BE49-F238E27FC236}">
                <a16:creationId xmlns:a16="http://schemas.microsoft.com/office/drawing/2014/main" id="{D0E41ED9-69D1-4505-A88E-56B00BB2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3443313-3E79-4226-ADA1-481D2E5EAC6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636A6FF-DCA8-4895-B6EA-5CAA178EC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SIP Components and Protocols</a:t>
            </a:r>
          </a:p>
        </p:txBody>
      </p:sp>
      <p:pic>
        <p:nvPicPr>
          <p:cNvPr id="60419" name="Picture 3" descr="SIP Components">
            <a:extLst>
              <a:ext uri="{FF2B5EF4-FFF2-40B4-BE49-F238E27FC236}">
                <a16:creationId xmlns:a16="http://schemas.microsoft.com/office/drawing/2014/main" id="{B903D218-1176-4922-964F-E6D91D6F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"/>
          <a:stretch>
            <a:fillRect/>
          </a:stretch>
        </p:blipFill>
        <p:spPr bwMode="auto">
          <a:xfrm>
            <a:off x="838200" y="1365250"/>
            <a:ext cx="7239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投影片編號版面配置區 1">
            <a:extLst>
              <a:ext uri="{FF2B5EF4-FFF2-40B4-BE49-F238E27FC236}">
                <a16:creationId xmlns:a16="http://schemas.microsoft.com/office/drawing/2014/main" id="{ECE7C118-2C46-45C4-94AD-43ACBEE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5158177-E686-4DC4-9425-5475B9FEAF60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5D52582-08E0-4972-9E57-CCB788163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Uniform Resource Identifier URI</a:t>
            </a:r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9AB0433-E186-439F-8E68-E5D481452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3" y="1371600"/>
            <a:ext cx="9018587" cy="5092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Identifies SIP resource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User of online service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Appearance on multiline phone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Mailbox on messaging system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Telephone number at gateway service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Group (such as "sales" or "helpdesk") in an organization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Format based on email address formats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user@domain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sip:bob@biloxi.com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May also include password, port number, &amp; related parameters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If secure transmission required, use "sips:“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SIP messages are transported over TLS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URI is generic identifier for resource on Internet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URL, for Web addresses is type of URI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  <p:sp>
        <p:nvSpPr>
          <p:cNvPr id="61444" name="投影片編號版面配置區 1">
            <a:extLst>
              <a:ext uri="{FF2B5EF4-FFF2-40B4-BE49-F238E27FC236}">
                <a16:creationId xmlns:a16="http://schemas.microsoft.com/office/drawing/2014/main" id="{273D26E6-B30A-47C1-8847-C931B35D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37E34A1-0F39-44CC-8528-AA8723B78132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6ECD62A-DCBB-4449-AAEF-52C7B5005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Call Setup Attempt Scenario</a:t>
            </a:r>
          </a:p>
        </p:txBody>
      </p:sp>
      <p:pic>
        <p:nvPicPr>
          <p:cNvPr id="62467" name="Picture 3" descr="SIP Call Attempt">
            <a:extLst>
              <a:ext uri="{FF2B5EF4-FFF2-40B4-BE49-F238E27FC236}">
                <a16:creationId xmlns:a16="http://schemas.microsoft.com/office/drawing/2014/main" id="{8FDA306E-1AB4-49EF-B5BD-C38EE4CA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7"/>
          <a:stretch>
            <a:fillRect/>
          </a:stretch>
        </p:blipFill>
        <p:spPr bwMode="auto">
          <a:xfrm>
            <a:off x="838200" y="1377950"/>
            <a:ext cx="70104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文字方塊 5">
            <a:extLst>
              <a:ext uri="{FF2B5EF4-FFF2-40B4-BE49-F238E27FC236}">
                <a16:creationId xmlns:a16="http://schemas.microsoft.com/office/drawing/2014/main" id="{9A6A7382-008A-4124-AFEC-361D93F74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219075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(Unsuccessful Attempt)</a:t>
            </a:r>
            <a:endParaRPr kumimoji="0" lang="zh-TW" altLang="en-US" sz="2400" b="1">
              <a:solidFill>
                <a:srgbClr val="0066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2469" name="投影片編號版面配置區 1">
            <a:extLst>
              <a:ext uri="{FF2B5EF4-FFF2-40B4-BE49-F238E27FC236}">
                <a16:creationId xmlns:a16="http://schemas.microsoft.com/office/drawing/2014/main" id="{448ADBE4-2598-4037-A869-ACD816B1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898FA5F-4436-4E0E-BA82-0773AA89358F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>
            <a:extLst>
              <a:ext uri="{FF2B5EF4-FFF2-40B4-BE49-F238E27FC236}">
                <a16:creationId xmlns:a16="http://schemas.microsoft.com/office/drawing/2014/main" id="{88AE44A4-947B-425F-A2E2-362E6038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23988"/>
            <a:ext cx="6848475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>
            <a:extLst>
              <a:ext uri="{FF2B5EF4-FFF2-40B4-BE49-F238E27FC236}">
                <a16:creationId xmlns:a16="http://schemas.microsoft.com/office/drawing/2014/main" id="{39F15B08-6914-467D-BDD2-E3811D44E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SIP Presence Example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4235A9-3124-4EAA-B4B3-FB4B3C91E066}"/>
              </a:ext>
            </a:extLst>
          </p:cNvPr>
          <p:cNvSpPr txBox="1"/>
          <p:nvPr/>
        </p:nvSpPr>
        <p:spPr>
          <a:xfrm>
            <a:off x="5451475" y="34925"/>
            <a:ext cx="3249613" cy="677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RFC 3265</a:t>
            </a:r>
          </a:p>
          <a:p>
            <a:pPr algn="r">
              <a:defRPr/>
            </a:pPr>
            <a:r>
              <a:rPr lang="en-US" altLang="zh-TW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SIP-Specific Event Notification</a:t>
            </a:r>
          </a:p>
        </p:txBody>
      </p:sp>
      <p:cxnSp>
        <p:nvCxnSpPr>
          <p:cNvPr id="63493" name="直線單箭頭接點 7">
            <a:extLst>
              <a:ext uri="{FF2B5EF4-FFF2-40B4-BE49-F238E27FC236}">
                <a16:creationId xmlns:a16="http://schemas.microsoft.com/office/drawing/2014/main" id="{C435E54C-5746-4EB2-BB58-47EBDF8316C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373813" y="2770188"/>
            <a:ext cx="730250" cy="4127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4" name="文字方塊 8">
            <a:extLst>
              <a:ext uri="{FF2B5EF4-FFF2-40B4-BE49-F238E27FC236}">
                <a16:creationId xmlns:a16="http://schemas.microsoft.com/office/drawing/2014/main" id="{29A6AECD-05DB-4704-8ED2-31749CF2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1687513"/>
            <a:ext cx="2085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200" b="1">
                <a:latin typeface="Times New Roman" panose="02020603050405020304" pitchFamily="18" charset="0"/>
                <a:ea typeface="新細明體" panose="02020500000000000000" pitchFamily="18" charset="-120"/>
              </a:rPr>
              <a:t>(PSTN-Internet Networking)</a:t>
            </a:r>
            <a:endParaRPr kumimoji="0" lang="zh-TW" altLang="en-US" sz="12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3495" name="投影片編號版面配置區 1">
            <a:extLst>
              <a:ext uri="{FF2B5EF4-FFF2-40B4-BE49-F238E27FC236}">
                <a16:creationId xmlns:a16="http://schemas.microsoft.com/office/drawing/2014/main" id="{07E8EBB6-7F09-426A-8FA4-04FDB77F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A32F0E-C6E0-4331-A285-406F3E67FD21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2A5482F-DC3E-4815-8E2F-4A78FB8E0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Registration and Notification Example</a:t>
            </a:r>
          </a:p>
        </p:txBody>
      </p:sp>
      <p:pic>
        <p:nvPicPr>
          <p:cNvPr id="64515" name="Picture 3" descr="SIP Registration">
            <a:extLst>
              <a:ext uri="{FF2B5EF4-FFF2-40B4-BE49-F238E27FC236}">
                <a16:creationId xmlns:a16="http://schemas.microsoft.com/office/drawing/2014/main" id="{38C176FA-E063-431C-B8B6-2593C51A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0"/>
          <a:stretch>
            <a:fillRect/>
          </a:stretch>
        </p:blipFill>
        <p:spPr bwMode="auto">
          <a:xfrm>
            <a:off x="838200" y="1389063"/>
            <a:ext cx="7086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516" name="直線單箭頭接點 5">
            <a:extLst>
              <a:ext uri="{FF2B5EF4-FFF2-40B4-BE49-F238E27FC236}">
                <a16:creationId xmlns:a16="http://schemas.microsoft.com/office/drawing/2014/main" id="{347BAD50-55EA-4E3F-BB9E-F82E6852458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498431" y="2796382"/>
            <a:ext cx="728663" cy="4127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7" name="投影片編號版面配置區 1">
            <a:extLst>
              <a:ext uri="{FF2B5EF4-FFF2-40B4-BE49-F238E27FC236}">
                <a16:creationId xmlns:a16="http://schemas.microsoft.com/office/drawing/2014/main" id="{34ABAFE9-468C-4883-82C2-6F30BE10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9241A75-3808-4444-AD42-5D6F79BF8C47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C280436-99D9-4D38-9BA7-ADCF4A59B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SIP Successful Call Setup</a:t>
            </a:r>
          </a:p>
        </p:txBody>
      </p:sp>
      <p:pic>
        <p:nvPicPr>
          <p:cNvPr id="65539" name="Picture 4">
            <a:extLst>
              <a:ext uri="{FF2B5EF4-FFF2-40B4-BE49-F238E27FC236}">
                <a16:creationId xmlns:a16="http://schemas.microsoft.com/office/drawing/2014/main" id="{6E253A73-9A45-4BDD-A419-FC149DB4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/>
          <a:stretch>
            <a:fillRect/>
          </a:stretch>
        </p:blipFill>
        <p:spPr bwMode="auto">
          <a:xfrm>
            <a:off x="1001713" y="1354138"/>
            <a:ext cx="69294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投影片編號版面配置區 1">
            <a:extLst>
              <a:ext uri="{FF2B5EF4-FFF2-40B4-BE49-F238E27FC236}">
                <a16:creationId xmlns:a16="http://schemas.microsoft.com/office/drawing/2014/main" id="{951F8632-1533-4437-9EEE-6A86F814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BE0D934-62FB-44AA-9B3F-992C28D7BABB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43D1724-0454-4718-A6E0-5BB1231AA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Messages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4CC2E4-013F-4E09-9C09-B7DE040F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Requests and responses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Difference between types in first line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Request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Method: nature of request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Request-URI: where request should be sent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Response has response code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All messages include header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a number of lines, beginning with header label</a:t>
            </a:r>
            <a:endParaRPr lang="en-US" altLang="zh-TW" sz="1800">
              <a:ea typeface="新細明體" panose="02020500000000000000" pitchFamily="18" charset="-120"/>
            </a:endParaRPr>
          </a:p>
          <a:p>
            <a:r>
              <a:rPr lang="en-US" altLang="zh-TW" sz="2400">
                <a:ea typeface="新細明體" panose="02020500000000000000" pitchFamily="18" charset="-120"/>
              </a:rPr>
              <a:t>Message can also contain body e.g. SDP media description</a:t>
            </a:r>
          </a:p>
          <a:p>
            <a:endParaRPr lang="en-GB" altLang="zh-TW" sz="2400">
              <a:ea typeface="新細明體" panose="02020500000000000000" pitchFamily="18" charset="-120"/>
            </a:endParaRPr>
          </a:p>
        </p:txBody>
      </p:sp>
      <p:sp>
        <p:nvSpPr>
          <p:cNvPr id="66564" name="投影片編號版面配置區 1">
            <a:extLst>
              <a:ext uri="{FF2B5EF4-FFF2-40B4-BE49-F238E27FC236}">
                <a16:creationId xmlns:a16="http://schemas.microsoft.com/office/drawing/2014/main" id="{FF6E2F25-74F4-45DC-828D-24F47943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B9E893-AAA7-471D-A560-4E710BE0FA2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788915C7-47DD-4087-BCEA-C2981CA23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HTTP/2.0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0F292615-4537-45E6-B160-F62A43847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Current HTTP version is 1.1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 get /menu.html http/1.1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HTTP/2 specification was published as RFC 7540 in May 2015.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HTTP/2 allows the server to "push" content, that is, to respond with data for more queries than the client requested.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Multiplexing of requests, header compression, and prioritization of request.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340" name="矩形 3">
            <a:extLst>
              <a:ext uri="{FF2B5EF4-FFF2-40B4-BE49-F238E27FC236}">
                <a16:creationId xmlns:a16="http://schemas.microsoft.com/office/drawing/2014/main" id="{824FED44-978B-4AA1-AC58-1C3A5FE01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5713413"/>
            <a:ext cx="496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https://en.wikipedia.org/wiki/HTTP/2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1" name="投影片編號版面配置區 1">
            <a:extLst>
              <a:ext uri="{FF2B5EF4-FFF2-40B4-BE49-F238E27FC236}">
                <a16:creationId xmlns:a16="http://schemas.microsoft.com/office/drawing/2014/main" id="{34DB832B-B7C8-4DCD-9653-26F984D4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79B56FF-8382-457D-AD6A-7EF4FE24FA6B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2FA486B-EF48-4E03-AE0F-39E2FC112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Messages - Requests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6BAE3EF-6807-46FF-8F97-5FA6DE7C6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81125"/>
            <a:ext cx="8178800" cy="4976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Methods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ea typeface="新細明體" panose="02020500000000000000" pitchFamily="18" charset="-120"/>
              </a:rPr>
              <a:t>REGISTER</a:t>
            </a:r>
            <a:r>
              <a:rPr lang="en-US" altLang="zh-TW" sz="2000">
                <a:ea typeface="新細明體" panose="02020500000000000000" pitchFamily="18" charset="-120"/>
              </a:rPr>
              <a:t>: notify SIP network of IP address and URLs for which it would like to receive calls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ea typeface="新細明體" panose="02020500000000000000" pitchFamily="18" charset="-120"/>
              </a:rPr>
              <a:t>INVITE</a:t>
            </a:r>
            <a:r>
              <a:rPr lang="en-US" altLang="zh-TW" sz="2000">
                <a:ea typeface="新細明體" panose="02020500000000000000" pitchFamily="18" charset="-120"/>
              </a:rPr>
              <a:t>: establish session between user agents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ea typeface="新細明體" panose="02020500000000000000" pitchFamily="18" charset="-120"/>
              </a:rPr>
              <a:t>ACK</a:t>
            </a:r>
            <a:r>
              <a:rPr lang="en-US" altLang="zh-TW" sz="2000">
                <a:ea typeface="新細明體" panose="02020500000000000000" pitchFamily="18" charset="-120"/>
              </a:rPr>
              <a:t>: Confirms reliable message exchanges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ea typeface="新細明體" panose="02020500000000000000" pitchFamily="18" charset="-120"/>
              </a:rPr>
              <a:t>CANCEL</a:t>
            </a:r>
            <a:r>
              <a:rPr lang="en-US" altLang="zh-TW" sz="2000">
                <a:ea typeface="新細明體" panose="02020500000000000000" pitchFamily="18" charset="-120"/>
              </a:rPr>
              <a:t>: Terminates pending request, but does not undo completed call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ea typeface="新細明體" panose="02020500000000000000" pitchFamily="18" charset="-120"/>
              </a:rPr>
              <a:t>BYE</a:t>
            </a:r>
            <a:r>
              <a:rPr lang="en-US" altLang="zh-TW" sz="2000">
                <a:ea typeface="新細明體" panose="02020500000000000000" pitchFamily="18" charset="-120"/>
              </a:rPr>
              <a:t>: Terminates session between two users in conference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ea typeface="新細明體" panose="02020500000000000000" pitchFamily="18" charset="-120"/>
              </a:rPr>
              <a:t>OPTIONS</a:t>
            </a:r>
            <a:r>
              <a:rPr lang="en-US" altLang="zh-TW" sz="2000">
                <a:ea typeface="新細明體" panose="02020500000000000000" pitchFamily="18" charset="-120"/>
              </a:rPr>
              <a:t>: Solicits information about callee capabilities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>
                <a:solidFill>
                  <a:srgbClr val="CC0000"/>
                </a:solidFill>
                <a:ea typeface="新細明體" panose="02020500000000000000" pitchFamily="18" charset="-120"/>
              </a:rPr>
              <a:t>SUBSCRIBE</a:t>
            </a:r>
            <a:r>
              <a:rPr lang="en-US" altLang="zh-TW" sz="2000">
                <a:ea typeface="新細明體" panose="02020500000000000000" pitchFamily="18" charset="-120"/>
              </a:rPr>
              <a:t>: Subscribes for an Event of Notification from the Notifier. 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  <p:sp>
        <p:nvSpPr>
          <p:cNvPr id="67588" name="投影片編號版面配置區 1">
            <a:extLst>
              <a:ext uri="{FF2B5EF4-FFF2-40B4-BE49-F238E27FC236}">
                <a16:creationId xmlns:a16="http://schemas.microsoft.com/office/drawing/2014/main" id="{FA7D2B24-789A-4F46-8BBC-BB6A5853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FF9DD97-A7EA-4C28-BE2D-D5DEE1CDD742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DFCAA55-F230-4212-9FD3-ADA0AA5FF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Message Request Example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3F22013-CFC8-4FE5-9F04-A1A459F82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450" y="1519238"/>
            <a:ext cx="8178800" cy="46863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INVITE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sip:bob@biloxi.com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SIP/2.0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Via: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SIP/2.0/UDP 12.26.17.91:5060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Max-Forwards: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70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Bob &lt;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sip:bob@biloxi.com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From: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Alice &lt;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sip:alice@atlanta.com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&gt;;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tag=1928301774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Call-ID: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a84b4c76e66710@12.26.17.91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CSeq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314159 INVITE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Contact: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&lt;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sip:alice@atlanta.com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Content-Type: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application/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sdp</a:t>
            </a:r>
            <a:endParaRPr lang="en-US" altLang="zh-TW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Content-Length: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142</a:t>
            </a:r>
            <a:r>
              <a:rPr lang="en-GB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82FD2299-678C-4A8D-884C-954070128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2197100"/>
            <a:ext cx="2336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70 hops (proxies)</a:t>
            </a:r>
          </a:p>
        </p:txBody>
      </p:sp>
      <p:sp>
        <p:nvSpPr>
          <p:cNvPr id="68613" name="投影片編號版面配置區 1">
            <a:extLst>
              <a:ext uri="{FF2B5EF4-FFF2-40B4-BE49-F238E27FC236}">
                <a16:creationId xmlns:a16="http://schemas.microsoft.com/office/drawing/2014/main" id="{6C5B3B6D-5833-45D0-A240-A4CECE17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7CDCE52-95EA-482D-9B98-7C45C3F06D17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59ADF2D-FEAD-4D37-89B4-87CD93E73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Messages - Response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5586057-12E0-4359-8EB2-A180B1651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Provisional (1xx): Request received and being processed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Success (2xx): Action successfully received, understood, and accepted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Redirection (3xx): Further action needed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Client Error (4xx): Request contains bad syntax or cannot be fulfilled at this server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Server Error (5xx): Server failed to fulfill apparently valid request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Global Failure (6xx): Request cannot be fulfilled at any server</a:t>
            </a:r>
          </a:p>
          <a:p>
            <a:endParaRPr lang="en-GB" altLang="zh-TW" sz="2400">
              <a:ea typeface="新細明體" panose="02020500000000000000" pitchFamily="18" charset="-120"/>
            </a:endParaRPr>
          </a:p>
        </p:txBody>
      </p:sp>
      <p:sp>
        <p:nvSpPr>
          <p:cNvPr id="69636" name="投影片編號版面配置區 1">
            <a:extLst>
              <a:ext uri="{FF2B5EF4-FFF2-40B4-BE49-F238E27FC236}">
                <a16:creationId xmlns:a16="http://schemas.microsoft.com/office/drawing/2014/main" id="{A8EB2DB7-EF28-42C0-8439-3F29739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4A67EBD-2285-4AD0-A0AC-961DCB30E22C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E3F9E30-AFB7-4CD6-8502-2963BDD33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SIP Response Example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D7A9FAC-E8C3-4E6E-99B9-43D21F694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8" y="1519238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SIP/2.0 200 OK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Via: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SIP/2.0/UDP server10.biloxi.com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Via: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SIP/2.0/UDP bigbox3.site3.atlanta.com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Via: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SIP/2.0/UDP 12.26.17.91:5060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Bob &lt;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sip:bob@biloxi.com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&gt;;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tag=a6c85cf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From: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Alice &lt;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sip:alice@atlanta.com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&gt;;tag=1928301774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Call-ID: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a84b4c76e66710@12.26.17.91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CSeq</a:t>
            </a: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314159 INVITE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Contact: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&lt;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sip:bob@biloxi.com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Content-Type: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application/</a:t>
            </a:r>
            <a:r>
              <a:rPr lang="en-US" altLang="zh-TW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sdp</a:t>
            </a:r>
            <a:endParaRPr lang="en-US" altLang="zh-TW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Content-Length: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131</a:t>
            </a:r>
            <a:endParaRPr lang="en-GB" altLang="zh-TW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0660" name="投影片編號版面配置區 1">
            <a:extLst>
              <a:ext uri="{FF2B5EF4-FFF2-40B4-BE49-F238E27FC236}">
                <a16:creationId xmlns:a16="http://schemas.microsoft.com/office/drawing/2014/main" id="{845FBE3D-290A-4949-8E86-D3BF3761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ABAD11F-AB1A-4CAD-A3B1-90CE960CF087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743347A-0C56-4063-B372-013B33062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SDP Information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8F27502-D581-41B5-8D85-33F527BBB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Media streams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Session can include multiple streams of differing content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Currently defines audio, video, data, control, and application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Addresses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Destination addresses,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May be multicast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Ports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For each stream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Payload types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For each media stream type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Start and stop times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For broadcast sessions e.g. television or radio program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Originator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For broadcast sessions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  <p:sp>
        <p:nvSpPr>
          <p:cNvPr id="71684" name="投影片編號版面配置區 1">
            <a:extLst>
              <a:ext uri="{FF2B5EF4-FFF2-40B4-BE49-F238E27FC236}">
                <a16:creationId xmlns:a16="http://schemas.microsoft.com/office/drawing/2014/main" id="{A8317890-1D69-4573-AF43-BB49D886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860D2E0-884B-4990-A183-74254695C3D5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C47D3E1-6F65-467D-91CB-E62B30437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Key Terms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7347B98-4715-4FAE-84DA-8A4C58AEC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1481138"/>
            <a:ext cx="2724150" cy="4859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00CC"/>
                </a:solidFill>
                <a:ea typeface="新細明體" panose="02020500000000000000" pitchFamily="18" charset="-120"/>
              </a:rPr>
              <a:t>Client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00CC"/>
                </a:solidFill>
                <a:ea typeface="新細明體" panose="02020500000000000000" pitchFamily="18" charset="-120"/>
              </a:rPr>
              <a:t>User agent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6600"/>
                </a:solidFill>
                <a:ea typeface="新細明體" panose="02020500000000000000" pitchFamily="18" charset="-120"/>
              </a:rPr>
              <a:t>Gateway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6600"/>
                </a:solidFill>
                <a:ea typeface="新細明體" panose="02020500000000000000" pitchFamily="18" charset="-120"/>
              </a:rPr>
              <a:t>Proxy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6600"/>
                </a:solidFill>
                <a:ea typeface="新細明體" panose="02020500000000000000" pitchFamily="18" charset="-120"/>
              </a:rPr>
              <a:t>Tunnel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A50021"/>
                </a:solidFill>
                <a:ea typeface="新細明體" panose="02020500000000000000" pitchFamily="18" charset="-120"/>
              </a:rPr>
              <a:t>Origin server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A50021"/>
                </a:solidFill>
                <a:ea typeface="新細明體" panose="02020500000000000000" pitchFamily="18" charset="-120"/>
              </a:rPr>
              <a:t>Server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663300"/>
                </a:solidFill>
                <a:ea typeface="新細明體" panose="02020500000000000000" pitchFamily="18" charset="-120"/>
              </a:rPr>
              <a:t>Entity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663300"/>
                </a:solidFill>
                <a:ea typeface="新細明體" panose="02020500000000000000" pitchFamily="18" charset="-120"/>
              </a:rPr>
              <a:t>Message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Cache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Connection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Resource</a:t>
            </a:r>
          </a:p>
        </p:txBody>
      </p:sp>
      <p:sp>
        <p:nvSpPr>
          <p:cNvPr id="15364" name="圓角矩形 1">
            <a:extLst>
              <a:ext uri="{FF2B5EF4-FFF2-40B4-BE49-F238E27FC236}">
                <a16:creationId xmlns:a16="http://schemas.microsoft.com/office/drawing/2014/main" id="{A2DE4C04-78DC-4361-869B-AE9BF2AA9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587750"/>
            <a:ext cx="668338" cy="646113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365" name="圓角矩形 5">
            <a:extLst>
              <a:ext uri="{FF2B5EF4-FFF2-40B4-BE49-F238E27FC236}">
                <a16:creationId xmlns:a16="http://schemas.microsoft.com/office/drawing/2014/main" id="{DDC44663-A6C0-4574-A86B-6584CC5D6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3587750"/>
            <a:ext cx="668338" cy="646113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366" name="圓角矩形 6">
            <a:extLst>
              <a:ext uri="{FF2B5EF4-FFF2-40B4-BE49-F238E27FC236}">
                <a16:creationId xmlns:a16="http://schemas.microsoft.com/office/drawing/2014/main" id="{62888876-3C90-4080-8095-099637365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3587750"/>
            <a:ext cx="668338" cy="6461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平行四邊形 2">
            <a:extLst>
              <a:ext uri="{FF2B5EF4-FFF2-40B4-BE49-F238E27FC236}">
                <a16:creationId xmlns:a16="http://schemas.microsoft.com/office/drawing/2014/main" id="{A67DC8BA-B83F-4411-B1FF-F0A427FCDB4F}"/>
              </a:ext>
            </a:extLst>
          </p:cNvPr>
          <p:cNvSpPr/>
          <p:nvPr/>
        </p:nvSpPr>
        <p:spPr bwMode="auto">
          <a:xfrm>
            <a:off x="6681788" y="2613025"/>
            <a:ext cx="622300" cy="530225"/>
          </a:xfrm>
          <a:prstGeom prst="parallelogram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5368" name="投影片編號版面配置區 1">
            <a:extLst>
              <a:ext uri="{FF2B5EF4-FFF2-40B4-BE49-F238E27FC236}">
                <a16:creationId xmlns:a16="http://schemas.microsoft.com/office/drawing/2014/main" id="{BF1F5F41-DAFF-42CF-B37F-2B617D9A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46C6FC0-740D-4E4A-A050-30FD044AD890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6ECFAA3-1976-4AC9-80DE-3A41BF98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 err="1">
                <a:latin typeface="Times New Roman" pitchFamily="18" charset="0"/>
                <a:ea typeface="新細明體" charset="-120"/>
              </a:rPr>
              <a:t>HyperText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 Transfer Protocol (HTTP)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3"/>
              </a:rPr>
              <a:t>http://www.im.ncnu.edu.tw:80/~ycchen/</a:t>
            </a:r>
            <a:br>
              <a:rPr kumimoji="0" lang="en-US" altLang="zh-TW" sz="2000" dirty="0">
                <a:latin typeface="Times New Roman" pitchFamily="18" charset="0"/>
                <a:ea typeface="新細明體" charset="-120"/>
              </a:rPr>
            </a:b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4"/>
              </a:rPr>
              <a:t>http://www.im.ncnu.edu.tw/~ycchen/www/test.cgi?var1=123&amp;var2=value2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Electronic Mail (Mailto)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5"/>
              </a:rPr>
              <a:t>mailto:username@ncnu.edu.tw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6"/>
              </a:rPr>
              <a:t>mailto:username@ncnu.edu.tw?subject=Hello!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Telnet to Remote Host (</a:t>
            </a:r>
            <a:r>
              <a:rPr kumimoji="0" lang="en-US" altLang="zh-TW" sz="2000" dirty="0" err="1">
                <a:latin typeface="Times New Roman" pitchFamily="18" charset="0"/>
                <a:ea typeface="新細明體" charset="-120"/>
              </a:rPr>
              <a:t>Telent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7"/>
              </a:rPr>
              <a:t>telnet://bbs.ee.cycu.edu.tw/</a:t>
            </a:r>
            <a:br>
              <a:rPr kumimoji="0" lang="en-US" altLang="zh-TW" sz="2000" dirty="0">
                <a:latin typeface="Times New Roman" pitchFamily="18" charset="0"/>
                <a:ea typeface="新細明體" charset="-120"/>
              </a:rPr>
            </a:b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8"/>
              </a:rPr>
              <a:t>telnet://guest@bbs.ncnu.edu.tw/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File Transfer Protocol (FTP)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9"/>
              </a:rPr>
              <a:t>ftp://ftp.ncnu.edu.tw/</a:t>
            </a:r>
            <a:endParaRPr kumimoji="0" lang="en-US" altLang="zh-TW" sz="2000" dirty="0">
              <a:latin typeface="Times New Roman" pitchFamily="18" charset="0"/>
              <a:ea typeface="新細明體" charset="-120"/>
            </a:endParaRP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10"/>
              </a:rPr>
              <a:t>ftp://ftp.ncnu.edu.tw/JavaDownload/Docs/</a:t>
            </a:r>
            <a:endParaRPr kumimoji="0" lang="en-US" altLang="zh-TW" sz="2000" dirty="0">
              <a:latin typeface="Times New Roman" pitchFamily="18" charset="0"/>
              <a:ea typeface="新細明體" charset="-120"/>
            </a:endParaRP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11"/>
              </a:rPr>
              <a:t>ftp://anonymous:guest@ftp.ncnu.edu.tw/</a:t>
            </a:r>
            <a:br>
              <a:rPr kumimoji="0" lang="en-US" altLang="zh-TW" sz="2000" dirty="0">
                <a:latin typeface="Times New Roman" pitchFamily="18" charset="0"/>
                <a:ea typeface="新細明體" charset="-120"/>
              </a:rPr>
            </a:b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12"/>
              </a:rPr>
              <a:t>ftp://ycchen@www.im.ncnu.edu.tw/</a:t>
            </a: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</a:rPr>
              <a:t>Host-Specific File Names (File)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latin typeface="Times New Roman" pitchFamily="18" charset="0"/>
                <a:ea typeface="新細明體" charset="-120"/>
                <a:hlinkClick r:id="rId13" action="ppaction://hlinkfile"/>
              </a:rPr>
              <a:t>file:///C|/My Documents/</a:t>
            </a:r>
            <a:endParaRPr kumimoji="0" lang="en-US" altLang="zh-TW" sz="2000" dirty="0">
              <a:latin typeface="Times New Roman" pitchFamily="18" charset="0"/>
              <a:ea typeface="新細明體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</a:rPr>
              <a:t>Gopher Protocol (Gopher)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  <a:hlinkClick r:id="rId14"/>
              </a:rPr>
              <a:t>gopher://gopher.nsysu.edu.tw/11/traveler/train</a:t>
            </a: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</a:rPr>
              <a:t>Usenet News (News) </a:t>
            </a:r>
          </a:p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  <a:hlinkClick r:id="rId15"/>
              </a:rPr>
              <a:t>news:tw.bbs.rec.travel</a:t>
            </a:r>
            <a:b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</a:rPr>
            </a:b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  <a:hlinkClick r:id="rId16"/>
              </a:rPr>
              <a:t>news:*</a:t>
            </a:r>
            <a:r>
              <a:rPr kumimoji="0"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新細明體" charset="-120"/>
              </a:rPr>
              <a:t> </a:t>
            </a:r>
            <a:endParaRPr kumimoji="0" lang="en-US" altLang="zh-TW" sz="2000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C8B99B5-A1F2-47C7-B883-03FF880C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2600"/>
            <a:ext cx="270827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URL Examples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103A01B3-5F5E-478F-9C76-ED04C899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1200"/>
            <a:ext cx="421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URL: Uniform Resource Locator</a:t>
            </a:r>
          </a:p>
        </p:txBody>
      </p:sp>
      <p:sp>
        <p:nvSpPr>
          <p:cNvPr id="17413" name="投影片編號版面配置區 1">
            <a:extLst>
              <a:ext uri="{FF2B5EF4-FFF2-40B4-BE49-F238E27FC236}">
                <a16:creationId xmlns:a16="http://schemas.microsoft.com/office/drawing/2014/main" id="{452D8416-13E5-43D4-BF2D-0BF6953A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A7FC942-51AA-43AD-9E69-9813377635C9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2BD8AF0-768D-4913-A9F3-A9DA43E78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Examples of HTTP Operation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EE66A119-E037-4236-B509-D30CBEF2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1"/>
          <a:stretch>
            <a:fillRect/>
          </a:stretch>
        </p:blipFill>
        <p:spPr bwMode="auto">
          <a:xfrm>
            <a:off x="152400" y="1447800"/>
            <a:ext cx="8915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3138D32-64C6-47CF-804B-B86E3A0F45CE}"/>
              </a:ext>
            </a:extLst>
          </p:cNvPr>
          <p:cNvSpPr txBox="1"/>
          <p:nvPr/>
        </p:nvSpPr>
        <p:spPr>
          <a:xfrm>
            <a:off x="3613150" y="5056188"/>
            <a:ext cx="8270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Cache</a:t>
            </a:r>
            <a:endParaRPr lang="zh-TW" altLang="en-US" sz="200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19461" name="投影片編號版面配置區 1">
            <a:extLst>
              <a:ext uri="{FF2B5EF4-FFF2-40B4-BE49-F238E27FC236}">
                <a16:creationId xmlns:a16="http://schemas.microsoft.com/office/drawing/2014/main" id="{D4C8F2B5-34B5-4F50-B5F0-4A326B52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3C979E8-567D-44F3-8E1E-02424FDB1E89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1172A3C-3189-42A6-9F28-30C8F0A0E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Intermediate HTTP Systems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7F49B69D-C82C-4BE5-BDC6-A91B8A64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6"/>
          <a:stretch>
            <a:fillRect/>
          </a:stretch>
        </p:blipFill>
        <p:spPr bwMode="auto">
          <a:xfrm>
            <a:off x="304800" y="1377950"/>
            <a:ext cx="84582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投影片編號版面配置區 1">
            <a:extLst>
              <a:ext uri="{FF2B5EF4-FFF2-40B4-BE49-F238E27FC236}">
                <a16:creationId xmlns:a16="http://schemas.microsoft.com/office/drawing/2014/main" id="{0934F68C-B897-4D79-84CC-153F8F94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52FE10C-5414-4CF7-ACE7-EE7A007100B5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D8CDC12E-87E7-4066-BAE2-5316B1BCDD04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" b="2490"/>
          <a:stretch>
            <a:fillRect/>
          </a:stretch>
        </p:blipFill>
        <p:spPr>
          <a:xfrm>
            <a:off x="4098925" y="1336675"/>
            <a:ext cx="4579938" cy="5432425"/>
          </a:xfrm>
          <a:noFill/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EFD0ADF9-D515-4192-9DEE-3503DAD6D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HTTP Messages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3F59B5F-A38D-4041-B7EB-57976C9BB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175" y="1592263"/>
            <a:ext cx="81788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Requests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Client to server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Responses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Server to client</a:t>
            </a:r>
          </a:p>
          <a:p>
            <a:pPr>
              <a:lnSpc>
                <a:spcPct val="9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Request line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Response line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General header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Request header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Response header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Entity header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Entity body</a:t>
            </a:r>
          </a:p>
        </p:txBody>
      </p:sp>
      <p:sp>
        <p:nvSpPr>
          <p:cNvPr id="23557" name="投影片編號版面配置區 1">
            <a:extLst>
              <a:ext uri="{FF2B5EF4-FFF2-40B4-BE49-F238E27FC236}">
                <a16:creationId xmlns:a16="http://schemas.microsoft.com/office/drawing/2014/main" id="{46D4E8B9-926D-4D16-8635-B1CF45C1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D8D259E-2CAA-4C2A-A95B-EC51F9AEC02E}" type="slidenum">
              <a:rPr kumimoji="0" lang="en-GB" altLang="zh-TW" sz="16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en-GB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llingsCNwIT">
  <a:themeElements>
    <a:clrScheme name="StallingsCNw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CNw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CNw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Data\Microsoft\Templates\StallingsCNwIT.pot</Template>
  <TotalTime>2889</TotalTime>
  <Words>2734</Words>
  <Application>Microsoft Office PowerPoint</Application>
  <PresentationFormat>如螢幕大小 (4:3)</PresentationFormat>
  <Paragraphs>491</Paragraphs>
  <Slides>44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Times New Roman</vt:lpstr>
      <vt:lpstr>Arial</vt:lpstr>
      <vt:lpstr>Arial Black</vt:lpstr>
      <vt:lpstr>Tahoma</vt:lpstr>
      <vt:lpstr>新細明體</vt:lpstr>
      <vt:lpstr>Courier New</vt:lpstr>
      <vt:lpstr>Arial Unicode MS</vt:lpstr>
      <vt:lpstr>StallingsCNwIT</vt:lpstr>
      <vt:lpstr>PowerPoint 簡報</vt:lpstr>
      <vt:lpstr>Hypertext Transfer Protocol HTTP</vt:lpstr>
      <vt:lpstr>HTTP Overview</vt:lpstr>
      <vt:lpstr>HTTP/2.0</vt:lpstr>
      <vt:lpstr>Key Terms</vt:lpstr>
      <vt:lpstr>PowerPoint 簡報</vt:lpstr>
      <vt:lpstr> Examples of HTTP Operation</vt:lpstr>
      <vt:lpstr> Intermediate HTTP Systems</vt:lpstr>
      <vt:lpstr>HTTP Messages</vt:lpstr>
      <vt:lpstr>PowerPoint 簡報</vt:lpstr>
      <vt:lpstr>PowerPoint 簡報</vt:lpstr>
      <vt:lpstr>PowerPoint 簡報</vt:lpstr>
      <vt:lpstr>Virtual Hosting</vt:lpstr>
      <vt:lpstr>PowerPoint 簡報</vt:lpstr>
      <vt:lpstr>General Header Fields</vt:lpstr>
      <vt:lpstr>Request Methods</vt:lpstr>
      <vt:lpstr>Request Header Field</vt:lpstr>
      <vt:lpstr>Response Messages</vt:lpstr>
      <vt:lpstr>Status Codes</vt:lpstr>
      <vt:lpstr>Response Header Fields</vt:lpstr>
      <vt:lpstr>Entity Header Fields</vt:lpstr>
      <vt:lpstr>Entity Body</vt:lpstr>
      <vt:lpstr>PowerPoint 簡報</vt:lpstr>
      <vt:lpstr>PowerPoint 簡報</vt:lpstr>
      <vt:lpstr>PowerPoint 簡報</vt:lpstr>
      <vt:lpstr>PowerPoint 簡報</vt:lpstr>
      <vt:lpstr>Session Initiation Protocol Overview</vt:lpstr>
      <vt:lpstr>Session Initiation Protocol Features</vt:lpstr>
      <vt:lpstr>Components and Protocols (1)</vt:lpstr>
      <vt:lpstr>Components and Protocols (2)</vt:lpstr>
      <vt:lpstr>Components and Protocols (3)</vt:lpstr>
      <vt:lpstr>Session Description Protocol SDP</vt:lpstr>
      <vt:lpstr> SIP Components and Protocols</vt:lpstr>
      <vt:lpstr>Uniform Resource Identifier URI</vt:lpstr>
      <vt:lpstr>SIP  Call Setup Attempt Scenario</vt:lpstr>
      <vt:lpstr> SIP Presence Example</vt:lpstr>
      <vt:lpstr>SIP Registration and Notification Example</vt:lpstr>
      <vt:lpstr> SIP Successful Call Setup</vt:lpstr>
      <vt:lpstr>SIP Messages</vt:lpstr>
      <vt:lpstr>SIP Messages - Requests</vt:lpstr>
      <vt:lpstr>SIP Message Request Example</vt:lpstr>
      <vt:lpstr>SIP Messages - Response</vt:lpstr>
      <vt:lpstr>SIP Response Example</vt:lpstr>
      <vt:lpstr>SDP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04 Modern Applications</dc:title>
  <dc:creator>Adrian J Pullin</dc:creator>
  <cp:lastModifiedBy>Yen-Cheng Chen</cp:lastModifiedBy>
  <cp:revision>260</cp:revision>
  <dcterms:created xsi:type="dcterms:W3CDTF">1999-11-21T10:08:17Z</dcterms:created>
  <dcterms:modified xsi:type="dcterms:W3CDTF">2024-10-01T02:34:13Z</dcterms:modified>
</cp:coreProperties>
</file>