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75"/>
  </p:notesMasterIdLst>
  <p:handoutMasterIdLst>
    <p:handoutMasterId r:id="rId76"/>
  </p:handoutMasterIdLst>
  <p:sldIdLst>
    <p:sldId id="256" r:id="rId2"/>
    <p:sldId id="338" r:id="rId3"/>
    <p:sldId id="257" r:id="rId4"/>
    <p:sldId id="258" r:id="rId5"/>
    <p:sldId id="259" r:id="rId6"/>
    <p:sldId id="260" r:id="rId7"/>
    <p:sldId id="261" r:id="rId8"/>
    <p:sldId id="262" r:id="rId9"/>
    <p:sldId id="341" r:id="rId10"/>
    <p:sldId id="263" r:id="rId11"/>
    <p:sldId id="264" r:id="rId12"/>
    <p:sldId id="266" r:id="rId13"/>
    <p:sldId id="339" r:id="rId14"/>
    <p:sldId id="267" r:id="rId15"/>
    <p:sldId id="353" r:id="rId16"/>
    <p:sldId id="333" r:id="rId17"/>
    <p:sldId id="328" r:id="rId18"/>
    <p:sldId id="345" r:id="rId19"/>
    <p:sldId id="346" r:id="rId20"/>
    <p:sldId id="347" r:id="rId21"/>
    <p:sldId id="348" r:id="rId22"/>
    <p:sldId id="349" r:id="rId23"/>
    <p:sldId id="270" r:id="rId24"/>
    <p:sldId id="332" r:id="rId25"/>
    <p:sldId id="327" r:id="rId26"/>
    <p:sldId id="274" r:id="rId27"/>
    <p:sldId id="275" r:id="rId28"/>
    <p:sldId id="276" r:id="rId29"/>
    <p:sldId id="277" r:id="rId30"/>
    <p:sldId id="273" r:id="rId31"/>
    <p:sldId id="278" r:id="rId32"/>
    <p:sldId id="279" r:id="rId33"/>
    <p:sldId id="280" r:id="rId34"/>
    <p:sldId id="350" r:id="rId35"/>
    <p:sldId id="282" r:id="rId36"/>
    <p:sldId id="329" r:id="rId37"/>
    <p:sldId id="284" r:id="rId38"/>
    <p:sldId id="285" r:id="rId39"/>
    <p:sldId id="324" r:id="rId40"/>
    <p:sldId id="325" r:id="rId41"/>
    <p:sldId id="336" r:id="rId42"/>
    <p:sldId id="326" r:id="rId43"/>
    <p:sldId id="290" r:id="rId44"/>
    <p:sldId id="291" r:id="rId45"/>
    <p:sldId id="292" r:id="rId46"/>
    <p:sldId id="293" r:id="rId47"/>
    <p:sldId id="316" r:id="rId48"/>
    <p:sldId id="330" r:id="rId49"/>
    <p:sldId id="318" r:id="rId50"/>
    <p:sldId id="317" r:id="rId51"/>
    <p:sldId id="320" r:id="rId52"/>
    <p:sldId id="351" r:id="rId53"/>
    <p:sldId id="352" r:id="rId54"/>
    <p:sldId id="331" r:id="rId55"/>
    <p:sldId id="321" r:id="rId56"/>
    <p:sldId id="335" r:id="rId57"/>
    <p:sldId id="322" r:id="rId58"/>
    <p:sldId id="334" r:id="rId59"/>
    <p:sldId id="323" r:id="rId60"/>
    <p:sldId id="340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12" r:id="rId71"/>
    <p:sldId id="313" r:id="rId72"/>
    <p:sldId id="354" r:id="rId73"/>
    <p:sldId id="33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8000"/>
    <a:srgbClr val="66FF66"/>
    <a:srgbClr val="66FF99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2783" autoAdjust="0"/>
    <p:restoredTop sz="99175" autoAdjust="0"/>
  </p:normalViewPr>
  <p:slideViewPr>
    <p:cSldViewPr snapToGrid="0"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6.xml"/><Relationship Id="rId18" Type="http://schemas.openxmlformats.org/officeDocument/2006/relationships/slide" Target="slides/slide31.xml"/><Relationship Id="rId26" Type="http://schemas.openxmlformats.org/officeDocument/2006/relationships/slide" Target="slides/slide45.xml"/><Relationship Id="rId39" Type="http://schemas.openxmlformats.org/officeDocument/2006/relationships/slide" Target="slides/slide65.xml"/><Relationship Id="rId21" Type="http://schemas.openxmlformats.org/officeDocument/2006/relationships/slide" Target="slides/slide35.xml"/><Relationship Id="rId34" Type="http://schemas.openxmlformats.org/officeDocument/2006/relationships/slide" Target="slides/slide59.xml"/><Relationship Id="rId42" Type="http://schemas.openxmlformats.org/officeDocument/2006/relationships/slide" Target="slides/slide68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29.xml"/><Relationship Id="rId29" Type="http://schemas.openxmlformats.org/officeDocument/2006/relationships/slide" Target="slides/slide49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43.xml"/><Relationship Id="rId32" Type="http://schemas.openxmlformats.org/officeDocument/2006/relationships/slide" Target="slides/slide55.xml"/><Relationship Id="rId37" Type="http://schemas.openxmlformats.org/officeDocument/2006/relationships/slide" Target="slides/slide63.xml"/><Relationship Id="rId40" Type="http://schemas.openxmlformats.org/officeDocument/2006/relationships/slide" Target="slides/slide66.xml"/><Relationship Id="rId45" Type="http://schemas.openxmlformats.org/officeDocument/2006/relationships/slide" Target="slides/slide71.xml"/><Relationship Id="rId5" Type="http://schemas.openxmlformats.org/officeDocument/2006/relationships/slide" Target="slides/slide6.xml"/><Relationship Id="rId15" Type="http://schemas.openxmlformats.org/officeDocument/2006/relationships/slide" Target="slides/slide28.xml"/><Relationship Id="rId23" Type="http://schemas.openxmlformats.org/officeDocument/2006/relationships/slide" Target="slides/slide38.xml"/><Relationship Id="rId28" Type="http://schemas.openxmlformats.org/officeDocument/2006/relationships/slide" Target="slides/slide47.xml"/><Relationship Id="rId36" Type="http://schemas.openxmlformats.org/officeDocument/2006/relationships/slide" Target="slides/slide62.xml"/><Relationship Id="rId10" Type="http://schemas.openxmlformats.org/officeDocument/2006/relationships/slide" Target="slides/slide12.xml"/><Relationship Id="rId19" Type="http://schemas.openxmlformats.org/officeDocument/2006/relationships/slide" Target="slides/slide32.xml"/><Relationship Id="rId31" Type="http://schemas.openxmlformats.org/officeDocument/2006/relationships/slide" Target="slides/slide51.xml"/><Relationship Id="rId44" Type="http://schemas.openxmlformats.org/officeDocument/2006/relationships/slide" Target="slides/slide70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27.xml"/><Relationship Id="rId22" Type="http://schemas.openxmlformats.org/officeDocument/2006/relationships/slide" Target="slides/slide37.xml"/><Relationship Id="rId27" Type="http://schemas.openxmlformats.org/officeDocument/2006/relationships/slide" Target="slides/slide46.xml"/><Relationship Id="rId30" Type="http://schemas.openxmlformats.org/officeDocument/2006/relationships/slide" Target="slides/slide50.xml"/><Relationship Id="rId35" Type="http://schemas.openxmlformats.org/officeDocument/2006/relationships/slide" Target="slides/slide61.xml"/><Relationship Id="rId43" Type="http://schemas.openxmlformats.org/officeDocument/2006/relationships/slide" Target="slides/slide69.xml"/><Relationship Id="rId8" Type="http://schemas.openxmlformats.org/officeDocument/2006/relationships/slide" Target="slides/slide10.xml"/><Relationship Id="rId3" Type="http://schemas.openxmlformats.org/officeDocument/2006/relationships/slide" Target="slides/slide4.xml"/><Relationship Id="rId12" Type="http://schemas.openxmlformats.org/officeDocument/2006/relationships/slide" Target="slides/slide23.xml"/><Relationship Id="rId17" Type="http://schemas.openxmlformats.org/officeDocument/2006/relationships/slide" Target="slides/slide30.xml"/><Relationship Id="rId25" Type="http://schemas.openxmlformats.org/officeDocument/2006/relationships/slide" Target="slides/slide44.xml"/><Relationship Id="rId33" Type="http://schemas.openxmlformats.org/officeDocument/2006/relationships/slide" Target="slides/slide57.xml"/><Relationship Id="rId38" Type="http://schemas.openxmlformats.org/officeDocument/2006/relationships/slide" Target="slides/slide64.xml"/><Relationship Id="rId20" Type="http://schemas.openxmlformats.org/officeDocument/2006/relationships/slide" Target="slides/slide33.xml"/><Relationship Id="rId41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35FD339-A9CF-4083-94DD-69DE73AA69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E780B9D-5337-4C1A-AC05-9811153618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CCB542A3-AC85-43F6-8372-09E0110516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B2D1B82B-B0E9-4E2D-BC08-FDCD8355C8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06E25C-78D9-43FB-8F43-A166CA101A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529EBB5-663D-46DD-8F7F-21D5D81DE1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E782699-ABEA-4920-B77C-27F46F6A8E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3807313-8610-4B78-832B-A31EF37202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CB728BF5-5FB3-43E9-87B5-DADE59CB6F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93B38CD3-590E-4EA6-9E9A-FB0B035083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8FB5CD13-BB31-422E-B0C5-4784EE0DB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17D426-BCEB-4683-A8CE-859DC7F805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976FEC-BD32-43E7-9D3E-137760E6A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C99D01-1DE0-4290-BD2C-8A98A7BC3AB2}" type="slidenum">
              <a:rPr lang="zh-TW" altLang="en-US" sz="1200" smtClean="0"/>
              <a:pPr/>
              <a:t>1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D990C01-DAA0-43B8-B537-0387533DA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041236-21E5-4B06-9DCF-C6962158E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F24F0D3-E7CA-416D-9C70-7F0D20FE3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950AC9-EAC4-482D-B5E1-70C296C61414}" type="slidenum">
              <a:rPr lang="zh-TW" altLang="en-US" sz="1200" smtClean="0"/>
              <a:pPr/>
              <a:t>10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5642843-3696-4040-A288-8DE7F6C62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D46791-285E-4CDE-88B4-73D0FFBDD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3A53024-14F9-4BCA-A769-D6B9DBCA4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180B3D-C4C3-422B-8435-8FF89E012810}" type="slidenum">
              <a:rPr lang="zh-TW" altLang="en-US" sz="1200" smtClean="0"/>
              <a:pPr/>
              <a:t>11</a:t>
            </a:fld>
            <a:endParaRPr lang="en-US" altLang="zh-TW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135A71F-A2B2-46F4-9375-B0FD1D31A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9FCFE64-7E1F-491D-B188-3CF16064B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732AC61-B0CB-4E9A-83F1-90B2BEC21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6B2438-F963-4FCC-9474-B7D107030FB5}" type="slidenum">
              <a:rPr lang="zh-TW" altLang="en-US" sz="1200" smtClean="0"/>
              <a:pPr/>
              <a:t>12</a:t>
            </a:fld>
            <a:endParaRPr lang="en-US" altLang="zh-TW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7BF1EF3-1726-4BF8-95E8-47DBDFA7F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0665CB8-EC2D-4CE2-B33F-9048BB3A2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EF11FB7-623A-4E30-9936-A0A79C98E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D8D857-0057-4AAE-BF87-11A5AE7B9DE6}" type="slidenum">
              <a:rPr lang="zh-TW" altLang="en-US" sz="1200" smtClean="0"/>
              <a:pPr/>
              <a:t>13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5E33D8E-1D44-47EF-8CBF-1E4C245A5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7EC65CF-E19D-4AF1-94F3-1C6C991AE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C7E7554-025A-45E6-B1EF-C9840948B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1CEFBC-88F0-4EB9-94C5-A1D5DA88BF89}" type="slidenum">
              <a:rPr lang="zh-TW" altLang="en-US" sz="1200" smtClean="0"/>
              <a:pPr/>
              <a:t>14</a:t>
            </a:fld>
            <a:endParaRPr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FD904E-9A1D-4413-AA37-F9DCF7446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DD8B227-11BD-479C-9398-632D50E65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B4F6679-2F34-4782-ABF5-C52C538A9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6E1E6E-31A3-455A-9757-83572BF8FD31}" type="slidenum">
              <a:rPr lang="zh-TW" altLang="en-US" sz="1200" smtClean="0"/>
              <a:pPr/>
              <a:t>16</a:t>
            </a:fld>
            <a:endParaRPr lang="en-US" altLang="zh-TW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6B1AE58-E009-4876-BFD3-29A215910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1982929-119A-4F43-BB61-FF95857A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28D3D43-A2A5-47E5-901F-B4874FAB3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2550F6-12B5-462D-8A95-B6C7CD07936E}" type="slidenum">
              <a:rPr lang="zh-TW" altLang="en-US" sz="1200" smtClean="0"/>
              <a:pPr/>
              <a:t>17</a:t>
            </a:fld>
            <a:endParaRPr lang="en-US" altLang="zh-TW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FCE79C3-8732-4E4F-84EB-AB6F07189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859BCB9-B3A6-4DA4-A05F-35F675F33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86BEB56-8AAA-409F-9A55-86850C967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C870BC-DB82-4C3F-919C-B35EE0FC893B}" type="slidenum">
              <a:rPr lang="zh-TW" altLang="en-US" sz="1200" smtClean="0"/>
              <a:pPr/>
              <a:t>18</a:t>
            </a:fld>
            <a:endParaRPr lang="en-US" altLang="zh-TW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8B3BFFD-B930-4DD1-B8E6-EDEC431EF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1B2102A-7D22-4520-925F-097AA55BF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D78AE44-3954-463E-AB71-C1106D46A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B2BCF7-6899-481F-8DF7-999963CC21A4}" type="slidenum">
              <a:rPr lang="zh-TW" altLang="en-US" sz="1200" smtClean="0"/>
              <a:pPr/>
              <a:t>19</a:t>
            </a:fld>
            <a:endParaRPr lang="en-US" altLang="zh-TW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D81B3F4-1686-431C-A5E7-C331838C4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FE17864-2BD2-43A3-8AC1-96701A36D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906AB5A-406B-4870-B134-2D49227C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EF104D-D5EE-4D6F-94F0-DA590BE1FB0D}" type="slidenum">
              <a:rPr lang="zh-TW" altLang="en-US" sz="1200" smtClean="0"/>
              <a:pPr/>
              <a:t>20</a:t>
            </a:fld>
            <a:endParaRPr lang="en-US" altLang="zh-TW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AC292C6-0B13-4346-BE61-FD9BA5963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4E0A564-775A-4D98-8B42-890A9BA88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81247B5-1BEB-4914-89AE-1A74CAA2F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92F862-A796-49B4-9152-A6AC89272AEA}" type="slidenum">
              <a:rPr lang="zh-TW" altLang="en-US" sz="1200" smtClean="0"/>
              <a:pPr/>
              <a:t>2</a:t>
            </a:fld>
            <a:endParaRPr lang="en-US" altLang="zh-TW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AF794A5-07AA-476C-B13B-DA42CBF8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52D25A9-0D9B-4831-A9BD-BA6096678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5E9A497-8F1C-4F22-9614-4506E6B35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88CE00-2862-460C-B8C7-D67DC892466A}" type="slidenum">
              <a:rPr lang="zh-TW" altLang="en-US" sz="1200" smtClean="0"/>
              <a:pPr/>
              <a:t>21</a:t>
            </a:fld>
            <a:endParaRPr lang="en-US" altLang="zh-TW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DADF0BF-84B5-4251-9EBC-37D835138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AF657E6-8F98-4373-8B2F-A3B7796EE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0D1A095-73DB-475B-A613-E6DD6A85D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160BF2-B647-44DA-AC7A-AEB047E7C703}" type="slidenum">
              <a:rPr lang="zh-TW" altLang="en-US" sz="1200" smtClean="0"/>
              <a:pPr/>
              <a:t>22</a:t>
            </a:fld>
            <a:endParaRPr lang="en-US" altLang="zh-TW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E5AC575-70E0-4D27-88E0-F7A428382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B33C7C9-ED7A-4C03-AD11-612EEB103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1A5A84E-17C5-4A9A-B98A-4D4C359D6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010A9-89DD-455F-9515-C1446CA58E3A}" type="slidenum">
              <a:rPr lang="zh-TW" altLang="en-US" sz="1200" smtClean="0"/>
              <a:pPr/>
              <a:t>23</a:t>
            </a:fld>
            <a:endParaRPr lang="en-US" altLang="zh-TW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ECAA311-220A-46B0-A047-D36032C29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53DAA7A-4D20-43C1-87DC-CAD13A3A0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3FB3720-540E-4A7B-A7B2-A64C7CBA4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C3E860-F4B6-4A03-91B1-AB7AC79CA098}" type="slidenum">
              <a:rPr lang="zh-TW" altLang="en-US" sz="1200" smtClean="0"/>
              <a:pPr/>
              <a:t>24</a:t>
            </a:fld>
            <a:endParaRPr lang="en-US" altLang="zh-TW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DEE531A-2469-4D52-AA5C-001D6F998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D2A90DB-7018-4D09-A3FD-14B0BD0B0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367D8AC-C669-46C3-BBD0-5FEE9864B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F9E37A-839D-4582-BB82-7AB45F82FC7A}" type="slidenum">
              <a:rPr lang="zh-TW" altLang="en-US" sz="1200" smtClean="0"/>
              <a:pPr/>
              <a:t>25</a:t>
            </a:fld>
            <a:endParaRPr lang="en-US" altLang="zh-TW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AE97A8A-984C-4DC3-A1AD-7192CE3E9D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DB1512C-6B51-44B4-B041-01118B55E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22A08B4-52D4-4BE9-9AC8-383EB949F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A887BC-A63B-4396-AF3E-2C2790FC12B1}" type="slidenum">
              <a:rPr lang="zh-TW" altLang="en-US" sz="1200" smtClean="0"/>
              <a:pPr/>
              <a:t>26</a:t>
            </a:fld>
            <a:endParaRPr lang="en-US" altLang="zh-TW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E403B49-B2D4-4131-8C3A-26246B2E9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44D2432-81D4-4431-B42C-B4202EDF9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547E1A7-70E3-4ADB-A937-1DFB55077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6A8666-1BCF-44E5-B653-4C10014477D9}" type="slidenum">
              <a:rPr lang="zh-TW" altLang="en-US" sz="1200" smtClean="0"/>
              <a:pPr/>
              <a:t>27</a:t>
            </a:fld>
            <a:endParaRPr lang="en-US" altLang="zh-TW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2DE63E7-7F9A-4655-AB4B-003EF7DC1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AB72454-59D5-4F97-A489-0F1D62285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F7007B8-20D1-4B3F-ADD9-EA056E987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097995-C09E-44ED-BC27-AA43D9E2E0AF}" type="slidenum">
              <a:rPr lang="zh-TW" altLang="en-US" sz="1200" smtClean="0"/>
              <a:pPr/>
              <a:t>28</a:t>
            </a:fld>
            <a:endParaRPr lang="en-US" altLang="zh-TW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02895B1-103D-4766-A222-D699EBEA1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F31D836-27A7-4788-991E-08C2C062C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7858C7D-349B-4C46-9907-D2C4AD539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A9BE21-E0BA-4125-A6BA-70171AF72D84}" type="slidenum">
              <a:rPr lang="zh-TW" altLang="en-US" sz="1200" smtClean="0"/>
              <a:pPr/>
              <a:t>29</a:t>
            </a:fld>
            <a:endParaRPr lang="en-US" altLang="zh-TW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CBF76C3-A1EF-4260-952F-E93D70B99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6C1160D-5A49-487B-BACE-D65380A20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A3C1078-512E-4177-8D68-2C8382DFD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86A561-4689-4E05-864D-5FABFB9998E5}" type="slidenum">
              <a:rPr lang="zh-TW" altLang="en-US" sz="1200" smtClean="0"/>
              <a:pPr/>
              <a:t>30</a:t>
            </a:fld>
            <a:endParaRPr lang="en-US" altLang="zh-TW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8B54948-1C28-448F-BECD-F6FE2DCF1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607EE84-7397-4E1F-B0C6-B07157B66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3BBEFC2-3D5F-42B1-9E53-D83BBB799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2F787A-01A8-4CDB-B73B-12191EEA434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8940414-CA06-4314-B144-0769F7D20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EC92EBE-D6E2-4F31-8AFF-0E2139056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14A5412-7023-4101-B545-2428C7DC8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9317F5-E0F0-4178-912E-96DAC9AAE401}" type="slidenum">
              <a:rPr lang="zh-TW" altLang="en-US" sz="1200" smtClean="0"/>
              <a:pPr/>
              <a:t>31</a:t>
            </a:fld>
            <a:endParaRPr lang="en-US" altLang="zh-TW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49EA0C5-22AD-4EAD-AB09-FF917187B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96EBB06-0E37-4DF9-B1CF-CB0446822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8E5C617-9292-427A-8432-6294D56AE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118AB7-7170-4DF9-972A-E15BE0306457}" type="slidenum">
              <a:rPr lang="zh-TW" altLang="en-US" sz="1200" smtClean="0"/>
              <a:pPr/>
              <a:t>32</a:t>
            </a:fld>
            <a:endParaRPr lang="en-US" altLang="zh-TW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DE90754-9393-4F95-8D9C-FFCACA9AF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D845574-4C36-4720-AC91-A8C0BA758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72E2648-885B-4787-92CD-B0271DB22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2133D2-D37D-4B8C-94C2-A437C7161178}" type="slidenum">
              <a:rPr lang="zh-TW" altLang="en-US" sz="1200" smtClean="0"/>
              <a:pPr/>
              <a:t>33</a:t>
            </a:fld>
            <a:endParaRPr lang="en-US" altLang="zh-TW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D601BEA-9D13-4E5C-8209-F30440150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5F20686-5DE4-4227-B762-EDE322A56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59134E5-C31F-43C0-BB49-09D2B8845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79395-0D15-45C8-902D-42D8007D8196}" type="slidenum">
              <a:rPr lang="zh-TW" altLang="en-US" sz="1200" smtClean="0"/>
              <a:pPr/>
              <a:t>34</a:t>
            </a:fld>
            <a:endParaRPr lang="en-US" altLang="zh-TW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CB47AB6-C91A-4C5C-9463-B9C63C3DA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26D4526-2340-4538-9B40-BFD28E7E7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EF035A1-C478-4B6C-8BC1-7865FF4F6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01D896-5074-43AC-8A68-B226AB08643F}" type="slidenum">
              <a:rPr lang="zh-TW" altLang="en-US" sz="1200" smtClean="0"/>
              <a:pPr/>
              <a:t>35</a:t>
            </a:fld>
            <a:endParaRPr lang="en-US" altLang="zh-TW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A6541476-CA25-4550-9D5F-0095EAF24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E752943-855A-449E-971D-F1D41DCC9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F7783C7-60F2-4CBF-9711-4A3B58681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12597-B72E-49AB-8979-E159901577A5}" type="slidenum">
              <a:rPr lang="zh-TW" altLang="en-US" sz="1200" smtClean="0"/>
              <a:pPr/>
              <a:t>36</a:t>
            </a:fld>
            <a:endParaRPr lang="en-US" altLang="zh-TW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529C96D-D455-47B1-8E43-D20D25F2D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5F4F157-3B1D-4D34-93B9-07F7A5612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D2BE2A9-F091-45CC-938C-F6D44C4B8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D893C9-3AAC-41CD-B71A-A44780235E4A}" type="slidenum">
              <a:rPr lang="zh-TW" altLang="en-US" sz="1200" smtClean="0"/>
              <a:pPr/>
              <a:t>37</a:t>
            </a:fld>
            <a:endParaRPr lang="en-US" altLang="zh-TW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18FF59B-FA84-44C8-A67A-10ED9FDC4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B5B957A-6553-4E25-B484-13BA97CAC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64E2AEB-FB9D-4F66-B2D8-A5648720A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1117F5-0D9A-4C1C-891D-03AE616179BC}" type="slidenum">
              <a:rPr lang="zh-TW" altLang="en-US" sz="1200" smtClean="0"/>
              <a:pPr/>
              <a:t>38</a:t>
            </a:fld>
            <a:endParaRPr lang="en-US" altLang="zh-TW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5D2CDA3-48AC-4439-9AA0-8CD9DF41A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6EE4671-A363-4FA7-8802-0F58DA8BF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7E198C77-AD74-4D99-8551-9DEE50688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7316E6-3CA9-4679-8CA0-A8A94CB5DB01}" type="slidenum">
              <a:rPr lang="zh-TW" altLang="en-US" sz="1200" smtClean="0"/>
              <a:pPr/>
              <a:t>39</a:t>
            </a:fld>
            <a:endParaRPr lang="en-US" altLang="zh-TW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DF0EDF5-82CC-43DE-8EC3-33135804B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A10182D-5336-43FD-86CD-582E29631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1D294C4-A293-4F6E-96DD-3AC0C7260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BB153A-C89B-4F3B-BCB0-FBA4752DFF45}" type="slidenum">
              <a:rPr lang="zh-TW" altLang="en-US" sz="1200" smtClean="0"/>
              <a:pPr/>
              <a:t>40</a:t>
            </a:fld>
            <a:endParaRPr lang="en-US" altLang="zh-TW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24166E4-E27D-4225-B09F-1F849ACAE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56CE2840-BF87-43CD-AAD4-F2B49B334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95A96A4-6FDB-44FB-974B-667A6BCC1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03F256-E7D3-41CF-923E-3DEAC9D9AD0C}" type="slidenum">
              <a:rPr lang="zh-TW" altLang="en-US" sz="1200" smtClean="0"/>
              <a:pPr/>
              <a:t>4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7AFF18C-E2D2-4827-ABD6-193026281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26D347-1488-43BE-B318-5B2EC699C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AE43428-4BE7-40CB-BAAE-4E226CF81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CF49DF-7EA5-4656-A2B0-6C5A0791884A}" type="slidenum">
              <a:rPr lang="zh-TW" altLang="en-US" sz="1200" smtClean="0"/>
              <a:pPr/>
              <a:t>41</a:t>
            </a:fld>
            <a:endParaRPr lang="en-US" altLang="zh-TW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06451F1-B614-40A8-9CC9-EDD3F80B0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B6097FA-7E0E-4316-8F0C-3B9072FD7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F86BC60-5286-4FF9-BE9F-50AA460A4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5059FB-BBA4-405D-A961-CC17177EDFCC}" type="slidenum">
              <a:rPr lang="zh-TW" altLang="en-US" sz="1200" smtClean="0"/>
              <a:pPr/>
              <a:t>42</a:t>
            </a:fld>
            <a:endParaRPr lang="en-US" altLang="zh-TW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507FE66D-C27D-4849-93E3-AF168CAB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99C2E3E-B55B-4BCE-A022-C93C827BB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FB980C82-226C-47EF-ACC7-2727DB6FA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D4E27C-8F54-4A1D-BD09-F6566C086012}" type="slidenum">
              <a:rPr lang="zh-TW" altLang="en-US" sz="1200" smtClean="0"/>
              <a:pPr/>
              <a:t>43</a:t>
            </a:fld>
            <a:endParaRPr lang="en-US" altLang="zh-TW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4F1A290-B503-4D5B-BDBD-FCE92BB32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2B2400B9-0D08-4A8D-9A7B-8801400D5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06C0E46-35FA-44DF-BE7C-A69DABC47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332331-BBEE-4F4D-9BC6-993ED22DCAC9}" type="slidenum">
              <a:rPr lang="zh-TW" altLang="en-US" sz="1200" smtClean="0"/>
              <a:pPr/>
              <a:t>44</a:t>
            </a:fld>
            <a:endParaRPr lang="en-US" altLang="zh-TW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85664E5-6374-4791-9011-C0014EBC1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D0136D6-45FD-4CC2-A037-FA1AA38B3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AF45533E-0795-4FC0-8AD1-BE75E5E41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ACF7B8-5098-4758-8808-26337C6977D4}" type="slidenum">
              <a:rPr lang="zh-TW" altLang="en-US" sz="1200" smtClean="0"/>
              <a:pPr/>
              <a:t>45</a:t>
            </a:fld>
            <a:endParaRPr lang="en-US" altLang="zh-TW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E00375F-F067-4923-8D7A-2DA91E6CE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E4DBB40B-9445-4996-B82A-B6BD1D234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AA1F36A-144C-48D9-B2FC-B82B92383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4E4280-BC48-4EEB-B8F1-A85A898E4DBC}" type="slidenum">
              <a:rPr lang="zh-TW" altLang="en-US" sz="1200" smtClean="0"/>
              <a:pPr/>
              <a:t>46</a:t>
            </a:fld>
            <a:endParaRPr lang="en-US" altLang="zh-TW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CC9AC077-8FB8-42E2-B3EE-1329F530B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BC194F-19A3-4EE9-81A7-DE732D2E1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EC9B48B-06F5-4008-A9FD-3A8CD4507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D9EC87-0E0E-4480-8B02-16A9CEB45149}" type="slidenum">
              <a:rPr lang="zh-TW" altLang="en-US" sz="1200" smtClean="0"/>
              <a:pPr/>
              <a:t>47</a:t>
            </a:fld>
            <a:endParaRPr lang="en-US" altLang="zh-TW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1130953-D619-4CD7-9605-8FA2D4C8B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F776BE6-7F7D-493E-800A-2A5D6C76A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42074EA-A19D-45DF-B8A7-45EC11A9C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E26733-FC2C-4BCB-A6C8-954446FBAB69}" type="slidenum">
              <a:rPr lang="zh-TW" altLang="en-US" sz="1200" smtClean="0"/>
              <a:pPr/>
              <a:t>48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340D13A-3B59-46E3-A3E3-964D9E177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672BB0C-AC14-4CEF-B09B-FE3D05267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1A463FAE-E23A-4F06-A4F6-4798D65D6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D1DD68-676F-4055-B4AE-89CA546E8717}" type="slidenum">
              <a:rPr lang="zh-TW" altLang="en-US" sz="1200" smtClean="0"/>
              <a:pPr/>
              <a:t>49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F11D26D-B29C-49AC-9C66-FE12F3A50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9BABCD0-CDDB-4452-8B65-139E1CF8F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6F27337-7E1F-48AB-8A8E-3FF7E708C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B6D4E3-8DFA-4043-836E-22D1B67C263A}" type="slidenum">
              <a:rPr lang="zh-TW" altLang="en-US" sz="1200" smtClean="0"/>
              <a:pPr/>
              <a:t>50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4F596CA-D290-431E-A200-1F52A3CBC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FFE73A-A7E9-4E59-A14D-11926C093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6A7BBFB-8964-4244-8BD1-F09FB6C60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CF2B0A-0193-41BC-BBC4-C58F1A6EB387}" type="slidenum">
              <a:rPr lang="zh-TW" altLang="en-US" sz="1200" smtClean="0"/>
              <a:pPr/>
              <a:t>5</a:t>
            </a:fld>
            <a:endParaRPr lang="en-US" altLang="zh-TW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6069478-31F6-4797-BB1E-FD4B09CDA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7590C2E-6AAD-487D-8C5D-D6A5B43AE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1197917-D0BB-4C45-9759-78E8B05E7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60737-0713-4358-99B9-10B1AD22DD2B}" type="slidenum">
              <a:rPr lang="zh-TW" altLang="en-US" sz="1200" smtClean="0"/>
              <a:pPr/>
              <a:t>51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B31BB72-80E9-4F6D-9095-85A5D113B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E68773D-045D-41DA-A39C-EC5F0DC71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6C136BF3-C360-436C-80DE-B12FBA828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9E361D-E96C-42BC-B441-B178DB6823C8}" type="slidenum">
              <a:rPr lang="zh-TW" altLang="en-US" sz="1200" smtClean="0"/>
              <a:pPr/>
              <a:t>52</a:t>
            </a:fld>
            <a:endParaRPr lang="en-US" altLang="zh-TW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C56C285-59E8-41E4-BD00-25D9BD8CE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A9AD694-5FC9-4FA1-AD99-A32DCCBBD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A8C65B4-CA69-4F5D-8FAA-2B01D31D9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3DF781-CDD5-48D6-81A9-2FD0347C214D}" type="slidenum">
              <a:rPr lang="zh-TW" altLang="en-US" sz="1200" smtClean="0"/>
              <a:pPr/>
              <a:t>53</a:t>
            </a:fld>
            <a:endParaRPr lang="en-US" altLang="zh-TW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DB2F719-C4D1-4A1E-91C6-7ABBF4355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289B0B72-43B3-47CC-898E-76AAB415D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415F4321-244E-4173-A99C-C201EC9DD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EAF7A3-CC8E-42CC-AFD1-BA74ACCB497D}" type="slidenum">
              <a:rPr lang="zh-TW" altLang="en-US" sz="1200" smtClean="0"/>
              <a:pPr/>
              <a:t>54</a:t>
            </a:fld>
            <a:endParaRPr lang="en-US" altLang="zh-TW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28AE77BF-3716-466E-823A-64DCB6693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0D28AB6-386B-4F3E-AB71-2E8D88681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8CA90ED-DA78-49A3-BACC-0BBC94822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2CF2F5-467F-47D6-89C9-FFA180419CBC}" type="slidenum">
              <a:rPr lang="zh-TW" altLang="en-US" sz="1200" smtClean="0"/>
              <a:pPr/>
              <a:t>55</a:t>
            </a:fld>
            <a:endParaRPr lang="en-US" altLang="zh-TW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80CFD476-5AC0-422B-AC06-91F68DE1B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BB525934-0351-4D12-8090-3A78F76F4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D47083B2-F491-473B-BD4A-7772347D1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CA0259-DBA4-425C-9FAF-E4D9F8DEAC4D}" type="slidenum">
              <a:rPr lang="zh-TW" altLang="en-US" sz="1200" smtClean="0"/>
              <a:pPr/>
              <a:t>56</a:t>
            </a:fld>
            <a:endParaRPr lang="en-US" altLang="zh-TW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16BE3018-A60D-4B07-94F2-645AF3AD3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E325E72D-B036-4FEF-A3F5-568E312E4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00AE298B-D1B4-43AF-9676-E84BDB833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D64D14-6995-40E4-9135-929CECFA87D0}" type="slidenum">
              <a:rPr lang="zh-TW" altLang="en-US" sz="1200" smtClean="0"/>
              <a:pPr/>
              <a:t>57</a:t>
            </a:fld>
            <a:endParaRPr lang="en-US" altLang="zh-TW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44170812-8343-4731-B064-0FFFE0C60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A8B18C8A-ABC6-4825-8C42-1EADEA1D6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BA847ADB-2854-472D-8B4A-74723423B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783A28-4A96-42BD-88C2-AE37E45A7FA4}" type="slidenum">
              <a:rPr lang="zh-TW" altLang="en-US" sz="1200" smtClean="0"/>
              <a:pPr/>
              <a:t>58</a:t>
            </a:fld>
            <a:endParaRPr lang="en-US" altLang="zh-TW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60457F4C-0902-453A-8DD0-86994A073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B44F4DC-293A-4DD1-AF60-624AD4836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8C0BE573-6969-442A-AF0F-E4CF4D765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E8555A-C43A-4766-89DB-B229D02C02BF}" type="slidenum">
              <a:rPr lang="zh-TW" altLang="en-US" sz="1200" smtClean="0"/>
              <a:pPr/>
              <a:t>59</a:t>
            </a:fld>
            <a:endParaRPr lang="en-US" altLang="zh-TW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85A23952-903B-48D6-B242-5C715C95B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5455E7C4-7FAE-4069-A8C7-E5EC07E1B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BA1BB092-F879-4DDB-96C1-6CE0AFCDE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44249F-F235-4AEB-B799-A3727CA02DB4}" type="slidenum">
              <a:rPr lang="zh-TW" altLang="en-US" sz="1200" smtClean="0"/>
              <a:pPr/>
              <a:t>60</a:t>
            </a:fld>
            <a:endParaRPr lang="en-US" altLang="zh-TW" sz="12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401E92A-6555-4D5C-8B91-2A6721A31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60365385-B64C-4D38-B0D2-76FC4CA94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9AF390E-02B4-4426-9F10-7EAFA8C90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3D368C-8F34-41CB-BAD6-E401759899AE}" type="slidenum">
              <a:rPr lang="zh-TW" altLang="en-US" sz="1200" smtClean="0"/>
              <a:pPr/>
              <a:t>6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A371A46-9A68-4442-824B-BEAEB2FE2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51562B9-A5FF-4BAC-82BE-B0B1D1274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50854F38-E6EE-4B45-B27A-3A3285670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143C02-2841-4102-AEC5-916A0B1AF8EA}" type="slidenum">
              <a:rPr lang="zh-TW" altLang="en-US" sz="1200" smtClean="0"/>
              <a:pPr/>
              <a:t>61</a:t>
            </a:fld>
            <a:endParaRPr lang="en-US" altLang="zh-TW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9FD3073-375A-4B5B-AA6E-D4C7C8034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408D73EC-CDF4-4A70-885A-699F25295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3A4B78BD-156F-475E-8B52-CE789A1FE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D04E05-EB88-41F1-855B-9B8CD16BCF1F}" type="slidenum">
              <a:rPr lang="zh-TW" altLang="en-US" sz="1200" smtClean="0"/>
              <a:pPr/>
              <a:t>62</a:t>
            </a:fld>
            <a:endParaRPr lang="en-US" altLang="zh-TW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E3CD2889-83AD-4FCA-B735-258E11320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014C8477-47F0-4F11-AF96-69DCD48F6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263F5CD9-43A2-44FF-B9A6-65F26981B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4B6108-8375-4558-A851-C8EFE3B67ACA}" type="slidenum">
              <a:rPr lang="zh-TW" altLang="en-US" sz="1200" smtClean="0"/>
              <a:pPr/>
              <a:t>63</a:t>
            </a:fld>
            <a:endParaRPr lang="en-US" altLang="zh-TW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C1E4E534-40BB-4E7A-9B6E-7143FDD77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8C61617D-2B17-4D64-A88B-E0818188E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EA0B6D3-A13A-40DA-B89C-2D930CAAA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7758AD-1A5B-486B-AE6E-A6EBE2CE6319}" type="slidenum">
              <a:rPr lang="zh-TW" altLang="en-US" sz="1200" smtClean="0"/>
              <a:pPr/>
              <a:t>64</a:t>
            </a:fld>
            <a:endParaRPr lang="en-US" altLang="zh-TW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02C2B3D-F3B8-4A30-8350-4B5D9ADF0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3B4EF48D-4A89-467A-9FB5-6B09E7D40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0381AC2C-3B9B-4C07-94DB-608F1C160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294C09-AFDA-4115-8F96-AE997009E765}" type="slidenum">
              <a:rPr lang="zh-TW" altLang="en-US" sz="1200" smtClean="0"/>
              <a:pPr/>
              <a:t>65</a:t>
            </a:fld>
            <a:endParaRPr lang="en-US" altLang="zh-TW" sz="12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82910867-0EF2-47E3-978A-1A69A7775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1239F6B1-6A35-4224-BC69-197B53486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8D9537B3-2F8D-4154-B6B1-3500805F4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DB60B0-876A-4AB1-8122-7F721440E679}" type="slidenum">
              <a:rPr lang="zh-TW" altLang="en-US" sz="1200" smtClean="0"/>
              <a:pPr/>
              <a:t>66</a:t>
            </a:fld>
            <a:endParaRPr lang="en-US" altLang="zh-TW" sz="12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77D9DDE5-01F8-4856-86F3-03B293E5C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1D99FBC3-ECB5-422A-8AFC-966E4540D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639376C1-7E98-4A77-B15E-0CF7FDF42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A0682-FC57-47E9-9854-3DDEDDF31706}" type="slidenum">
              <a:rPr lang="zh-TW" altLang="en-US" sz="1200" smtClean="0"/>
              <a:pPr/>
              <a:t>67</a:t>
            </a:fld>
            <a:endParaRPr lang="en-US" altLang="zh-TW" sz="12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E8485F9-7491-4A99-87F1-C6F7D2253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FA8EF40B-4D5D-4B1B-B257-7F98D6BD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1366D40A-3AF2-4BEA-A382-5F0DFB6A9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0FA222-3D08-4EB6-9D35-AE5B42E6C833}" type="slidenum">
              <a:rPr lang="zh-TW" altLang="en-US" sz="1200" smtClean="0"/>
              <a:pPr/>
              <a:t>68</a:t>
            </a:fld>
            <a:endParaRPr lang="en-US" altLang="zh-TW" sz="12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DF2ACB3B-612A-4F43-B972-F5C0A09B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814DB4F8-2F80-4E45-9C07-D151241E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A4754245-A344-45C1-AB12-3A98DCAEB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FE5D0F-3452-4528-A57D-843C716EB748}" type="slidenum">
              <a:rPr lang="zh-TW" altLang="en-US" sz="1200" smtClean="0"/>
              <a:pPr/>
              <a:t>69</a:t>
            </a:fld>
            <a:endParaRPr lang="en-US" altLang="zh-TW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FEA1B2FE-FBF3-4625-B36B-7CCA4B4BF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086F6BED-09BD-4676-B4CF-DA7179035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B1DF2CA-5C07-4C02-957D-4E481F1F9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37C917-F929-413A-83EF-2C66931C841E}" type="slidenum">
              <a:rPr lang="zh-TW" altLang="en-US" sz="1200" smtClean="0"/>
              <a:pPr/>
              <a:t>70</a:t>
            </a:fld>
            <a:endParaRPr lang="en-US" altLang="zh-TW" sz="120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B49551B2-E03E-45D8-9040-4E9BEDB52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A16E0213-8960-43E7-9917-702B1D1DF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E42857E-3E1D-45EF-9675-5BC75D7AD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BE4630-86E0-4DE5-92B8-AE3726BB8BF9}" type="slidenum">
              <a:rPr lang="zh-TW" altLang="en-US" sz="1200" smtClean="0"/>
              <a:pPr/>
              <a:t>7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0D7AA1B-3F5C-4129-9DCD-3356560C5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A29DED9-F350-4C43-80E5-082C5BE16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4FF7F5F4-7162-4E87-9E04-9CD84D640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1D82DD-5570-48B3-9874-2A9F452A0D1D}" type="slidenum">
              <a:rPr lang="zh-TW" altLang="en-US" sz="1200" smtClean="0"/>
              <a:pPr/>
              <a:t>71</a:t>
            </a:fld>
            <a:endParaRPr lang="en-US" altLang="zh-TW" sz="1200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B2DAF96-A228-4DC5-8657-B2BDCDA26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AAD6CEB-05BC-42A0-B75B-3D7C3B236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5715E6C2-7469-4C70-B36E-83A268932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3D3473-B4B1-4A21-BE2D-86CCCCA9AA9F}" type="slidenum">
              <a:rPr lang="zh-TW" altLang="en-US" sz="1200" smtClean="0"/>
              <a:pPr/>
              <a:t>73</a:t>
            </a:fld>
            <a:endParaRPr lang="en-US" altLang="zh-TW" sz="1200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FCC80FD5-8C08-4679-BE01-2FA393E90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276AF8FB-E656-4945-AFEC-0FFE3402E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0360C6A-8DAF-47CF-997D-CC60FF144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2903DB-E0DE-42AB-AE75-4FEA3604634C}" type="slidenum">
              <a:rPr lang="zh-TW" altLang="en-US" sz="1200" smtClean="0"/>
              <a:pPr/>
              <a:t>8</a:t>
            </a:fld>
            <a:endParaRPr lang="en-US" altLang="zh-TW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9D672A-C532-4F30-B7A4-C1301DCFF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D4FEDA9-E829-4414-B0B2-B2C92C391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4477B11-3EEF-4655-8608-21652D4FA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2D8205-A3CF-43D3-9980-D5A77105D68B}" type="slidenum">
              <a:rPr lang="zh-TW" altLang="en-US" sz="1200" smtClean="0"/>
              <a:pPr/>
              <a:t>9</a:t>
            </a:fld>
            <a:endParaRPr lang="en-US" altLang="zh-TW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788C981-39F4-42C7-B6ED-E70D34866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254299D-F55B-4B22-AB51-6E428D5FE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>
            <a:extLst>
              <a:ext uri="{FF2B5EF4-FFF2-40B4-BE49-F238E27FC236}">
                <a16:creationId xmlns:a16="http://schemas.microsoft.com/office/drawing/2014/main" id="{A1052869-1BF7-4271-AAE1-34C1FA8B6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6B9828D-EDA3-4B33-AF36-918E3C39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95242B0E-C239-429D-BE4C-91FB3CF06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97A736D2-DF70-4FA7-9799-F518D73BB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CD7CAB5-8FA4-4C1A-94D9-E89A36392D0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6394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81088D-8B44-4DE6-B319-4DFD702AE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3891B-9CE7-4D60-AEE5-11C7A3DC8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EE130-A982-40C5-A44E-14ED4ED39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DDE2-593E-432F-9492-0E78B04CC48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902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59055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59055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3CFDC6-976A-42D2-8828-6BB0BA97B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720E67-A2A7-4074-B5BD-90082BCA1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113CD-E912-494C-A899-AFBD1AEB6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FF53-DFF6-4B70-BD82-1FDF72B41EC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33712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3FBDF95C-85E9-4CB0-8D4E-B6666739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1" y="339118"/>
            <a:ext cx="8060735" cy="99861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5996" y="1600200"/>
            <a:ext cx="8086137" cy="4572000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0E333E-550F-4660-A050-9909426E3F3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97525" y="629761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50DE-F170-49CD-9D0C-29B49331F9CE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C41E42-3DB0-4BDE-9D36-F84AB17BB0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3875" y="6297613"/>
            <a:ext cx="50053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BC0638-DA96-4ED2-ABE5-32EB97F134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4175" y="6297613"/>
            <a:ext cx="573088" cy="365125"/>
          </a:xfrm>
        </p:spPr>
        <p:txBody>
          <a:bodyPr/>
          <a:lstStyle>
            <a:lvl1pPr>
              <a:defRPr sz="1200" b="1" smtClean="0"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6CAE3EB4-1398-4F5A-B5BD-062602FEA1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63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38DC3-B0A1-459D-BB7B-4B9E4AA47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4DEE-9045-42B2-BF0A-3E4EC91B0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E170CF-28D2-4553-BC86-AF9279440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422F-ACAF-41B0-AA04-D302BD99ED2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91286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05BE5-751D-4AF8-BD57-A3EA59A9B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097B1-79A1-48D1-BF5A-413499331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48474-3B95-46A5-A6B7-A34E083E6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D6A25-64CD-43EE-BB55-0960946B6CC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11360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31794-93A0-4689-8B3C-9B9428EB1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EE4DC-F85F-40E8-B9AE-AE35F9F14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17A6A-AB8C-4E57-B778-8D9346F61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4E94-A925-4ACE-AEDB-16564B739B4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08726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D7DAF6-4589-4FF3-B798-AF1FE2503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CE0248-9590-4247-B7E5-9083422D6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FB0268-BB89-4417-AE12-5D065AD12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F5A8-711E-43D4-9941-BA92BBB232F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276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4AC63D-E027-4812-8343-B6DBC2696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E2C4ED-7153-4155-B374-8BDD30EFF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7EDD23-E129-45ED-BFA2-8C39B86A5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EDC2-7FF5-4867-94DB-44E17B3C9C8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395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873D53-003E-4EC1-866A-921F03AAF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BECA4A-192E-433C-8302-178EDAF2D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5754A4-B799-4BF5-B225-763EAD3B2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8460-FAD9-40F3-A498-F1D38CFA458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7666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0C84C-42F5-448C-9B3A-3AE4C06EE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67C61-B943-4756-9EE1-F8FFBEBB0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C48CF-0C3D-4045-9EE4-BED47EDBE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6B53-40E8-457A-ADBB-D7263E1BE5B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94070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5BFD5-A03B-481B-ACBF-199396D58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AEC1C-BD2E-4491-9CAE-154E6649B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C1D0F-B20D-4F99-99BC-4149CCCD3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21CC-F6F1-4429-A9AE-FDB1D054A07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30751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E7A5E-ADC4-4755-9FA2-9337E3A7D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948EBE-DEE1-4470-98D6-88F98EFC1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B034E412-3E54-46FB-9333-A2E6E1916E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ADD5987D-F8EB-447D-A032-C416352532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7AEC5EC0-BE4D-4EF2-9060-8357B5D29B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F573210-FC94-4C01-AE9D-FF3D3C870E5B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43323DB9-32D5-4734-AF9E-8558A837A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st-effort_delive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38F2BF-5C2F-41C7-BD76-E114389F1E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0075" y="906463"/>
            <a:ext cx="7721600" cy="1531937"/>
          </a:xfrm>
        </p:spPr>
        <p:txBody>
          <a:bodyPr/>
          <a:lstStyle/>
          <a:p>
            <a:r>
              <a:rPr lang="en-GB" altLang="zh-TW" sz="4400">
                <a:ea typeface="新細明體" panose="02020500000000000000" pitchFamily="18" charset="-120"/>
              </a:rPr>
              <a:t>Transport Protocols</a:t>
            </a:r>
            <a:br>
              <a:rPr lang="en-GB" altLang="zh-TW" sz="4400">
                <a:ea typeface="新細明體" panose="02020500000000000000" pitchFamily="18" charset="-120"/>
              </a:rPr>
            </a:br>
            <a:r>
              <a:rPr lang="en-GB" altLang="zh-TW" sz="4400">
                <a:ea typeface="新細明體" panose="02020500000000000000" pitchFamily="18" charset="-120"/>
              </a:rPr>
              <a:t> - </a:t>
            </a:r>
            <a:r>
              <a:rPr lang="en-US" altLang="zh-TW" sz="4400">
                <a:ea typeface="新細明體" panose="02020500000000000000" pitchFamily="18" charset="-120"/>
              </a:rPr>
              <a:t>TCP</a:t>
            </a:r>
            <a:r>
              <a:rPr lang="zh-TW" altLang="en-US" sz="4400">
                <a:ea typeface="新細明體" panose="02020500000000000000" pitchFamily="18" charset="-120"/>
              </a:rPr>
              <a:t> </a:t>
            </a:r>
            <a:r>
              <a:rPr lang="en-US" altLang="zh-TW" sz="4400">
                <a:ea typeface="新細明體" panose="02020500000000000000" pitchFamily="18" charset="-120"/>
              </a:rPr>
              <a:t>and UDP</a:t>
            </a:r>
            <a:endParaRPr lang="en-GB" altLang="zh-TW" sz="4400">
              <a:ea typeface="新細明體" panose="02020500000000000000" pitchFamily="18" charset="-120"/>
            </a:endParaRPr>
          </a:p>
        </p:txBody>
      </p:sp>
      <p:sp>
        <p:nvSpPr>
          <p:cNvPr id="6147" name="投影片編號版面配置區 3">
            <a:extLst>
              <a:ext uri="{FF2B5EF4-FFF2-40B4-BE49-F238E27FC236}">
                <a16:creationId xmlns:a16="http://schemas.microsoft.com/office/drawing/2014/main" id="{812FD3B1-12B6-4731-B824-38C1250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E73ADE3-875B-4D9F-A514-6B88619EBA1E}" type="slidenum">
              <a:rPr kumimoji="0" lang="en-GB" altLang="zh-TW" sz="1400" smtClean="0">
                <a:solidFill>
                  <a:srgbClr val="5E574E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en-GB" altLang="zh-TW" sz="14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文字方塊 2">
            <a:extLst>
              <a:ext uri="{FF2B5EF4-FFF2-40B4-BE49-F238E27FC236}">
                <a16:creationId xmlns:a16="http://schemas.microsoft.com/office/drawing/2014/main" id="{3D74B6B4-DA5D-4A70-A3B4-67456FC78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665538"/>
            <a:ext cx="8075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The Internet is a </a:t>
            </a:r>
            <a:r>
              <a:rPr kumimoji="0"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best-effort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packet switching network,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which doesn't guarantee that data is delivered or that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delivery meets any quality of service.   </a:t>
            </a:r>
            <a:endParaRPr kumimoji="0"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149" name="矩形 3">
            <a:extLst>
              <a:ext uri="{FF2B5EF4-FFF2-40B4-BE49-F238E27FC236}">
                <a16:creationId xmlns:a16="http://schemas.microsoft.com/office/drawing/2014/main" id="{0801308F-17FC-4EFC-B0CD-51681198B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2874963"/>
            <a:ext cx="6589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https://en.wikipedia.org/wiki/Best-effort_delivery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CB39027-431A-4BB2-A498-730B95AE1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Flow Control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8499298-BE87-4BAB-8CC2-75A42FE5D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5014913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Flow control at the transport layer is rather complicated.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Longer transmission delay between transport entities</a:t>
            </a: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Delay in communication of flow control info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Variable transmission delay</a:t>
            </a: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Difficult to use timeouts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Flow may be controlled because: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The receiving user can not keep up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The receiving transport entity can not keep up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Results in buffer filling up</a:t>
            </a: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584EE237-912A-40AE-86E2-9E8C7B8C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DF6BF67-099E-4B40-83EF-2679F76B04A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0868116-13A4-4EA4-BB20-DF44E77EB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Coping with Flow Control Requirements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57B85C0-FCA4-47F4-B843-6A2783AE1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257" y="1423359"/>
            <a:ext cx="8178800" cy="4686300"/>
          </a:xfrm>
        </p:spPr>
        <p:txBody>
          <a:bodyPr/>
          <a:lstStyle/>
          <a:p>
            <a:r>
              <a:rPr lang="en-GB" altLang="zh-TW" dirty="0">
                <a:ea typeface="新細明體" panose="02020500000000000000" pitchFamily="18" charset="-120"/>
              </a:rPr>
              <a:t>Do nothing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Segments that overflow are discarded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Sending transport entity will fail to get ACK and will retransmit  </a:t>
            </a:r>
            <a:r>
              <a:rPr lang="en-GB" altLang="zh-TW" dirty="0">
                <a:solidFill>
                  <a:schemeClr val="folHlink"/>
                </a:solidFill>
                <a:ea typeface="新細明體" panose="02020500000000000000" pitchFamily="18" charset="-120"/>
              </a:rPr>
              <a:t>(Shame!)</a:t>
            </a:r>
          </a:p>
          <a:p>
            <a:pPr lvl="2"/>
            <a:r>
              <a:rPr lang="en-GB" altLang="zh-TW" dirty="0">
                <a:ea typeface="新細明體" panose="02020500000000000000" pitchFamily="18" charset="-120"/>
              </a:rPr>
              <a:t>Thus further adding to incoming data</a:t>
            </a:r>
          </a:p>
          <a:p>
            <a:r>
              <a:rPr lang="en-GB" altLang="zh-TW" dirty="0">
                <a:ea typeface="新細明體" panose="02020500000000000000" pitchFamily="18" charset="-120"/>
              </a:rPr>
              <a:t>Backpressure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Refuse further segments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If multiple connections are multiplexed, flow control is excised only on the aggregate of all connections.</a:t>
            </a:r>
          </a:p>
          <a:p>
            <a:r>
              <a:rPr lang="en-GB" altLang="zh-TW" b="1" dirty="0">
                <a:ea typeface="新細明體" panose="02020500000000000000" pitchFamily="18" charset="-120"/>
              </a:rPr>
              <a:t>Use credit scheme</a:t>
            </a:r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1D2424A6-D76E-48ED-AB1E-934322FC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2714C86-F6C6-4BF6-B48C-038A9904ECF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5CDD502F-EAA4-4F35-98F2-7E5E0C962D26}"/>
              </a:ext>
            </a:extLst>
          </p:cNvPr>
          <p:cNvSpPr/>
          <p:nvPr/>
        </p:nvSpPr>
        <p:spPr bwMode="auto">
          <a:xfrm>
            <a:off x="422694" y="5400135"/>
            <a:ext cx="327804" cy="3364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25D73B6-822A-4A1A-A8A9-2B7CF38D2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Credit Scheme  (Used in TCP)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7EEA16B-BA2A-4D04-BF1F-B534CB53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78800" cy="51482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To overcome the inefficiencies of the stop-and-wait scheme, in which only one PDU at a time can be in transit.</a:t>
            </a:r>
            <a:endParaRPr lang="en-GB" altLang="zh-TW" dirty="0">
              <a:ea typeface="新細明體" pitchFamily="18" charset="-120"/>
            </a:endParaRPr>
          </a:p>
          <a:p>
            <a:pPr>
              <a:defRPr/>
            </a:pPr>
            <a:r>
              <a:rPr lang="en-GB" altLang="zh-TW" dirty="0">
                <a:ea typeface="新細明體" pitchFamily="18" charset="-120"/>
              </a:rPr>
              <a:t>Decouples flow control from ACK</a:t>
            </a:r>
          </a:p>
          <a:p>
            <a:pPr lvl="1">
              <a:defRPr/>
            </a:pPr>
            <a:r>
              <a:rPr lang="en-GB" altLang="zh-TW" dirty="0">
                <a:ea typeface="新細明體" pitchFamily="18" charset="-120"/>
              </a:rPr>
              <a:t>May ACK without granting credit and vice versa</a:t>
            </a:r>
          </a:p>
          <a:p>
            <a:pPr>
              <a:defRPr/>
            </a:pPr>
            <a:r>
              <a:rPr lang="en-GB" altLang="zh-TW" dirty="0">
                <a:ea typeface="新細明體" pitchFamily="18" charset="-120"/>
              </a:rPr>
              <a:t>Each octet has sequence number</a:t>
            </a:r>
          </a:p>
          <a:p>
            <a:pPr>
              <a:defRPr/>
            </a:pPr>
            <a:r>
              <a:rPr lang="en-GB" altLang="zh-TW" dirty="0">
                <a:ea typeface="新細明體" pitchFamily="18" charset="-120"/>
              </a:rPr>
              <a:t>Each transport segment has the following fields in header</a:t>
            </a:r>
          </a:p>
          <a:p>
            <a:pPr lvl="1">
              <a:defRPr/>
            </a:pPr>
            <a:r>
              <a:rPr lang="en-GB" altLang="zh-TW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sequence</a:t>
            </a:r>
            <a:r>
              <a:rPr lang="en-GB" altLang="zh-TW" dirty="0">
                <a:latin typeface="Times New Roman" pitchFamily="18" charset="0"/>
                <a:ea typeface="新細明體" pitchFamily="18" charset="-120"/>
              </a:rPr>
              <a:t> number (</a:t>
            </a:r>
            <a:r>
              <a:rPr lang="en-GB" altLang="zh-TW" i="1" dirty="0">
                <a:latin typeface="Times New Roman" pitchFamily="18" charset="0"/>
                <a:ea typeface="新細明體" pitchFamily="18" charset="-120"/>
              </a:rPr>
              <a:t>seq</a:t>
            </a:r>
            <a:r>
              <a:rPr lang="en-GB" altLang="zh-TW" dirty="0">
                <a:latin typeface="Times New Roman" pitchFamily="18" charset="0"/>
                <a:ea typeface="新細明體" pitchFamily="18" charset="-120"/>
              </a:rPr>
              <a:t>.)</a:t>
            </a:r>
          </a:p>
          <a:p>
            <a:pPr lvl="1">
              <a:defRPr/>
            </a:pPr>
            <a:r>
              <a:rPr lang="en-GB" altLang="zh-TW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acknowledgement</a:t>
            </a:r>
            <a:r>
              <a:rPr lang="en-GB" altLang="zh-TW" dirty="0">
                <a:latin typeface="Times New Roman" pitchFamily="18" charset="0"/>
                <a:ea typeface="新細明體" pitchFamily="18" charset="-120"/>
              </a:rPr>
              <a:t> number (</a:t>
            </a:r>
            <a:r>
              <a:rPr lang="en-GB" altLang="zh-TW" i="1" dirty="0">
                <a:latin typeface="Times New Roman" pitchFamily="18" charset="0"/>
                <a:ea typeface="新細明體" pitchFamily="18" charset="-120"/>
              </a:rPr>
              <a:t>ack</a:t>
            </a:r>
            <a:r>
              <a:rPr lang="en-GB" altLang="zh-TW" dirty="0">
                <a:latin typeface="Times New Roman" pitchFamily="18" charset="0"/>
                <a:ea typeface="新細明體" pitchFamily="18" charset="-120"/>
              </a:rPr>
              <a:t>.)</a:t>
            </a:r>
          </a:p>
          <a:p>
            <a:pPr lvl="1">
              <a:defRPr/>
            </a:pPr>
            <a:r>
              <a:rPr lang="en-GB" altLang="zh-TW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window size</a:t>
            </a:r>
            <a:endParaRPr lang="en-GB" altLang="zh-TW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63E4BEFC-7338-4AFC-97A1-B2E74C38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7B09457-B5A8-47BB-A72F-E226206F973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D89CE2F-238A-42C9-9F3F-5FF820998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Allowing multiple PDUs in transit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2586B90-6642-4742-9A35-179E4BD74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400175"/>
            <a:ext cx="8535987" cy="46863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How to do it?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Receiver allocates a buffer space to hold PDUs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Sender is allowed to send a number of PDUs without waiting for an </a:t>
            </a:r>
            <a:r>
              <a:rPr lang="en-US" altLang="zh-TW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ack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To keep track of which PDUs have been acknowledged, sequence numbers are used.  </a:t>
            </a:r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DF5C3024-8E1F-48D9-A451-FC91C1B5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02F6217-315F-4F9B-8A77-CBA2149F5C59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3BA015-769C-4168-BE57-F0ADA50E1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Use of Header Fields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147CFF9-7E94-4617-B60D-D002386C7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473200"/>
            <a:ext cx="8628063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When sending, seq number is that of first octet in segment</a:t>
            </a:r>
          </a:p>
          <a:p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ACK</a:t>
            </a:r>
            <a:r>
              <a:rPr lang="en-GB" altLang="zh-TW">
                <a:ea typeface="新細明體" panose="02020500000000000000" pitchFamily="18" charset="-120"/>
              </a:rPr>
              <a:t> includes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AN</a:t>
            </a:r>
            <a:r>
              <a:rPr lang="en-GB" altLang="zh-TW">
                <a:ea typeface="新細明體" panose="02020500000000000000" pitchFamily="18" charset="-120"/>
              </a:rPr>
              <a:t>=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GB" altLang="zh-TW">
                <a:ea typeface="新細明體" panose="02020500000000000000" pitchFamily="18" charset="-120"/>
              </a:rPr>
              <a:t>,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W</a:t>
            </a:r>
            <a:r>
              <a:rPr lang="en-GB" altLang="zh-TW">
                <a:ea typeface="新細明體" panose="02020500000000000000" pitchFamily="18" charset="-120"/>
              </a:rPr>
              <a:t>=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</a:p>
          <a:p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AN</a:t>
            </a:r>
            <a:r>
              <a:rPr lang="en-GB" altLang="zh-TW">
                <a:ea typeface="新細明體" panose="02020500000000000000" pitchFamily="18" charset="-120"/>
              </a:rPr>
              <a:t>=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GB" altLang="zh-TW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GB" altLang="zh-TW">
                <a:ea typeface="新細明體" panose="02020500000000000000" pitchFamily="18" charset="-120"/>
              </a:rPr>
              <a:t>All octets through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SN</a:t>
            </a:r>
            <a:r>
              <a:rPr lang="en-GB" altLang="zh-TW">
                <a:ea typeface="新細明體" panose="02020500000000000000" pitchFamily="18" charset="-120"/>
              </a:rPr>
              <a:t>=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GB" altLang="zh-TW" i="1">
                <a:ea typeface="新細明體" panose="02020500000000000000" pitchFamily="18" charset="-120"/>
              </a:rPr>
              <a:t> </a:t>
            </a:r>
            <a:r>
              <a:rPr lang="en-GB" altLang="zh-TW">
                <a:ea typeface="新細明體" panose="02020500000000000000" pitchFamily="18" charset="-120"/>
              </a:rPr>
              <a:t>-1 acknowledged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Next expected octet is </a:t>
            </a:r>
            <a:r>
              <a:rPr lang="en-GB" altLang="zh-TW" sz="2800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</a:p>
          <a:p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W</a:t>
            </a:r>
            <a:r>
              <a:rPr lang="en-GB" altLang="zh-TW">
                <a:ea typeface="新細明體" panose="02020500000000000000" pitchFamily="18" charset="-120"/>
              </a:rPr>
              <a:t>=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GB" altLang="zh-TW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GB" altLang="zh-TW">
                <a:ea typeface="新細明體" panose="02020500000000000000" pitchFamily="18" charset="-120"/>
              </a:rPr>
              <a:t>Permission to send additional window of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GB" altLang="zh-TW">
                <a:ea typeface="新細明體" panose="02020500000000000000" pitchFamily="18" charset="-120"/>
              </a:rPr>
              <a:t> octets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i.e. Octets through </a:t>
            </a:r>
            <a:r>
              <a:rPr lang="en-GB" altLang="zh-TW" sz="2800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GB" altLang="zh-TW">
                <a:ea typeface="新細明體" panose="02020500000000000000" pitchFamily="18" charset="-120"/>
              </a:rPr>
              <a:t>+</a:t>
            </a:r>
            <a:r>
              <a:rPr lang="en-GB" altLang="zh-TW" sz="2800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GB" altLang="zh-TW">
                <a:ea typeface="新細明體" panose="02020500000000000000" pitchFamily="18" charset="-120"/>
              </a:rPr>
              <a:t>-1</a:t>
            </a:r>
          </a:p>
          <a:p>
            <a:pPr lvl="1"/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A5B2F406-5879-4009-ADE4-0DC551983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4821238"/>
            <a:ext cx="4037012" cy="1187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400" i="1" dirty="0">
                <a:latin typeface="Times New Roman" charset="0"/>
                <a:ea typeface="新細明體" charset="-120"/>
              </a:rPr>
              <a:t>SN</a:t>
            </a:r>
            <a:r>
              <a:rPr kumimoji="0" lang="en-US" altLang="zh-TW" sz="2400" dirty="0">
                <a:latin typeface="Times New Roman" charset="0"/>
                <a:ea typeface="新細明體" charset="-120"/>
              </a:rPr>
              <a:t>: Sequence number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400" i="1" dirty="0">
                <a:latin typeface="Times New Roman" charset="0"/>
                <a:ea typeface="新細明體" charset="-120"/>
              </a:rPr>
              <a:t>AN</a:t>
            </a:r>
            <a:r>
              <a:rPr kumimoji="0" lang="en-US" altLang="zh-TW" sz="2400" dirty="0">
                <a:latin typeface="Times New Roman" charset="0"/>
                <a:ea typeface="新細明體" charset="-120"/>
              </a:rPr>
              <a:t>: Acknowledgement number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400" i="1" dirty="0">
                <a:latin typeface="Times New Roman" charset="0"/>
                <a:ea typeface="新細明體" charset="-120"/>
              </a:rPr>
              <a:t>  W</a:t>
            </a:r>
            <a:r>
              <a:rPr kumimoji="0" lang="en-US" altLang="zh-TW" sz="2400" dirty="0">
                <a:latin typeface="Times New Roman" charset="0"/>
                <a:ea typeface="新細明體" charset="-120"/>
              </a:rPr>
              <a:t>: Window Size</a:t>
            </a:r>
          </a:p>
        </p:txBody>
      </p:sp>
      <p:sp>
        <p:nvSpPr>
          <p:cNvPr id="32773" name="投影片編號版面配置區 4">
            <a:extLst>
              <a:ext uri="{FF2B5EF4-FFF2-40B4-BE49-F238E27FC236}">
                <a16:creationId xmlns:a16="http://schemas.microsoft.com/office/drawing/2014/main" id="{FE9B2426-8028-4220-B421-3497BF4B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E79E9C0-E06D-41C2-AC49-3C4F725250F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>
            <a:extLst>
              <a:ext uri="{FF2B5EF4-FFF2-40B4-BE49-F238E27FC236}">
                <a16:creationId xmlns:a16="http://schemas.microsoft.com/office/drawing/2014/main" id="{1D02DFF1-8244-425B-8691-58B3B8E5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125" y="62452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21D69B1-8BC1-4108-9233-13FC4601EE2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" name="向下箭號 12">
            <a:extLst>
              <a:ext uri="{FF2B5EF4-FFF2-40B4-BE49-F238E27FC236}">
                <a16:creationId xmlns:a16="http://schemas.microsoft.com/office/drawing/2014/main" id="{3AD8B452-D96F-48DD-BFA7-8059EB833270}"/>
              </a:ext>
            </a:extLst>
          </p:cNvPr>
          <p:cNvSpPr/>
          <p:nvPr/>
        </p:nvSpPr>
        <p:spPr bwMode="auto">
          <a:xfrm flipV="1">
            <a:off x="3525689" y="2067008"/>
            <a:ext cx="215153" cy="29199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4822" name="文字方塊 13">
            <a:extLst>
              <a:ext uri="{FF2B5EF4-FFF2-40B4-BE49-F238E27FC236}">
                <a16:creationId xmlns:a16="http://schemas.microsoft.com/office/drawing/2014/main" id="{2039AA6B-2017-4A01-AFCB-1EFBB4CC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2365375"/>
            <a:ext cx="129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SN=93072</a:t>
            </a:r>
            <a:endParaRPr kumimoji="0"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34823" name="群組 34">
            <a:extLst>
              <a:ext uri="{FF2B5EF4-FFF2-40B4-BE49-F238E27FC236}">
                <a16:creationId xmlns:a16="http://schemas.microsoft.com/office/drawing/2014/main" id="{B7174F34-27FB-4445-BC28-67D98DB5DA69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884238"/>
            <a:ext cx="2435225" cy="1881187"/>
            <a:chOff x="599352" y="1728908"/>
            <a:chExt cx="2435839" cy="1882487"/>
          </a:xfrm>
        </p:grpSpPr>
        <p:sp>
          <p:nvSpPr>
            <p:cNvPr id="34861" name="矩形 5">
              <a:extLst>
                <a:ext uri="{FF2B5EF4-FFF2-40B4-BE49-F238E27FC236}">
                  <a16:creationId xmlns:a16="http://schemas.microsoft.com/office/drawing/2014/main" id="{92F4754D-8CD3-41B7-A24B-EE53BC679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023" y="2428155"/>
              <a:ext cx="1844168" cy="414937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向下箭號 10">
              <a:extLst>
                <a:ext uri="{FF2B5EF4-FFF2-40B4-BE49-F238E27FC236}">
                  <a16:creationId xmlns:a16="http://schemas.microsoft.com/office/drawing/2014/main" id="{9D076AF3-7B4B-4206-B24E-CD4C2E39E267}"/>
                </a:ext>
              </a:extLst>
            </p:cNvPr>
            <p:cNvSpPr/>
            <p:nvPr/>
          </p:nvSpPr>
          <p:spPr bwMode="auto">
            <a:xfrm flipV="1">
              <a:off x="1114183" y="2912249"/>
              <a:ext cx="215153" cy="291993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34865" name="文字方塊 11">
              <a:extLst>
                <a:ext uri="{FF2B5EF4-FFF2-40B4-BE49-F238E27FC236}">
                  <a16:creationId xmlns:a16="http://schemas.microsoft.com/office/drawing/2014/main" id="{B69CCAB0-C78F-4C83-83BB-6B46061C4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352" y="3211285"/>
              <a:ext cx="1298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SN=91612</a:t>
              </a:r>
              <a:endParaRPr kumimoji="0"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34866" name="左大括弧 14">
              <a:extLst>
                <a:ext uri="{FF2B5EF4-FFF2-40B4-BE49-F238E27FC236}">
                  <a16:creationId xmlns:a16="http://schemas.microsoft.com/office/drawing/2014/main" id="{52401081-963D-4101-AEA9-BCFD4C91F01C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1980557" y="1363917"/>
              <a:ext cx="265101" cy="1817275"/>
            </a:xfrm>
            <a:prstGeom prst="lef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34867" name="文字方塊 15">
              <a:extLst>
                <a:ext uri="{FF2B5EF4-FFF2-40B4-BE49-F238E27FC236}">
                  <a16:creationId xmlns:a16="http://schemas.microsoft.com/office/drawing/2014/main" id="{E821EE03-AE56-44ED-8253-151393CC1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942" y="172890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1460</a:t>
              </a:r>
              <a:endParaRPr kumimoji="0" lang="zh-TW" altLang="en-US" sz="18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4824" name="矩形 16">
            <a:extLst>
              <a:ext uri="{FF2B5EF4-FFF2-40B4-BE49-F238E27FC236}">
                <a16:creationId xmlns:a16="http://schemas.microsoft.com/office/drawing/2014/main" id="{B5A58532-746A-4925-829F-226EBB22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1582738"/>
            <a:ext cx="1844675" cy="414337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5" name="左大括弧 18">
            <a:extLst>
              <a:ext uri="{FF2B5EF4-FFF2-40B4-BE49-F238E27FC236}">
                <a16:creationId xmlns:a16="http://schemas.microsoft.com/office/drawing/2014/main" id="{82FB888B-2B78-434C-AB46-D5EC1452552C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4400551" y="511175"/>
            <a:ext cx="265112" cy="1817687"/>
          </a:xfrm>
          <a:prstGeom prst="leftBrace">
            <a:avLst>
              <a:gd name="adj1" fmla="val 834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6" name="文字方塊 19">
            <a:extLst>
              <a:ext uri="{FF2B5EF4-FFF2-40B4-BE49-F238E27FC236}">
                <a16:creationId xmlns:a16="http://schemas.microsoft.com/office/drawing/2014/main" id="{7B4C8252-C543-442F-92DC-E422674A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87630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1460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7" name="矩形 20">
            <a:extLst>
              <a:ext uri="{FF2B5EF4-FFF2-40B4-BE49-F238E27FC236}">
                <a16:creationId xmlns:a16="http://schemas.microsoft.com/office/drawing/2014/main" id="{29CA92C4-F329-4057-AAD3-74A28F09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582738"/>
            <a:ext cx="1614487" cy="414337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8" name="左大括弧 21">
            <a:extLst>
              <a:ext uri="{FF2B5EF4-FFF2-40B4-BE49-F238E27FC236}">
                <a16:creationId xmlns:a16="http://schemas.microsoft.com/office/drawing/2014/main" id="{9EFF4CAB-E8F6-4C3F-97A9-E5904146BBAA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154738" y="625475"/>
            <a:ext cx="265112" cy="1589088"/>
          </a:xfrm>
          <a:prstGeom prst="leftBrace">
            <a:avLst>
              <a:gd name="adj1" fmla="val 832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9" name="文字方塊 22">
            <a:extLst>
              <a:ext uri="{FF2B5EF4-FFF2-40B4-BE49-F238E27FC236}">
                <a16:creationId xmlns:a16="http://schemas.microsoft.com/office/drawing/2014/main" id="{ECDAC2BA-5C6B-48AB-A2FC-5CFCA816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8763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1200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4" name="向下箭號 23">
            <a:extLst>
              <a:ext uri="{FF2B5EF4-FFF2-40B4-BE49-F238E27FC236}">
                <a16:creationId xmlns:a16="http://schemas.microsoft.com/office/drawing/2014/main" id="{072576F2-FA9A-43CB-ADE9-DD6CEBA6DE2C}"/>
              </a:ext>
            </a:extLst>
          </p:cNvPr>
          <p:cNvSpPr/>
          <p:nvPr/>
        </p:nvSpPr>
        <p:spPr bwMode="auto">
          <a:xfrm flipV="1">
            <a:off x="5408278" y="2067008"/>
            <a:ext cx="215153" cy="29199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4833" name="文字方塊 24">
            <a:extLst>
              <a:ext uri="{FF2B5EF4-FFF2-40B4-BE49-F238E27FC236}">
                <a16:creationId xmlns:a16="http://schemas.microsoft.com/office/drawing/2014/main" id="{3640E32A-A495-4CB1-8F44-59866E29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2365375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SN=94532</a:t>
            </a:r>
          </a:p>
        </p:txBody>
      </p:sp>
      <p:sp>
        <p:nvSpPr>
          <p:cNvPr id="34834" name="文字方塊 25">
            <a:extLst>
              <a:ext uri="{FF2B5EF4-FFF2-40B4-BE49-F238E27FC236}">
                <a16:creationId xmlns:a16="http://schemas.microsoft.com/office/drawing/2014/main" id="{F18A0D6E-5246-44B1-8D71-93FA297A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2819400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91612 + 1460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7" name="上彎箭號 26">
            <a:extLst>
              <a:ext uri="{FF2B5EF4-FFF2-40B4-BE49-F238E27FC236}">
                <a16:creationId xmlns:a16="http://schemas.microsoft.com/office/drawing/2014/main" id="{437D0799-D18D-4327-9B89-038984F80A50}"/>
              </a:ext>
            </a:extLst>
          </p:cNvPr>
          <p:cNvSpPr/>
          <p:nvPr/>
        </p:nvSpPr>
        <p:spPr bwMode="auto">
          <a:xfrm>
            <a:off x="3404026" y="2789307"/>
            <a:ext cx="315045" cy="261257"/>
          </a:xfrm>
          <a:prstGeom prst="bentUpArrow">
            <a:avLst>
              <a:gd name="adj1" fmla="val 32500"/>
              <a:gd name="adj2" fmla="val 3125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4838" name="文字方塊 27">
            <a:extLst>
              <a:ext uri="{FF2B5EF4-FFF2-40B4-BE49-F238E27FC236}">
                <a16:creationId xmlns:a16="http://schemas.microsoft.com/office/drawing/2014/main" id="{5006DE7D-E9B3-4AEB-B855-FA513CBD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3019425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93072 + 1460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" name="上彎箭號 28">
            <a:extLst>
              <a:ext uri="{FF2B5EF4-FFF2-40B4-BE49-F238E27FC236}">
                <a16:creationId xmlns:a16="http://schemas.microsoft.com/office/drawing/2014/main" id="{8F233A55-3F5B-461A-9D71-50B055334477}"/>
              </a:ext>
            </a:extLst>
          </p:cNvPr>
          <p:cNvSpPr/>
          <p:nvPr/>
        </p:nvSpPr>
        <p:spPr bwMode="auto">
          <a:xfrm>
            <a:off x="5309668" y="2820043"/>
            <a:ext cx="322727" cy="453357"/>
          </a:xfrm>
          <a:prstGeom prst="bentUpArrow">
            <a:avLst>
              <a:gd name="adj1" fmla="val 32500"/>
              <a:gd name="adj2" fmla="val 3125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4842" name="矩形 29">
            <a:extLst>
              <a:ext uri="{FF2B5EF4-FFF2-40B4-BE49-F238E27FC236}">
                <a16:creationId xmlns:a16="http://schemas.microsoft.com/office/drawing/2014/main" id="{8DF7FFFD-F0EE-43AA-9C5A-1912CD6F7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5" y="1582738"/>
            <a:ext cx="1844675" cy="414337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1" name="向下箭號 30">
            <a:extLst>
              <a:ext uri="{FF2B5EF4-FFF2-40B4-BE49-F238E27FC236}">
                <a16:creationId xmlns:a16="http://schemas.microsoft.com/office/drawing/2014/main" id="{1470073D-AA86-4687-887B-C32B4549A340}"/>
              </a:ext>
            </a:extLst>
          </p:cNvPr>
          <p:cNvSpPr/>
          <p:nvPr/>
        </p:nvSpPr>
        <p:spPr bwMode="auto">
          <a:xfrm flipV="1">
            <a:off x="7068031" y="2067008"/>
            <a:ext cx="215153" cy="29199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E61DD36-4E4E-4A07-AE20-D97883F566E9}"/>
              </a:ext>
            </a:extLst>
          </p:cNvPr>
          <p:cNvSpPr txBox="1"/>
          <p:nvPr/>
        </p:nvSpPr>
        <p:spPr>
          <a:xfrm>
            <a:off x="6775450" y="2365375"/>
            <a:ext cx="908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SN=?</a:t>
            </a:r>
          </a:p>
        </p:txBody>
      </p:sp>
      <p:grpSp>
        <p:nvGrpSpPr>
          <p:cNvPr id="34847" name="群組 35">
            <a:extLst>
              <a:ext uri="{FF2B5EF4-FFF2-40B4-BE49-F238E27FC236}">
                <a16:creationId xmlns:a16="http://schemas.microsoft.com/office/drawing/2014/main" id="{C20784FD-1D2D-4CF0-AE3B-C1458FBA1CBD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3886200"/>
            <a:ext cx="2435225" cy="1882775"/>
            <a:chOff x="599352" y="1728908"/>
            <a:chExt cx="2435839" cy="1882487"/>
          </a:xfrm>
        </p:grpSpPr>
        <p:sp>
          <p:nvSpPr>
            <p:cNvPr id="34854" name="矩形 36">
              <a:extLst>
                <a:ext uri="{FF2B5EF4-FFF2-40B4-BE49-F238E27FC236}">
                  <a16:creationId xmlns:a16="http://schemas.microsoft.com/office/drawing/2014/main" id="{229F7BC5-2445-470D-819E-B9D9C2A67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023" y="2428155"/>
              <a:ext cx="1844168" cy="414937"/>
            </a:xfrm>
            <a:prstGeom prst="rect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38" name="向下箭號 37">
              <a:extLst>
                <a:ext uri="{FF2B5EF4-FFF2-40B4-BE49-F238E27FC236}">
                  <a16:creationId xmlns:a16="http://schemas.microsoft.com/office/drawing/2014/main" id="{2070C363-76F4-46F6-9694-9947995C9DE8}"/>
                </a:ext>
              </a:extLst>
            </p:cNvPr>
            <p:cNvSpPr/>
            <p:nvPr/>
          </p:nvSpPr>
          <p:spPr bwMode="auto">
            <a:xfrm flipV="1">
              <a:off x="1114183" y="2912249"/>
              <a:ext cx="215153" cy="291993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34858" name="文字方塊 38">
              <a:extLst>
                <a:ext uri="{FF2B5EF4-FFF2-40B4-BE49-F238E27FC236}">
                  <a16:creationId xmlns:a16="http://schemas.microsoft.com/office/drawing/2014/main" id="{5218EBAF-1752-4779-B650-38AA5B2DF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352" y="3211285"/>
              <a:ext cx="1298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SN=91612</a:t>
              </a:r>
              <a:endParaRPr kumimoji="0"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34859" name="左大括弧 39">
              <a:extLst>
                <a:ext uri="{FF2B5EF4-FFF2-40B4-BE49-F238E27FC236}">
                  <a16:creationId xmlns:a16="http://schemas.microsoft.com/office/drawing/2014/main" id="{32713BD5-52EA-4DB0-B767-D20051804670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1980557" y="1363917"/>
              <a:ext cx="265101" cy="1817275"/>
            </a:xfrm>
            <a:prstGeom prst="lef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34860" name="文字方塊 40">
              <a:extLst>
                <a:ext uri="{FF2B5EF4-FFF2-40B4-BE49-F238E27FC236}">
                  <a16:creationId xmlns:a16="http://schemas.microsoft.com/office/drawing/2014/main" id="{B4F81DBC-E474-4BEF-AC79-15C318AA9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942" y="172890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  <a:ea typeface="新細明體" panose="02020500000000000000" pitchFamily="18" charset="-120"/>
                </a:rPr>
                <a:t>1460</a:t>
              </a:r>
              <a:endParaRPr kumimoji="0" lang="zh-TW" altLang="en-US" sz="18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6747ACF-D9FE-47F6-A700-E4CB44FEE4E6}"/>
              </a:ext>
            </a:extLst>
          </p:cNvPr>
          <p:cNvSpPr txBox="1"/>
          <p:nvPr/>
        </p:nvSpPr>
        <p:spPr>
          <a:xfrm>
            <a:off x="200025" y="1482725"/>
            <a:ext cx="1108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Sender</a:t>
            </a:r>
            <a:endParaRPr lang="zh-TW" altLang="en-US" b="1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E97C0ECF-E898-4C04-9132-D428E1A1CA17}"/>
              </a:ext>
            </a:extLst>
          </p:cNvPr>
          <p:cNvSpPr txBox="1"/>
          <p:nvPr/>
        </p:nvSpPr>
        <p:spPr>
          <a:xfrm>
            <a:off x="307975" y="4541838"/>
            <a:ext cx="24812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Receiver  </a:t>
            </a:r>
            <a:r>
              <a:rPr lang="en-US" altLang="zh-TW">
                <a:ea typeface="新細明體" charset="-120"/>
              </a:rPr>
              <a:t>receives</a:t>
            </a:r>
            <a:endParaRPr lang="zh-TW" altLang="en-US">
              <a:ea typeface="新細明體" charset="-120"/>
            </a:endParaRPr>
          </a:p>
        </p:txBody>
      </p:sp>
      <p:sp>
        <p:nvSpPr>
          <p:cNvPr id="44" name="向右箭號 43">
            <a:extLst>
              <a:ext uri="{FF2B5EF4-FFF2-40B4-BE49-F238E27FC236}">
                <a16:creationId xmlns:a16="http://schemas.microsoft.com/office/drawing/2014/main" id="{397C1971-52FD-495B-AABA-532C84ED1759}"/>
              </a:ext>
            </a:extLst>
          </p:cNvPr>
          <p:cNvSpPr/>
          <p:nvPr/>
        </p:nvSpPr>
        <p:spPr bwMode="auto">
          <a:xfrm>
            <a:off x="5348089" y="4595054"/>
            <a:ext cx="468726" cy="3150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4853" name="文字方塊 44">
            <a:extLst>
              <a:ext uri="{FF2B5EF4-FFF2-40B4-BE49-F238E27FC236}">
                <a16:creationId xmlns:a16="http://schemas.microsoft.com/office/drawing/2014/main" id="{2B173F5C-A331-4A80-8C43-3E2F588D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447992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AN = ?</a:t>
            </a:r>
            <a:endParaRPr kumimoji="0" lang="zh-TW" altLang="en-US" sz="2400" b="1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950BF44F-84F0-4921-A0B9-F9B6AF5D7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3200">
                <a:ea typeface="新細明體" panose="02020500000000000000" pitchFamily="18" charset="-120"/>
              </a:rPr>
              <a:t>Sending and Receiving Flow Control Perspectives</a:t>
            </a:r>
          </a:p>
        </p:txBody>
      </p:sp>
      <p:pic>
        <p:nvPicPr>
          <p:cNvPr id="35843" name="Picture 1033">
            <a:extLst>
              <a:ext uri="{FF2B5EF4-FFF2-40B4-BE49-F238E27FC236}">
                <a16:creationId xmlns:a16="http://schemas.microsoft.com/office/drawing/2014/main" id="{605E0C4B-4A65-45E9-AA78-B37C0CF25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1350963"/>
            <a:ext cx="7248525" cy="5478462"/>
          </a:xfrm>
          <a:noFill/>
        </p:spPr>
      </p:pic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99F60C04-EA92-42C4-816F-F1DA7EA9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9478C84-0FAF-484A-BADD-BD5021CB139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05D107BC-552C-4BEA-ADB8-7617ABB4F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3200">
                <a:ea typeface="新細明體" panose="02020500000000000000" pitchFamily="18" charset="-120"/>
              </a:rPr>
              <a:t>Example of TCP Credit Allocation Mechanism</a:t>
            </a:r>
          </a:p>
        </p:txBody>
      </p:sp>
      <p:pic>
        <p:nvPicPr>
          <p:cNvPr id="37891" name="Picture 1029">
            <a:extLst>
              <a:ext uri="{FF2B5EF4-FFF2-40B4-BE49-F238E27FC236}">
                <a16:creationId xmlns:a16="http://schemas.microsoft.com/office/drawing/2014/main" id="{D6CA5878-19FF-48CB-A2A4-E4F21F063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317625"/>
            <a:ext cx="8094663" cy="5510213"/>
          </a:xfrm>
          <a:noFill/>
        </p:spPr>
      </p:pic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7987FAAD-F9D6-4B0A-868E-A686AB7F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FA3003B-10BD-4675-8648-8E262D39CBF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A564B645-A71A-442D-879E-7030298C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05ECF990-955B-4838-BAF8-86720BC8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3200400"/>
            <a:ext cx="1047750" cy="236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4FB9B46-E22C-42ED-A379-1D804F3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702050"/>
            <a:ext cx="665162" cy="236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6C1B7DB1-09A1-42F3-9E7B-87A5640C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3794125"/>
            <a:ext cx="463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17520 (3718091612 ~ 3718091612+17519)</a:t>
            </a:r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FBB51F3B-365D-46ED-8CE1-44C089BE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565775"/>
            <a:ext cx="1390650" cy="822325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My PC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10.10.13.137</a:t>
            </a:r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09698518-4B43-4A6C-8966-5A2292F2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5540375"/>
            <a:ext cx="1470025" cy="822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FTP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163.22.12.51</a:t>
            </a:r>
          </a:p>
        </p:txBody>
      </p:sp>
      <p:sp>
        <p:nvSpPr>
          <p:cNvPr id="39944" name="Line 11">
            <a:extLst>
              <a:ext uri="{FF2B5EF4-FFF2-40B4-BE49-F238E27FC236}">
                <a16:creationId xmlns:a16="http://schemas.microsoft.com/office/drawing/2014/main" id="{82CD25AE-F4D0-45CA-9E1A-8F514BC13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5899150"/>
            <a:ext cx="23717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39945" name="Text Box 12">
            <a:extLst>
              <a:ext uri="{FF2B5EF4-FFF2-40B4-BE49-F238E27FC236}">
                <a16:creationId xmlns:a16="http://schemas.microsoft.com/office/drawing/2014/main" id="{9C25E843-6D06-49FC-8579-04406478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5548313"/>
            <a:ext cx="189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AN = 3718091612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W = 17520</a:t>
            </a:r>
          </a:p>
        </p:txBody>
      </p:sp>
      <p:sp>
        <p:nvSpPr>
          <p:cNvPr id="39946" name="投影片編號版面配置區 9">
            <a:extLst>
              <a:ext uri="{FF2B5EF4-FFF2-40B4-BE49-F238E27FC236}">
                <a16:creationId xmlns:a16="http://schemas.microsoft.com/office/drawing/2014/main" id="{4779D6C5-46F7-45E9-885F-839759DA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AC66A65-FE21-427F-BE7F-5F5691BAB1B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870F2225-ED8E-44AE-B3F1-7C92AB42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2">
            <a:extLst>
              <a:ext uri="{FF2B5EF4-FFF2-40B4-BE49-F238E27FC236}">
                <a16:creationId xmlns:a16="http://schemas.microsoft.com/office/drawing/2014/main" id="{6C640FA2-BC58-4DB9-970F-496B39D7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5351463"/>
            <a:ext cx="5565775" cy="1165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2CAD5E07-31AC-4291-8EFF-486CC1E9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028950"/>
            <a:ext cx="1047750" cy="236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05B4AA2D-5F2F-4D66-9256-A081CE22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367088"/>
            <a:ext cx="377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3718091612 + 1460 = 3718093072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C5DC49A5-0119-4E36-884F-767AD6BF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3883025"/>
            <a:ext cx="463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16060 (3718093072 ~ 3718091612+17519)</a:t>
            </a:r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1B6DD6F1-3C5B-4C8D-A288-1B81BE649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565775"/>
            <a:ext cx="1390650" cy="822325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My PC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10.10.13.137</a:t>
            </a: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BBC076BC-1A00-4DD5-AE2C-172E12FA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5540375"/>
            <a:ext cx="1470025" cy="822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FTP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163.22.12.51</a:t>
            </a:r>
          </a:p>
        </p:txBody>
      </p:sp>
      <p:sp>
        <p:nvSpPr>
          <p:cNvPr id="41993" name="Line 10">
            <a:extLst>
              <a:ext uri="{FF2B5EF4-FFF2-40B4-BE49-F238E27FC236}">
                <a16:creationId xmlns:a16="http://schemas.microsoft.com/office/drawing/2014/main" id="{75019289-FD29-4B0D-88B2-05F37791B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589915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41994" name="Text Box 11">
            <a:extLst>
              <a:ext uri="{FF2B5EF4-FFF2-40B4-BE49-F238E27FC236}">
                <a16:creationId xmlns:a16="http://schemas.microsoft.com/office/drawing/2014/main" id="{5C440C64-796D-4A38-A43D-EA0CE897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5548313"/>
            <a:ext cx="185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SN = 3718091612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Data: 1460 octets</a:t>
            </a:r>
          </a:p>
        </p:txBody>
      </p:sp>
      <p:sp>
        <p:nvSpPr>
          <p:cNvPr id="41995" name="投影片編號版面配置區 10">
            <a:extLst>
              <a:ext uri="{FF2B5EF4-FFF2-40B4-BE49-F238E27FC236}">
                <a16:creationId xmlns:a16="http://schemas.microsoft.com/office/drawing/2014/main" id="{221890F5-AE21-4DAE-B4E1-D8099FE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46EA610-6F08-4845-A246-CE6C453A6A3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4F8FDD7-AD8B-477E-814A-D053BC5C8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Transport Protocols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7B90421-924C-449B-930C-4C1278417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The transport protocol provides an end-to-end data transfer service that shields upper-layer protocols from the details of the intervening network.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Two types of transport service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 connection oriented, e.g. TCP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 connectionless (datagram), e.g. UDP</a:t>
            </a:r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A8137262-6897-407F-B40B-33E778FF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73C666C-ADDF-45BE-8C13-8E7AB18CC8F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>
            <a:extLst>
              <a:ext uri="{FF2B5EF4-FFF2-40B4-BE49-F238E27FC236}">
                <a16:creationId xmlns:a16="http://schemas.microsoft.com/office/drawing/2014/main" id="{E0FAE529-8ABA-4C22-BEDA-26B64487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>
            <a:extLst>
              <a:ext uri="{FF2B5EF4-FFF2-40B4-BE49-F238E27FC236}">
                <a16:creationId xmlns:a16="http://schemas.microsoft.com/office/drawing/2014/main" id="{374BA2E7-CC4B-4F3F-9F75-A88C3B4C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3028950"/>
            <a:ext cx="1047750" cy="236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34DF58B5-3078-43D6-8A22-0AF2E2B2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924175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= 3718091612 + 1460</a:t>
            </a:r>
          </a:p>
        </p:txBody>
      </p:sp>
      <p:sp>
        <p:nvSpPr>
          <p:cNvPr id="44037" name="Text Box 9">
            <a:extLst>
              <a:ext uri="{FF2B5EF4-FFF2-40B4-BE49-F238E27FC236}">
                <a16:creationId xmlns:a16="http://schemas.microsoft.com/office/drawing/2014/main" id="{B7D6EBCA-811C-474D-A7E5-E590ABA0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3417888"/>
            <a:ext cx="377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3718093072 + 1460 = 3718094532</a:t>
            </a:r>
          </a:p>
        </p:txBody>
      </p:sp>
      <p:sp>
        <p:nvSpPr>
          <p:cNvPr id="44038" name="Text Box 10">
            <a:extLst>
              <a:ext uri="{FF2B5EF4-FFF2-40B4-BE49-F238E27FC236}">
                <a16:creationId xmlns:a16="http://schemas.microsoft.com/office/drawing/2014/main" id="{2E732D5E-F6A8-4DB4-9C3F-7143D854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3925888"/>
            <a:ext cx="4694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13600  (3718094532 ~ 3718091612+17519)</a:t>
            </a:r>
          </a:p>
        </p:txBody>
      </p:sp>
      <p:sp>
        <p:nvSpPr>
          <p:cNvPr id="44039" name="Rectangle 11">
            <a:extLst>
              <a:ext uri="{FF2B5EF4-FFF2-40B4-BE49-F238E27FC236}">
                <a16:creationId xmlns:a16="http://schemas.microsoft.com/office/drawing/2014/main" id="{EF3235B3-DCCD-4F69-887B-6A4AB741A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5351463"/>
            <a:ext cx="5565775" cy="1165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4040" name="Rectangle 12">
            <a:extLst>
              <a:ext uri="{FF2B5EF4-FFF2-40B4-BE49-F238E27FC236}">
                <a16:creationId xmlns:a16="http://schemas.microsoft.com/office/drawing/2014/main" id="{893E2656-74F2-40DB-ABA6-398B32C5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565775"/>
            <a:ext cx="1390650" cy="822325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My PC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10.10.13.137</a:t>
            </a:r>
          </a:p>
        </p:txBody>
      </p:sp>
      <p:sp>
        <p:nvSpPr>
          <p:cNvPr id="44041" name="Rectangle 13">
            <a:extLst>
              <a:ext uri="{FF2B5EF4-FFF2-40B4-BE49-F238E27FC236}">
                <a16:creationId xmlns:a16="http://schemas.microsoft.com/office/drawing/2014/main" id="{B89E85B2-1DD5-4AD9-A848-98CFF95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5540375"/>
            <a:ext cx="1470025" cy="822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FTP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163.22.12.51</a:t>
            </a:r>
          </a:p>
        </p:txBody>
      </p:sp>
      <p:sp>
        <p:nvSpPr>
          <p:cNvPr id="44042" name="Line 14">
            <a:extLst>
              <a:ext uri="{FF2B5EF4-FFF2-40B4-BE49-F238E27FC236}">
                <a16:creationId xmlns:a16="http://schemas.microsoft.com/office/drawing/2014/main" id="{92C56E5E-0C56-46CF-BD27-430F89F4E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5899150"/>
            <a:ext cx="237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44043" name="Text Box 15">
            <a:extLst>
              <a:ext uri="{FF2B5EF4-FFF2-40B4-BE49-F238E27FC236}">
                <a16:creationId xmlns:a16="http://schemas.microsoft.com/office/drawing/2014/main" id="{BD8EEE1D-6174-4797-9307-E153FCE8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5548313"/>
            <a:ext cx="185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SN = 3718093072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Data: 1460 octets</a:t>
            </a:r>
          </a:p>
        </p:txBody>
      </p:sp>
      <p:sp>
        <p:nvSpPr>
          <p:cNvPr id="44044" name="投影片編號版面配置區 11">
            <a:extLst>
              <a:ext uri="{FF2B5EF4-FFF2-40B4-BE49-F238E27FC236}">
                <a16:creationId xmlns:a16="http://schemas.microsoft.com/office/drawing/2014/main" id="{06E0AFB7-7D2F-43EE-BBEE-5E9016BC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119E4CA-E641-4BBA-9AAD-8DE5324B45B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>
            <a:extLst>
              <a:ext uri="{FF2B5EF4-FFF2-40B4-BE49-F238E27FC236}">
                <a16:creationId xmlns:a16="http://schemas.microsoft.com/office/drawing/2014/main" id="{2EA4D3DF-8B94-4BB1-BD5E-5C14CCF7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>
            <a:extLst>
              <a:ext uri="{FF2B5EF4-FFF2-40B4-BE49-F238E27FC236}">
                <a16:creationId xmlns:a16="http://schemas.microsoft.com/office/drawing/2014/main" id="{41990943-0A02-4A2C-BA4D-4E9B6189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3214688"/>
            <a:ext cx="1047750" cy="236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9B66D761-A5DD-4133-8ED8-8965EE35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3095625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= 3718093072 + 1460</a:t>
            </a:r>
          </a:p>
        </p:txBody>
      </p:sp>
      <p:sp>
        <p:nvSpPr>
          <p:cNvPr id="46085" name="Rectangle 9">
            <a:extLst>
              <a:ext uri="{FF2B5EF4-FFF2-40B4-BE49-F238E27FC236}">
                <a16:creationId xmlns:a16="http://schemas.microsoft.com/office/drawing/2014/main" id="{253B0882-DC2F-4355-9EE3-0101D0453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3702050"/>
            <a:ext cx="606425" cy="220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6086" name="Text Box 10">
            <a:extLst>
              <a:ext uri="{FF2B5EF4-FFF2-40B4-BE49-F238E27FC236}">
                <a16:creationId xmlns:a16="http://schemas.microsoft.com/office/drawing/2014/main" id="{9D0E45AA-27FC-425B-A74F-EE24B0ED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3852863"/>
            <a:ext cx="463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17520 (3718094532 ~ 3718094532+17519)</a:t>
            </a:r>
          </a:p>
        </p:txBody>
      </p:sp>
      <p:sp>
        <p:nvSpPr>
          <p:cNvPr id="46087" name="Oval 12">
            <a:extLst>
              <a:ext uri="{FF2B5EF4-FFF2-40B4-BE49-F238E27FC236}">
                <a16:creationId xmlns:a16="http://schemas.microsoft.com/office/drawing/2014/main" id="{3D868BCE-5606-4D82-8530-9A885B987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3009900"/>
            <a:ext cx="900113" cy="249238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6088" name="Rectangle 23">
            <a:extLst>
              <a:ext uri="{FF2B5EF4-FFF2-40B4-BE49-F238E27FC236}">
                <a16:creationId xmlns:a16="http://schemas.microsoft.com/office/drawing/2014/main" id="{43A2D930-F555-46C2-82F2-B0B7D28B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5262563"/>
            <a:ext cx="5565775" cy="1165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6089" name="Rectangle 24">
            <a:extLst>
              <a:ext uri="{FF2B5EF4-FFF2-40B4-BE49-F238E27FC236}">
                <a16:creationId xmlns:a16="http://schemas.microsoft.com/office/drawing/2014/main" id="{890BE7BC-A3A2-429E-8A31-F349CC24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476875"/>
            <a:ext cx="1390650" cy="822325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My PC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10.10.13.137</a:t>
            </a:r>
          </a:p>
        </p:txBody>
      </p:sp>
      <p:sp>
        <p:nvSpPr>
          <p:cNvPr id="46090" name="Rectangle 25">
            <a:extLst>
              <a:ext uri="{FF2B5EF4-FFF2-40B4-BE49-F238E27FC236}">
                <a16:creationId xmlns:a16="http://schemas.microsoft.com/office/drawing/2014/main" id="{90FAAB29-FB00-4FE5-930D-068A99BD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5451475"/>
            <a:ext cx="1470025" cy="822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FTP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163.22.12.51</a:t>
            </a:r>
          </a:p>
        </p:txBody>
      </p:sp>
      <p:sp>
        <p:nvSpPr>
          <p:cNvPr id="46091" name="Line 26">
            <a:extLst>
              <a:ext uri="{FF2B5EF4-FFF2-40B4-BE49-F238E27FC236}">
                <a16:creationId xmlns:a16="http://schemas.microsoft.com/office/drawing/2014/main" id="{9D8B513A-D19D-4472-B7B1-A55B1E75A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5810250"/>
            <a:ext cx="23717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46092" name="Text Box 27">
            <a:extLst>
              <a:ext uri="{FF2B5EF4-FFF2-40B4-BE49-F238E27FC236}">
                <a16:creationId xmlns:a16="http://schemas.microsoft.com/office/drawing/2014/main" id="{DAFCE27B-4236-4BB1-993C-C9781769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5459413"/>
            <a:ext cx="189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AN = 3718094532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W = 17520</a:t>
            </a:r>
          </a:p>
        </p:txBody>
      </p:sp>
      <p:sp>
        <p:nvSpPr>
          <p:cNvPr id="46093" name="投影片編號版面配置區 12">
            <a:extLst>
              <a:ext uri="{FF2B5EF4-FFF2-40B4-BE49-F238E27FC236}">
                <a16:creationId xmlns:a16="http://schemas.microsoft.com/office/drawing/2014/main" id="{2361B945-0515-4575-9563-EC433834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11A20BB-FD8B-4F09-9B48-4CDB942B4A6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ECD3C535-2D12-40F0-B1AD-E0D0711F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5">
            <a:extLst>
              <a:ext uri="{FF2B5EF4-FFF2-40B4-BE49-F238E27FC236}">
                <a16:creationId xmlns:a16="http://schemas.microsoft.com/office/drawing/2014/main" id="{15D82119-9F13-4552-A04F-EAF55417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3481388"/>
            <a:ext cx="900113" cy="249237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8A4E0957-AC2D-43CA-8306-BCA82313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3125788"/>
            <a:ext cx="1047750" cy="236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3" name="投影片編號版面配置區 4">
            <a:extLst>
              <a:ext uri="{FF2B5EF4-FFF2-40B4-BE49-F238E27FC236}">
                <a16:creationId xmlns:a16="http://schemas.microsoft.com/office/drawing/2014/main" id="{5A4BC607-88E6-49F5-A6D1-C3464628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B7BEB4-3230-4DBF-8F43-DA5BE4AE784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10D13B4-E36A-4E97-9694-05EA06950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Establishment and Termination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C3D994F-4212-4C60-8479-C3A8ED16E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establishment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Allow each end to know the other exists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Negotiation of optional parameters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Triggers allocation of transport entity resources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By mutual agreement</a:t>
            </a:r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82723017-FC72-4DB3-871B-9EE4CDDA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C89BFC7-8898-43EE-9778-1074AA9F1F0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CFADF382-CF84-4303-9DD7-110236514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Figure 6.3 Simple Connection State Diagram</a:t>
            </a:r>
          </a:p>
        </p:txBody>
      </p:sp>
      <p:pic>
        <p:nvPicPr>
          <p:cNvPr id="52227" name="Picture 1027" descr="Simple State Diagram">
            <a:extLst>
              <a:ext uri="{FF2B5EF4-FFF2-40B4-BE49-F238E27FC236}">
                <a16:creationId xmlns:a16="http://schemas.microsoft.com/office/drawing/2014/main" id="{57B80673-2C5C-474C-9AE0-341F501C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>
            <a:fillRect/>
          </a:stretch>
        </p:blipFill>
        <p:spPr bwMode="auto">
          <a:xfrm>
            <a:off x="1141413" y="1374775"/>
            <a:ext cx="746918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1028">
            <a:hlinkClick r:id="" action="ppaction://hlinkshowjump?jump=lastslideviewed" highlightClick="1"/>
            <a:hlinkHover r:id="" action="ppaction://hlinkshowjump?jump=lastslideviewed"/>
            <a:extLst>
              <a:ext uri="{FF2B5EF4-FFF2-40B4-BE49-F238E27FC236}">
                <a16:creationId xmlns:a16="http://schemas.microsoft.com/office/drawing/2014/main" id="{5D1FADAF-4594-416A-B170-7E7B9583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6102350"/>
            <a:ext cx="530225" cy="568325"/>
          </a:xfrm>
          <a:prstGeom prst="actionButtonReturn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2229" name="投影片編號版面配置區 4">
            <a:extLst>
              <a:ext uri="{FF2B5EF4-FFF2-40B4-BE49-F238E27FC236}">
                <a16:creationId xmlns:a16="http://schemas.microsoft.com/office/drawing/2014/main" id="{84B25E0E-6DF8-4B62-B0BE-9DD1833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C88D495-08F5-4CB9-9645-71323248C38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FC7398E-8019-4D00-AA66-5DBE3289C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Figure 6.4 Connection Establishment Scenarios</a:t>
            </a:r>
          </a:p>
        </p:txBody>
      </p:sp>
      <p:pic>
        <p:nvPicPr>
          <p:cNvPr id="54275" name="Picture 3" descr="Connection Establish">
            <a:extLst>
              <a:ext uri="{FF2B5EF4-FFF2-40B4-BE49-F238E27FC236}">
                <a16:creationId xmlns:a16="http://schemas.microsoft.com/office/drawing/2014/main" id="{216D3FAD-77A3-4D38-B3B1-8EC8D824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>
            <a:fillRect/>
          </a:stretch>
        </p:blipFill>
        <p:spPr bwMode="auto">
          <a:xfrm>
            <a:off x="176213" y="1839913"/>
            <a:ext cx="878998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A00B1238-CC9A-49A6-AD30-AEA21A02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C33A604-230C-42C4-AD6F-7CB9F027204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C037CA3-2DC2-4F1B-837C-B3BAA571A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Not Listening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C680947-2A95-47FB-945A-4C797E32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 SYN comes in while the requested TS user is idle (not listening).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 Reject with RST (Reset)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 Queue request until matching open issued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 Signal TS user to notify of pending request</a:t>
            </a:r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:a16="http://schemas.microsoft.com/office/drawing/2014/main" id="{B08A37DC-75B4-4274-B5F6-4B70AFB4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728DF0D-00BE-4274-B0CF-39B9905692D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D4DEB31-48F5-41A0-8D5E-EC9572A8D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Termination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C6A5257-EF43-4E6B-8D51-1C3F287A1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Either or both sides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By mutual agreement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Abrupt termination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Or graceful termination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Close wait state must accept incoming data until FIN received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:a16="http://schemas.microsoft.com/office/drawing/2014/main" id="{9845FCB9-334B-4B96-949D-0FEC9E10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27F4B6D-75C4-4A73-8B0E-A7BC13A5179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30AA248-069A-4B9E-A592-F1503BCF5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Side Initiating Termination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A1E42BC-A7E7-4B66-BEF2-AA1DD9696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TS user Close request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Transport entity sends FIN, requesting termination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Connection placed in FIN WAIT state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Continue to accept data and deliver data to user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Not send any more data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When FIN received, inform user and close connection</a:t>
            </a:r>
          </a:p>
        </p:txBody>
      </p:sp>
      <p:sp>
        <p:nvSpPr>
          <p:cNvPr id="60420" name="投影片編號版面配置區 3">
            <a:extLst>
              <a:ext uri="{FF2B5EF4-FFF2-40B4-BE49-F238E27FC236}">
                <a16:creationId xmlns:a16="http://schemas.microsoft.com/office/drawing/2014/main" id="{3E4AEE12-7B8D-41F2-8B1A-80403AF6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9C8067A-BCC1-4BF4-91DE-DD667EA3173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034A515-C706-4DF7-BCAC-680ECEA81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Side Not Initiating Termination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C5A2891-5ED5-46CD-BAE0-C93CEF2CA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13" y="1562100"/>
            <a:ext cx="8562975" cy="4495800"/>
          </a:xfrm>
        </p:spPr>
        <p:txBody>
          <a:bodyPr/>
          <a:lstStyle/>
          <a:p>
            <a:r>
              <a:rPr lang="en-GB" altLang="zh-TW" sz="2400">
                <a:ea typeface="新細明體" panose="02020500000000000000" pitchFamily="18" charset="-120"/>
              </a:rPr>
              <a:t>FIN received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Inform TS user and place connection in CLOSE WAIT state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Continue to accept data from TS user and transmit it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TS user issues CLOSE primitive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Transport entity sends FIN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Connection closed</a:t>
            </a:r>
          </a:p>
          <a:p>
            <a:endParaRPr lang="en-GB" altLang="zh-TW" sz="2400">
              <a:ea typeface="新細明體" panose="02020500000000000000" pitchFamily="18" charset="-120"/>
            </a:endParaRPr>
          </a:p>
          <a:p>
            <a:r>
              <a:rPr lang="en-GB" altLang="zh-TW" sz="2400">
                <a:ea typeface="新細明體" panose="02020500000000000000" pitchFamily="18" charset="-120"/>
              </a:rPr>
              <a:t>All outstanding data is transmitted from both sides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Both sides agree to terminate</a:t>
            </a:r>
          </a:p>
        </p:txBody>
      </p:sp>
      <p:sp>
        <p:nvSpPr>
          <p:cNvPr id="62468" name="投影片編號版面配置區 3">
            <a:extLst>
              <a:ext uri="{FF2B5EF4-FFF2-40B4-BE49-F238E27FC236}">
                <a16:creationId xmlns:a16="http://schemas.microsoft.com/office/drawing/2014/main" id="{F08A6E72-270A-4FEE-BAFE-C45B73F2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CDACD6A-0771-4FE3-89CB-AAF5F7B1E1E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590720-8879-4A9B-AD51-18BE4F579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Oriented Transport Protocol Mechanisms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E55DEA-0549-470D-A9EB-A650BE318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Logical connection</a:t>
            </a:r>
            <a:endParaRPr lang="en-GB" altLang="zh-TW" sz="3200">
              <a:ea typeface="新細明體" panose="02020500000000000000" pitchFamily="18" charset="-120"/>
            </a:endParaRPr>
          </a:p>
          <a:p>
            <a:pPr lvl="1"/>
            <a:r>
              <a:rPr lang="en-GB" altLang="zh-TW" sz="2800">
                <a:ea typeface="新細明體" panose="02020500000000000000" pitchFamily="18" charset="-120"/>
              </a:rPr>
              <a:t> Establishment</a:t>
            </a:r>
          </a:p>
          <a:p>
            <a:pPr lvl="1"/>
            <a:r>
              <a:rPr lang="en-GB" altLang="zh-TW" sz="2800">
                <a:ea typeface="新細明體" panose="02020500000000000000" pitchFamily="18" charset="-120"/>
              </a:rPr>
              <a:t> Maintenance</a:t>
            </a:r>
          </a:p>
          <a:p>
            <a:pPr lvl="1"/>
            <a:r>
              <a:rPr lang="en-GB" altLang="zh-TW" sz="2800">
                <a:ea typeface="新細明體" panose="02020500000000000000" pitchFamily="18" charset="-120"/>
              </a:rPr>
              <a:t> Termination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Reliable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e.g. TCP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58DF822F-89FC-42F3-8561-300D8FA1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BCA71AA-F9D4-412B-8F8F-2A3F17A1D07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B4A0789-A26E-4DAD-BB98-0077F6F5E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(2). Unreliable Network Service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CD20B27-4D9F-418B-8701-4525FE9F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528763"/>
            <a:ext cx="81788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E.g. 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internet using IP, 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frame relay using LAPF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IEEE 802.3 using unacknowledged connectionless LLC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Segments may get lost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Segments may arrive out of order</a:t>
            </a:r>
          </a:p>
          <a:p>
            <a:endParaRPr lang="en-GB" altLang="zh-TW">
              <a:ea typeface="新細明體" panose="02020500000000000000" pitchFamily="18" charset="-120"/>
            </a:endParaRP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66B80ABF-BCF8-4E54-98F0-C737CAC1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C3E688C-4E42-4CB3-B0DB-11AA0886FD62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00B79EF-EEB8-4004-BF24-CF763E815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Problems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DBD7D4A-7B2F-4C64-A797-6FCB5D5F6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1788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Ordered Delivery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Retransmission strategy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Duplication detection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Flow control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Connection establishment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Connection termination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Failure recovery</a:t>
            </a:r>
          </a:p>
          <a:p>
            <a:endParaRPr lang="en-GB" altLang="zh-TW">
              <a:ea typeface="新細明體" panose="02020500000000000000" pitchFamily="18" charset="-120"/>
            </a:endParaRP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21EA9524-BCAB-480F-9F4C-4C44DC8F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7B74263-BA57-4D1F-B71E-26A819B7C9D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5C09AD-6885-44AB-83A6-5F284B552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Ordered Delivery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652A55F-4A3F-43CC-8B36-A5A818F5A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Segments may arrive out of order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Number segments sequentially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TCP numbers each octet sequentially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Segments are numbered by the first octet number in the segment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68612" name="投影片編號版面配置區 3">
            <a:extLst>
              <a:ext uri="{FF2B5EF4-FFF2-40B4-BE49-F238E27FC236}">
                <a16:creationId xmlns:a16="http://schemas.microsoft.com/office/drawing/2014/main" id="{890E38ED-FEB7-4B66-87C5-072C2BE1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701E02A-7389-4E14-986D-4EC3AA75986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96ADF0-FC8E-4496-96AC-2F659C923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Retransmission Strategy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EC1B8FC-0D3C-4613-AF5D-5778FE8E0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074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Segment damaged in transit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Segment fails to arrive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Transmitter does not know of failure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Receiver must acknowledge successful receipt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Doesn’t require one ACK per segment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Use cumulative acknowledgement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Time out waiting for ACK triggers re-transmission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 Retransmission timer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69FA68EB-5C72-432A-BEAA-F2D7B14B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22C5563-1F8F-44FC-AC45-8BBF39AC0B5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>
            <a:extLst>
              <a:ext uri="{FF2B5EF4-FFF2-40B4-BE49-F238E27FC236}">
                <a16:creationId xmlns:a16="http://schemas.microsoft.com/office/drawing/2014/main" id="{42E137F3-C4EC-4E48-991A-4ADECE5A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884363"/>
            <a:ext cx="8923337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5">
            <a:extLst>
              <a:ext uri="{FF2B5EF4-FFF2-40B4-BE49-F238E27FC236}">
                <a16:creationId xmlns:a16="http://schemas.microsoft.com/office/drawing/2014/main" id="{47F43F9D-279F-4771-AB49-ECD572C35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Transport Protocol Timers</a:t>
            </a:r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FBC05E0D-8F05-4F1D-B656-5833C4B7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51A28C9-CE2F-49D9-BBB4-074F7BCD65D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7D9DA4A-D073-4FBF-A2AF-ACF500806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Duplication Detection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1768605-202F-4E0F-98C3-761455CE8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If ACK lost, segment is re-transmitted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Receiver must recognize duplicates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Duplicate received prior to closing connection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Receiver assumes ACK lost. </a:t>
            </a:r>
            <a:r>
              <a:rPr lang="en-GB" altLang="zh-TW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GB" altLang="zh-TW">
                <a:ea typeface="新細明體" panose="02020500000000000000" pitchFamily="18" charset="-120"/>
              </a:rPr>
              <a:t> ACKs the duplicate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Sender must not get confused with multiple ACKs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Sequence number space large enough to not cycle within maximum life of segment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Duplicate received after closing connection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 See “Connection Establishment”</a:t>
            </a:r>
          </a:p>
          <a:p>
            <a:pPr lvl="1"/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id="{328DD0ED-C0F1-4BCE-9700-06F68630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79008F1-E312-4440-A2E6-DD9F493FFA17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E628828-3280-4438-B685-1F4A746AB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488" y="130175"/>
            <a:ext cx="8204200" cy="2349500"/>
          </a:xfrm>
        </p:spPr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Example of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Incorrect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Duplicate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Detection</a:t>
            </a:r>
          </a:p>
        </p:txBody>
      </p:sp>
      <p:pic>
        <p:nvPicPr>
          <p:cNvPr id="76803" name="Picture 3" descr="Incorrect Dup Detection">
            <a:extLst>
              <a:ext uri="{FF2B5EF4-FFF2-40B4-BE49-F238E27FC236}">
                <a16:creationId xmlns:a16="http://schemas.microsoft.com/office/drawing/2014/main" id="{943AC258-A9D5-49C7-8998-0C45A03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4"/>
          <a:stretch>
            <a:fillRect/>
          </a:stretch>
        </p:blipFill>
        <p:spPr bwMode="auto">
          <a:xfrm>
            <a:off x="3973513" y="92075"/>
            <a:ext cx="5278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E40F24BE-DE5E-4D83-B667-0A8496DA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32175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Sequence space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: 1600</a:t>
            </a: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A3DE4E79-621E-4F63-99D3-C2A8ED923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5757863"/>
            <a:ext cx="2300288" cy="414337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F88AE46-DEDD-4BF1-94F5-1D3257791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5057775"/>
            <a:ext cx="985838" cy="158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F619B2C3-5AA1-4BF8-AC26-CBD4A497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719638"/>
            <a:ext cx="830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SN = 1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13C6BE81-FFBC-41CA-A73A-874D84522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5503863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9" name="Text Box 10">
            <a:extLst>
              <a:ext uri="{FF2B5EF4-FFF2-40B4-BE49-F238E27FC236}">
                <a16:creationId xmlns:a16="http://schemas.microsoft.com/office/drawing/2014/main" id="{A337E8B7-8C45-4EC8-B100-B4DE3F2E0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075238"/>
            <a:ext cx="358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is considered as a duplicate.</a:t>
            </a:r>
          </a:p>
        </p:txBody>
      </p:sp>
      <p:sp>
        <p:nvSpPr>
          <p:cNvPr id="76810" name="Text Box 11">
            <a:extLst>
              <a:ext uri="{FF2B5EF4-FFF2-40B4-BE49-F238E27FC236}">
                <a16:creationId xmlns:a16="http://schemas.microsoft.com/office/drawing/2014/main" id="{46EE8F10-5565-471D-B38B-59A3585D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689475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Segment: </a:t>
            </a:r>
          </a:p>
        </p:txBody>
      </p:sp>
      <p:sp>
        <p:nvSpPr>
          <p:cNvPr id="76811" name="Text Box 12">
            <a:extLst>
              <a:ext uri="{FF2B5EF4-FFF2-40B4-BE49-F238E27FC236}">
                <a16:creationId xmlns:a16="http://schemas.microsoft.com/office/drawing/2014/main" id="{11D93500-C38E-43B8-B97B-58AE88D6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729288"/>
            <a:ext cx="4368800" cy="9779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Sequence number space should be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long enough.</a:t>
            </a:r>
          </a:p>
        </p:txBody>
      </p:sp>
      <p:sp>
        <p:nvSpPr>
          <p:cNvPr id="76812" name="投影片編號版面配置區 11">
            <a:extLst>
              <a:ext uri="{FF2B5EF4-FFF2-40B4-BE49-F238E27FC236}">
                <a16:creationId xmlns:a16="http://schemas.microsoft.com/office/drawing/2014/main" id="{635BF246-13F2-4A78-A98C-D70F35A5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20A4714-8C8A-4767-A5BE-CDC4FEBBD19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AB5DA37-4CFF-40A5-8F73-629D6047D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Flow Control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32F8CDB-090D-4EC0-A583-CDD573B48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zh-TW">
                <a:ea typeface="新細明體" pitchFamily="18" charset="-120"/>
              </a:rPr>
              <a:t>Credit allocation</a:t>
            </a:r>
          </a:p>
          <a:p>
            <a:pPr>
              <a:defRPr/>
            </a:pPr>
            <a:r>
              <a:rPr lang="en-GB" altLang="zh-TW">
                <a:ea typeface="新細明體" pitchFamily="18" charset="-120"/>
              </a:rPr>
              <a:t>Problem if AN=</a:t>
            </a:r>
            <a:r>
              <a:rPr lang="en-GB" altLang="zh-TW" i="1">
                <a:latin typeface="Times New Roman" pitchFamily="18" charset="0"/>
                <a:ea typeface="新細明體" pitchFamily="18" charset="-120"/>
              </a:rPr>
              <a:t>i</a:t>
            </a:r>
            <a:r>
              <a:rPr lang="en-GB" altLang="zh-TW">
                <a:ea typeface="新細明體" pitchFamily="18" charset="-120"/>
              </a:rPr>
              <a:t>, W=0 closing window</a:t>
            </a:r>
          </a:p>
          <a:p>
            <a:pPr>
              <a:defRPr/>
            </a:pPr>
            <a:r>
              <a:rPr lang="en-GB" altLang="zh-TW">
                <a:ea typeface="新細明體" pitchFamily="18" charset="-120"/>
              </a:rPr>
              <a:t>Send AN=</a:t>
            </a:r>
            <a:r>
              <a:rPr lang="en-GB" altLang="zh-TW" i="1">
                <a:latin typeface="Times New Roman" pitchFamily="18" charset="0"/>
                <a:ea typeface="新細明體" pitchFamily="18" charset="-120"/>
              </a:rPr>
              <a:t>i</a:t>
            </a:r>
            <a:r>
              <a:rPr lang="en-GB" altLang="zh-TW">
                <a:ea typeface="新細明體" pitchFamily="18" charset="-120"/>
              </a:rPr>
              <a:t>, W=</a:t>
            </a:r>
            <a:r>
              <a:rPr lang="en-GB" altLang="zh-TW" i="1">
                <a:latin typeface="Times New Roman" pitchFamily="18" charset="0"/>
                <a:ea typeface="新細明體" pitchFamily="18" charset="-120"/>
              </a:rPr>
              <a:t>j</a:t>
            </a:r>
            <a:r>
              <a:rPr lang="en-GB" altLang="zh-TW">
                <a:ea typeface="新細明體" pitchFamily="18" charset="-120"/>
              </a:rPr>
              <a:t> to reopen, but this is lost</a:t>
            </a:r>
          </a:p>
          <a:p>
            <a:pPr>
              <a:defRPr/>
            </a:pPr>
            <a:r>
              <a:rPr lang="en-GB" altLang="zh-TW">
                <a:ea typeface="新細明體" pitchFamily="18" charset="-120"/>
              </a:rPr>
              <a:t>Sender thinks window is closed, receiver thinks it is open</a:t>
            </a:r>
          </a:p>
          <a:p>
            <a:pPr>
              <a:defRPr/>
            </a:pPr>
            <a:r>
              <a:rPr lang="en-GB" altLang="zh-TW">
                <a:ea typeface="新細明體" pitchFamily="18" charset="-120"/>
              </a:rPr>
              <a:t>Use </a:t>
            </a:r>
            <a:r>
              <a:rPr lang="en-GB" altLang="zh-TW" i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window timer</a:t>
            </a:r>
          </a:p>
          <a:p>
            <a:pPr>
              <a:defRPr/>
            </a:pPr>
            <a:r>
              <a:rPr lang="en-GB" altLang="zh-TW">
                <a:ea typeface="新細明體" pitchFamily="18" charset="-120"/>
              </a:rPr>
              <a:t>If timer expires, send something</a:t>
            </a:r>
          </a:p>
          <a:p>
            <a:pPr lvl="1">
              <a:defRPr/>
            </a:pPr>
            <a:r>
              <a:rPr lang="en-GB" altLang="zh-TW">
                <a:ea typeface="新細明體" pitchFamily="18" charset="-120"/>
              </a:rPr>
              <a:t>Could be re-transmission of previous segment</a:t>
            </a:r>
          </a:p>
          <a:p>
            <a:pPr lvl="1">
              <a:defRPr/>
            </a:pPr>
            <a:endParaRPr lang="en-GB" altLang="zh-TW">
              <a:ea typeface="新細明體" pitchFamily="18" charset="-120"/>
            </a:endParaRPr>
          </a:p>
          <a:p>
            <a:pPr>
              <a:defRPr/>
            </a:pPr>
            <a:endParaRPr lang="en-GB" altLang="zh-TW">
              <a:ea typeface="新細明體" pitchFamily="18" charset="-120"/>
            </a:endParaRPr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4ABC0C54-4105-47FF-A940-21F07C1B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30BB22B-1E36-4B1B-A92F-E004AF5E57CD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981FBBB-DA65-4747-B30E-CFBD49EDA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Establishment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E76378C-8F9B-4194-AF95-D7BE17A93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Two way handshake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A send SYN, B replies with SYN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Lost SYN handled by re-transmission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Can lead to duplicate SYNs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Ignore duplicate SYNs once connected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Lost or delayed data segments can cause connection problems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Segment from old connections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Start segment numbers far removed from previous connection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Use SYN</a:t>
            </a:r>
            <a:r>
              <a:rPr lang="en-GB" altLang="zh-TW" sz="2800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Need ACK to include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Solved using Three Way Handshake</a:t>
            </a: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id="{0639AEE8-1EB5-42D9-A9B7-5FD215C5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6414CFC-6E96-4EB5-9CD8-8C88D13BA05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69A682C-8900-40D2-8A97-7BDAFAB91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3" y="330200"/>
            <a:ext cx="8204200" cy="3038475"/>
          </a:xfrm>
        </p:spPr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Two-Way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Handshake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Problem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with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Obsolete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Data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Segment</a:t>
            </a:r>
          </a:p>
        </p:txBody>
      </p:sp>
      <p:pic>
        <p:nvPicPr>
          <p:cNvPr id="82947" name="Picture 3" descr="2Way Handshake-1">
            <a:extLst>
              <a:ext uri="{FF2B5EF4-FFF2-40B4-BE49-F238E27FC236}">
                <a16:creationId xmlns:a16="http://schemas.microsoft.com/office/drawing/2014/main" id="{45FC4793-5F96-4FC6-9F12-0268F47D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3468688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>
            <a:extLst>
              <a:ext uri="{FF2B5EF4-FFF2-40B4-BE49-F238E27FC236}">
                <a16:creationId xmlns:a16="http://schemas.microsoft.com/office/drawing/2014/main" id="{96A2DD28-C58B-4C0E-86C4-40D0CDFD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30738"/>
            <a:ext cx="360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Start each new connection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with a different SN far from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the most recent connection. 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:a16="http://schemas.microsoft.com/office/drawing/2014/main" id="{B69D9E5A-9A27-4712-9F98-77577C55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B620C6B-57FF-451E-A96B-AFFD9CDB7B25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3C3890-21CE-4834-93D3-56B4B9613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3200" dirty="0">
                <a:ea typeface="新細明體" panose="02020500000000000000" pitchFamily="18" charset="-120"/>
              </a:rPr>
              <a:t>(1). Reliable Sequencing Network Service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681EAF7-2DDB-4174-9A6B-982D367DE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717" y="1604513"/>
            <a:ext cx="8178800" cy="4686300"/>
          </a:xfrm>
        </p:spPr>
        <p:txBody>
          <a:bodyPr/>
          <a:lstStyle/>
          <a:p>
            <a:r>
              <a:rPr lang="en-GB" altLang="zh-TW" sz="2400" dirty="0">
                <a:ea typeface="新細明體" panose="02020500000000000000" pitchFamily="18" charset="-120"/>
              </a:rPr>
              <a:t>Assume the network service accepts messages of arbitrary length.</a:t>
            </a:r>
          </a:p>
          <a:p>
            <a:r>
              <a:rPr lang="en-GB" altLang="zh-TW" sz="2400" dirty="0">
                <a:ea typeface="新細明體" panose="02020500000000000000" pitchFamily="18" charset="-120"/>
              </a:rPr>
              <a:t>Assume virtually 100% reliable delivery by network service</a:t>
            </a:r>
          </a:p>
          <a:p>
            <a:pPr lvl="1"/>
            <a:r>
              <a:rPr lang="en-GB" altLang="zh-TW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anose="02020500000000000000" pitchFamily="18" charset="-120"/>
              </a:rPr>
              <a:t>e.g. reliable packet switched network using X.25</a:t>
            </a:r>
          </a:p>
          <a:p>
            <a:pPr lvl="1"/>
            <a:r>
              <a:rPr lang="en-GB" altLang="zh-TW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anose="02020500000000000000" pitchFamily="18" charset="-120"/>
              </a:rPr>
              <a:t>e.g. frame relay using LAPF control protocol</a:t>
            </a:r>
          </a:p>
          <a:p>
            <a:pPr lvl="1"/>
            <a:r>
              <a:rPr lang="en-GB" altLang="zh-TW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anose="02020500000000000000" pitchFamily="18" charset="-120"/>
              </a:rPr>
              <a:t>e.g. IEEE 802.3 using connection oriented LLC service</a:t>
            </a:r>
          </a:p>
          <a:p>
            <a:r>
              <a:rPr lang="en-GB" altLang="zh-TW" sz="2400" dirty="0">
                <a:ea typeface="新細明體" panose="02020500000000000000" pitchFamily="18" charset="-120"/>
              </a:rPr>
              <a:t>As if the transport protocol is used as an end-to-end protocol between two systems on same network.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AACF59B6-C1E0-4E50-831B-F240F41B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49D58FF-88C6-49C9-B795-96D5B606F75E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8FEBE0D-D57B-41D1-A523-83816863A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101600"/>
            <a:ext cx="8204200" cy="1143000"/>
          </a:xfrm>
        </p:spPr>
        <p:txBody>
          <a:bodyPr/>
          <a:lstStyle/>
          <a:p>
            <a:r>
              <a:rPr lang="en-GB" altLang="zh-TW" sz="3200">
                <a:ea typeface="新細明體" panose="02020500000000000000" pitchFamily="18" charset="-120"/>
              </a:rPr>
              <a:t>Two-Way Handshake Problem with Obsolete SYN Segments</a:t>
            </a:r>
          </a:p>
        </p:txBody>
      </p:sp>
      <p:pic>
        <p:nvPicPr>
          <p:cNvPr id="84995" name="Picture 3" descr="2Way Handshake-2">
            <a:extLst>
              <a:ext uri="{FF2B5EF4-FFF2-40B4-BE49-F238E27FC236}">
                <a16:creationId xmlns:a16="http://schemas.microsoft.com/office/drawing/2014/main" id="{B6D9883E-7323-48DE-BD6C-009EBFA3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b="19028"/>
          <a:stretch>
            <a:fillRect/>
          </a:stretch>
        </p:blipFill>
        <p:spPr bwMode="auto">
          <a:xfrm>
            <a:off x="1724025" y="1704975"/>
            <a:ext cx="69342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>
            <a:extLst>
              <a:ext uri="{FF2B5EF4-FFF2-40B4-BE49-F238E27FC236}">
                <a16:creationId xmlns:a16="http://schemas.microsoft.com/office/drawing/2014/main" id="{4E0FB922-53D8-4A34-AC84-BEB8C0F0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953000"/>
            <a:ext cx="3044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 does not know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that </a:t>
            </a:r>
            <a:r>
              <a:rPr kumimoji="0" lang="en-US" altLang="zh-TW" sz="2000" u="sng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SYN k</a:t>
            </a:r>
            <a:r>
              <a:rPr kumimoji="0" lang="en-US" altLang="zh-TW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was discarded.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232B7B6-D1FB-4E83-8E47-8EA72CCD09DE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5629275"/>
            <a:ext cx="3965575" cy="995363"/>
            <a:chOff x="117" y="3546"/>
            <a:chExt cx="2498" cy="627"/>
          </a:xfrm>
        </p:grpSpPr>
        <p:sp>
          <p:nvSpPr>
            <p:cNvPr id="84999" name="Text Box 5">
              <a:extLst>
                <a:ext uri="{FF2B5EF4-FFF2-40B4-BE49-F238E27FC236}">
                  <a16:creationId xmlns:a16="http://schemas.microsoft.com/office/drawing/2014/main" id="{8ECFF118-B731-439B-B39D-A100F884C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" y="3879"/>
              <a:ext cx="2498" cy="29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SYN should be acknowledged.</a:t>
              </a:r>
            </a:p>
          </p:txBody>
        </p:sp>
        <p:sp>
          <p:nvSpPr>
            <p:cNvPr id="85000" name="AutoShape 7">
              <a:extLst>
                <a:ext uri="{FF2B5EF4-FFF2-40B4-BE49-F238E27FC236}">
                  <a16:creationId xmlns:a16="http://schemas.microsoft.com/office/drawing/2014/main" id="{50EB6AF2-A4C6-4C8D-96CC-2CF2D0128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3546"/>
              <a:ext cx="252" cy="24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4998" name="投影片編號版面配置區 7">
            <a:extLst>
              <a:ext uri="{FF2B5EF4-FFF2-40B4-BE49-F238E27FC236}">
                <a16:creationId xmlns:a16="http://schemas.microsoft.com/office/drawing/2014/main" id="{03796B24-2404-49AA-9C80-51B2ACE7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542FB0F-A559-4E4F-B63A-E59C5E24F20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20E3006-E3AD-4BDD-A08E-75D9886F1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744538"/>
            <a:ext cx="8204200" cy="1143000"/>
          </a:xfrm>
        </p:spPr>
        <p:txBody>
          <a:bodyPr/>
          <a:lstStyle/>
          <a:p>
            <a:br>
              <a:rPr lang="en-GB" altLang="zh-TW" sz="3200">
                <a:ea typeface="新細明體" panose="02020500000000000000" pitchFamily="18" charset="-120"/>
              </a:rPr>
            </a:b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TCP Entity </a:t>
            </a: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State Diagram</a:t>
            </a:r>
          </a:p>
        </p:txBody>
      </p:sp>
      <p:pic>
        <p:nvPicPr>
          <p:cNvPr id="87043" name="Picture 3" descr="TCP State Diagram">
            <a:extLst>
              <a:ext uri="{FF2B5EF4-FFF2-40B4-BE49-F238E27FC236}">
                <a16:creationId xmlns:a16="http://schemas.microsoft.com/office/drawing/2014/main" id="{D5AA73AD-0926-4F97-9799-D1DB7316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>
            <a:fillRect/>
          </a:stretch>
        </p:blipFill>
        <p:spPr bwMode="auto">
          <a:xfrm>
            <a:off x="3768725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文字方塊 3">
            <a:extLst>
              <a:ext uri="{FF2B5EF4-FFF2-40B4-BE49-F238E27FC236}">
                <a16:creationId xmlns:a16="http://schemas.microsoft.com/office/drawing/2014/main" id="{8B66F7E4-4884-4324-B3FE-1B647203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5849938"/>
            <a:ext cx="3659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SV: state vector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MSL: maximum segment lifetime</a:t>
            </a:r>
            <a:endParaRPr kumimoji="0"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7045" name="投影片編號版面配置區 4">
            <a:extLst>
              <a:ext uri="{FF2B5EF4-FFF2-40B4-BE49-F238E27FC236}">
                <a16:creationId xmlns:a16="http://schemas.microsoft.com/office/drawing/2014/main" id="{377DD1DA-FEDC-4CBC-91DC-B8424B41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360501F-8DE5-4345-99A0-D4A6BFAE2B4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CA2FE54-77DB-4358-A20C-A4845364C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1852613"/>
            <a:ext cx="8204200" cy="1143000"/>
          </a:xfrm>
        </p:spPr>
        <p:txBody>
          <a:bodyPr/>
          <a:lstStyle/>
          <a:p>
            <a:br>
              <a:rPr lang="en-GB" altLang="zh-TW" sz="3200">
                <a:ea typeface="新細明體" panose="02020500000000000000" pitchFamily="18" charset="-120"/>
              </a:rPr>
            </a:b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Examples of </a:t>
            </a: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Three-Way </a:t>
            </a: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Handshake</a:t>
            </a:r>
          </a:p>
        </p:txBody>
      </p:sp>
      <p:pic>
        <p:nvPicPr>
          <p:cNvPr id="89091" name="Picture 3" descr="3-Way Handshake">
            <a:extLst>
              <a:ext uri="{FF2B5EF4-FFF2-40B4-BE49-F238E27FC236}">
                <a16:creationId xmlns:a16="http://schemas.microsoft.com/office/drawing/2014/main" id="{B3B80A12-FD0C-42A1-B67E-FAFD977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8"/>
          <a:stretch>
            <a:fillRect/>
          </a:stretch>
        </p:blipFill>
        <p:spPr bwMode="auto">
          <a:xfrm>
            <a:off x="4737100" y="0"/>
            <a:ext cx="440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Line 4">
            <a:extLst>
              <a:ext uri="{FF2B5EF4-FFF2-40B4-BE49-F238E27FC236}">
                <a16:creationId xmlns:a16="http://schemas.microsoft.com/office/drawing/2014/main" id="{64CAD4F1-CC64-4322-B5B1-2FBAE125B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157663"/>
            <a:ext cx="1343025" cy="65722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9093" name="Line 5">
            <a:extLst>
              <a:ext uri="{FF2B5EF4-FFF2-40B4-BE49-F238E27FC236}">
                <a16:creationId xmlns:a16="http://schemas.microsoft.com/office/drawing/2014/main" id="{BB0B696A-6885-4034-AC9B-73B4098F4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2050" y="5172075"/>
            <a:ext cx="1285875" cy="214313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89094" name="投影片編號版面配置區 5">
            <a:extLst>
              <a:ext uri="{FF2B5EF4-FFF2-40B4-BE49-F238E27FC236}">
                <a16:creationId xmlns:a16="http://schemas.microsoft.com/office/drawing/2014/main" id="{A40BFDD8-48D2-4751-9DAF-04FC9A8F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485E6B0-5510-4899-B5F4-4BC38A19A0A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2C7ACDC-3AF5-4F0A-B9F3-B11AA2E1C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Termination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A0E278A-582F-4B1E-BAB7-3333A510D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 sz="2400">
                <a:ea typeface="新細明體" panose="02020500000000000000" pitchFamily="18" charset="-120"/>
              </a:rPr>
              <a:t>Entity in CLOSE WAIT state sends last data segment, followed by FIN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FIN arrives before last data segment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Receiver accepts FIN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Closes connection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Loses last data segment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Associate sequence number with FIN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Receiver waits for all segments before FIN sequence number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Loss of segments and obsolete segments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Must explicitly ACK FIN</a:t>
            </a:r>
          </a:p>
          <a:p>
            <a:endParaRPr lang="en-GB" altLang="zh-TW" sz="2400">
              <a:ea typeface="新細明體" panose="02020500000000000000" pitchFamily="18" charset="-120"/>
            </a:endParaRPr>
          </a:p>
        </p:txBody>
      </p:sp>
      <p:sp>
        <p:nvSpPr>
          <p:cNvPr id="91140" name="投影片編號版面配置區 4">
            <a:extLst>
              <a:ext uri="{FF2B5EF4-FFF2-40B4-BE49-F238E27FC236}">
                <a16:creationId xmlns:a16="http://schemas.microsoft.com/office/drawing/2014/main" id="{8E5CD792-630E-45B9-BEE9-8D8B836F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C214E38-6D21-4410-A3A4-C55CDA37D43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0691A2D-9574-42F4-948F-7EF288F80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Graceful Close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BD24C45-D3EA-4D6A-86F4-70E67C662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Send FIN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GB" altLang="zh-TW">
                <a:ea typeface="新細明體" panose="02020500000000000000" pitchFamily="18" charset="-120"/>
              </a:rPr>
              <a:t> and receive AN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Receive FIN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GB" altLang="zh-TW">
                <a:ea typeface="新細明體" panose="02020500000000000000" pitchFamily="18" charset="-120"/>
              </a:rPr>
              <a:t> and send AN </a:t>
            </a:r>
            <a:r>
              <a:rPr lang="en-GB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Wait twice maximum expected segment lifetime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93188" name="投影片編號版面配置區 3">
            <a:extLst>
              <a:ext uri="{FF2B5EF4-FFF2-40B4-BE49-F238E27FC236}">
                <a16:creationId xmlns:a16="http://schemas.microsoft.com/office/drawing/2014/main" id="{D2509E95-1313-4D67-808F-3F8AC6DA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4200E21-EC15-4A85-B305-93CB946F5AC8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7CA45E9-DF4F-4FE0-9A6C-300B277EB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Failure Recovery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FAEFA8E-948D-401C-AC08-3186D01B7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zh-TW" sz="2400">
                <a:ea typeface="新細明體" pitchFamily="18" charset="-120"/>
              </a:rPr>
              <a:t>After transport entity restarts, state info of all active connections is lost.</a:t>
            </a:r>
          </a:p>
          <a:p>
            <a:pPr>
              <a:defRPr/>
            </a:pPr>
            <a:r>
              <a:rPr lang="en-GB" altLang="zh-TW" sz="2400">
                <a:ea typeface="新細明體" pitchFamily="18" charset="-120"/>
              </a:rPr>
              <a:t>Connection is half open</a:t>
            </a:r>
          </a:p>
          <a:p>
            <a:pPr lvl="1">
              <a:defRPr/>
            </a:pPr>
            <a:r>
              <a:rPr lang="en-GB" altLang="zh-TW" sz="2000">
                <a:ea typeface="新細明體" pitchFamily="18" charset="-120"/>
              </a:rPr>
              <a:t>Side that did not crash still thinks it is connected</a:t>
            </a:r>
          </a:p>
          <a:p>
            <a:pPr>
              <a:defRPr/>
            </a:pPr>
            <a:r>
              <a:rPr lang="en-GB" altLang="zh-TW" sz="2400">
                <a:ea typeface="新細明體" pitchFamily="18" charset="-120"/>
              </a:rPr>
              <a:t>Close connection using </a:t>
            </a:r>
            <a:r>
              <a:rPr lang="en-GB" altLang="zh-TW" sz="2400" i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persistence timer</a:t>
            </a:r>
          </a:p>
          <a:p>
            <a:pPr lvl="1">
              <a:defRPr/>
            </a:pPr>
            <a:r>
              <a:rPr lang="en-GB" altLang="zh-TW" sz="2000">
                <a:ea typeface="新細明體" pitchFamily="18" charset="-120"/>
              </a:rPr>
              <a:t>Wait for ACK for (time out) * (number of retries)</a:t>
            </a:r>
          </a:p>
          <a:p>
            <a:pPr lvl="1">
              <a:defRPr/>
            </a:pPr>
            <a:r>
              <a:rPr lang="en-GB" altLang="zh-TW" sz="2000">
                <a:ea typeface="新細明體" pitchFamily="18" charset="-120"/>
              </a:rPr>
              <a:t>When expired, close connection and inform user</a:t>
            </a:r>
          </a:p>
          <a:p>
            <a:pPr>
              <a:defRPr/>
            </a:pPr>
            <a:r>
              <a:rPr lang="en-GB" altLang="zh-TW" sz="2400">
                <a:ea typeface="新細明體" pitchFamily="18" charset="-120"/>
              </a:rPr>
              <a:t>When a transport entity fails and quickly restarts</a:t>
            </a:r>
          </a:p>
          <a:p>
            <a:pPr lvl="1">
              <a:defRPr/>
            </a:pPr>
            <a:r>
              <a:rPr lang="en-GB" altLang="zh-TW" sz="2000">
                <a:ea typeface="新細明體" pitchFamily="18" charset="-120"/>
              </a:rPr>
              <a:t>Send RST </a:t>
            </a:r>
            <a:r>
              <a:rPr lang="en-GB" altLang="zh-TW" sz="2000" i="1">
                <a:latin typeface="Times New Roman" pitchFamily="18" charset="0"/>
                <a:ea typeface="新細明體" pitchFamily="18" charset="-120"/>
              </a:rPr>
              <a:t>i</a:t>
            </a:r>
            <a:r>
              <a:rPr lang="en-GB" altLang="zh-TW" sz="2000">
                <a:ea typeface="新細明體" pitchFamily="18" charset="-120"/>
              </a:rPr>
              <a:t> in response to any </a:t>
            </a:r>
            <a:r>
              <a:rPr lang="en-GB" altLang="zh-TW" sz="2000" i="1">
                <a:latin typeface="Times New Roman" pitchFamily="18" charset="0"/>
                <a:ea typeface="新細明體" pitchFamily="18" charset="-120"/>
              </a:rPr>
              <a:t>i</a:t>
            </a:r>
            <a:r>
              <a:rPr lang="en-GB" altLang="zh-TW" sz="2000">
                <a:ea typeface="新細明體" pitchFamily="18" charset="-120"/>
              </a:rPr>
              <a:t> segment arriving</a:t>
            </a:r>
          </a:p>
          <a:p>
            <a:pPr>
              <a:defRPr/>
            </a:pPr>
            <a:r>
              <a:rPr lang="en-GB" altLang="zh-TW" sz="2400">
                <a:ea typeface="新細明體" pitchFamily="18" charset="-120"/>
              </a:rPr>
              <a:t>TS User must decide whether to reconnect</a:t>
            </a:r>
          </a:p>
          <a:p>
            <a:pPr lvl="1">
              <a:defRPr/>
            </a:pPr>
            <a:r>
              <a:rPr lang="en-GB" altLang="zh-TW" sz="2000">
                <a:ea typeface="新細明體" pitchFamily="18" charset="-120"/>
              </a:rPr>
              <a:t>Problems with lost or duplicate data</a:t>
            </a:r>
          </a:p>
        </p:txBody>
      </p:sp>
      <p:sp>
        <p:nvSpPr>
          <p:cNvPr id="95236" name="投影片編號版面配置區 3">
            <a:extLst>
              <a:ext uri="{FF2B5EF4-FFF2-40B4-BE49-F238E27FC236}">
                <a16:creationId xmlns:a16="http://schemas.microsoft.com/office/drawing/2014/main" id="{4AFEB4B2-044D-443D-B312-87772883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6D080EB-39FA-485F-9B51-4BE7C2D222A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686934C-2940-4673-B8F1-62A74974A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Services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C2708CE-94DC-484D-B9AB-8EE7AD5E7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" y="1416050"/>
            <a:ext cx="7869238" cy="49530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Transmission Control Protocol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Connection oriented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RFC 793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TCP service provides the reliable end-to-end transport of data between host processes.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Categories of TCP services: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Multiplexing (via ports)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Connection management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Data transport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Special capabilities (push, urgent)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Error reporting</a:t>
            </a:r>
            <a:endParaRPr lang="en-GB" altLang="zh-TW" sz="2800">
              <a:ea typeface="新細明體" panose="02020500000000000000" pitchFamily="18" charset="-120"/>
            </a:endParaRPr>
          </a:p>
        </p:txBody>
      </p:sp>
      <p:sp>
        <p:nvSpPr>
          <p:cNvPr id="97284" name="投影片編號版面配置區 3">
            <a:extLst>
              <a:ext uri="{FF2B5EF4-FFF2-40B4-BE49-F238E27FC236}">
                <a16:creationId xmlns:a16="http://schemas.microsoft.com/office/drawing/2014/main" id="{D0DF6EDC-523C-4438-A2A2-A899843C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6E02C0E-4B0F-48DE-A452-FD48F8A00929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4DD74321-0588-42E4-BEE4-E37C6958E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Multiplexing &amp; Connection Management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D9123346-2AD3-4C1A-943B-CD6C4B76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338" y="1401763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 Multiplexing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TCP can simultaneously provide service to multiple processes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Process identified with port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Connection Management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Establishment, Maintenance, and Termination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Set up logical connection between sockets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Connection between two sockets may be set up if: 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No connection between the sockets currently exists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Internal TCP resources (e.g., buffer space) sufficient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Both users agree 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Maintenance supports </a:t>
            </a:r>
            <a:r>
              <a:rPr lang="en-GB" altLang="zh-TW" sz="2000" u="sng">
                <a:ea typeface="新細明體" panose="02020500000000000000" pitchFamily="18" charset="-120"/>
              </a:rPr>
              <a:t>data transport</a:t>
            </a:r>
            <a:r>
              <a:rPr lang="en-GB" altLang="zh-TW" sz="2000">
                <a:ea typeface="新細明體" panose="02020500000000000000" pitchFamily="18" charset="-120"/>
              </a:rPr>
              <a:t> and </a:t>
            </a:r>
            <a:r>
              <a:rPr lang="en-GB" altLang="zh-TW" sz="2000" u="sng">
                <a:ea typeface="新細明體" panose="02020500000000000000" pitchFamily="18" charset="-120"/>
              </a:rPr>
              <a:t>special capability</a:t>
            </a:r>
            <a:r>
              <a:rPr lang="en-GB" altLang="zh-TW" sz="2000">
                <a:ea typeface="新細明體" panose="02020500000000000000" pitchFamily="18" charset="-120"/>
              </a:rPr>
              <a:t> services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Termination either abrupt or graceful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Abrupt termination may lose data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Graceful termination prevents either side from shutting down until all outstanding data have been delivered</a:t>
            </a:r>
          </a:p>
        </p:txBody>
      </p:sp>
      <p:sp>
        <p:nvSpPr>
          <p:cNvPr id="99332" name="投影片編號版面配置區 3">
            <a:extLst>
              <a:ext uri="{FF2B5EF4-FFF2-40B4-BE49-F238E27FC236}">
                <a16:creationId xmlns:a16="http://schemas.microsoft.com/office/drawing/2014/main" id="{754735E8-DFE9-472D-9F7B-CB4A6692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72CEBC2-CB75-4B24-B401-503ABB163B1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ABF1D11C-65EC-4B4C-9A95-1E6323DF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525463"/>
            <a:ext cx="8204200" cy="769937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Multiplexing Example</a:t>
            </a:r>
          </a:p>
        </p:txBody>
      </p:sp>
      <p:pic>
        <p:nvPicPr>
          <p:cNvPr id="101379" name="Picture 3" descr="Multiplexing Example">
            <a:extLst>
              <a:ext uri="{FF2B5EF4-FFF2-40B4-BE49-F238E27FC236}">
                <a16:creationId xmlns:a16="http://schemas.microsoft.com/office/drawing/2014/main" id="{AADC5EE2-A1F9-4E3B-9C18-F6341163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5"/>
          <a:stretch>
            <a:fillRect/>
          </a:stretch>
        </p:blipFill>
        <p:spPr bwMode="auto">
          <a:xfrm>
            <a:off x="990600" y="1371600"/>
            <a:ext cx="67818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投影片編號版面配置區 3">
            <a:extLst>
              <a:ext uri="{FF2B5EF4-FFF2-40B4-BE49-F238E27FC236}">
                <a16:creationId xmlns:a16="http://schemas.microsoft.com/office/drawing/2014/main" id="{2A203BFB-9F51-4732-A290-36203804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36579E1-94A3-40A7-AE54-FACA83D539C9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DD31E94-441A-43F8-ACCC-FAB69F438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Data Transport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758DDDD-C763-4B32-948B-AF11DC85E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566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Full duplex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Timely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Associate timeout with data submitted for transmission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If data not delivered within timeout, user notified of service failure and connection abruptly terminates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Ordered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Labelled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Establish connection only if security designations match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If precedence levels do not match, higher level used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Flow controlled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Error controlled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Simple checksum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Delivers data free of errors within probabilities supported by checksum</a:t>
            </a:r>
          </a:p>
        </p:txBody>
      </p:sp>
      <p:sp>
        <p:nvSpPr>
          <p:cNvPr id="103428" name="文字方塊 4">
            <a:extLst>
              <a:ext uri="{FF2B5EF4-FFF2-40B4-BE49-F238E27FC236}">
                <a16:creationId xmlns:a16="http://schemas.microsoft.com/office/drawing/2014/main" id="{B33F5E51-C68A-473A-9BD5-8533E9A7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3871913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(IP Options)</a:t>
            </a:r>
            <a:endParaRPr kumimoji="0" lang="zh-TW" altLang="en-US" sz="200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3429" name="投影片編號版面配置區 4">
            <a:extLst>
              <a:ext uri="{FF2B5EF4-FFF2-40B4-BE49-F238E27FC236}">
                <a16:creationId xmlns:a16="http://schemas.microsoft.com/office/drawing/2014/main" id="{51175837-FA47-425F-82E1-87FAB0C2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4355F3D-08BE-4E64-9229-5FDE8BFF7FD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AB8EECB-7917-491C-BCD4-96B2ABFBC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Issues in a Simple Transport Protocol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9A30986-99E3-42BB-A513-C20F128DB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2" y="1854679"/>
            <a:ext cx="8178800" cy="4045789"/>
          </a:xfrm>
        </p:spPr>
        <p:txBody>
          <a:bodyPr/>
          <a:lstStyle/>
          <a:p>
            <a:r>
              <a:rPr lang="en-GB" altLang="zh-TW" dirty="0">
                <a:ea typeface="新細明體" panose="02020500000000000000" pitchFamily="18" charset="-120"/>
              </a:rPr>
              <a:t>Addressing</a:t>
            </a:r>
          </a:p>
          <a:p>
            <a:r>
              <a:rPr lang="en-GB" altLang="zh-TW" dirty="0">
                <a:ea typeface="新細明體" panose="02020500000000000000" pitchFamily="18" charset="-120"/>
              </a:rPr>
              <a:t>Multiplexing</a:t>
            </a:r>
          </a:p>
          <a:p>
            <a:r>
              <a:rPr lang="en-GB" altLang="zh-TW" b="1" i="1" dirty="0">
                <a:ea typeface="新細明體" panose="02020500000000000000" pitchFamily="18" charset="-120"/>
              </a:rPr>
              <a:t>Flow Control</a:t>
            </a:r>
          </a:p>
          <a:p>
            <a:r>
              <a:rPr lang="en-GB" altLang="zh-TW" dirty="0">
                <a:ea typeface="新細明體" panose="02020500000000000000" pitchFamily="18" charset="-120"/>
              </a:rPr>
              <a:t>Connection establishment and termination</a:t>
            </a:r>
          </a:p>
          <a:p>
            <a:endParaRPr lang="en-GB" altLang="zh-TW" dirty="0">
              <a:ea typeface="新細明體" panose="02020500000000000000" pitchFamily="18" charset="-120"/>
            </a:endParaRPr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0E6DC6D2-4F90-43FF-9ADE-B3EC24A9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01BACC8-7E2D-40EE-838E-5B23BF9E724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411A4CA-808E-4A15-BF83-5EF287149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Special Capabilities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4A38BF5-8AF1-4270-B04D-DBA4905B3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 sz="2400">
                <a:ea typeface="新細明體" panose="02020500000000000000" pitchFamily="18" charset="-120"/>
              </a:rPr>
              <a:t>Data stream push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TCP decides when enough data available to form segment 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Push flag requires transmission of all outstanding data up to and including that labelled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Receiver will deliver data in same way</a:t>
            </a:r>
          </a:p>
          <a:p>
            <a:r>
              <a:rPr lang="en-GB" altLang="zh-TW" sz="2400">
                <a:ea typeface="新細明體" panose="02020500000000000000" pitchFamily="18" charset="-120"/>
              </a:rPr>
              <a:t>Urgent data signalling</a:t>
            </a: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Tells destination user that significant or "urgent" data is in stream</a:t>
            </a:r>
          </a:p>
          <a:p>
            <a:pPr lvl="1">
              <a:buFontTx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Destination user determines appropriate action</a:t>
            </a:r>
            <a:endParaRPr lang="en-GB" altLang="zh-TW" sz="3200">
              <a:solidFill>
                <a:schemeClr val="tx2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GB" altLang="zh-TW" sz="32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Error Reporting</a:t>
            </a:r>
          </a:p>
          <a:p>
            <a:pPr lvl="1">
              <a:lnSpc>
                <a:spcPct val="11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TCP will report service failure due to internetwork conditions for which TCP cannot compensate</a:t>
            </a:r>
          </a:p>
        </p:txBody>
      </p:sp>
      <p:sp>
        <p:nvSpPr>
          <p:cNvPr id="105476" name="Line 4">
            <a:extLst>
              <a:ext uri="{FF2B5EF4-FFF2-40B4-BE49-F238E27FC236}">
                <a16:creationId xmlns:a16="http://schemas.microsoft.com/office/drawing/2014/main" id="{2CB16705-5EEE-4494-B800-726806784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" y="526415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05477" name="投影片編號版面配置區 4">
            <a:extLst>
              <a:ext uri="{FF2B5EF4-FFF2-40B4-BE49-F238E27FC236}">
                <a16:creationId xmlns:a16="http://schemas.microsoft.com/office/drawing/2014/main" id="{131C92C7-E055-4D81-B17C-486E1AD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59E50F7-7A95-484E-A290-80DFDF4C0EB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>
            <a:extLst>
              <a:ext uri="{FF2B5EF4-FFF2-40B4-BE49-F238E27FC236}">
                <a16:creationId xmlns:a16="http://schemas.microsoft.com/office/drawing/2014/main" id="{626C181A-C3BC-4E01-AF04-C2DE05E0F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Service Primitives</a:t>
            </a:r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DBF3240A-CAC7-40B6-BAE4-F1E9EAF3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Services defined in terms of primitives and parameters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Primitive specifies function to be performed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Parameters pass data and control information</a:t>
            </a:r>
          </a:p>
        </p:txBody>
      </p:sp>
      <p:sp>
        <p:nvSpPr>
          <p:cNvPr id="107524" name="投影片編號版面配置區 3">
            <a:extLst>
              <a:ext uri="{FF2B5EF4-FFF2-40B4-BE49-F238E27FC236}">
                <a16:creationId xmlns:a16="http://schemas.microsoft.com/office/drawing/2014/main" id="{1085BF86-0944-47E7-87A3-E7D3DD0B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B0E8F32-C20D-437F-A23B-BBBCE9B287A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>
            <a:extLst>
              <a:ext uri="{FF2B5EF4-FFF2-40B4-BE49-F238E27FC236}">
                <a16:creationId xmlns:a16="http://schemas.microsoft.com/office/drawing/2014/main" id="{F39D9FEE-4997-44A1-B02D-00443852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-6350"/>
            <a:ext cx="736282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5">
            <a:extLst>
              <a:ext uri="{FF2B5EF4-FFF2-40B4-BE49-F238E27FC236}">
                <a16:creationId xmlns:a16="http://schemas.microsoft.com/office/drawing/2014/main" id="{53D67FE2-4F2F-4CE1-9082-BE6B1756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0"/>
            <a:ext cx="22733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TCP Service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Request Primitives</a:t>
            </a:r>
          </a:p>
        </p:txBody>
      </p:sp>
      <p:sp>
        <p:nvSpPr>
          <p:cNvPr id="109572" name="投影片編號版面配置區 3">
            <a:extLst>
              <a:ext uri="{FF2B5EF4-FFF2-40B4-BE49-F238E27FC236}">
                <a16:creationId xmlns:a16="http://schemas.microsoft.com/office/drawing/2014/main" id="{46B84085-8B84-4DD3-9CE1-9F5FC36A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60BE79D-1E9E-43D2-9B2A-624218BB3B7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>
            <a:extLst>
              <a:ext uri="{FF2B5EF4-FFF2-40B4-BE49-F238E27FC236}">
                <a16:creationId xmlns:a16="http://schemas.microsoft.com/office/drawing/2014/main" id="{C7332293-2486-4FFB-86F2-406A0A33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0"/>
            <a:ext cx="73294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5">
            <a:extLst>
              <a:ext uri="{FF2B5EF4-FFF2-40B4-BE49-F238E27FC236}">
                <a16:creationId xmlns:a16="http://schemas.microsoft.com/office/drawing/2014/main" id="{16A2612A-9BA5-43C1-8176-49AFFC9A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588"/>
            <a:ext cx="2625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TCP Service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Response Primitives</a:t>
            </a:r>
          </a:p>
        </p:txBody>
      </p:sp>
      <p:sp>
        <p:nvSpPr>
          <p:cNvPr id="111620" name="投影片編號版面配置區 3">
            <a:extLst>
              <a:ext uri="{FF2B5EF4-FFF2-40B4-BE49-F238E27FC236}">
                <a16:creationId xmlns:a16="http://schemas.microsoft.com/office/drawing/2014/main" id="{65D44E01-DB11-4412-B786-59CB177A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66FF870-7647-49BB-9349-CC9819A3050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F3C0BF6-B7A3-46C2-88A3-C8B153BCC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468313"/>
            <a:ext cx="8204200" cy="565150"/>
          </a:xfrm>
        </p:spPr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Use of TCP and IP Service Primitives</a:t>
            </a:r>
          </a:p>
        </p:txBody>
      </p:sp>
      <p:pic>
        <p:nvPicPr>
          <p:cNvPr id="113667" name="Picture 3" descr="Service Primitives">
            <a:extLst>
              <a:ext uri="{FF2B5EF4-FFF2-40B4-BE49-F238E27FC236}">
                <a16:creationId xmlns:a16="http://schemas.microsoft.com/office/drawing/2014/main" id="{9A386B9E-2CE4-4B15-97F1-2CCC7335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>
            <a:fillRect/>
          </a:stretch>
        </p:blipFill>
        <p:spPr bwMode="auto">
          <a:xfrm>
            <a:off x="563563" y="1384300"/>
            <a:ext cx="78120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投影片編號版面配置區 3">
            <a:extLst>
              <a:ext uri="{FF2B5EF4-FFF2-40B4-BE49-F238E27FC236}">
                <a16:creationId xmlns:a16="http://schemas.microsoft.com/office/drawing/2014/main" id="{12311C7A-01E8-4004-A070-285403B2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37EF55B-59B0-4A65-8126-0931C2E1375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>
            <a:extLst>
              <a:ext uri="{FF2B5EF4-FFF2-40B4-BE49-F238E27FC236}">
                <a16:creationId xmlns:a16="http://schemas.microsoft.com/office/drawing/2014/main" id="{14D0DCF1-6000-4330-B474-FA3253D00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Basic Operation</a:t>
            </a:r>
          </a:p>
        </p:txBody>
      </p:sp>
      <p:sp>
        <p:nvSpPr>
          <p:cNvPr id="115715" name="Rectangle 5">
            <a:extLst>
              <a:ext uri="{FF2B5EF4-FFF2-40B4-BE49-F238E27FC236}">
                <a16:creationId xmlns:a16="http://schemas.microsoft.com/office/drawing/2014/main" id="{7DD7E672-02F2-404F-B5DE-4F7CBE127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8" y="1447800"/>
            <a:ext cx="8678862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Data transmitted in segments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TCP header and portion of user data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Some segments carry no data 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For connection management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Data passed to TCP by user in sequence of </a:t>
            </a:r>
            <a:r>
              <a:rPr lang="en-GB" altLang="zh-TW" sz="2400" u="sng">
                <a:ea typeface="新細明體" panose="02020500000000000000" pitchFamily="18" charset="-120"/>
              </a:rPr>
              <a:t>Send</a:t>
            </a:r>
            <a:r>
              <a:rPr lang="en-GB" altLang="zh-TW" sz="2400">
                <a:ea typeface="新細明體" panose="02020500000000000000" pitchFamily="18" charset="-120"/>
              </a:rPr>
              <a:t> primitives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Buffered in </a:t>
            </a:r>
            <a:r>
              <a:rPr lang="en-GB" altLang="zh-TW" sz="2400" i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send buffer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TCP assembles data from buffer into segment and transmits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Segment transmitted by IP service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Delivered to destination TCP entity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Strips off header and places data in </a:t>
            </a:r>
            <a:r>
              <a:rPr lang="en-GB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receive buffer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TCP notifies its user by </a:t>
            </a:r>
            <a:r>
              <a:rPr lang="en-GB" altLang="zh-TW" sz="2400" u="sng">
                <a:ea typeface="新細明體" panose="02020500000000000000" pitchFamily="18" charset="-120"/>
              </a:rPr>
              <a:t>Deliver</a:t>
            </a:r>
            <a:r>
              <a:rPr lang="en-GB" altLang="zh-TW" sz="2400">
                <a:ea typeface="新細明體" panose="02020500000000000000" pitchFamily="18" charset="-120"/>
              </a:rPr>
              <a:t> primitive that data are available</a:t>
            </a:r>
          </a:p>
        </p:txBody>
      </p:sp>
      <p:sp>
        <p:nvSpPr>
          <p:cNvPr id="115716" name="投影片編號版面配置區 3">
            <a:extLst>
              <a:ext uri="{FF2B5EF4-FFF2-40B4-BE49-F238E27FC236}">
                <a16:creationId xmlns:a16="http://schemas.microsoft.com/office/drawing/2014/main" id="{5D4E10E1-6EAF-40CE-8AC1-152EC42F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73FBD92-1B71-4AF8-B392-5C42097F922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441C6AC-4AE5-40AA-87A9-D8316D89D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Basic TCP Operation</a:t>
            </a:r>
          </a:p>
        </p:txBody>
      </p:sp>
      <p:pic>
        <p:nvPicPr>
          <p:cNvPr id="117763" name="Picture 3" descr="TCP Operation">
            <a:extLst>
              <a:ext uri="{FF2B5EF4-FFF2-40B4-BE49-F238E27FC236}">
                <a16:creationId xmlns:a16="http://schemas.microsoft.com/office/drawing/2014/main" id="{4D700FB0-9A64-4EA9-83E2-0F43977E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152400" y="1695450"/>
            <a:ext cx="8839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投影片編號版面配置區 3">
            <a:extLst>
              <a:ext uri="{FF2B5EF4-FFF2-40B4-BE49-F238E27FC236}">
                <a16:creationId xmlns:a16="http://schemas.microsoft.com/office/drawing/2014/main" id="{351AD949-CE38-4AC5-89F6-8BCC4022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6351568-4610-465D-B977-115B600E724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3FE504B-FB68-41D1-A86F-57564DC12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Difficulties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50311F5-F895-4793-B0F9-866BFE6D0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Segments may arrive out of order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Sequence number in TCP header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Segments may be lost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Sequence numbers and acknowledgments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TCP retransmits lost segments</a:t>
            </a: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Save copy in segment buffer until acknowledged</a:t>
            </a:r>
          </a:p>
        </p:txBody>
      </p:sp>
      <p:sp>
        <p:nvSpPr>
          <p:cNvPr id="119812" name="投影片編號版面配置區 3">
            <a:extLst>
              <a:ext uri="{FF2B5EF4-FFF2-40B4-BE49-F238E27FC236}">
                <a16:creationId xmlns:a16="http://schemas.microsoft.com/office/drawing/2014/main" id="{9DDEEAA6-EEDD-46DF-96AB-057F07A2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FDE8AE4-F8B2-45BC-A946-90C51B27141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DFA979D-0336-4706-9981-CC772C94C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TCP Header</a:t>
            </a:r>
          </a:p>
        </p:txBody>
      </p:sp>
      <p:pic>
        <p:nvPicPr>
          <p:cNvPr id="121859" name="Picture 3" descr="TCP Header">
            <a:extLst>
              <a:ext uri="{FF2B5EF4-FFF2-40B4-BE49-F238E27FC236}">
                <a16:creationId xmlns:a16="http://schemas.microsoft.com/office/drawing/2014/main" id="{A9E4E9E4-EBF8-4FBF-AD3F-C79A8B4A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3"/>
          <a:stretch>
            <a:fillRect/>
          </a:stretch>
        </p:blipFill>
        <p:spPr bwMode="auto">
          <a:xfrm>
            <a:off x="68263" y="1416050"/>
            <a:ext cx="8839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投影片編號版面配置區 4">
            <a:extLst>
              <a:ext uri="{FF2B5EF4-FFF2-40B4-BE49-F238E27FC236}">
                <a16:creationId xmlns:a16="http://schemas.microsoft.com/office/drawing/2014/main" id="{2568EE55-2DF6-44DA-9E03-FCFA5324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2DAEF96-32B8-472F-B004-D49F68B0BF12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>
            <a:extLst>
              <a:ext uri="{FF2B5EF4-FFF2-40B4-BE49-F238E27FC236}">
                <a16:creationId xmlns:a16="http://schemas.microsoft.com/office/drawing/2014/main" id="{78F36D50-62BC-4B7A-88AC-D8393A652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Options</a:t>
            </a:r>
          </a:p>
        </p:txBody>
      </p:sp>
      <p:sp>
        <p:nvSpPr>
          <p:cNvPr id="123907" name="Rectangle 5">
            <a:extLst>
              <a:ext uri="{FF2B5EF4-FFF2-40B4-BE49-F238E27FC236}">
                <a16:creationId xmlns:a16="http://schemas.microsoft.com/office/drawing/2014/main" id="{E4E98C5A-11A2-476F-AAB8-20916E349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Maximum segment size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Included in SYN segment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Window scale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Included in SYN segment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Window field gives credit allocation in octets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With Window Scale value in Window field multiplied by 2</a:t>
            </a:r>
            <a:r>
              <a:rPr lang="en-GB" altLang="zh-TW" sz="2000" baseline="30000">
                <a:ea typeface="新細明體" panose="02020500000000000000" pitchFamily="18" charset="-120"/>
              </a:rPr>
              <a:t>F</a:t>
            </a: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F is the value of window scale option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Sack-permitted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Selective acknowledgement allowed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Sack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Receiver can inform sender of all segments received successfully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Sender retransmit segments not received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Timestamps</a:t>
            </a: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Send timestamp in data segment and return echo of that timestamp in ACK segment</a:t>
            </a:r>
          </a:p>
        </p:txBody>
      </p:sp>
      <p:sp>
        <p:nvSpPr>
          <p:cNvPr id="123908" name="投影片編號版面配置區 3">
            <a:extLst>
              <a:ext uri="{FF2B5EF4-FFF2-40B4-BE49-F238E27FC236}">
                <a16:creationId xmlns:a16="http://schemas.microsoft.com/office/drawing/2014/main" id="{5535FB16-F1E7-4230-B7C2-CE6CE894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44A6D6F-A2FB-4FCB-A296-F0BE0C6134D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9CF0141-602E-42D9-8218-EB8841788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Addressing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DE2FE03-9445-4F27-AB9D-5D4A3DD1E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7163"/>
            <a:ext cx="8178800" cy="505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Target user specified by:</a:t>
            </a:r>
          </a:p>
          <a:p>
            <a:pPr lvl="1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User identification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Usually host, port</a:t>
            </a:r>
          </a:p>
          <a:p>
            <a:pPr lvl="3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Called a socket in TCP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Port represents a particular transport service (TS) user</a:t>
            </a:r>
          </a:p>
          <a:p>
            <a:pPr lvl="1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Transport entity identification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Generally only one per host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If more than one, then usually one of each type</a:t>
            </a:r>
          </a:p>
          <a:p>
            <a:pPr lvl="3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Specify transport protocol (TCP, UDP)</a:t>
            </a:r>
          </a:p>
          <a:p>
            <a:pPr lvl="1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Host address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An attached network device</a:t>
            </a:r>
          </a:p>
          <a:p>
            <a:pPr lvl="2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In an internet, a global internet address</a:t>
            </a:r>
          </a:p>
          <a:p>
            <a:pPr lvl="1">
              <a:lnSpc>
                <a:spcPct val="90000"/>
              </a:lnSpc>
            </a:pPr>
            <a:r>
              <a:rPr lang="en-GB" altLang="zh-TW" dirty="0">
                <a:ea typeface="新細明體" panose="02020500000000000000" pitchFamily="18" charset="-120"/>
              </a:rPr>
              <a:t>Network number</a:t>
            </a:r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A1E25AAF-9CAD-4D6F-8289-E3825883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79E5190-5B30-4B30-8D7F-E43920FF378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6AD5A55-5962-4FFE-9503-F1F5678BBA36}"/>
              </a:ext>
            </a:extLst>
          </p:cNvPr>
          <p:cNvSpPr txBox="1"/>
          <p:nvPr/>
        </p:nvSpPr>
        <p:spPr>
          <a:xfrm>
            <a:off x="5253486" y="1871931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Service User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F86AF515-57AC-45E2-BF27-36DF3066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942020F1-1C8D-46EF-B436-13F81740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4851400"/>
            <a:ext cx="3206750" cy="877888"/>
          </a:xfrm>
          <a:prstGeom prst="rect">
            <a:avLst/>
          </a:prstGeom>
          <a:noFill/>
          <a:ln w="19050" cap="rnd">
            <a:solidFill>
              <a:srgbClr val="CC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1E735373-AF73-458E-8C1A-71E5439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170363"/>
            <a:ext cx="1816100" cy="182562"/>
          </a:xfrm>
          <a:prstGeom prst="rect">
            <a:avLst/>
          </a:prstGeom>
          <a:noFill/>
          <a:ln w="19050" cap="rnd" algn="ctr">
            <a:solidFill>
              <a:srgbClr val="CC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5957" name="投影片編號版面配置區 4">
            <a:extLst>
              <a:ext uri="{FF2B5EF4-FFF2-40B4-BE49-F238E27FC236}">
                <a16:creationId xmlns:a16="http://schemas.microsoft.com/office/drawing/2014/main" id="{16D1097B-54AC-488C-A936-A03D1F60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FA29A4E-A251-4E34-935F-758CD773ED32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755AC4F4-22F8-4EAA-8823-01D583632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Items Passed to IP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06420BF-BAF4-48AD-A9AD-7E0003F89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passes some parameters down to IP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Precedence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Normal delay/low delay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Normal throughput/high throughput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Normal reliability/high reliability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Security</a:t>
            </a:r>
          </a:p>
        </p:txBody>
      </p:sp>
      <p:sp>
        <p:nvSpPr>
          <p:cNvPr id="128004" name="投影片編號版面配置區 3">
            <a:extLst>
              <a:ext uri="{FF2B5EF4-FFF2-40B4-BE49-F238E27FC236}">
                <a16:creationId xmlns:a16="http://schemas.microsoft.com/office/drawing/2014/main" id="{B2BB9EF6-8DB4-42C8-BE1F-27FAC004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85546F0-1EF4-49E1-BFAD-4DE4E1C4F2B1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94763607-5EF6-4ED0-9BA2-6ED17DF16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Mechanisms (1)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2D4AD43-34E5-4742-999C-AC8C36413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establishment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Three way handshake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Between pairs of ports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One port can connect to multiple destinations</a:t>
            </a:r>
          </a:p>
        </p:txBody>
      </p:sp>
      <p:sp>
        <p:nvSpPr>
          <p:cNvPr id="130052" name="投影片編號版面配置區 3">
            <a:extLst>
              <a:ext uri="{FF2B5EF4-FFF2-40B4-BE49-F238E27FC236}">
                <a16:creationId xmlns:a16="http://schemas.microsoft.com/office/drawing/2014/main" id="{B2FDB27E-8367-4CEB-959A-8A3B0A98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4F5A4DF-70F7-4597-B4F9-29CB205A346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62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>
            <a:extLst>
              <a:ext uri="{FF2B5EF4-FFF2-40B4-BE49-F238E27FC236}">
                <a16:creationId xmlns:a16="http://schemas.microsoft.com/office/drawing/2014/main" id="{9311349C-A9C9-4D41-A7AC-718075EC1931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Mechanisms (2)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DB0CF3C-7ECC-4668-9A09-85C538A7C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Data transfer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Logical stream of octets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Octets numbered modulo 2</a:t>
            </a:r>
            <a:r>
              <a:rPr lang="en-GB" altLang="zh-TW" baseline="30000">
                <a:ea typeface="新細明體" panose="02020500000000000000" pitchFamily="18" charset="-120"/>
              </a:rPr>
              <a:t>32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Flow control by credit allocation of number of octets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Data buffered at transmitter and receiver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32100" name="投影片編號版面配置區 3">
            <a:extLst>
              <a:ext uri="{FF2B5EF4-FFF2-40B4-BE49-F238E27FC236}">
                <a16:creationId xmlns:a16="http://schemas.microsoft.com/office/drawing/2014/main" id="{FDD47B1B-6141-45A9-BFF3-A53068EE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941535C-0D99-495E-8ACE-1C408D14536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877FA19-A855-49A5-A8F7-59CD0B43E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Mechanisms (3)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67BE781-1B4F-4C2E-BC5F-17ED89534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Connection termination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Graceful close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TCP users issues CLOSE primitive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Transport entity sets FIN flag on last segment sent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Abrupt termination by ABORT primitive</a:t>
            </a: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Entity abandons all attempts to send or receive data</a:t>
            </a: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RST segment transmitted</a:t>
            </a:r>
          </a:p>
          <a:p>
            <a:pPr lvl="2"/>
            <a:endParaRPr lang="en-GB" altLang="zh-TW">
              <a:ea typeface="新細明體" panose="02020500000000000000" pitchFamily="18" charset="-120"/>
            </a:endParaRP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34148" name="投影片編號版面配置區 3">
            <a:extLst>
              <a:ext uri="{FF2B5EF4-FFF2-40B4-BE49-F238E27FC236}">
                <a16:creationId xmlns:a16="http://schemas.microsoft.com/office/drawing/2014/main" id="{4895D781-B037-4A55-8FD0-A0008B1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9645F48-2A6B-40ED-AA28-62B44B83F10D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64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8492619-4B6E-4212-ACC4-6FDB2EBA0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Implementation Policy Options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4756DE6-9CE1-454F-BED5-957813023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Send policy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Deliver  policy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Accept  policy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Retransmit policy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Acknowledge  policy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36196" name="投影片編號版面配置區 3">
            <a:extLst>
              <a:ext uri="{FF2B5EF4-FFF2-40B4-BE49-F238E27FC236}">
                <a16:creationId xmlns:a16="http://schemas.microsoft.com/office/drawing/2014/main" id="{B44E1C0F-B77D-437C-9A0F-43800D9B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1F525B3-8C78-491C-932B-6E030C67E783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65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8642DE5-7676-435A-82BC-21367C8D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Send Policy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C18A375-8E5C-407C-9D31-2FF80F015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If no push or close TCP entity transmits at its own convenience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Data buffered at transmit buffer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May construct segment per data batch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May wait for certain amount of data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38244" name="投影片編號版面配置區 3">
            <a:extLst>
              <a:ext uri="{FF2B5EF4-FFF2-40B4-BE49-F238E27FC236}">
                <a16:creationId xmlns:a16="http://schemas.microsoft.com/office/drawing/2014/main" id="{6F57DDF7-E08B-4E8B-98E1-A455C00C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B3658B0-250F-4D37-BA7F-C2254DE04C64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66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4BE0D81-A1F4-46D2-9140-DB641B7C2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Deliver Policy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4DDBC61-56EC-43A4-B8BA-10D608532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In absence of push, deliver data at own convenience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May deliver as each in order segment received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May buffer data from more than one segment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40292" name="投影片編號版面配置區 3">
            <a:extLst>
              <a:ext uri="{FF2B5EF4-FFF2-40B4-BE49-F238E27FC236}">
                <a16:creationId xmlns:a16="http://schemas.microsoft.com/office/drawing/2014/main" id="{F1CE7989-58F7-49D9-A741-AD1EBCCE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D72319D-B91E-4174-A182-118CC7EFA14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FD7B069F-64A8-471A-8B48-7AA2B9E74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Accept Policy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0CE24AB-94EB-48F4-8AB2-B4FD836D6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 dirty="0">
                <a:ea typeface="新細明體" panose="02020500000000000000" pitchFamily="18" charset="-120"/>
              </a:rPr>
              <a:t>Segments may arrive out of order</a:t>
            </a:r>
          </a:p>
          <a:p>
            <a:r>
              <a:rPr lang="en-GB" altLang="zh-TW" dirty="0">
                <a:ea typeface="新細明體" panose="02020500000000000000" pitchFamily="18" charset="-120"/>
              </a:rPr>
              <a:t>In order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Only accept segments in order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Discard out of order segments</a:t>
            </a:r>
          </a:p>
          <a:p>
            <a:r>
              <a:rPr lang="en-GB" altLang="zh-TW" dirty="0">
                <a:ea typeface="新細明體" panose="02020500000000000000" pitchFamily="18" charset="-120"/>
              </a:rPr>
              <a:t>In windows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Accept all segments within receive window</a:t>
            </a:r>
          </a:p>
          <a:p>
            <a:pPr lvl="1"/>
            <a:endParaRPr lang="en-GB" altLang="zh-TW" dirty="0">
              <a:ea typeface="新細明體" panose="02020500000000000000" pitchFamily="18" charset="-120"/>
            </a:endParaRPr>
          </a:p>
        </p:txBody>
      </p:sp>
      <p:sp>
        <p:nvSpPr>
          <p:cNvPr id="142340" name="投影片編號版面配置區 3">
            <a:extLst>
              <a:ext uri="{FF2B5EF4-FFF2-40B4-BE49-F238E27FC236}">
                <a16:creationId xmlns:a16="http://schemas.microsoft.com/office/drawing/2014/main" id="{663EFAC4-79B8-442A-85EF-0AB837C9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4C15F99-26C4-420D-BF43-401D3AF4015C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98CFE2B6-9D75-43EC-8214-F2F80CABC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Retransmit Policy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2527717-786E-45CB-8947-8AB55C37E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01763"/>
            <a:ext cx="8518525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TCP maintains queue of segments transmitted but not acknowledged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TCP will retransmit if not ACKed in given time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First only: one retransmission timer for the queue / first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Batch: one retransmission timer for the queue / all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Individual: one retransmission timer per segment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44388" name="Rectangle 6">
            <a:extLst>
              <a:ext uri="{FF2B5EF4-FFF2-40B4-BE49-F238E27FC236}">
                <a16:creationId xmlns:a16="http://schemas.microsoft.com/office/drawing/2014/main" id="{23F74434-3C0C-431F-BF3A-95668C34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900488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32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Acknowledge Policy</a:t>
            </a:r>
            <a:endParaRPr lang="en-GB" altLang="zh-TW" sz="2000">
              <a:solidFill>
                <a:schemeClr val="tx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4389" name="Rectangle 7">
            <a:extLst>
              <a:ext uri="{FF2B5EF4-FFF2-40B4-BE49-F238E27FC236}">
                <a16:creationId xmlns:a16="http://schemas.microsoft.com/office/drawing/2014/main" id="{C3696BA6-9CAA-4C5E-B75B-FF3147C7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119688"/>
            <a:ext cx="8178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zh-TW">
                <a:ea typeface="新細明體" panose="02020500000000000000" pitchFamily="18" charset="-120"/>
              </a:rPr>
              <a:t>Immediate: Immediately send ACK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Cumulative: piggyback the ACK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44390" name="Line 8">
            <a:extLst>
              <a:ext uri="{FF2B5EF4-FFF2-40B4-BE49-F238E27FC236}">
                <a16:creationId xmlns:a16="http://schemas.microsoft.com/office/drawing/2014/main" id="{73D703F0-0B2F-4930-8706-D2AF7BA24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8" y="5053013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4391" name="投影片編號版面配置區 6">
            <a:extLst>
              <a:ext uri="{FF2B5EF4-FFF2-40B4-BE49-F238E27FC236}">
                <a16:creationId xmlns:a16="http://schemas.microsoft.com/office/drawing/2014/main" id="{DBEDA9F5-5100-410E-A622-32C9F312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9ACEC4C-8D44-4C7C-9923-A9E53DAAE9F0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E6DE8F-37DA-437A-91E6-603269C26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Finding Addresses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921A45C-7B69-4C2E-AFC0-4285BDF03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95" y="1381185"/>
            <a:ext cx="7461250" cy="4686300"/>
          </a:xfrm>
        </p:spPr>
        <p:txBody>
          <a:bodyPr/>
          <a:lstStyle/>
          <a:p>
            <a:r>
              <a:rPr lang="en-GB" altLang="zh-TW" dirty="0">
                <a:ea typeface="新細明體" panose="02020500000000000000" pitchFamily="18" charset="-120"/>
              </a:rPr>
              <a:t>Four methods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Know address ahead of time</a:t>
            </a:r>
          </a:p>
          <a:p>
            <a:pPr lvl="2"/>
            <a:r>
              <a:rPr lang="en-GB" altLang="zh-TW" dirty="0">
                <a:ea typeface="新細明體" panose="02020500000000000000" pitchFamily="18" charset="-120"/>
              </a:rPr>
              <a:t>e.g. collection of network device stats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Well known addresses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Name server</a:t>
            </a:r>
          </a:p>
          <a:p>
            <a:pPr lvl="1"/>
            <a:r>
              <a:rPr lang="en-GB" altLang="zh-TW" dirty="0">
                <a:ea typeface="新細明體" panose="02020500000000000000" pitchFamily="18" charset="-120"/>
              </a:rPr>
              <a:t>Sending process request to </a:t>
            </a:r>
          </a:p>
          <a:p>
            <a:pPr lvl="1">
              <a:buFontTx/>
              <a:buNone/>
            </a:pPr>
            <a:r>
              <a:rPr lang="en-GB" altLang="zh-TW" dirty="0">
                <a:ea typeface="新細明體" panose="02020500000000000000" pitchFamily="18" charset="-120"/>
              </a:rPr>
              <a:t>   well known address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A958E877-C2AC-4735-8053-0B4DBE6F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814608"/>
            <a:ext cx="42465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投影片編號版面配置區 4">
            <a:extLst>
              <a:ext uri="{FF2B5EF4-FFF2-40B4-BE49-F238E27FC236}">
                <a16:creationId xmlns:a16="http://schemas.microsoft.com/office/drawing/2014/main" id="{91A0E638-DC0B-4850-852A-B49767DC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C16F87F-0CA8-4DC1-AD83-4088F3F4C00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92E3132F-8DD3-492A-B73F-92999E90B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UDP</a:t>
            </a:r>
          </a:p>
        </p:txBody>
      </p:sp>
      <p:sp>
        <p:nvSpPr>
          <p:cNvPr id="146435" name="Rectangle 1027">
            <a:extLst>
              <a:ext uri="{FF2B5EF4-FFF2-40B4-BE49-F238E27FC236}">
                <a16:creationId xmlns:a16="http://schemas.microsoft.com/office/drawing/2014/main" id="{4EC89DBB-6186-4FD4-886D-5E0D773F9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User Datagram Protocol (UDP)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Connectionless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RFC 768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Connectionless service for application level procedures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Unreliable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Delivery and duplication control not guaranteed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Reduced overhead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e.g. network management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46436" name="投影片編號版面配置區 3">
            <a:extLst>
              <a:ext uri="{FF2B5EF4-FFF2-40B4-BE49-F238E27FC236}">
                <a16:creationId xmlns:a16="http://schemas.microsoft.com/office/drawing/2014/main" id="{C036A032-6CF1-45EF-93C1-227D6B0F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9B3A72-43CA-4C9A-B337-8AA8F5B5EB1A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70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095205C2-7BE7-4B88-8647-1D470F3DC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UDP Uses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8AAE7C3-0E7E-4630-A750-A62F8312D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Inward data collection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Outward data dissemination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Request-Response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Real time application</a:t>
            </a:r>
          </a:p>
          <a:p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148484" name="投影片編號版面配置區 3">
            <a:extLst>
              <a:ext uri="{FF2B5EF4-FFF2-40B4-BE49-F238E27FC236}">
                <a16:creationId xmlns:a16="http://schemas.microsoft.com/office/drawing/2014/main" id="{0BCDD254-F082-4131-8489-CA0A3E0C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50A7DB0-3867-4274-99B5-02BB9F06F879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71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標題 2">
            <a:extLst>
              <a:ext uri="{FF2B5EF4-FFF2-40B4-BE49-F238E27FC236}">
                <a16:creationId xmlns:a16="http://schemas.microsoft.com/office/drawing/2014/main" id="{EE5650AA-42D5-4C83-9C73-3F5D2031F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304800"/>
            <a:ext cx="8272463" cy="99853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Service Discovery by Multicast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50531" name="內容版面配置區 3">
            <a:extLst>
              <a:ext uri="{FF2B5EF4-FFF2-40B4-BE49-F238E27FC236}">
                <a16:creationId xmlns:a16="http://schemas.microsoft.com/office/drawing/2014/main" id="{E3EDFBAB-6E07-4583-8FA1-30488ED0EDE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58800" y="1792288"/>
            <a:ext cx="8085138" cy="4572000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Service discovery 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mDNS (Multicast DNS)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DNS Service Discovery (DNS-SD)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uPnP (Universal Plug and Play)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SSDP (Simple Discovery Service Protocol)</a:t>
            </a:r>
          </a:p>
          <a:p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50532" name="矩形 4">
            <a:extLst>
              <a:ext uri="{FF2B5EF4-FFF2-40B4-BE49-F238E27FC236}">
                <a16:creationId xmlns:a16="http://schemas.microsoft.com/office/drawing/2014/main" id="{F3F5DF88-4884-48C7-9EC2-4BAE7048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464185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000">
                <a:solidFill>
                  <a:srgbClr val="222222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239.255.255.250: UDP 1900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DFFE87E7-9B4C-4B23-AB0A-9FBFB8613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UDP Header</a:t>
            </a:r>
          </a:p>
        </p:txBody>
      </p:sp>
      <p:pic>
        <p:nvPicPr>
          <p:cNvPr id="151555" name="Picture 3" descr="UDP Header">
            <a:extLst>
              <a:ext uri="{FF2B5EF4-FFF2-40B4-BE49-F238E27FC236}">
                <a16:creationId xmlns:a16="http://schemas.microsoft.com/office/drawing/2014/main" id="{A2DBE66F-B31C-4988-8199-7AEA8F5B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0"/>
          <a:stretch>
            <a:fillRect/>
          </a:stretch>
        </p:blipFill>
        <p:spPr bwMode="auto">
          <a:xfrm>
            <a:off x="468313" y="1993900"/>
            <a:ext cx="82057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投影片編號版面配置區 3">
            <a:extLst>
              <a:ext uri="{FF2B5EF4-FFF2-40B4-BE49-F238E27FC236}">
                <a16:creationId xmlns:a16="http://schemas.microsoft.com/office/drawing/2014/main" id="{E6FF72B2-7EAA-43F1-83CF-810A21EA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DC55ED4-3512-4FD9-844E-94AB3B2EBD36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73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0087C27-E464-4F2C-826A-1CC482033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Multiplexing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4CB41D-62F0-46BC-9D63-3CC1E1448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Multiplexing/Demultiplexing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Multiple users employ same transport protocol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User identified by port number or service access point (SAP)</a:t>
            </a: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7515CBB3-30B4-447E-9BAB-D1F3578D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F6C5394-8373-4EB0-BE47-7A8CEF46AB5B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700B211-B969-4C2C-98BF-39E5D8193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Flow Control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6F66E80-C089-4213-B660-CFCCCFDE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913" y="1446213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Flow control is a protocol mechanism that enables a destination entity to regulate the flow of packets sent by a source entity.</a:t>
            </a:r>
            <a:endParaRPr lang="zh-TW" altLang="en-GB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Limits amount or rate of data sent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Reasons: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Source may send PDUs faster than destination can process headers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Higher-level protocol user at destination may be slow in retrieving data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may need to limit incoming flow to match outgoing flow for retransmission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9160B1C7-34AC-4985-89DA-5C283788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A9775E7-CCAD-4A5C-AE44-434AD3D2756F}" type="slidenum">
              <a:rPr kumimoji="0" lang="en-GB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GB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llingsCNwIT">
  <a:themeElements>
    <a:clrScheme name="StallingsCNw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CNw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CNw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Data\Microsoft\Templates\StallingsCNwIT.pot</Template>
  <TotalTime>11976</TotalTime>
  <Words>2616</Words>
  <Application>Microsoft Office PowerPoint</Application>
  <PresentationFormat>如螢幕大小 (4:3)</PresentationFormat>
  <Paragraphs>613</Paragraphs>
  <Slides>73</Slides>
  <Notes>71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82" baseType="lpstr">
      <vt:lpstr>新細明體</vt:lpstr>
      <vt:lpstr>Arial</vt:lpstr>
      <vt:lpstr>Arial Black</vt:lpstr>
      <vt:lpstr>Bookman Old Style</vt:lpstr>
      <vt:lpstr>Courier New</vt:lpstr>
      <vt:lpstr>Tahoma</vt:lpstr>
      <vt:lpstr>Times New Roman</vt:lpstr>
      <vt:lpstr>Wingdings</vt:lpstr>
      <vt:lpstr>StallingsCNwIT</vt:lpstr>
      <vt:lpstr>Transport Protocols  - TCP and UDP</vt:lpstr>
      <vt:lpstr>Transport Protocols</vt:lpstr>
      <vt:lpstr>Connection Oriented Transport Protocol Mechanisms</vt:lpstr>
      <vt:lpstr>(1). Reliable Sequencing Network Service</vt:lpstr>
      <vt:lpstr>Issues in a Simple Transport Protocol</vt:lpstr>
      <vt:lpstr>Addressing</vt:lpstr>
      <vt:lpstr>Finding Addresses</vt:lpstr>
      <vt:lpstr>Multiplexing</vt:lpstr>
      <vt:lpstr>Flow Control</vt:lpstr>
      <vt:lpstr>Flow Control</vt:lpstr>
      <vt:lpstr>Coping with Flow Control Requirements</vt:lpstr>
      <vt:lpstr>Credit Scheme  (Used in TCP)</vt:lpstr>
      <vt:lpstr>Allowing multiple PDUs in transit</vt:lpstr>
      <vt:lpstr>Use of Header Fields</vt:lpstr>
      <vt:lpstr>PowerPoint 簡報</vt:lpstr>
      <vt:lpstr>Sending and Receiving Flow Control Perspectives</vt:lpstr>
      <vt:lpstr>Example of TCP Credit Allocation Mechanism</vt:lpstr>
      <vt:lpstr>PowerPoint 簡報</vt:lpstr>
      <vt:lpstr>PowerPoint 簡報</vt:lpstr>
      <vt:lpstr>PowerPoint 簡報</vt:lpstr>
      <vt:lpstr>PowerPoint 簡報</vt:lpstr>
      <vt:lpstr>PowerPoint 簡報</vt:lpstr>
      <vt:lpstr>Establishment and Termination</vt:lpstr>
      <vt:lpstr>Figure 6.3 Simple Connection State Diagram</vt:lpstr>
      <vt:lpstr>Figure 6.4 Connection Establishment Scenarios</vt:lpstr>
      <vt:lpstr>Not Listening</vt:lpstr>
      <vt:lpstr>Termination</vt:lpstr>
      <vt:lpstr>Side Initiating Termination</vt:lpstr>
      <vt:lpstr>Side Not Initiating Termination</vt:lpstr>
      <vt:lpstr>(2). Unreliable Network Service</vt:lpstr>
      <vt:lpstr>Problems</vt:lpstr>
      <vt:lpstr>Ordered Delivery</vt:lpstr>
      <vt:lpstr>Retransmission Strategy</vt:lpstr>
      <vt:lpstr>Transport Protocol Timers</vt:lpstr>
      <vt:lpstr>Duplication Detection</vt:lpstr>
      <vt:lpstr> Example of  Incorrect  Duplicate  Detection</vt:lpstr>
      <vt:lpstr>Flow Control</vt:lpstr>
      <vt:lpstr>Connection Establishment</vt:lpstr>
      <vt:lpstr>Two-Way  Handshake  Problem  with  Obsolete  Data  Segment</vt:lpstr>
      <vt:lpstr>Two-Way Handshake Problem with Obsolete SYN Segments</vt:lpstr>
      <vt:lpstr>  TCP Entity  State Diagram</vt:lpstr>
      <vt:lpstr>  Examples of  Three-Way  Handshake</vt:lpstr>
      <vt:lpstr>Connection Termination</vt:lpstr>
      <vt:lpstr>Graceful Close</vt:lpstr>
      <vt:lpstr>Failure Recovery</vt:lpstr>
      <vt:lpstr>TCP Services</vt:lpstr>
      <vt:lpstr>TCP Multiplexing &amp; Connection Management</vt:lpstr>
      <vt:lpstr>Multiplexing Example</vt:lpstr>
      <vt:lpstr>Data Transport</vt:lpstr>
      <vt:lpstr>Special Capabilities</vt:lpstr>
      <vt:lpstr>TCP Service Primitives</vt:lpstr>
      <vt:lpstr>PowerPoint 簡報</vt:lpstr>
      <vt:lpstr>PowerPoint 簡報</vt:lpstr>
      <vt:lpstr>Use of TCP and IP Service Primitives</vt:lpstr>
      <vt:lpstr>TCP Basic Operation</vt:lpstr>
      <vt:lpstr> Basic TCP Operation</vt:lpstr>
      <vt:lpstr>Difficulties</vt:lpstr>
      <vt:lpstr> TCP Header</vt:lpstr>
      <vt:lpstr>TCP Options</vt:lpstr>
      <vt:lpstr>PowerPoint 簡報</vt:lpstr>
      <vt:lpstr>Items Passed to IP</vt:lpstr>
      <vt:lpstr>TCP Mechanisms (1)</vt:lpstr>
      <vt:lpstr>TCP Mechanisms (2)</vt:lpstr>
      <vt:lpstr>TCP Mechanisms (3)</vt:lpstr>
      <vt:lpstr>Implementation Policy Options</vt:lpstr>
      <vt:lpstr>Send Policy</vt:lpstr>
      <vt:lpstr>Deliver Policy</vt:lpstr>
      <vt:lpstr>Accept Policy</vt:lpstr>
      <vt:lpstr>Retransmit Policy</vt:lpstr>
      <vt:lpstr>UDP</vt:lpstr>
      <vt:lpstr>UDP Uses</vt:lpstr>
      <vt:lpstr>Service Discovery by Multicast</vt:lpstr>
      <vt:lpstr> UDP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06 Transport Protocols</dc:title>
  <dc:creator>Adrian J Pullin</dc:creator>
  <cp:lastModifiedBy>Yen-Cheng Chen</cp:lastModifiedBy>
  <cp:revision>121</cp:revision>
  <dcterms:created xsi:type="dcterms:W3CDTF">1999-11-02T09:06:22Z</dcterms:created>
  <dcterms:modified xsi:type="dcterms:W3CDTF">2024-10-22T03:45:26Z</dcterms:modified>
</cp:coreProperties>
</file>