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258" r:id="rId4"/>
    <p:sldId id="259" r:id="rId5"/>
    <p:sldId id="346" r:id="rId6"/>
    <p:sldId id="263" r:id="rId7"/>
    <p:sldId id="264" r:id="rId8"/>
    <p:sldId id="265" r:id="rId9"/>
    <p:sldId id="266" r:id="rId10"/>
    <p:sldId id="270" r:id="rId11"/>
    <p:sldId id="306" r:id="rId12"/>
    <p:sldId id="307" r:id="rId13"/>
    <p:sldId id="383" r:id="rId14"/>
    <p:sldId id="347" r:id="rId15"/>
    <p:sldId id="309" r:id="rId16"/>
    <p:sldId id="359" r:id="rId17"/>
    <p:sldId id="348" r:id="rId18"/>
    <p:sldId id="358" r:id="rId19"/>
    <p:sldId id="384" r:id="rId20"/>
    <p:sldId id="360" r:id="rId21"/>
    <p:sldId id="361" r:id="rId22"/>
    <p:sldId id="362" r:id="rId23"/>
    <p:sldId id="310" r:id="rId24"/>
    <p:sldId id="397" r:id="rId25"/>
    <p:sldId id="276" r:id="rId26"/>
    <p:sldId id="277" r:id="rId27"/>
    <p:sldId id="278" r:id="rId28"/>
    <p:sldId id="279" r:id="rId29"/>
    <p:sldId id="280" r:id="rId30"/>
    <p:sldId id="281" r:id="rId31"/>
    <p:sldId id="351" r:id="rId32"/>
    <p:sldId id="283" r:id="rId33"/>
    <p:sldId id="352" r:id="rId34"/>
    <p:sldId id="392" r:id="rId35"/>
    <p:sldId id="285" r:id="rId36"/>
    <p:sldId id="286" r:id="rId37"/>
    <p:sldId id="353" r:id="rId38"/>
    <p:sldId id="370" r:id="rId39"/>
    <p:sldId id="371" r:id="rId40"/>
    <p:sldId id="391" r:id="rId41"/>
    <p:sldId id="400" r:id="rId42"/>
    <p:sldId id="388" r:id="rId43"/>
    <p:sldId id="399" r:id="rId44"/>
    <p:sldId id="354" r:id="rId45"/>
    <p:sldId id="287" r:id="rId46"/>
    <p:sldId id="289" r:id="rId47"/>
    <p:sldId id="290" r:id="rId48"/>
    <p:sldId id="386" r:id="rId49"/>
    <p:sldId id="291" r:id="rId50"/>
    <p:sldId id="393" r:id="rId51"/>
    <p:sldId id="394" r:id="rId52"/>
    <p:sldId id="355" r:id="rId53"/>
    <p:sldId id="398" r:id="rId54"/>
    <p:sldId id="369" r:id="rId55"/>
    <p:sldId id="385" r:id="rId56"/>
    <p:sldId id="395" r:id="rId57"/>
    <p:sldId id="363" r:id="rId58"/>
    <p:sldId id="396" r:id="rId59"/>
    <p:sldId id="364" r:id="rId60"/>
    <p:sldId id="356" r:id="rId61"/>
    <p:sldId id="357" r:id="rId62"/>
    <p:sldId id="389" r:id="rId63"/>
    <p:sldId id="390" r:id="rId64"/>
    <p:sldId id="372" r:id="rId65"/>
    <p:sldId id="373" r:id="rId66"/>
    <p:sldId id="312" r:id="rId67"/>
    <p:sldId id="313" r:id="rId68"/>
    <p:sldId id="344" r:id="rId69"/>
    <p:sldId id="315" r:id="rId70"/>
    <p:sldId id="316" r:id="rId71"/>
    <p:sldId id="343" r:id="rId72"/>
    <p:sldId id="318" r:id="rId73"/>
    <p:sldId id="319" r:id="rId74"/>
    <p:sldId id="320" r:id="rId75"/>
    <p:sldId id="321" r:id="rId76"/>
    <p:sldId id="322" r:id="rId77"/>
    <p:sldId id="374" r:id="rId78"/>
    <p:sldId id="387" r:id="rId79"/>
    <p:sldId id="375" r:id="rId80"/>
    <p:sldId id="376" r:id="rId81"/>
    <p:sldId id="323" r:id="rId82"/>
    <p:sldId id="377" r:id="rId83"/>
    <p:sldId id="378" r:id="rId84"/>
    <p:sldId id="379" r:id="rId85"/>
    <p:sldId id="380" r:id="rId86"/>
    <p:sldId id="324" r:id="rId87"/>
    <p:sldId id="381" r:id="rId88"/>
    <p:sldId id="342" r:id="rId8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6" autoAdjust="0"/>
    <p:restoredTop sz="90929"/>
  </p:normalViewPr>
  <p:slideViewPr>
    <p:cSldViewPr snapToGrid="0">
      <p:cViewPr varScale="1">
        <p:scale>
          <a:sx n="111" d="100"/>
          <a:sy n="111" d="100"/>
        </p:scale>
        <p:origin x="14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3.xml"/><Relationship Id="rId18" Type="http://schemas.openxmlformats.org/officeDocument/2006/relationships/slide" Target="slides/slide29.xml"/><Relationship Id="rId26" Type="http://schemas.openxmlformats.org/officeDocument/2006/relationships/slide" Target="slides/slide49.xml"/><Relationship Id="rId21" Type="http://schemas.openxmlformats.org/officeDocument/2006/relationships/slide" Target="slides/slide35.xml"/><Relationship Id="rId34" Type="http://schemas.openxmlformats.org/officeDocument/2006/relationships/slide" Target="slides/slide74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28.xml"/><Relationship Id="rId25" Type="http://schemas.openxmlformats.org/officeDocument/2006/relationships/slide" Target="slides/slide47.xml"/><Relationship Id="rId33" Type="http://schemas.openxmlformats.org/officeDocument/2006/relationships/slide" Target="slides/slide73.xml"/><Relationship Id="rId38" Type="http://schemas.openxmlformats.org/officeDocument/2006/relationships/slide" Target="slides/slide86.xml"/><Relationship Id="rId2" Type="http://schemas.openxmlformats.org/officeDocument/2006/relationships/slide" Target="slides/slide2.xml"/><Relationship Id="rId16" Type="http://schemas.openxmlformats.org/officeDocument/2006/relationships/slide" Target="slides/slide27.xml"/><Relationship Id="rId20" Type="http://schemas.openxmlformats.org/officeDocument/2006/relationships/slide" Target="slides/slide32.xml"/><Relationship Id="rId29" Type="http://schemas.openxmlformats.org/officeDocument/2006/relationships/slide" Target="slides/slide67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46.xml"/><Relationship Id="rId32" Type="http://schemas.openxmlformats.org/officeDocument/2006/relationships/slide" Target="slides/slide72.xml"/><Relationship Id="rId37" Type="http://schemas.openxmlformats.org/officeDocument/2006/relationships/slide" Target="slides/slide81.xml"/><Relationship Id="rId5" Type="http://schemas.openxmlformats.org/officeDocument/2006/relationships/slide" Target="slides/slide6.xml"/><Relationship Id="rId15" Type="http://schemas.openxmlformats.org/officeDocument/2006/relationships/slide" Target="slides/slide26.xml"/><Relationship Id="rId23" Type="http://schemas.openxmlformats.org/officeDocument/2006/relationships/slide" Target="slides/slide45.xml"/><Relationship Id="rId28" Type="http://schemas.openxmlformats.org/officeDocument/2006/relationships/slide" Target="slides/slide66.xml"/><Relationship Id="rId36" Type="http://schemas.openxmlformats.org/officeDocument/2006/relationships/slide" Target="slides/slide76.xml"/><Relationship Id="rId10" Type="http://schemas.openxmlformats.org/officeDocument/2006/relationships/slide" Target="slides/slide11.xml"/><Relationship Id="rId19" Type="http://schemas.openxmlformats.org/officeDocument/2006/relationships/slide" Target="slides/slide30.xml"/><Relationship Id="rId31" Type="http://schemas.openxmlformats.org/officeDocument/2006/relationships/slide" Target="slides/slide70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25.xml"/><Relationship Id="rId22" Type="http://schemas.openxmlformats.org/officeDocument/2006/relationships/slide" Target="slides/slide36.xml"/><Relationship Id="rId27" Type="http://schemas.openxmlformats.org/officeDocument/2006/relationships/slide" Target="slides/slide52.xml"/><Relationship Id="rId30" Type="http://schemas.openxmlformats.org/officeDocument/2006/relationships/slide" Target="slides/slide69.xml"/><Relationship Id="rId35" Type="http://schemas.openxmlformats.org/officeDocument/2006/relationships/slide" Target="slides/slide75.xml"/><Relationship Id="rId8" Type="http://schemas.openxmlformats.org/officeDocument/2006/relationships/slide" Target="slides/slide9.xml"/><Relationship Id="rId3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6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E0DFD497-62F2-4CC4-9B53-A3AE866CED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86C82F51-2E70-4691-8F6B-916E03D844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78D09DFA-2274-46F4-9306-8D62CF12393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1189" name="Rectangle 5">
            <a:extLst>
              <a:ext uri="{FF2B5EF4-FFF2-40B4-BE49-F238E27FC236}">
                <a16:creationId xmlns:a16="http://schemas.microsoft.com/office/drawing/2014/main" id="{C85A54C9-B5E1-4E27-B245-EF325E6101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3F929A-BFC1-4F13-8AE6-4EBAB0D71E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050">
            <a:extLst>
              <a:ext uri="{FF2B5EF4-FFF2-40B4-BE49-F238E27FC236}">
                <a16:creationId xmlns:a16="http://schemas.microsoft.com/office/drawing/2014/main" id="{8255995A-64F6-4EC8-A638-CB1BC185CD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3" name="Rectangle 2051">
            <a:extLst>
              <a:ext uri="{FF2B5EF4-FFF2-40B4-BE49-F238E27FC236}">
                <a16:creationId xmlns:a16="http://schemas.microsoft.com/office/drawing/2014/main" id="{3EDE4D66-20F3-4A61-813D-1535B3D0B4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2052">
            <a:extLst>
              <a:ext uri="{FF2B5EF4-FFF2-40B4-BE49-F238E27FC236}">
                <a16:creationId xmlns:a16="http://schemas.microsoft.com/office/drawing/2014/main" id="{6F6E476E-4E7A-400C-B1D8-2F435B73EF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5" name="Rectangle 2053">
            <a:extLst>
              <a:ext uri="{FF2B5EF4-FFF2-40B4-BE49-F238E27FC236}">
                <a16:creationId xmlns:a16="http://schemas.microsoft.com/office/drawing/2014/main" id="{8D61B968-457E-44A2-9438-71042EF8DA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28006" name="Rectangle 2054">
            <a:extLst>
              <a:ext uri="{FF2B5EF4-FFF2-40B4-BE49-F238E27FC236}">
                <a16:creationId xmlns:a16="http://schemas.microsoft.com/office/drawing/2014/main" id="{9C470AEB-3F37-4E67-A4AC-30D3CE6086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7" name="Rectangle 2055">
            <a:extLst>
              <a:ext uri="{FF2B5EF4-FFF2-40B4-BE49-F238E27FC236}">
                <a16:creationId xmlns:a16="http://schemas.microsoft.com/office/drawing/2014/main" id="{64740CB8-1936-41B6-8C0F-5192D0B88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A25EA2-738F-484B-BDA2-D83F1D1368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5">
            <a:extLst>
              <a:ext uri="{FF2B5EF4-FFF2-40B4-BE49-F238E27FC236}">
                <a16:creationId xmlns:a16="http://schemas.microsoft.com/office/drawing/2014/main" id="{748F8652-7CAC-4112-BAF0-F09BE08D6D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6ABA98-DBB1-483C-9F70-48FD735A2F04}" type="slidenum">
              <a:rPr lang="zh-TW" altLang="en-US" sz="1200" smtClean="0"/>
              <a:pPr/>
              <a:t>1</a:t>
            </a:fld>
            <a:endParaRPr lang="en-US" altLang="zh-TW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D50FCB4-D177-4A90-A153-C49CF8C91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B14B9DB-4EBC-42CC-A4FB-95A7B37DD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5">
            <a:extLst>
              <a:ext uri="{FF2B5EF4-FFF2-40B4-BE49-F238E27FC236}">
                <a16:creationId xmlns:a16="http://schemas.microsoft.com/office/drawing/2014/main" id="{EDE56DF1-570F-416D-979F-681951C4F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11DD12-9706-4F44-991E-E7CDDAD1254B}" type="slidenum">
              <a:rPr lang="zh-TW" altLang="en-US" sz="1200" smtClean="0"/>
              <a:pPr/>
              <a:t>10</a:t>
            </a:fld>
            <a:endParaRPr lang="en-US" altLang="zh-TW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C010427-0F31-4365-A630-815E2A36A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ECE7BCE-479E-4EC5-A0DE-16FA87666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5">
            <a:extLst>
              <a:ext uri="{FF2B5EF4-FFF2-40B4-BE49-F238E27FC236}">
                <a16:creationId xmlns:a16="http://schemas.microsoft.com/office/drawing/2014/main" id="{410E9C14-7B2C-4D6A-8524-980BF4DC81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EE09D2-5BF4-4089-84C7-8B085F5DA1C9}" type="slidenum">
              <a:rPr lang="zh-TW" altLang="en-US" sz="1200" smtClean="0"/>
              <a:pPr/>
              <a:t>11</a:t>
            </a:fld>
            <a:endParaRPr lang="en-US" altLang="zh-TW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AD2AC17-EE78-41E2-9514-ED3CFEDD1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1D456F3-4C8C-4392-9DAA-79CE6A0DB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55">
            <a:extLst>
              <a:ext uri="{FF2B5EF4-FFF2-40B4-BE49-F238E27FC236}">
                <a16:creationId xmlns:a16="http://schemas.microsoft.com/office/drawing/2014/main" id="{152A32E2-98C3-41FB-9F20-A999DC56A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B7E643-1CD8-4974-8165-CCEF41EDF75A}" type="slidenum">
              <a:rPr lang="zh-TW" altLang="en-US" sz="1200" smtClean="0"/>
              <a:pPr/>
              <a:t>12</a:t>
            </a:fld>
            <a:endParaRPr lang="en-US" altLang="zh-TW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FC6F3BD-4CF8-44AE-9A46-76E62FC04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B0854D1-A610-44DF-812A-85A0E45AA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5">
            <a:extLst>
              <a:ext uri="{FF2B5EF4-FFF2-40B4-BE49-F238E27FC236}">
                <a16:creationId xmlns:a16="http://schemas.microsoft.com/office/drawing/2014/main" id="{F610C345-6F40-4D56-95B1-923B725D44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D530FA-90A6-4B10-83EF-FC94E4FF6DDA}" type="slidenum">
              <a:rPr lang="zh-TW" altLang="en-US" sz="1200" smtClean="0"/>
              <a:pPr/>
              <a:t>14</a:t>
            </a:fld>
            <a:endParaRPr lang="en-US" altLang="zh-TW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CB70163-8D7C-46AD-B3F4-E56106506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C40EC95-DEE6-4C04-844A-EECB64ABE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>
            <a:extLst>
              <a:ext uri="{FF2B5EF4-FFF2-40B4-BE49-F238E27FC236}">
                <a16:creationId xmlns:a16="http://schemas.microsoft.com/office/drawing/2014/main" id="{C728D5BC-974C-40A8-A66F-19B98D19A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4C6500-B615-4478-8C66-C19942D06952}" type="slidenum">
              <a:rPr lang="zh-TW" altLang="en-US" sz="1200" smtClean="0"/>
              <a:pPr/>
              <a:t>15</a:t>
            </a:fld>
            <a:endParaRPr lang="en-US" altLang="zh-TW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2C354B6-E2C8-4966-B036-525A2195F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AC94DAB-D7B2-46C6-B8B0-7986C276F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5">
            <a:extLst>
              <a:ext uri="{FF2B5EF4-FFF2-40B4-BE49-F238E27FC236}">
                <a16:creationId xmlns:a16="http://schemas.microsoft.com/office/drawing/2014/main" id="{C3669B52-AE3D-4153-B9A8-232E0695D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4321FC-CCD6-40CE-A245-F4E71088292E}" type="slidenum">
              <a:rPr lang="zh-TW" altLang="en-US" sz="1200" smtClean="0"/>
              <a:pPr/>
              <a:t>16</a:t>
            </a:fld>
            <a:endParaRPr lang="en-US" altLang="zh-TW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6B495FE-713C-4C7F-AB8B-0EDD9DFE7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FB79308-8049-49AA-9684-16B9D9F88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5">
            <a:extLst>
              <a:ext uri="{FF2B5EF4-FFF2-40B4-BE49-F238E27FC236}">
                <a16:creationId xmlns:a16="http://schemas.microsoft.com/office/drawing/2014/main" id="{83DA8369-D139-429C-B220-9ACCE05BA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13CA4D-4521-4DC2-885E-437F7B19BE3B}" type="slidenum">
              <a:rPr lang="zh-TW" altLang="en-US" sz="1200" smtClean="0"/>
              <a:pPr/>
              <a:t>17</a:t>
            </a:fld>
            <a:endParaRPr lang="en-US" altLang="zh-TW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B125EB3-E35D-4F1C-BDC2-617983C67F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E5B7D9E-7E2A-4AC1-8356-D30615C0A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5">
            <a:extLst>
              <a:ext uri="{FF2B5EF4-FFF2-40B4-BE49-F238E27FC236}">
                <a16:creationId xmlns:a16="http://schemas.microsoft.com/office/drawing/2014/main" id="{68B5F60E-1427-49DF-A207-858840D4E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C78826-C779-4F9A-83F2-BA627D7600CB}" type="slidenum">
              <a:rPr lang="zh-TW" altLang="en-US" sz="1200" smtClean="0"/>
              <a:pPr/>
              <a:t>18</a:t>
            </a:fld>
            <a:endParaRPr lang="en-US" altLang="zh-TW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796B3F5-BBBD-430F-9473-D7DAE2F22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3D39BFD-B93B-447A-AE9E-08ABD8FBE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5">
            <a:extLst>
              <a:ext uri="{FF2B5EF4-FFF2-40B4-BE49-F238E27FC236}">
                <a16:creationId xmlns:a16="http://schemas.microsoft.com/office/drawing/2014/main" id="{534D2A88-55D3-47FD-AA4A-5DE42FC55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1A62EB-6256-49B6-A3AB-0F511904DA94}" type="slidenum">
              <a:rPr lang="zh-TW" altLang="en-US" sz="1200" smtClean="0"/>
              <a:pPr/>
              <a:t>20</a:t>
            </a:fld>
            <a:endParaRPr lang="en-US" altLang="zh-TW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B1C0EA1-3275-4426-AA78-F7AD341E7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0F90344-B7E1-4E36-BD73-E5E88621A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5">
            <a:extLst>
              <a:ext uri="{FF2B5EF4-FFF2-40B4-BE49-F238E27FC236}">
                <a16:creationId xmlns:a16="http://schemas.microsoft.com/office/drawing/2014/main" id="{7B14E0E6-10FF-4F77-832C-496BBDE67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6F86F7-4C1E-40F3-A686-9690584CF2A2}" type="slidenum">
              <a:rPr lang="zh-TW" altLang="en-US" sz="1200" smtClean="0"/>
              <a:pPr/>
              <a:t>21</a:t>
            </a:fld>
            <a:endParaRPr lang="en-US" altLang="zh-TW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2C01978-5E0B-4570-9385-6782E528B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0FC46D4-CAB5-4155-A438-4B49FC7AF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5">
            <a:extLst>
              <a:ext uri="{FF2B5EF4-FFF2-40B4-BE49-F238E27FC236}">
                <a16:creationId xmlns:a16="http://schemas.microsoft.com/office/drawing/2014/main" id="{04534207-CAFA-459E-8C71-5DAAF7A70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39F9C3-39AC-41BC-BCF0-3E010B78D7A0}" type="slidenum">
              <a:rPr lang="zh-TW" altLang="en-US" sz="1200" smtClean="0"/>
              <a:pPr/>
              <a:t>2</a:t>
            </a:fld>
            <a:endParaRPr lang="en-US" altLang="zh-TW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700640F-D344-4589-B06B-43F1BD91E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F502AF3-DA39-413A-9385-D512B6BE0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5">
            <a:extLst>
              <a:ext uri="{FF2B5EF4-FFF2-40B4-BE49-F238E27FC236}">
                <a16:creationId xmlns:a16="http://schemas.microsoft.com/office/drawing/2014/main" id="{597F052E-3F2F-4787-8C1D-C39ABF294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7BB8D2-B335-4BFF-9E5C-9F2ECBDDD3E6}" type="slidenum">
              <a:rPr lang="zh-TW" altLang="en-US" sz="1200" smtClean="0"/>
              <a:pPr/>
              <a:t>22</a:t>
            </a:fld>
            <a:endParaRPr lang="en-US" altLang="zh-TW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9C7D520-EACB-4B81-9956-51E33D2B36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A9C87A5-E918-4264-85D5-FECCA7AED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5">
            <a:extLst>
              <a:ext uri="{FF2B5EF4-FFF2-40B4-BE49-F238E27FC236}">
                <a16:creationId xmlns:a16="http://schemas.microsoft.com/office/drawing/2014/main" id="{A626BD88-00E5-4268-83FB-77516C7C4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9486F1-CC98-4D97-9C63-18E206F1B52C}" type="slidenum">
              <a:rPr lang="zh-TW" altLang="en-US" sz="1200" smtClean="0"/>
              <a:pPr/>
              <a:t>23</a:t>
            </a:fld>
            <a:endParaRPr lang="en-US" altLang="zh-TW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0530E52-52C0-4183-A6AC-A9AB9332C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5CE5CED-FC99-4FE0-B348-72F7269B5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055">
            <a:extLst>
              <a:ext uri="{FF2B5EF4-FFF2-40B4-BE49-F238E27FC236}">
                <a16:creationId xmlns:a16="http://schemas.microsoft.com/office/drawing/2014/main" id="{D4D8A3A3-C6B4-4133-A67F-4A468AF6E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081C3B-314C-4E73-AC0E-AD8CEEE4BE39}" type="slidenum">
              <a:rPr lang="zh-TW" altLang="en-US" sz="1200" smtClean="0"/>
              <a:pPr/>
              <a:t>25</a:t>
            </a:fld>
            <a:endParaRPr lang="en-US" altLang="zh-TW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53FFB3C-BC07-45D5-A989-B007B094F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2D74D22-C54B-4CC3-849D-387254483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055">
            <a:extLst>
              <a:ext uri="{FF2B5EF4-FFF2-40B4-BE49-F238E27FC236}">
                <a16:creationId xmlns:a16="http://schemas.microsoft.com/office/drawing/2014/main" id="{6110B699-03D3-445A-8F9B-EA3B3DBA8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243375-529F-4236-ACDF-C68A8F15BD5C}" type="slidenum">
              <a:rPr lang="zh-TW" altLang="en-US" sz="1200" smtClean="0"/>
              <a:pPr/>
              <a:t>26</a:t>
            </a:fld>
            <a:endParaRPr lang="en-US" altLang="zh-TW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FF30D47-D86E-4525-A542-D1CD731246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A68B5E5-249C-40C9-BEEB-4D24DA0CD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5">
            <a:extLst>
              <a:ext uri="{FF2B5EF4-FFF2-40B4-BE49-F238E27FC236}">
                <a16:creationId xmlns:a16="http://schemas.microsoft.com/office/drawing/2014/main" id="{AFFD2D15-6AF2-4430-8010-EB8B36F87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D3FBA3-A523-490F-89F7-BCFCB41A40ED}" type="slidenum">
              <a:rPr lang="zh-TW" altLang="en-US" sz="1200" smtClean="0"/>
              <a:pPr/>
              <a:t>27</a:t>
            </a:fld>
            <a:endParaRPr lang="en-US" altLang="zh-TW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D927FD1-9BEC-4745-9F48-69BDB0B98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D0E7397-9C4A-43D3-B73C-13E0507F1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055">
            <a:extLst>
              <a:ext uri="{FF2B5EF4-FFF2-40B4-BE49-F238E27FC236}">
                <a16:creationId xmlns:a16="http://schemas.microsoft.com/office/drawing/2014/main" id="{3903DD15-A729-47BB-8019-B02F72B15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CA004A-D369-4F24-BDB7-9041E1335FD6}" type="slidenum">
              <a:rPr lang="zh-TW" altLang="en-US" sz="1200" smtClean="0"/>
              <a:pPr/>
              <a:t>28</a:t>
            </a:fld>
            <a:endParaRPr lang="en-US" altLang="zh-TW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C9A5E25-CCD9-4633-9F88-3D8F94778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F99817F-9EE4-489B-B5EF-F457B130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55">
            <a:extLst>
              <a:ext uri="{FF2B5EF4-FFF2-40B4-BE49-F238E27FC236}">
                <a16:creationId xmlns:a16="http://schemas.microsoft.com/office/drawing/2014/main" id="{4DFC3F08-5C4E-43E0-AF98-74A716932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DA04C8-F767-44FB-A19D-063364D6C29E}" type="slidenum">
              <a:rPr lang="zh-TW" altLang="en-US" sz="1200" smtClean="0"/>
              <a:pPr/>
              <a:t>29</a:t>
            </a:fld>
            <a:endParaRPr lang="en-US" altLang="zh-TW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882532A1-AA8C-4F22-95ED-786AE34FD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24566AF-01CB-4E83-9297-E579C3F47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055">
            <a:extLst>
              <a:ext uri="{FF2B5EF4-FFF2-40B4-BE49-F238E27FC236}">
                <a16:creationId xmlns:a16="http://schemas.microsoft.com/office/drawing/2014/main" id="{EDCD32B5-3625-4F53-9F1D-7365D5028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6C3281-BE98-44EA-8BCF-5A53D3F1A2EE}" type="slidenum">
              <a:rPr lang="zh-TW" altLang="en-US" sz="1200" smtClean="0"/>
              <a:pPr/>
              <a:t>30</a:t>
            </a:fld>
            <a:endParaRPr lang="en-US" altLang="zh-TW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F104B82-8C98-4A5A-A725-14B2C5119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C8F0298-A6AE-439B-B7B1-5879E1065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055">
            <a:extLst>
              <a:ext uri="{FF2B5EF4-FFF2-40B4-BE49-F238E27FC236}">
                <a16:creationId xmlns:a16="http://schemas.microsoft.com/office/drawing/2014/main" id="{B184B63A-4E1B-46C6-90B0-DEF3C511B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EF2E75-4E81-4FF6-82B3-333EC21B6D4F}" type="slidenum">
              <a:rPr lang="zh-TW" altLang="en-US" sz="1200" smtClean="0"/>
              <a:pPr/>
              <a:t>31</a:t>
            </a:fld>
            <a:endParaRPr lang="en-US" altLang="zh-TW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BA74FB36-765A-4513-BE0F-CF989BC6C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473A984-A136-4043-B05E-5C3E2AEB1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5">
            <a:extLst>
              <a:ext uri="{FF2B5EF4-FFF2-40B4-BE49-F238E27FC236}">
                <a16:creationId xmlns:a16="http://schemas.microsoft.com/office/drawing/2014/main" id="{66C40FEA-763D-4274-9383-C1852B71E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B53EDB-DF5A-4A13-A970-7D7EAE667271}" type="slidenum">
              <a:rPr lang="zh-TW" altLang="en-US" sz="1200" smtClean="0"/>
              <a:pPr/>
              <a:t>32</a:t>
            </a:fld>
            <a:endParaRPr lang="en-US" altLang="zh-TW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F565121-CA5A-4BBA-95FA-661F806D2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527DB14-3876-4655-855D-5C00576A8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5">
            <a:extLst>
              <a:ext uri="{FF2B5EF4-FFF2-40B4-BE49-F238E27FC236}">
                <a16:creationId xmlns:a16="http://schemas.microsoft.com/office/drawing/2014/main" id="{4593DA53-F38C-4449-A624-EFA02E600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DF81C0-BDC8-49CC-8384-9214C059A0F3}" type="slidenum">
              <a:rPr lang="zh-TW" altLang="en-US" sz="1200" smtClean="0"/>
              <a:pPr/>
              <a:t>3</a:t>
            </a:fld>
            <a:endParaRPr lang="en-US" altLang="zh-TW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1654435-6105-49C0-9B83-B3A9DE0A7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A21E5C2-E698-4ED1-9DB5-BCCA33796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055">
            <a:extLst>
              <a:ext uri="{FF2B5EF4-FFF2-40B4-BE49-F238E27FC236}">
                <a16:creationId xmlns:a16="http://schemas.microsoft.com/office/drawing/2014/main" id="{552725EC-EEFB-432E-937F-B5AD35184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5274D3-D97A-44FB-9694-83D5CFA69816}" type="slidenum">
              <a:rPr lang="zh-TW" altLang="en-US" sz="1200" smtClean="0"/>
              <a:pPr/>
              <a:t>33</a:t>
            </a:fld>
            <a:endParaRPr lang="en-US" altLang="zh-TW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EF7A01E-B571-496A-B359-CF4C76462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5577EB2-3A90-48D5-8506-F81C19AF2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055">
            <a:extLst>
              <a:ext uri="{FF2B5EF4-FFF2-40B4-BE49-F238E27FC236}">
                <a16:creationId xmlns:a16="http://schemas.microsoft.com/office/drawing/2014/main" id="{8600F9D6-2DF6-4CC7-A457-EE76EC884A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769C83-69FB-41CE-8B74-86D73F6D493E}" type="slidenum">
              <a:rPr lang="zh-TW" altLang="en-US" sz="1200" smtClean="0"/>
              <a:pPr/>
              <a:t>35</a:t>
            </a:fld>
            <a:endParaRPr lang="en-US" altLang="zh-TW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36555A7-4E9D-41C6-9A88-0B6071A29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A467C09-A1D4-49D1-AC6E-E64A8B55C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055">
            <a:extLst>
              <a:ext uri="{FF2B5EF4-FFF2-40B4-BE49-F238E27FC236}">
                <a16:creationId xmlns:a16="http://schemas.microsoft.com/office/drawing/2014/main" id="{5DE0D379-7114-47DF-9086-3632EE313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A6F947-CC67-484B-BE72-DBB73184D5F4}" type="slidenum">
              <a:rPr lang="zh-TW" altLang="en-US" sz="1200" smtClean="0"/>
              <a:pPr/>
              <a:t>36</a:t>
            </a:fld>
            <a:endParaRPr lang="en-US" altLang="zh-TW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C094641-FA50-4025-9DDF-D982084CF4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F53F76C-3C56-435A-A036-8D5F26A68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055">
            <a:extLst>
              <a:ext uri="{FF2B5EF4-FFF2-40B4-BE49-F238E27FC236}">
                <a16:creationId xmlns:a16="http://schemas.microsoft.com/office/drawing/2014/main" id="{DD2678A4-BEED-44E8-B302-4A1072450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315F03-F974-41CA-AE05-89E7FB7156BC}" type="slidenum">
              <a:rPr lang="zh-TW" altLang="en-US" sz="1200" smtClean="0"/>
              <a:pPr/>
              <a:t>37</a:t>
            </a:fld>
            <a:endParaRPr lang="en-US" altLang="zh-TW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C87DEDC6-5DFF-40F9-952E-A11F68F9B1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636C0E9-A08B-4142-929E-642552EDE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055">
            <a:extLst>
              <a:ext uri="{FF2B5EF4-FFF2-40B4-BE49-F238E27FC236}">
                <a16:creationId xmlns:a16="http://schemas.microsoft.com/office/drawing/2014/main" id="{1E8E1983-3B0F-4129-81B0-E2AB1E510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98E9EA-80BA-484C-8599-7F21153338D1}" type="slidenum">
              <a:rPr lang="zh-TW" altLang="en-US" sz="1200" smtClean="0"/>
              <a:pPr/>
              <a:t>38</a:t>
            </a:fld>
            <a:endParaRPr lang="en-US" altLang="zh-TW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71CC616-2688-4D65-B1EF-4436BB6F0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8D9E3F2-E9F7-443F-805E-19B1C2A4C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TW"/>
              <a:t>Note that the SHA-1 Overview is very similar to that of MD5.</a:t>
            </a:r>
            <a:endParaRPr lang="en-AU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055">
            <a:extLst>
              <a:ext uri="{FF2B5EF4-FFF2-40B4-BE49-F238E27FC236}">
                <a16:creationId xmlns:a16="http://schemas.microsoft.com/office/drawing/2014/main" id="{18FB724F-76B6-414B-84AF-620716184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A58494-88AD-499D-A8FD-CC88FADA9B1B}" type="slidenum">
              <a:rPr lang="zh-TW" altLang="en-US" sz="1200" smtClean="0"/>
              <a:pPr/>
              <a:t>39</a:t>
            </a:fld>
            <a:endParaRPr lang="en-US" altLang="zh-TW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434F6C97-9019-4B12-B618-F09770E8BC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2DB1C89-3845-4786-BE25-535D89867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TW"/>
              <a:t>Stallings Fig 12-6.</a:t>
            </a:r>
            <a:endParaRPr lang="en-AU" altLang="zh-TW"/>
          </a:p>
          <a:p>
            <a:endParaRPr lang="zh-TW" alt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055">
            <a:extLst>
              <a:ext uri="{FF2B5EF4-FFF2-40B4-BE49-F238E27FC236}">
                <a16:creationId xmlns:a16="http://schemas.microsoft.com/office/drawing/2014/main" id="{CD4B0DA5-AEA4-4303-8AA4-19E9A9B65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610BAD-6327-4177-B107-0EED0A80446B}" type="slidenum">
              <a:rPr lang="zh-TW" altLang="en-US" sz="1200" smtClean="0"/>
              <a:pPr/>
              <a:t>44</a:t>
            </a:fld>
            <a:endParaRPr lang="en-US" altLang="zh-TW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84BD37DE-86CE-4FFA-BA1E-E6FEC556B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671F60A-FC14-4CC9-90DE-291FAB264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055">
            <a:extLst>
              <a:ext uri="{FF2B5EF4-FFF2-40B4-BE49-F238E27FC236}">
                <a16:creationId xmlns:a16="http://schemas.microsoft.com/office/drawing/2014/main" id="{6AC661DC-C237-41D6-8D31-E34D4B51B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F6F0DF-FC7D-4286-AFDD-FB5A3974A778}" type="slidenum">
              <a:rPr lang="zh-TW" altLang="en-US" sz="1200" smtClean="0"/>
              <a:pPr/>
              <a:t>45</a:t>
            </a:fld>
            <a:endParaRPr lang="en-US" altLang="zh-TW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2D2797F-DE48-4A4E-AA66-E60C3D45C3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75C62E5F-A760-485A-89C1-D22D0BB94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055">
            <a:extLst>
              <a:ext uri="{FF2B5EF4-FFF2-40B4-BE49-F238E27FC236}">
                <a16:creationId xmlns:a16="http://schemas.microsoft.com/office/drawing/2014/main" id="{8F388DD7-980E-42E8-A2F8-4160813AA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75E0AF-6FC8-4D67-A709-19092D7FCBC6}" type="slidenum">
              <a:rPr lang="zh-TW" altLang="en-US" sz="1200" smtClean="0"/>
              <a:pPr/>
              <a:t>46</a:t>
            </a:fld>
            <a:endParaRPr lang="en-US" altLang="zh-TW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12D70ABC-C9A9-4347-B16B-8EEE91B0D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7DBFD65C-989C-4D9E-B039-1CCFB00FE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055">
            <a:extLst>
              <a:ext uri="{FF2B5EF4-FFF2-40B4-BE49-F238E27FC236}">
                <a16:creationId xmlns:a16="http://schemas.microsoft.com/office/drawing/2014/main" id="{11F81E1C-4CEB-4E92-8A08-90EE5E389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BE274D-6211-4BD9-8D66-6581CD02E92B}" type="slidenum">
              <a:rPr lang="zh-TW" altLang="en-US" sz="1200" smtClean="0"/>
              <a:pPr/>
              <a:t>47</a:t>
            </a:fld>
            <a:endParaRPr lang="en-US" altLang="zh-TW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DD61E91A-E310-41B6-88FF-943AD3A22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B57FC006-B9D4-4840-9FF8-F1A411AF8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5">
            <a:extLst>
              <a:ext uri="{FF2B5EF4-FFF2-40B4-BE49-F238E27FC236}">
                <a16:creationId xmlns:a16="http://schemas.microsoft.com/office/drawing/2014/main" id="{24D05512-FE2A-4C61-B952-22F09F6A4B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87A8C4-7884-4A89-8504-83FA75D5657D}" type="slidenum">
              <a:rPr lang="zh-TW" altLang="en-US" sz="1200" smtClean="0"/>
              <a:pPr/>
              <a:t>4</a:t>
            </a:fld>
            <a:endParaRPr lang="en-US" altLang="zh-TW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EC0FFD4-6E95-4811-90E4-105B1924F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29A0135-824A-49AE-944E-E618998C4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055">
            <a:extLst>
              <a:ext uri="{FF2B5EF4-FFF2-40B4-BE49-F238E27FC236}">
                <a16:creationId xmlns:a16="http://schemas.microsoft.com/office/drawing/2014/main" id="{801BB6FF-0F83-407E-9534-2A535AAA4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B261F9-644F-4DDB-B774-4AE660DE1F0E}" type="slidenum">
              <a:rPr lang="zh-TW" altLang="en-US" sz="1200" smtClean="0"/>
              <a:pPr/>
              <a:t>49</a:t>
            </a:fld>
            <a:endParaRPr lang="en-US" altLang="zh-TW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44694F1-6E5C-4D42-8D8A-21FC9BD08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D59C3D81-5A32-4233-BC5C-388D3B047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055">
            <a:extLst>
              <a:ext uri="{FF2B5EF4-FFF2-40B4-BE49-F238E27FC236}">
                <a16:creationId xmlns:a16="http://schemas.microsoft.com/office/drawing/2014/main" id="{643F6DA6-0D86-4EA1-81AE-A3A110EB7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F31ABF-E2A1-417E-B8D3-84032E867C94}" type="slidenum">
              <a:rPr lang="zh-TW" altLang="en-US" sz="1200" smtClean="0"/>
              <a:pPr/>
              <a:t>52</a:t>
            </a:fld>
            <a:endParaRPr lang="en-US" altLang="zh-TW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704035B7-F90C-426C-AF76-CBAFA93D2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8658BDFE-9611-4D78-82DF-40732F608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055">
            <a:extLst>
              <a:ext uri="{FF2B5EF4-FFF2-40B4-BE49-F238E27FC236}">
                <a16:creationId xmlns:a16="http://schemas.microsoft.com/office/drawing/2014/main" id="{DB0FED82-7CE1-49E9-849A-BBA4BCAB4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93CDBA-7EAC-4106-8F16-758D43D09753}" type="slidenum">
              <a:rPr lang="zh-TW" altLang="en-US" sz="1200" smtClean="0"/>
              <a:pPr/>
              <a:t>54</a:t>
            </a:fld>
            <a:endParaRPr lang="en-US" altLang="zh-TW" sz="12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45B8E5AA-5A18-4370-BEB6-11296AB45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81F20D0C-DE2D-466A-BEAA-68451D794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5">
            <a:extLst>
              <a:ext uri="{FF2B5EF4-FFF2-40B4-BE49-F238E27FC236}">
                <a16:creationId xmlns:a16="http://schemas.microsoft.com/office/drawing/2014/main" id="{26B93C15-207A-4367-ABA7-688C0D58D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403101-7E5D-47CB-8470-1E48E54E8D7D}" type="slidenum">
              <a:rPr lang="zh-TW" altLang="en-US" sz="1200" smtClean="0"/>
              <a:pPr/>
              <a:t>57</a:t>
            </a:fld>
            <a:endParaRPr lang="en-US" altLang="zh-TW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C271C2D3-7A4E-487C-B4BC-35A329309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D00583B2-5728-4BA7-99C2-3C998FAD5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055">
            <a:extLst>
              <a:ext uri="{FF2B5EF4-FFF2-40B4-BE49-F238E27FC236}">
                <a16:creationId xmlns:a16="http://schemas.microsoft.com/office/drawing/2014/main" id="{3F5F4EF1-E2F4-4BAA-AD8F-150A8DDE93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88AEFB-303E-4493-91CC-30EF510A61E5}" type="slidenum">
              <a:rPr lang="zh-TW" altLang="en-US" sz="1200" smtClean="0"/>
              <a:pPr/>
              <a:t>59</a:t>
            </a:fld>
            <a:endParaRPr lang="en-US" altLang="zh-TW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C412ACCC-3791-4DF3-8211-ECCB2998C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202DB0DF-4653-493E-AABD-D624787F2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055">
            <a:extLst>
              <a:ext uri="{FF2B5EF4-FFF2-40B4-BE49-F238E27FC236}">
                <a16:creationId xmlns:a16="http://schemas.microsoft.com/office/drawing/2014/main" id="{3BCC24C1-3F78-4A99-BF1C-1B1DF75272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6C5799-3FE3-44BF-BE75-3F9031A1054B}" type="slidenum">
              <a:rPr lang="zh-TW" altLang="en-US" sz="1200" smtClean="0"/>
              <a:pPr/>
              <a:t>60</a:t>
            </a:fld>
            <a:endParaRPr lang="en-US" altLang="zh-TW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AC610DA0-5B90-4B22-9482-DAD0FEB34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715C0A5-4F40-4E04-8187-206BBC879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055">
            <a:extLst>
              <a:ext uri="{FF2B5EF4-FFF2-40B4-BE49-F238E27FC236}">
                <a16:creationId xmlns:a16="http://schemas.microsoft.com/office/drawing/2014/main" id="{3A66A005-7A4A-4595-8775-FACE8C185D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AE1FC6-8DCD-4090-B873-EAA33E862C9F}" type="slidenum">
              <a:rPr lang="zh-TW" altLang="en-US" sz="1200" smtClean="0"/>
              <a:pPr/>
              <a:t>61</a:t>
            </a:fld>
            <a:endParaRPr lang="en-US" altLang="zh-TW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17EBE13D-B994-4B3C-A889-3C7748FE5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0C233351-0AC6-47D0-8F70-6D19B404B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055">
            <a:extLst>
              <a:ext uri="{FF2B5EF4-FFF2-40B4-BE49-F238E27FC236}">
                <a16:creationId xmlns:a16="http://schemas.microsoft.com/office/drawing/2014/main" id="{BFC6178D-1558-4045-9E61-E9936E9F9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369FF9-DCC6-4C38-A7E4-15EF930B97B4}" type="slidenum">
              <a:rPr lang="zh-TW" altLang="en-US" sz="1200" smtClean="0"/>
              <a:pPr/>
              <a:t>64</a:t>
            </a:fld>
            <a:endParaRPr lang="en-US" altLang="zh-TW" sz="12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8D90D6B4-A5A9-4911-AF91-119B157BA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58A27728-8364-4BCE-876A-0566606B9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055">
            <a:extLst>
              <a:ext uri="{FF2B5EF4-FFF2-40B4-BE49-F238E27FC236}">
                <a16:creationId xmlns:a16="http://schemas.microsoft.com/office/drawing/2014/main" id="{4AAEB1EA-F380-4532-86CF-4BBC60F313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935793-CBB3-4079-98C3-93B635FE695A}" type="slidenum">
              <a:rPr lang="zh-TW" altLang="en-US" sz="1200" smtClean="0"/>
              <a:pPr/>
              <a:t>65</a:t>
            </a:fld>
            <a:endParaRPr lang="en-US" altLang="zh-TW" sz="12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EECA8F9C-2FFF-4531-A546-C0C184204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4C328DF-EC65-43DE-9FC2-C3D93D66E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055">
            <a:extLst>
              <a:ext uri="{FF2B5EF4-FFF2-40B4-BE49-F238E27FC236}">
                <a16:creationId xmlns:a16="http://schemas.microsoft.com/office/drawing/2014/main" id="{3CD9F43F-009A-4415-9DFB-470FBF754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3C6553-46A3-49AE-A122-07295AA0BF46}" type="slidenum">
              <a:rPr lang="zh-TW" altLang="en-US" sz="1200" smtClean="0"/>
              <a:pPr/>
              <a:t>66</a:t>
            </a:fld>
            <a:endParaRPr lang="en-US" altLang="zh-TW" sz="12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7FD356D1-9E69-47A4-A7D0-538246F5E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DFE1485-6A47-4D9B-A305-0C8ACD11E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5">
            <a:extLst>
              <a:ext uri="{FF2B5EF4-FFF2-40B4-BE49-F238E27FC236}">
                <a16:creationId xmlns:a16="http://schemas.microsoft.com/office/drawing/2014/main" id="{44FD8BBA-6177-45ED-BDC0-3653076EC9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CB399C-D64E-41D6-BDC6-EB759A41D6FE}" type="slidenum">
              <a:rPr lang="zh-TW" altLang="en-US" sz="1200" smtClean="0"/>
              <a:pPr/>
              <a:t>5</a:t>
            </a:fld>
            <a:endParaRPr lang="en-US" altLang="zh-TW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C0E3E46-9B96-4EA4-828B-1BCEB6F488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9886ABB-CD18-4DEB-899D-FC814096D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055">
            <a:extLst>
              <a:ext uri="{FF2B5EF4-FFF2-40B4-BE49-F238E27FC236}">
                <a16:creationId xmlns:a16="http://schemas.microsoft.com/office/drawing/2014/main" id="{FF6E32E4-9E7C-4A62-85BD-6707C6009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209BBE-F766-4500-845F-A3DF0311B88E}" type="slidenum">
              <a:rPr lang="zh-TW" altLang="en-US" sz="1200" smtClean="0"/>
              <a:pPr/>
              <a:t>67</a:t>
            </a:fld>
            <a:endParaRPr lang="en-US" altLang="zh-TW" sz="12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B3335D4F-E220-4B6D-B2D8-EC519C508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F44454B5-FDD6-4B91-99D4-0C07BDA02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055">
            <a:extLst>
              <a:ext uri="{FF2B5EF4-FFF2-40B4-BE49-F238E27FC236}">
                <a16:creationId xmlns:a16="http://schemas.microsoft.com/office/drawing/2014/main" id="{529C89D7-2343-4C3D-95D0-D209C09AD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B49761-599C-47EA-B9FF-79218CB81A9D}" type="slidenum">
              <a:rPr lang="zh-TW" altLang="en-US" sz="1200" smtClean="0"/>
              <a:pPr/>
              <a:t>68</a:t>
            </a:fld>
            <a:endParaRPr lang="en-US" altLang="zh-TW" sz="12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ED1ACFC3-A326-48EF-BA5B-06D35C23D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3AF8C5F9-44B1-4DDA-85E6-CEA9A935C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055">
            <a:extLst>
              <a:ext uri="{FF2B5EF4-FFF2-40B4-BE49-F238E27FC236}">
                <a16:creationId xmlns:a16="http://schemas.microsoft.com/office/drawing/2014/main" id="{8A0FF8C0-E894-4089-83B1-192FC0BC8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8DF160-3269-4A05-BBBA-1D860C87A8B2}" type="slidenum">
              <a:rPr lang="zh-TW" altLang="en-US" sz="1200" smtClean="0"/>
              <a:pPr/>
              <a:t>69</a:t>
            </a:fld>
            <a:endParaRPr lang="en-US" altLang="zh-TW" sz="120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CC9BE3C1-0B34-45AC-961C-F4A1468E2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3C8964BF-9546-4EBE-875A-C45B844DB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055">
            <a:extLst>
              <a:ext uri="{FF2B5EF4-FFF2-40B4-BE49-F238E27FC236}">
                <a16:creationId xmlns:a16="http://schemas.microsoft.com/office/drawing/2014/main" id="{28FD7CA9-A425-46BF-AE81-60A0A1A29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34D548-DE98-40EA-8986-4733F00C072B}" type="slidenum">
              <a:rPr lang="zh-TW" altLang="en-US" sz="1200" smtClean="0"/>
              <a:pPr/>
              <a:t>70</a:t>
            </a:fld>
            <a:endParaRPr lang="en-US" altLang="zh-TW" sz="1200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BAC6E28A-C703-4D7D-B7F0-97DEA90CA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C08CC3CF-AD26-48A3-AD52-2563B06D3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055">
            <a:extLst>
              <a:ext uri="{FF2B5EF4-FFF2-40B4-BE49-F238E27FC236}">
                <a16:creationId xmlns:a16="http://schemas.microsoft.com/office/drawing/2014/main" id="{3A422EF2-35D0-4184-A609-99A0432AC0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B67F95-0E89-4E26-841D-E5D26572EDB5}" type="slidenum">
              <a:rPr lang="zh-TW" altLang="en-US" sz="1200" smtClean="0"/>
              <a:pPr/>
              <a:t>71</a:t>
            </a:fld>
            <a:endParaRPr lang="en-US" altLang="zh-TW" sz="120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870DA785-0EE7-465B-82EC-B59A2D64E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D340819D-F9DA-485C-88FF-3874D38AF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055">
            <a:extLst>
              <a:ext uri="{FF2B5EF4-FFF2-40B4-BE49-F238E27FC236}">
                <a16:creationId xmlns:a16="http://schemas.microsoft.com/office/drawing/2014/main" id="{1C0854AA-F104-44E4-9754-E63A5A2EF8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950945-852E-4333-BF9D-983DB19CCD6F}" type="slidenum">
              <a:rPr lang="zh-TW" altLang="en-US" sz="1200" smtClean="0"/>
              <a:pPr/>
              <a:t>72</a:t>
            </a:fld>
            <a:endParaRPr lang="en-US" altLang="zh-TW" sz="12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0016E5A3-D77E-4F29-B6B2-D36C89D33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EB8DF26E-C52B-4DE8-9933-8A29C531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5">
            <a:extLst>
              <a:ext uri="{FF2B5EF4-FFF2-40B4-BE49-F238E27FC236}">
                <a16:creationId xmlns:a16="http://schemas.microsoft.com/office/drawing/2014/main" id="{69E2AFC3-4F00-4688-9B76-2C074F9AA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DABAF2-918C-4828-87C1-26477F1CA1E9}" type="slidenum">
              <a:rPr lang="zh-TW" altLang="en-US" sz="1200" smtClean="0"/>
              <a:pPr/>
              <a:t>73</a:t>
            </a:fld>
            <a:endParaRPr lang="en-US" altLang="zh-TW" sz="12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459A6483-B480-4C05-A05F-981FF366E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6AB91A54-4521-4856-80F6-513F2C21B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055">
            <a:extLst>
              <a:ext uri="{FF2B5EF4-FFF2-40B4-BE49-F238E27FC236}">
                <a16:creationId xmlns:a16="http://schemas.microsoft.com/office/drawing/2014/main" id="{7EEA4484-62A5-47C0-8EFC-A77C2BB3C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FFA9EC-1479-4F07-85E4-D23BF92F8371}" type="slidenum">
              <a:rPr lang="zh-TW" altLang="en-US" sz="1200" smtClean="0"/>
              <a:pPr/>
              <a:t>74</a:t>
            </a:fld>
            <a:endParaRPr lang="en-US" altLang="zh-TW" sz="1200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603C0F09-1ADF-4FEB-80A2-EE59D3868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1C9FB0BF-E3B2-4BEB-B4A4-4E87B0B04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055">
            <a:extLst>
              <a:ext uri="{FF2B5EF4-FFF2-40B4-BE49-F238E27FC236}">
                <a16:creationId xmlns:a16="http://schemas.microsoft.com/office/drawing/2014/main" id="{AA34D1F9-070D-4885-8FC4-CF948DA6D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8AE6AC-7616-4566-8226-BCC79854F518}" type="slidenum">
              <a:rPr lang="zh-TW" altLang="en-US" sz="1200" smtClean="0"/>
              <a:pPr/>
              <a:t>75</a:t>
            </a:fld>
            <a:endParaRPr lang="en-US" altLang="zh-TW" sz="1200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F0AA7A7F-4A27-43FC-B45D-D6CE050AE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F0C1969C-3FFB-4194-BB0D-425CD9A1F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055">
            <a:extLst>
              <a:ext uri="{FF2B5EF4-FFF2-40B4-BE49-F238E27FC236}">
                <a16:creationId xmlns:a16="http://schemas.microsoft.com/office/drawing/2014/main" id="{DE3515E6-0566-4D5B-8D1B-FEBAF8A01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A871D1-8A8A-4ED6-9002-467C998D3191}" type="slidenum">
              <a:rPr lang="zh-TW" altLang="en-US" sz="1200" smtClean="0"/>
              <a:pPr/>
              <a:t>76</a:t>
            </a:fld>
            <a:endParaRPr lang="en-US" altLang="zh-TW" sz="1200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8795BA16-7B8E-47EF-AE1D-F0F9CD3D1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FB29C044-F7C4-440C-B39D-597B963B8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5">
            <a:extLst>
              <a:ext uri="{FF2B5EF4-FFF2-40B4-BE49-F238E27FC236}">
                <a16:creationId xmlns:a16="http://schemas.microsoft.com/office/drawing/2014/main" id="{6D4452CD-BE36-46E8-BB4D-AED91DE53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E2E51A-1035-4524-BC33-F5CA07C72083}" type="slidenum">
              <a:rPr lang="zh-TW" altLang="en-US" sz="1200" smtClean="0"/>
              <a:pPr/>
              <a:t>6</a:t>
            </a:fld>
            <a:endParaRPr lang="en-US" altLang="zh-TW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30F8D83-65F9-4E43-92C9-87765EFE9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37C5C3A-000F-47BB-AC2C-EC931C76F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055">
            <a:extLst>
              <a:ext uri="{FF2B5EF4-FFF2-40B4-BE49-F238E27FC236}">
                <a16:creationId xmlns:a16="http://schemas.microsoft.com/office/drawing/2014/main" id="{772E5B97-E73A-4759-85DF-3042D5B30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E92C24-33FC-4F01-9F86-0044F02D5F37}" type="slidenum">
              <a:rPr lang="zh-TW" altLang="en-US" sz="1200" smtClean="0"/>
              <a:pPr/>
              <a:t>77</a:t>
            </a:fld>
            <a:endParaRPr lang="en-US" altLang="zh-TW" sz="1200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45EDCBD8-4331-4F2A-8597-ECC10AD2C3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1F7AE524-A439-4C62-9186-AC522A6E5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055">
            <a:extLst>
              <a:ext uri="{FF2B5EF4-FFF2-40B4-BE49-F238E27FC236}">
                <a16:creationId xmlns:a16="http://schemas.microsoft.com/office/drawing/2014/main" id="{F0AD42A0-D4BD-4944-82AF-FDE06B879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A9B071-E09F-418E-96C7-491950DB4CBE}" type="slidenum">
              <a:rPr lang="zh-TW" altLang="en-US" sz="1200" smtClean="0"/>
              <a:pPr/>
              <a:t>79</a:t>
            </a:fld>
            <a:endParaRPr lang="en-US" altLang="zh-TW" sz="1200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D088A55C-E977-46C6-9EE9-C0B006A70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3AF6A9C1-08C6-4819-A1FD-7A0D6BD04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055">
            <a:extLst>
              <a:ext uri="{FF2B5EF4-FFF2-40B4-BE49-F238E27FC236}">
                <a16:creationId xmlns:a16="http://schemas.microsoft.com/office/drawing/2014/main" id="{3B5C279F-B2CE-4883-B918-C538F33C3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67D4C8-06D2-48E1-B779-79DB7865DAC2}" type="slidenum">
              <a:rPr lang="zh-TW" altLang="en-US" sz="1200" smtClean="0"/>
              <a:pPr/>
              <a:t>80</a:t>
            </a:fld>
            <a:endParaRPr lang="en-US" altLang="zh-TW" sz="1200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320EBA35-8D93-497D-928C-5D00D13E1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4504D7E1-E1DB-435A-9A03-83A02810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055">
            <a:extLst>
              <a:ext uri="{FF2B5EF4-FFF2-40B4-BE49-F238E27FC236}">
                <a16:creationId xmlns:a16="http://schemas.microsoft.com/office/drawing/2014/main" id="{15BD200B-B342-4A3B-B938-167300D555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7BC518-C0BC-4179-BAF0-A54B85DD2133}" type="slidenum">
              <a:rPr lang="zh-TW" altLang="en-US" sz="1200" smtClean="0"/>
              <a:pPr/>
              <a:t>81</a:t>
            </a:fld>
            <a:endParaRPr lang="en-US" altLang="zh-TW" sz="1200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C91BB002-6507-4660-8E86-A6E5A9A2C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EFC903C1-EADE-4059-826C-84B654CC5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055">
            <a:extLst>
              <a:ext uri="{FF2B5EF4-FFF2-40B4-BE49-F238E27FC236}">
                <a16:creationId xmlns:a16="http://schemas.microsoft.com/office/drawing/2014/main" id="{C4464DEB-175B-4508-9336-EE35EA88E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CF8CFA-6C35-494C-894E-D41FACDBB6B2}" type="slidenum">
              <a:rPr lang="zh-TW" altLang="en-US" sz="1200" smtClean="0"/>
              <a:pPr/>
              <a:t>82</a:t>
            </a:fld>
            <a:endParaRPr lang="en-US" altLang="zh-TW" sz="1200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3B222C7D-7581-401C-927F-03E12A0523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A542D8B0-8482-413D-BA5A-7E4E67FF8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055">
            <a:extLst>
              <a:ext uri="{FF2B5EF4-FFF2-40B4-BE49-F238E27FC236}">
                <a16:creationId xmlns:a16="http://schemas.microsoft.com/office/drawing/2014/main" id="{36CEFD2D-9320-47D5-9180-1D830DAEF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3FC55D-1DAC-4583-B92D-BB45DC3243AA}" type="slidenum">
              <a:rPr lang="zh-TW" altLang="en-US" sz="1200" smtClean="0"/>
              <a:pPr/>
              <a:t>85</a:t>
            </a:fld>
            <a:endParaRPr lang="en-US" altLang="zh-TW" sz="1200"/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4FEF67BE-48A5-4802-AA89-8CA30D8AD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5E396C78-0F05-4AFB-B63C-9464C0EBD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055">
            <a:extLst>
              <a:ext uri="{FF2B5EF4-FFF2-40B4-BE49-F238E27FC236}">
                <a16:creationId xmlns:a16="http://schemas.microsoft.com/office/drawing/2014/main" id="{9E58668B-BA7E-4A67-8A93-08BBD8AF7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1A54C4-F7A1-4841-A051-B7C956DFA0E7}" type="slidenum">
              <a:rPr lang="zh-TW" altLang="en-US" sz="1200" smtClean="0"/>
              <a:pPr/>
              <a:t>86</a:t>
            </a:fld>
            <a:endParaRPr lang="en-US" altLang="zh-TW" sz="1200"/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424D0947-7A85-4746-8F81-032170512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AAE07FFD-A0AE-49F9-B186-89F0F016A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055">
            <a:extLst>
              <a:ext uri="{FF2B5EF4-FFF2-40B4-BE49-F238E27FC236}">
                <a16:creationId xmlns:a16="http://schemas.microsoft.com/office/drawing/2014/main" id="{4A1DED65-AF4B-4DEC-B4E7-AD3EEB0D5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57BEDE-493F-488E-BD0C-4E2F98301295}" type="slidenum">
              <a:rPr lang="zh-TW" altLang="en-US" sz="1200" smtClean="0"/>
              <a:pPr/>
              <a:t>87</a:t>
            </a:fld>
            <a:endParaRPr lang="en-US" altLang="zh-TW" sz="1200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B46D3D37-B4D3-402C-92F1-0F0EA63E66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1BA205A8-0F8F-437A-B46D-F1519AEA1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055">
            <a:extLst>
              <a:ext uri="{FF2B5EF4-FFF2-40B4-BE49-F238E27FC236}">
                <a16:creationId xmlns:a16="http://schemas.microsoft.com/office/drawing/2014/main" id="{148FAD70-AE97-4B24-8868-2F3971703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407DA0-C047-4FD4-9C08-F99BA774E614}" type="slidenum">
              <a:rPr lang="zh-TW" altLang="en-US" sz="1200" smtClean="0"/>
              <a:pPr/>
              <a:t>88</a:t>
            </a:fld>
            <a:endParaRPr lang="en-US" altLang="zh-TW" sz="1200"/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B7022A8A-E94E-46D9-A569-2FBCB7900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45107E26-7A53-4E29-9C69-5911595D3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5">
            <a:extLst>
              <a:ext uri="{FF2B5EF4-FFF2-40B4-BE49-F238E27FC236}">
                <a16:creationId xmlns:a16="http://schemas.microsoft.com/office/drawing/2014/main" id="{AF7BC96C-9B5A-4BED-A3B2-763587253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A98D2B-BC1E-4F1C-8B04-D75094AD763B}" type="slidenum">
              <a:rPr lang="zh-TW" altLang="en-US" sz="1200" smtClean="0"/>
              <a:pPr/>
              <a:t>7</a:t>
            </a:fld>
            <a:endParaRPr lang="en-US" altLang="zh-TW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AD4B79D-8FEB-45A1-A47C-1D612A029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B061E47-DB7D-49E9-8B09-DA519BA89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5">
            <a:extLst>
              <a:ext uri="{FF2B5EF4-FFF2-40B4-BE49-F238E27FC236}">
                <a16:creationId xmlns:a16="http://schemas.microsoft.com/office/drawing/2014/main" id="{33CCFE51-1B41-4BAD-BCE0-7C8A37AB7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74878A-9023-40CD-BD41-470CF30E7C67}" type="slidenum">
              <a:rPr lang="zh-TW" altLang="en-US" sz="1200" smtClean="0"/>
              <a:pPr/>
              <a:t>8</a:t>
            </a:fld>
            <a:endParaRPr lang="en-US" altLang="zh-TW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04A1620-5146-41EC-A9F5-9E360B517B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DD62870-F139-41CC-8212-6A3E1F2F8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5">
            <a:extLst>
              <a:ext uri="{FF2B5EF4-FFF2-40B4-BE49-F238E27FC236}">
                <a16:creationId xmlns:a16="http://schemas.microsoft.com/office/drawing/2014/main" id="{81EA5815-85D7-441F-90AD-BABF338A7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483E76-8C03-436B-BECD-9478857F8B23}" type="slidenum">
              <a:rPr lang="zh-TW" altLang="en-US" sz="1200" smtClean="0"/>
              <a:pPr/>
              <a:t>9</a:t>
            </a:fld>
            <a:endParaRPr lang="en-US" altLang="zh-TW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978AA19-D112-435E-BBC5-86DC93664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7DD1857-665D-4087-8BBF-FC112F490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1">
            <a:extLst>
              <a:ext uri="{FF2B5EF4-FFF2-40B4-BE49-F238E27FC236}">
                <a16:creationId xmlns:a16="http://schemas.microsoft.com/office/drawing/2014/main" id="{084666B8-5C6E-4E1B-8799-A777811C4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5146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829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7216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028950"/>
            <a:ext cx="6400800" cy="1771650"/>
          </a:xfrm>
        </p:spPr>
        <p:txBody>
          <a:bodyPr/>
          <a:lstStyle>
            <a:lvl1pPr marL="0" indent="0">
              <a:buFontTx/>
              <a:buNone/>
              <a:defRPr>
                <a:latin typeface="Arial Black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1191E7F9-5388-465E-B4F6-D5EB348E9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9A6F7E44-171F-4517-8921-92F6DA371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99ACD44D-7F9E-4E36-99F8-11CC8FBF7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3EB5887-1E4A-433C-8573-97F1D11DAC7C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69089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FB806-0923-4D5E-84A6-E4D4925C1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CBA0C3-9710-4C50-8D2D-F9FC76C09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B062FC-53A4-48D3-9A42-B758F8CAF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A598-79A2-44C1-8B97-5A998548E875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88136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8600" y="152400"/>
            <a:ext cx="2057400" cy="59055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152400"/>
            <a:ext cx="6019800" cy="59055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AA227E-79AC-4747-A476-449048662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78BFBC-31C7-4D83-95FB-29EF75932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4D4B23-B5EE-4BF9-805C-175F13279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A914-C0F8-45E3-87E8-C3BF90A94400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14674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DE3A70-1E98-4223-AAB1-E09F69524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C6C64E-2663-4A7A-8EB0-3C6124A49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91FEC1-B7F1-45E7-80CA-F58EC6389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D6884-2D98-44F8-970E-495519FAE0A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8661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638995-E18B-4D71-90E0-946F51D39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3B528A-4562-4907-8B31-4157549E7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0606CF-D609-40BA-94CF-A924FF3A8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EDA3E-0F7B-4CF6-A485-0ADD43AAA3B4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46860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2800" y="1371600"/>
            <a:ext cx="40132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3B143-AB76-43A9-9852-A8C5734D8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E09ED-51AD-48B4-9765-785A1F760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CB9DC-C78C-422B-B2AD-9856D02A0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E5B4D-EF03-4A2A-B117-24F69DA8C3B7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55829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0E66A3-F190-4644-9172-88B558E6F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53D75A-079F-4482-B785-A45DA6B0C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F14667-B66F-4D13-95EF-A8E253409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D7613-3478-4A8F-83B2-69E385B775A3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401661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726D09-8782-495B-823A-9961D1C8E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19313B-79E3-492F-B018-B049C9745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D1D12E-D9BC-4736-BC24-B82468B76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19DC-20E9-4A20-BFBF-EA0769DBB22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88737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1CD484-9DB3-4F52-9148-F132C3E5F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F5C1FB-D9B3-4CF4-AF1B-DC4911B63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D59A28-E4DB-4E64-9860-2F09173DE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1C84-AB3C-488D-B9D6-4C45B68D6EA0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54908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27D91-59A5-47EC-9C58-656B06FFC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183CF-FB41-44A5-A959-ADE184F4F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358A5-F984-4D4F-BC91-31586061C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0BE8-30A2-45F9-82C7-D9E005AD4DE8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80603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13A70-35A6-4354-8229-947473BA6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61931-6983-4238-A78D-C15C741E2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AA67F-D858-462B-A7EA-E8AE982E0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8CC0-D311-465E-8DAE-B5126C73B204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39489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4A1F58F-B3C5-4DF3-8408-9C68C3974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52400"/>
            <a:ext cx="820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758881-235D-4E5E-ABD5-0290A143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178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FD82873D-F267-4CCA-AB0A-C50F3654F9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7AAE4145-613B-49CF-B8EB-61B31E5C4F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DEF48C3C-11E7-440B-8817-5FD9AF2D30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FD4AB35-2155-4F2E-B870-464C305C5029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278F2C59-4C5D-497B-92F1-D9F1B82E6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153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—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kumimoji="1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cchen.im.ncnu.edu.tw/AdvNet/aes.sw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P4PqVGudt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HA-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cure_Hash_Algorithm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learn.com/tutorials/cyber-security-tutorial/sha-256-algorithm" TargetMode="External"/><Relationship Id="rId2" Type="http://schemas.openxmlformats.org/officeDocument/2006/relationships/hyperlink" Target="https://youtu.be/nduoUEHrK_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orIgy2MjqrA?si=_K-GBZItta7fkHW6" TargetMode="Externa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A-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sa.edu/~wagner/crypto/cs3235-3.pdf" TargetMode="Externa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hyperlink" Target="https://en.wikipedia.org/wiki/RSA_(cryptosystem)" TargetMode="External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Integer_factorization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.stackexchange.com/questions/81154/using-digital-certificates-in-digital-signature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AE8564A-BE02-44E2-9EE2-F4B945828E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800">
                <a:ea typeface="新細明體" panose="02020500000000000000" pitchFamily="18" charset="-120"/>
              </a:rPr>
              <a:t>Network Security</a:t>
            </a:r>
          </a:p>
        </p:txBody>
      </p:sp>
      <p:sp>
        <p:nvSpPr>
          <p:cNvPr id="5123" name="副標題 1">
            <a:extLst>
              <a:ext uri="{FF2B5EF4-FFF2-40B4-BE49-F238E27FC236}">
                <a16:creationId xmlns:a16="http://schemas.microsoft.com/office/drawing/2014/main" id="{5572FE18-D8B1-47BC-9299-F071794E64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>
            <a:extLst>
              <a:ext uri="{FF2B5EF4-FFF2-40B4-BE49-F238E27FC236}">
                <a16:creationId xmlns:a16="http://schemas.microsoft.com/office/drawing/2014/main" id="{E59F7AFD-9E16-41CA-A5D2-504A0D1FDEE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06950" y="3022600"/>
          <a:ext cx="4013200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點陣圖影像" r:id="rId4" imgW="5695238" imgH="5342857" progId="Paint.Picture">
                  <p:embed/>
                </p:oleObj>
              </mc:Choice>
              <mc:Fallback>
                <p:oleObj name="點陣圖影像" r:id="rId4" imgW="5695238" imgH="534285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3022600"/>
                        <a:ext cx="4013200" cy="376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2">
            <a:extLst>
              <a:ext uri="{FF2B5EF4-FFF2-40B4-BE49-F238E27FC236}">
                <a16:creationId xmlns:a16="http://schemas.microsoft.com/office/drawing/2014/main" id="{45A858E1-6224-4CD5-B65E-F7D1B156B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Triple DEA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B724791-9F99-4DCC-9A52-C8D749528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ANSI X9.17 (1985)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Incorporated in DEA standard 1999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Uses 3 keys and 3 executions of DEA algorithm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key length </a:t>
            </a:r>
            <a:r>
              <a:rPr lang="en-GB" altLang="zh-TW">
                <a:ea typeface="新細明體" panose="02020500000000000000" pitchFamily="18" charset="-120"/>
              </a:rPr>
              <a:t>112 or </a:t>
            </a:r>
            <a:r>
              <a:rPr lang="en-US" altLang="zh-TW">
                <a:ea typeface="新細明體" panose="02020500000000000000" pitchFamily="18" charset="-120"/>
              </a:rPr>
              <a:t>168 bit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GB" altLang="zh-TW">
                <a:ea typeface="新細明體" panose="02020500000000000000" pitchFamily="18" charset="-120"/>
              </a:rPr>
              <a:t>Block size: 64 bit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Slow</a:t>
            </a:r>
            <a:endParaRPr lang="en-US" altLang="zh-TW">
              <a:ea typeface="新細明體" panose="02020500000000000000" pitchFamily="18" charset="-120"/>
            </a:endParaRP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5612A280-5EEA-49FA-B36D-07EF8A9DA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6353175"/>
            <a:ext cx="73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Wiki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F48D7821-9A82-4CEB-A393-A2653F828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Advanced Encryption Standard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ABED17B6-5400-47A2-A06B-133316A35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National Institute of Standards and Technology (NIST) in 1997 issued call for Advanced Encryption Standard (AES)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b="1">
                <a:latin typeface="Arial" panose="020B0604020202020204" pitchFamily="34" charset="0"/>
                <a:ea typeface="新細明體" panose="02020500000000000000" pitchFamily="18" charset="-120"/>
              </a:rPr>
              <a:t>Rijndael </a:t>
            </a: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en-US" altLang="zh-TW" b="1">
                <a:solidFill>
                  <a:srgbClr val="0000C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Rij</a:t>
            </a: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men </a:t>
            </a:r>
            <a:r>
              <a:rPr lang="en-US" altLang="zh-TW" b="1">
                <a:solidFill>
                  <a:srgbClr val="0000C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&amp; Dae</a:t>
            </a: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men)</a:t>
            </a:r>
            <a:endParaRPr lang="en-US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Security strength equal to or better than 3DES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Improved efficiency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Symmetric block cipher, Block length 128 bits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Key lengths 128, 192, and 256 bits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Evaluation include security, computational efficiency, memory requirements, hardware and software suitability, and flexibility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2001, AES</a:t>
            </a:r>
            <a:r>
              <a:rPr lang="en-GB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ea typeface="新細明體" panose="02020500000000000000" pitchFamily="18" charset="-120"/>
              </a:rPr>
              <a:t>issued as federal information processing standard (FIPS 197)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58B010B-792D-4EBE-B4CA-1A113189E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AES Description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254DF79-1FFC-4DD6-B865-889673D1D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400">
                <a:ea typeface="新細明體" pitchFamily="18" charset="-120"/>
              </a:rPr>
              <a:t>Assume key length 128 bits</a:t>
            </a:r>
          </a:p>
          <a:p>
            <a:pPr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400">
                <a:ea typeface="新細明體" pitchFamily="18" charset="-120"/>
              </a:rPr>
              <a:t>Input is single 128-bit block</a:t>
            </a:r>
            <a:endParaRPr lang="en-GB" altLang="zh-TW" sz="2400">
              <a:ea typeface="新細明體" pitchFamily="18" charset="-120"/>
            </a:endParaRPr>
          </a:p>
          <a:p>
            <a:pPr lvl="1"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000">
                <a:ea typeface="新細明體" pitchFamily="18" charset="-120"/>
              </a:rPr>
              <a:t>Depicted as square matrix of bytes</a:t>
            </a:r>
            <a:endParaRPr lang="en-GB" altLang="zh-TW" sz="2000">
              <a:ea typeface="新細明體" pitchFamily="18" charset="-120"/>
            </a:endParaRPr>
          </a:p>
          <a:p>
            <a:pPr lvl="1"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000">
                <a:ea typeface="新細明體" pitchFamily="18" charset="-120"/>
              </a:rPr>
              <a:t>Block copied into </a:t>
            </a:r>
            <a:r>
              <a:rPr lang="en-US" altLang="zh-TW" sz="20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State</a:t>
            </a:r>
            <a:r>
              <a:rPr lang="en-US" altLang="zh-TW" sz="2000">
                <a:ea typeface="新細明體" pitchFamily="18" charset="-120"/>
              </a:rPr>
              <a:t> array</a:t>
            </a:r>
            <a:endParaRPr lang="en-GB" altLang="zh-TW" sz="2000">
              <a:ea typeface="新細明體" pitchFamily="18" charset="-120"/>
            </a:endParaRPr>
          </a:p>
          <a:p>
            <a:pPr lvl="2"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1800">
                <a:ea typeface="新細明體" pitchFamily="18" charset="-120"/>
              </a:rPr>
              <a:t>Modified at each stage</a:t>
            </a:r>
            <a:endParaRPr lang="en-GB" altLang="zh-TW" sz="1800">
              <a:ea typeface="新細明體" pitchFamily="18" charset="-120"/>
            </a:endParaRPr>
          </a:p>
          <a:p>
            <a:pPr lvl="1"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000">
                <a:ea typeface="新細明體" pitchFamily="18" charset="-120"/>
              </a:rPr>
              <a:t>After final stage, State copied to output matrix</a:t>
            </a:r>
            <a:endParaRPr lang="en-GB" altLang="zh-TW" sz="2000">
              <a:ea typeface="新細明體" pitchFamily="18" charset="-120"/>
            </a:endParaRPr>
          </a:p>
          <a:p>
            <a:pPr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400">
                <a:ea typeface="新細明體" pitchFamily="18" charset="-120"/>
              </a:rPr>
              <a:t>128-bit key depicted as square matrix of bytes</a:t>
            </a:r>
            <a:endParaRPr lang="en-GB" altLang="zh-TW" sz="2400">
              <a:ea typeface="新細明體" pitchFamily="18" charset="-120"/>
            </a:endParaRPr>
          </a:p>
          <a:p>
            <a:pPr lvl="1"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000">
                <a:ea typeface="新細明體" pitchFamily="18" charset="-120"/>
              </a:rPr>
              <a:t>Expanded into array of key schedule words</a:t>
            </a:r>
            <a:endParaRPr lang="en-GB" altLang="zh-TW" sz="2000">
              <a:ea typeface="新細明體" pitchFamily="18" charset="-120"/>
            </a:endParaRPr>
          </a:p>
          <a:p>
            <a:pPr lvl="1"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000">
                <a:ea typeface="新細明體" pitchFamily="18" charset="-120"/>
              </a:rPr>
              <a:t>Each four bytes (1 word = 4 bytes)</a:t>
            </a:r>
            <a:endParaRPr lang="en-GB" altLang="zh-TW" sz="2000">
              <a:ea typeface="新細明體" pitchFamily="18" charset="-120"/>
            </a:endParaRPr>
          </a:p>
          <a:p>
            <a:pPr lvl="1"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000">
                <a:ea typeface="新細明體" pitchFamily="18" charset="-120"/>
              </a:rPr>
              <a:t>Total key schedule 44 words (4 *11)  for 128-bit key</a:t>
            </a:r>
            <a:endParaRPr lang="en-GB" altLang="zh-TW" sz="2000">
              <a:ea typeface="新細明體" pitchFamily="18" charset="-120"/>
            </a:endParaRPr>
          </a:p>
          <a:p>
            <a:pPr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GB" altLang="zh-TW" sz="2400">
                <a:ea typeface="新細明體" pitchFamily="18" charset="-120"/>
              </a:rPr>
              <a:t>Byte ordering</a:t>
            </a:r>
            <a:r>
              <a:rPr lang="en-US" altLang="zh-TW" sz="2400">
                <a:ea typeface="新細明體" pitchFamily="18" charset="-120"/>
              </a:rPr>
              <a:t> by column</a:t>
            </a:r>
            <a:endParaRPr lang="en-GB" altLang="zh-TW" sz="2400">
              <a:ea typeface="新細明體" pitchFamily="18" charset="-120"/>
            </a:endParaRPr>
          </a:p>
          <a:p>
            <a:pPr lvl="1"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000">
                <a:ea typeface="新細明體" pitchFamily="18" charset="-120"/>
              </a:rPr>
              <a:t>First four bytes of</a:t>
            </a:r>
            <a:r>
              <a:rPr lang="en-GB" altLang="zh-TW" sz="2000">
                <a:ea typeface="新細明體" pitchFamily="18" charset="-120"/>
              </a:rPr>
              <a:t> </a:t>
            </a:r>
            <a:r>
              <a:rPr lang="en-US" altLang="zh-TW" sz="2000">
                <a:ea typeface="新細明體" pitchFamily="18" charset="-120"/>
              </a:rPr>
              <a:t>128-bit plaintext input occupy first column of </a:t>
            </a:r>
            <a:r>
              <a:rPr lang="en-US" altLang="zh-TW" sz="20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in</a:t>
            </a:r>
            <a:r>
              <a:rPr lang="en-US" altLang="zh-TW" sz="2000">
                <a:ea typeface="新細明體" pitchFamily="18" charset="-120"/>
              </a:rPr>
              <a:t> matrix</a:t>
            </a:r>
            <a:endParaRPr lang="en-GB" altLang="zh-TW" sz="2000">
              <a:ea typeface="新細明體" pitchFamily="18" charset="-120"/>
            </a:endParaRPr>
          </a:p>
          <a:p>
            <a:pPr lvl="1">
              <a:lnSpc>
                <a:spcPct val="90000"/>
              </a:lnSpc>
              <a:tabLst>
                <a:tab pos="7246938" algn="l"/>
              </a:tabLst>
              <a:defRPr/>
            </a:pPr>
            <a:r>
              <a:rPr lang="en-US" altLang="zh-TW" sz="2000">
                <a:ea typeface="新細明體" pitchFamily="18" charset="-120"/>
              </a:rPr>
              <a:t>First four bytes of expanded key</a:t>
            </a:r>
            <a:r>
              <a:rPr lang="en-GB" altLang="zh-TW" sz="2000">
                <a:ea typeface="新細明體" pitchFamily="18" charset="-120"/>
              </a:rPr>
              <a:t> </a:t>
            </a:r>
            <a:r>
              <a:rPr lang="en-US" altLang="zh-TW" sz="2000">
                <a:ea typeface="新細明體" pitchFamily="18" charset="-120"/>
              </a:rPr>
              <a:t>occupy first column of </a:t>
            </a:r>
            <a:r>
              <a:rPr lang="en-US" altLang="zh-TW" sz="20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w</a:t>
            </a:r>
            <a:r>
              <a:rPr lang="en-US" altLang="zh-TW" sz="2000">
                <a:ea typeface="新細明體" pitchFamily="18" charset="-120"/>
              </a:rPr>
              <a:t> matrix</a:t>
            </a:r>
          </a:p>
          <a:p>
            <a:pPr>
              <a:lnSpc>
                <a:spcPct val="90000"/>
              </a:lnSpc>
              <a:tabLst>
                <a:tab pos="7246938" algn="l"/>
              </a:tabLst>
              <a:defRPr/>
            </a:pPr>
            <a:endParaRPr lang="en-US" altLang="zh-TW" sz="2400">
              <a:ea typeface="新細明體" pitchFamily="18" charset="-12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05532C3C-DF99-41C1-98F3-13335D52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1439863"/>
            <a:ext cx="3476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2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3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4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706684CD-4645-4510-AD8D-566882D92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1439863"/>
            <a:ext cx="3476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5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6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7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8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55FB7870-9B9F-46BF-8EE0-6917AEA1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425" y="1439863"/>
            <a:ext cx="514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9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10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11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12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616C09AC-762A-4445-AD17-FBE1734D8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3" y="1439863"/>
            <a:ext cx="514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13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14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15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ea typeface="新細明體" panose="02020500000000000000" pitchFamily="18" charset="-120"/>
              </a:rPr>
              <a:t>16</a:t>
            </a:r>
          </a:p>
        </p:txBody>
      </p:sp>
      <p:sp>
        <p:nvSpPr>
          <p:cNvPr id="27656" name="AutoShape 8">
            <a:extLst>
              <a:ext uri="{FF2B5EF4-FFF2-40B4-BE49-F238E27FC236}">
                <a16:creationId xmlns:a16="http://schemas.microsoft.com/office/drawing/2014/main" id="{21D2E672-D8FE-40BF-BDB9-AC53D7AA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3" y="1427163"/>
            <a:ext cx="2063750" cy="1606550"/>
          </a:xfrm>
          <a:prstGeom prst="bracketPair">
            <a:avLst>
              <a:gd name="adj" fmla="val 91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B14877E8-58D5-485B-A9AA-D1324B383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>
            <a:extLst>
              <a:ext uri="{FF2B5EF4-FFF2-40B4-BE49-F238E27FC236}">
                <a16:creationId xmlns:a16="http://schemas.microsoft.com/office/drawing/2014/main" id="{84ABA2D8-197D-4A5B-86FB-D880DDA79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23988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w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[0, 3]</a:t>
            </a:r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52EE6E6F-A4B0-4097-B278-EDE8807C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1423988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w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[4, 7]</a:t>
            </a: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0273FBF0-53CD-4BDD-9908-5194F3179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3" y="1920875"/>
            <a:ext cx="1447800" cy="1173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FE306FB8-BCA6-4EAE-B38A-B98151EAF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1920875"/>
            <a:ext cx="1447800" cy="1173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9703" name="Rectangle 9">
            <a:extLst>
              <a:ext uri="{FF2B5EF4-FFF2-40B4-BE49-F238E27FC236}">
                <a16:creationId xmlns:a16="http://schemas.microsoft.com/office/drawing/2014/main" id="{54ABFD6C-A9E6-4015-A58A-E296FF3B7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20875"/>
            <a:ext cx="1447800" cy="1173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9704" name="Rectangle 12">
            <a:extLst>
              <a:ext uri="{FF2B5EF4-FFF2-40B4-BE49-F238E27FC236}">
                <a16:creationId xmlns:a16="http://schemas.microsoft.com/office/drawing/2014/main" id="{D68F8F6D-543E-4B2D-8F36-131320E8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075" y="1920875"/>
            <a:ext cx="1447800" cy="1173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9D7CEB0-E1F3-4E6F-84D6-D0449AFBA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04200" cy="1143000"/>
          </a:xfrm>
        </p:spPr>
        <p:txBody>
          <a:bodyPr/>
          <a:lstStyle/>
          <a:p>
            <a:r>
              <a:rPr lang="en-GB" altLang="zh-TW" sz="3200">
                <a:ea typeface="新細明體" panose="02020500000000000000" pitchFamily="18" charset="-120"/>
              </a:rPr>
              <a:t>AES</a:t>
            </a:r>
            <a:br>
              <a:rPr lang="en-GB" altLang="zh-TW" sz="3200">
                <a:ea typeface="新細明體" panose="02020500000000000000" pitchFamily="18" charset="-120"/>
              </a:rPr>
            </a:br>
            <a:r>
              <a:rPr lang="en-GB" altLang="zh-TW" sz="3200">
                <a:ea typeface="新細明體" panose="02020500000000000000" pitchFamily="18" charset="-120"/>
              </a:rPr>
              <a:t>Encryption /</a:t>
            </a:r>
            <a:br>
              <a:rPr lang="en-GB" altLang="zh-TW" sz="3200">
                <a:ea typeface="新細明體" panose="02020500000000000000" pitchFamily="18" charset="-120"/>
              </a:rPr>
            </a:br>
            <a:r>
              <a:rPr lang="en-GB" altLang="zh-TW" sz="3200">
                <a:ea typeface="新細明體" panose="02020500000000000000" pitchFamily="18" charset="-120"/>
              </a:rPr>
              <a:t>Decryption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E5888EBD-3221-4DA4-8BE2-F4CEEE0A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0"/>
            <a:ext cx="590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F4EA8DB4-3670-43A0-9F07-3137EDCC2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AES Comments (1)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FE3AFA4A-D660-4684-AC37-353A4603B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953000"/>
          </a:xfrm>
        </p:spPr>
        <p:txBody>
          <a:bodyPr/>
          <a:lstStyle/>
          <a:p>
            <a:r>
              <a:rPr lang="en-US" altLang="zh-TW" sz="2400" b="1">
                <a:ea typeface="新細明體" panose="02020500000000000000" pitchFamily="18" charset="-120"/>
              </a:rPr>
              <a:t>Key expanded</a:t>
            </a:r>
            <a:r>
              <a:rPr lang="en-US" altLang="zh-TW" sz="2400">
                <a:ea typeface="新細明體" panose="02020500000000000000" pitchFamily="18" charset="-120"/>
              </a:rPr>
              <a:t> into array of forty-four 32-bit words, </a:t>
            </a: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w</a:t>
            </a:r>
            <a:r>
              <a:rPr lang="en-US" altLang="zh-TW" sz="2400">
                <a:ea typeface="新細明體" panose="02020500000000000000" pitchFamily="18" charset="-120"/>
              </a:rPr>
              <a:t>[</a:t>
            </a: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i</a:t>
            </a:r>
            <a:r>
              <a:rPr lang="en-US" altLang="zh-TW" sz="2400">
                <a:ea typeface="新細明體" panose="02020500000000000000" pitchFamily="18" charset="-120"/>
              </a:rPr>
              <a:t>]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Four distinct words (128 bits) serve as round key for each round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Four different stages (One permutation and three substitution)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 b="1">
                <a:ea typeface="新細明體" panose="02020500000000000000" pitchFamily="18" charset="-120"/>
              </a:rPr>
              <a:t>Substitute bytes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GB" altLang="zh-TW">
                <a:ea typeface="新細明體" panose="02020500000000000000" pitchFamily="18" charset="-120"/>
              </a:rPr>
              <a:t>uses</a:t>
            </a:r>
            <a:r>
              <a:rPr lang="en-US" altLang="zh-TW">
                <a:ea typeface="新細明體" panose="02020500000000000000" pitchFamily="18" charset="-120"/>
              </a:rPr>
              <a:t> S-box</a:t>
            </a:r>
            <a:r>
              <a:rPr lang="en-GB" altLang="zh-TW">
                <a:ea typeface="新細明體" panose="02020500000000000000" pitchFamily="18" charset="-120"/>
              </a:rPr>
              <a:t> table</a:t>
            </a:r>
            <a:r>
              <a:rPr lang="en-US" altLang="zh-TW">
                <a:ea typeface="新細明體" panose="02020500000000000000" pitchFamily="18" charset="-120"/>
              </a:rPr>
              <a:t> to perform byte-by-byte substitution of block</a:t>
            </a:r>
            <a:endParaRPr lang="en-US" altLang="zh-TW" b="1">
              <a:ea typeface="新細明體" panose="02020500000000000000" pitchFamily="18" charset="-120"/>
            </a:endParaRPr>
          </a:p>
          <a:p>
            <a:pPr lvl="1"/>
            <a:r>
              <a:rPr lang="en-US" altLang="zh-TW" b="1">
                <a:ea typeface="新細明體" panose="02020500000000000000" pitchFamily="18" charset="-120"/>
              </a:rPr>
              <a:t>Shift rows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GB" altLang="zh-TW">
                <a:ea typeface="新細明體" panose="02020500000000000000" pitchFamily="18" charset="-120"/>
              </a:rPr>
              <a:t>is</a:t>
            </a:r>
            <a:r>
              <a:rPr lang="en-US" altLang="zh-TW">
                <a:ea typeface="新細明體" panose="02020500000000000000" pitchFamily="18" charset="-120"/>
              </a:rPr>
              <a:t> permutation that performed row by row</a:t>
            </a:r>
            <a:endParaRPr lang="en-US" altLang="zh-TW" b="1">
              <a:ea typeface="新細明體" panose="02020500000000000000" pitchFamily="18" charset="-120"/>
            </a:endParaRPr>
          </a:p>
          <a:p>
            <a:pPr lvl="1"/>
            <a:r>
              <a:rPr lang="en-US" altLang="zh-TW" b="1">
                <a:ea typeface="新細明體" panose="02020500000000000000" pitchFamily="18" charset="-120"/>
              </a:rPr>
              <a:t>Mix columns</a:t>
            </a:r>
            <a:r>
              <a:rPr lang="en-GB" altLang="zh-TW">
                <a:ea typeface="新細明體" panose="02020500000000000000" pitchFamily="18" charset="-120"/>
              </a:rPr>
              <a:t> is</a:t>
            </a:r>
            <a:r>
              <a:rPr lang="en-US" altLang="zh-TW">
                <a:ea typeface="新細明體" panose="02020500000000000000" pitchFamily="18" charset="-120"/>
              </a:rPr>
              <a:t> substitution that alters each byte in column as function of all of bytes in column</a:t>
            </a:r>
            <a:endParaRPr lang="en-US" altLang="zh-TW" b="1">
              <a:ea typeface="新細明體" panose="02020500000000000000" pitchFamily="18" charset="-120"/>
            </a:endParaRPr>
          </a:p>
          <a:p>
            <a:pPr lvl="1"/>
            <a:r>
              <a:rPr lang="en-US" altLang="zh-TW" b="1">
                <a:ea typeface="新細明體" panose="02020500000000000000" pitchFamily="18" charset="-120"/>
              </a:rPr>
              <a:t>Add round key</a:t>
            </a:r>
            <a:r>
              <a:rPr lang="en-GB" altLang="zh-TW">
                <a:ea typeface="新細明體" panose="02020500000000000000" pitchFamily="18" charset="-120"/>
              </a:rPr>
              <a:t> is</a:t>
            </a:r>
            <a:r>
              <a:rPr lang="en-US" altLang="zh-TW">
                <a:ea typeface="新細明體" panose="02020500000000000000" pitchFamily="18" charset="-120"/>
              </a:rPr>
              <a:t> bitwise XOR of current block with portion of expanded key</a:t>
            </a:r>
            <a:endParaRPr lang="en-GB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97640C1E-83DC-4A18-94B7-7E55CC5B2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AES Comments (2)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98041143-8D00-4A14-8093-4D315122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686300"/>
          </a:xfrm>
        </p:spPr>
        <p:txBody>
          <a:bodyPr/>
          <a:lstStyle/>
          <a:p>
            <a:r>
              <a:rPr lang="en-GB" altLang="zh-TW" dirty="0">
                <a:ea typeface="新細明體" panose="02020500000000000000" pitchFamily="18" charset="-120"/>
              </a:rPr>
              <a:t>Simple structure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For both encryption and decryption, cipher begins with</a:t>
            </a:r>
            <a:r>
              <a:rPr lang="en-GB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Add Round Key stage</a:t>
            </a:r>
            <a:endParaRPr lang="en-GB" altLang="zh-TW" dirty="0">
              <a:ea typeface="新細明體" panose="02020500000000000000" pitchFamily="18" charset="-120"/>
            </a:endParaRP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Followed by nine rounds</a:t>
            </a:r>
            <a:r>
              <a:rPr lang="en-GB" altLang="zh-TW" dirty="0">
                <a:ea typeface="新細明體" panose="02020500000000000000" pitchFamily="18" charset="-120"/>
              </a:rPr>
              <a:t>,</a:t>
            </a:r>
          </a:p>
          <a:p>
            <a:pPr lvl="2"/>
            <a:r>
              <a:rPr lang="en-US" altLang="zh-TW" dirty="0">
                <a:ea typeface="新細明體" panose="02020500000000000000" pitchFamily="18" charset="-120"/>
              </a:rPr>
              <a:t>Each includes all four stages</a:t>
            </a:r>
            <a:endParaRPr lang="en-GB" altLang="zh-TW" dirty="0">
              <a:ea typeface="新細明體" panose="02020500000000000000" pitchFamily="18" charset="-120"/>
            </a:endParaRP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Followed by tenth round of three stages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34820" name="矩形 3">
            <a:extLst>
              <a:ext uri="{FF2B5EF4-FFF2-40B4-BE49-F238E27FC236}">
                <a16:creationId xmlns:a16="http://schemas.microsoft.com/office/drawing/2014/main" id="{60BAE7DA-0D47-407D-89D8-FE3C71EA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4851400"/>
            <a:ext cx="613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https://ycchen.im.ncnu.edu.tw/AdvNet/aes.swf</a:t>
            </a:r>
            <a:endParaRPr kumimoji="0"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21" name="矩形 1">
            <a:extLst>
              <a:ext uri="{FF2B5EF4-FFF2-40B4-BE49-F238E27FC236}">
                <a16:creationId xmlns:a16="http://schemas.microsoft.com/office/drawing/2014/main" id="{EB5C261D-A172-4D5E-8D65-F53BC16A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5346700"/>
            <a:ext cx="6540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hlinkClick r:id="rId4"/>
              </a:rPr>
              <a:t>https://www.youtube.com/watch?v=gP4PqVGudtg</a:t>
            </a:r>
            <a:endParaRPr kumimoji="0"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D1E0816-CE7F-431A-B583-6B254380A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8000" y="0"/>
            <a:ext cx="5994400" cy="609600"/>
          </a:xfrm>
        </p:spPr>
        <p:txBody>
          <a:bodyPr/>
          <a:lstStyle/>
          <a:p>
            <a:r>
              <a:rPr lang="en-GB" altLang="zh-TW" sz="3200">
                <a:ea typeface="新細明體" panose="02020500000000000000" pitchFamily="18" charset="-120"/>
              </a:rPr>
              <a:t>AES Encryption Round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3F455096-3FFD-4F15-AD76-0AB801C0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077200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870D71CE-45DD-40E8-B625-50D48D4C8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Byte Substitution</a:t>
            </a:r>
          </a:p>
        </p:txBody>
      </p:sp>
      <p:pic>
        <p:nvPicPr>
          <p:cNvPr id="38915" name="Picture 1027">
            <a:extLst>
              <a:ext uri="{FF2B5EF4-FFF2-40B4-BE49-F238E27FC236}">
                <a16:creationId xmlns:a16="http://schemas.microsoft.com/office/drawing/2014/main" id="{E5F3A468-FD56-4BA9-9D8A-5F4527A2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600200"/>
            <a:ext cx="8847137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9561A6EF-327E-4F8E-B242-6987C836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701675"/>
            <a:ext cx="8347075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">
            <a:extLst>
              <a:ext uri="{FF2B5EF4-FFF2-40B4-BE49-F238E27FC236}">
                <a16:creationId xmlns:a16="http://schemas.microsoft.com/office/drawing/2014/main" id="{442CBF0F-BC2E-4C3B-B03F-FD747B94F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41288"/>
            <a:ext cx="2419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b6 </a:t>
            </a:r>
            <a:r>
              <a:rPr kumimoji="0"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 4e,  7b  ?</a:t>
            </a:r>
            <a:endParaRPr kumimoji="0" lang="en-US" altLang="zh-TW" sz="240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702CD5-506E-4C23-A816-593210B45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3582988"/>
            <a:ext cx="465138" cy="2984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0965" name="矩形 4">
            <a:extLst>
              <a:ext uri="{FF2B5EF4-FFF2-40B4-BE49-F238E27FC236}">
                <a16:creationId xmlns:a16="http://schemas.microsoft.com/office/drawing/2014/main" id="{00C12774-83B9-484A-A749-3E9B4E60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4705350"/>
            <a:ext cx="466725" cy="2984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D14B42-EEBA-489F-B7C3-E5CE394F1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Security Requirements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5D61E25-65DD-4C0E-A252-7CA97B5A0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32766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Confidentiality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Integrity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Authenticity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Availability</a:t>
            </a:r>
          </a:p>
          <a:p>
            <a:r>
              <a:rPr lang="en-US" altLang="zh-TW">
                <a:solidFill>
                  <a:schemeClr val="bg2"/>
                </a:solidFill>
                <a:ea typeface="新細明體" panose="02020500000000000000" pitchFamily="18" charset="-120"/>
              </a:rPr>
              <a:t>Non-repudiation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>
            <a:extLst>
              <a:ext uri="{FF2B5EF4-FFF2-40B4-BE49-F238E27FC236}">
                <a16:creationId xmlns:a16="http://schemas.microsoft.com/office/drawing/2014/main" id="{70B6F304-3942-44D0-A8C6-664E9D4B3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ShiftRows Operation</a:t>
            </a:r>
          </a:p>
        </p:txBody>
      </p:sp>
      <p:pic>
        <p:nvPicPr>
          <p:cNvPr id="41987" name="Picture 1027">
            <a:extLst>
              <a:ext uri="{FF2B5EF4-FFF2-40B4-BE49-F238E27FC236}">
                <a16:creationId xmlns:a16="http://schemas.microsoft.com/office/drawing/2014/main" id="{AABE489D-0A42-4A7C-B59D-1056ACE33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88392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050">
            <a:extLst>
              <a:ext uri="{FF2B5EF4-FFF2-40B4-BE49-F238E27FC236}">
                <a16:creationId xmlns:a16="http://schemas.microsoft.com/office/drawing/2014/main" id="{3EFEDAF2-8DE5-4AA7-AAA4-A7C2875B9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MixColumn Operation</a:t>
            </a:r>
          </a:p>
        </p:txBody>
      </p:sp>
      <p:pic>
        <p:nvPicPr>
          <p:cNvPr id="44035" name="Picture 2051">
            <a:extLst>
              <a:ext uri="{FF2B5EF4-FFF2-40B4-BE49-F238E27FC236}">
                <a16:creationId xmlns:a16="http://schemas.microsoft.com/office/drawing/2014/main" id="{98F1C412-DC10-4073-9E8E-BF2E5847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9413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052">
            <a:extLst>
              <a:ext uri="{FF2B5EF4-FFF2-40B4-BE49-F238E27FC236}">
                <a16:creationId xmlns:a16="http://schemas.microsoft.com/office/drawing/2014/main" id="{6534A030-62F4-4583-B903-ED091434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89154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>
            <a:extLst>
              <a:ext uri="{FF2B5EF4-FFF2-40B4-BE49-F238E27FC236}">
                <a16:creationId xmlns:a16="http://schemas.microsoft.com/office/drawing/2014/main" id="{1296DBF4-5540-42C2-89A2-9B5942B15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Add Round Key</a:t>
            </a:r>
          </a:p>
        </p:txBody>
      </p:sp>
      <p:pic>
        <p:nvPicPr>
          <p:cNvPr id="46083" name="Picture 1027">
            <a:extLst>
              <a:ext uri="{FF2B5EF4-FFF2-40B4-BE49-F238E27FC236}">
                <a16:creationId xmlns:a16="http://schemas.microsoft.com/office/drawing/2014/main" id="{AACA5411-BA7A-4E98-B2DF-15EBF0C1E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1888"/>
            <a:ext cx="91440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C1612910-9C2A-43B0-9CE3-933FC406C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AES Comments (3)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30C88CDE-58A0-42BE-BB5A-0CBBB3020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Only Add Round Key stage</a:t>
            </a:r>
            <a:r>
              <a:rPr lang="en-GB" altLang="zh-TW" sz="2400">
                <a:ea typeface="新細明體" panose="02020500000000000000" pitchFamily="18" charset="-120"/>
              </a:rPr>
              <a:t> uses </a:t>
            </a:r>
            <a:r>
              <a:rPr lang="en-US" altLang="zh-TW" sz="2400">
                <a:ea typeface="新細明體" panose="02020500000000000000" pitchFamily="18" charset="-120"/>
              </a:rPr>
              <a:t>key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Begin </a:t>
            </a:r>
            <a:r>
              <a:rPr lang="en-US" altLang="zh-TW" sz="2000">
                <a:ea typeface="新細明體" panose="02020500000000000000" pitchFamily="18" charset="-120"/>
              </a:rPr>
              <a:t>and ends with Add Round Key stage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Any other stage at beginning or end, reversible without key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2">
              <a:lnSpc>
                <a:spcPct val="90000"/>
              </a:lnSpc>
            </a:pPr>
            <a:r>
              <a:rPr lang="en-GB" altLang="zh-TW" sz="1800">
                <a:ea typeface="新細明體" panose="02020500000000000000" pitchFamily="18" charset="-120"/>
              </a:rPr>
              <a:t>Adds</a:t>
            </a:r>
            <a:r>
              <a:rPr lang="en-US" altLang="zh-TW" sz="1800">
                <a:ea typeface="新細明體" panose="02020500000000000000" pitchFamily="18" charset="-120"/>
              </a:rPr>
              <a:t> no security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Add Round Key stage by itself not formidable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Other three stages scramble bits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By </a:t>
            </a:r>
            <a:r>
              <a:rPr lang="en-US" altLang="zh-TW" sz="2000">
                <a:ea typeface="新細明體" panose="02020500000000000000" pitchFamily="18" charset="-120"/>
              </a:rPr>
              <a:t>themselves provide no security because </a:t>
            </a:r>
            <a:r>
              <a:rPr lang="en-GB" altLang="zh-TW" sz="2000">
                <a:ea typeface="新細明體" panose="02020500000000000000" pitchFamily="18" charset="-120"/>
              </a:rPr>
              <a:t>no </a:t>
            </a:r>
            <a:r>
              <a:rPr lang="en-US" altLang="zh-TW" sz="2000">
                <a:ea typeface="新細明體" panose="02020500000000000000" pitchFamily="18" charset="-120"/>
              </a:rPr>
              <a:t>key</a:t>
            </a:r>
            <a:endParaRPr lang="en-GB" altLang="zh-TW" sz="20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Each stage easily reversible</a:t>
            </a:r>
            <a:endParaRPr lang="en-GB" altLang="zh-TW" sz="24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Decryption</a:t>
            </a:r>
            <a:r>
              <a:rPr lang="en-GB" altLang="zh-TW" sz="2400">
                <a:ea typeface="新細明體" panose="02020500000000000000" pitchFamily="18" charset="-120"/>
              </a:rPr>
              <a:t> uses </a:t>
            </a:r>
            <a:r>
              <a:rPr lang="en-US" altLang="zh-TW" sz="2400">
                <a:ea typeface="新細明體" panose="02020500000000000000" pitchFamily="18" charset="-120"/>
              </a:rPr>
              <a:t>expanded key in reverse order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Not identical to encryption algorithm</a:t>
            </a:r>
            <a:endParaRPr lang="en-GB" altLang="zh-TW" sz="20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Easy to verify that decryption does recover plaintext</a:t>
            </a:r>
            <a:endParaRPr lang="en-GB" altLang="zh-TW" sz="24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Final round of encryption and decryption consists of only three stages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GB" altLang="zh-TW" sz="2000">
                <a:ea typeface="新細明體" panose="02020500000000000000" pitchFamily="18" charset="-120"/>
              </a:rPr>
              <a:t>To</a:t>
            </a:r>
            <a:r>
              <a:rPr lang="en-US" altLang="zh-TW" sz="2000">
                <a:ea typeface="新細明體" panose="02020500000000000000" pitchFamily="18" charset="-120"/>
              </a:rPr>
              <a:t> make the cipher reversible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>
            <a:extLst>
              <a:ext uri="{FF2B5EF4-FFF2-40B4-BE49-F238E27FC236}">
                <a16:creationId xmlns:a16="http://schemas.microsoft.com/office/drawing/2014/main" id="{4AB26CC0-3AB5-4C1C-9541-2740CD012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Key </a:t>
            </a:r>
            <a:r>
              <a:rPr lang="en-GB" altLang="en-US" b="1"/>
              <a:t>Distribution and Agreement</a:t>
            </a:r>
            <a:endParaRPr lang="en-GB" altLang="en-US"/>
          </a:p>
        </p:txBody>
      </p:sp>
      <p:sp>
        <p:nvSpPr>
          <p:cNvPr id="50179" name="內容版面配置區 2">
            <a:extLst>
              <a:ext uri="{FF2B5EF4-FFF2-40B4-BE49-F238E27FC236}">
                <a16:creationId xmlns:a16="http://schemas.microsoft.com/office/drawing/2014/main" id="{430A502E-21E7-40CC-B45D-C411A918DA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439863"/>
            <a:ext cx="8178800" cy="4686300"/>
          </a:xfrm>
        </p:spPr>
        <p:txBody>
          <a:bodyPr/>
          <a:lstStyle/>
          <a:p>
            <a:r>
              <a:rPr lang="en-GB" altLang="en-US" b="1"/>
              <a:t>Key Distribution</a:t>
            </a:r>
          </a:p>
          <a:p>
            <a:pPr lvl="1"/>
            <a:r>
              <a:rPr lang="en-GB" altLang="en-US"/>
              <a:t>A manual or automated key-establishment procedure whereby one entity (the sender) selects and distributes the key to another entity (the receiver).</a:t>
            </a:r>
          </a:p>
          <a:p>
            <a:r>
              <a:rPr lang="en-GB" altLang="en-US" b="1"/>
              <a:t>Key Agreement</a:t>
            </a:r>
          </a:p>
          <a:p>
            <a:pPr lvl="1"/>
            <a:r>
              <a:rPr lang="en-GB" altLang="en-US" sz="2000"/>
              <a:t>A key-establishment procedure where resultant key is a function of information contributed by two or more participants</a:t>
            </a:r>
          </a:p>
          <a:p>
            <a:pPr lvl="1"/>
            <a:r>
              <a:rPr lang="en-GB" altLang="en-US" sz="2000"/>
              <a:t>No party can predetermine the value of the key independently of the other party’s contribution.</a:t>
            </a:r>
          </a:p>
          <a:p>
            <a:pPr lvl="1"/>
            <a:r>
              <a:rPr lang="en-GB" altLang="en-US" sz="2000"/>
              <a:t>Key agreement refers to one form of </a:t>
            </a:r>
            <a:r>
              <a:rPr lang="en-GB" altLang="en-US" sz="2000" b="1" i="1"/>
              <a:t>key exchange </a:t>
            </a:r>
            <a:r>
              <a:rPr lang="en-GB" altLang="en-US" sz="2000"/>
              <a:t>in which two or more users execute a protocol to securely share a resultant key.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2AD7FE7-0464-42FC-9BE7-A23961490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Session Key and Permanent Key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9602192-D698-47D8-BB59-BE4BD4713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647825"/>
            <a:ext cx="8178800" cy="46863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Two kinds of keys: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Session Key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Used for duration of one logical connection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Destroyed at end of session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Used for user data</a:t>
            </a:r>
          </a:p>
          <a:p>
            <a:pPr lvl="1">
              <a:lnSpc>
                <a:spcPct val="8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Permanent key</a:t>
            </a:r>
          </a:p>
          <a:p>
            <a:pPr lvl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Used for distribution of keys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923ABE5-2415-43E6-8EB2-B9605CDD9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Traffic Padding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22C2D66-0DD5-4083-88CE-6FD967B1D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54150"/>
            <a:ext cx="8178800" cy="46863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To reduce the opportunity of traffic analysis</a:t>
            </a:r>
          </a:p>
          <a:p>
            <a:endParaRPr lang="en-US" altLang="zh-TW" sz="1400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Produce cipher text continuously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If no plain text to encode, send random data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Make traffic analysis impossible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90189FE-B84C-4CAC-8B8F-30F511DB5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Message Authentication and Hash Functions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CD2610E-8362-4ECE-86C0-5E952781F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Protection against active attacks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Falsification of data and transactions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Message is authentic if it is genuine and comes from the alleged source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Authentication allows receiver to verify that message is authentic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Message has not altered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Message is from authentic source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Message timeline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2DF48AA-094F-48B8-9E8B-E1ED256C5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Authentication Using Encryption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4C1256B-E98A-417E-9945-E054AAA8F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178800" cy="46863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Assumes sender and receiver are only entities that know key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Message includes: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error detection code 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sequence number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time stamp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A2A2FCB-BF1D-417C-8F88-4A112C567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Authentication Without Encryption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FACBBF9-796B-4158-96D1-22A86A89E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Authentication tag generated and appended to each message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Message not encrypted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Useful for: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Messages broadcast to multiple destinations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Have one destination responsible for authentication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One side heavily loaded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Encryption adds to workload</a:t>
            </a:r>
          </a:p>
          <a:p>
            <a:pPr lvl="2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Can authenticate random messages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Programs authenticated without encryption can be executed without decoding</a:t>
            </a:r>
          </a:p>
          <a:p>
            <a:pPr lvl="1">
              <a:lnSpc>
                <a:spcPct val="90000"/>
              </a:lnSpc>
            </a:pP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5C3683B-8101-4BA3-99F2-36F91494F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Passive Attacks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C31F4CE-F32A-4071-9B0D-FC2FBE0BE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953000"/>
          </a:xfrm>
        </p:spPr>
        <p:txBody>
          <a:bodyPr/>
          <a:lstStyle/>
          <a:p>
            <a:pPr>
              <a:defRPr/>
            </a:pPr>
            <a:r>
              <a:rPr lang="en-US" altLang="zh-TW" sz="2400" dirty="0">
                <a:ea typeface="新細明體" pitchFamily="18" charset="-120"/>
              </a:rPr>
              <a:t>Eavesdropping on transmissions</a:t>
            </a:r>
          </a:p>
          <a:p>
            <a:pPr>
              <a:defRPr/>
            </a:pPr>
            <a:r>
              <a:rPr lang="en-US" altLang="zh-TW" sz="2400" dirty="0">
                <a:ea typeface="新細明體" pitchFamily="18" charset="-120"/>
              </a:rPr>
              <a:t>To obtain information</a:t>
            </a:r>
          </a:p>
          <a:p>
            <a:pPr>
              <a:defRPr/>
            </a:pPr>
            <a:r>
              <a:rPr lang="en-US" altLang="zh-TW" sz="2400" dirty="0">
                <a:ea typeface="新細明體" pitchFamily="18" charset="-120"/>
              </a:rPr>
              <a:t>Two types of passive attacks:</a:t>
            </a:r>
          </a:p>
          <a:p>
            <a:pPr>
              <a:defRPr/>
            </a:pPr>
            <a:r>
              <a:rPr lang="en-US" altLang="zh-TW" sz="2400" b="1" i="1" dirty="0">
                <a:latin typeface="Times New Roman" pitchFamily="18" charset="0"/>
                <a:ea typeface="新細明體" pitchFamily="18" charset="-120"/>
              </a:rPr>
              <a:t>Release of message contents</a:t>
            </a:r>
          </a:p>
          <a:p>
            <a:pPr lvl="1">
              <a:defRPr/>
            </a:pPr>
            <a:r>
              <a:rPr lang="en-US" altLang="zh-TW" sz="2000" dirty="0">
                <a:ea typeface="新細明體" pitchFamily="18" charset="-120"/>
              </a:rPr>
              <a:t>Outsider learns content of transmission</a:t>
            </a:r>
          </a:p>
          <a:p>
            <a:pPr>
              <a:defRPr/>
            </a:pPr>
            <a:r>
              <a:rPr lang="en-US" altLang="zh-TW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rPr>
              <a:t>Traffic analysis</a:t>
            </a:r>
          </a:p>
          <a:p>
            <a:pPr lvl="1">
              <a:defRPr/>
            </a:pPr>
            <a:r>
              <a:rPr lang="en-US" altLang="zh-TW" sz="2000" dirty="0">
                <a:ea typeface="新細明體" pitchFamily="18" charset="-120"/>
              </a:rPr>
              <a:t>By monitoring frequency and length of messages, even encrypted, nature of communication may be guessed</a:t>
            </a:r>
          </a:p>
          <a:p>
            <a:pPr>
              <a:defRPr/>
            </a:pPr>
            <a:endParaRPr lang="en-US" altLang="zh-TW" sz="1600" dirty="0">
              <a:ea typeface="新細明體" pitchFamily="18" charset="-120"/>
            </a:endParaRPr>
          </a:p>
          <a:p>
            <a:pPr>
              <a:defRPr/>
            </a:pPr>
            <a:r>
              <a:rPr lang="en-US" altLang="zh-TW" sz="2400" dirty="0">
                <a:ea typeface="新細明體" pitchFamily="18" charset="-120"/>
              </a:rPr>
              <a:t>Difficult to detect</a:t>
            </a:r>
          </a:p>
          <a:p>
            <a:pPr>
              <a:defRPr/>
            </a:pPr>
            <a:r>
              <a:rPr lang="en-US" altLang="zh-TW" sz="2400" dirty="0">
                <a:ea typeface="新細明體" pitchFamily="18" charset="-120"/>
              </a:rPr>
              <a:t>Can be prevented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B6EA195-2ECA-4690-BE13-B8CDB0DB8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Message Authentication Code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C84A092-F154-42D0-8E2C-50DB9B878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Generate authentication code based on shared key and message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Common key shared between A and B (</a:t>
            </a:r>
            <a:r>
              <a:rPr lang="en-US" altLang="zh-TW" i="1">
                <a:ea typeface="新細明體" panose="02020500000000000000" pitchFamily="18" charset="-120"/>
              </a:rPr>
              <a:t>K</a:t>
            </a:r>
            <a:r>
              <a:rPr lang="en-US" altLang="zh-TW" baseline="-25000">
                <a:ea typeface="新細明體" panose="02020500000000000000" pitchFamily="18" charset="-120"/>
              </a:rPr>
              <a:t>AB</a:t>
            </a:r>
            <a:r>
              <a:rPr lang="en-US" altLang="zh-TW">
                <a:ea typeface="新細明體" panose="02020500000000000000" pitchFamily="18" charset="-120"/>
              </a:rPr>
              <a:t>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MAC</a:t>
            </a:r>
            <a:r>
              <a:rPr lang="en-US" altLang="zh-TW" i="1" baseline="-25000">
                <a:ea typeface="新細明體" panose="02020500000000000000" pitchFamily="18" charset="-120"/>
              </a:rPr>
              <a:t>M</a:t>
            </a:r>
            <a:r>
              <a:rPr lang="en-US" altLang="zh-TW">
                <a:ea typeface="新細明體" panose="02020500000000000000" pitchFamily="18" charset="-120"/>
              </a:rPr>
              <a:t> = F(</a:t>
            </a:r>
            <a:r>
              <a:rPr lang="en-US" altLang="zh-TW" i="1">
                <a:ea typeface="新細明體" panose="02020500000000000000" pitchFamily="18" charset="-120"/>
              </a:rPr>
              <a:t>K</a:t>
            </a:r>
            <a:r>
              <a:rPr lang="en-US" altLang="zh-TW" baseline="-25000">
                <a:ea typeface="新細明體" panose="02020500000000000000" pitchFamily="18" charset="-120"/>
              </a:rPr>
              <a:t>AB</a:t>
            </a:r>
            <a:r>
              <a:rPr lang="en-US" altLang="zh-TW">
                <a:ea typeface="新細明體" panose="02020500000000000000" pitchFamily="18" charset="-120"/>
              </a:rPr>
              <a:t>, </a:t>
            </a:r>
            <a:r>
              <a:rPr lang="en-US" altLang="zh-TW" i="1">
                <a:ea typeface="新細明體" panose="02020500000000000000" pitchFamily="18" charset="-120"/>
              </a:rPr>
              <a:t>M </a:t>
            </a:r>
            <a:r>
              <a:rPr lang="en-US" altLang="zh-TW">
                <a:ea typeface="新細明體" panose="02020500000000000000" pitchFamily="18" charset="-120"/>
              </a:rPr>
              <a:t>)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If only sender and receiver know key and code matches: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Receiver assured message has not altered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Receiver assured message is from alleged sender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If message has sequence number, receiver assured of proper sequence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0D2936D-7268-494A-8534-2067B0E64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sz="2800">
                <a:ea typeface="新細明體" panose="02020500000000000000" pitchFamily="18" charset="-120"/>
              </a:rPr>
              <a:t>Message Authentication </a:t>
            </a:r>
            <a:br>
              <a:rPr lang="en-GB" altLang="zh-TW" sz="2800">
                <a:ea typeface="新細明體" panose="02020500000000000000" pitchFamily="18" charset="-120"/>
              </a:rPr>
            </a:br>
            <a:r>
              <a:rPr lang="en-GB" altLang="zh-TW" sz="2800">
                <a:ea typeface="新細明體" panose="02020500000000000000" pitchFamily="18" charset="-120"/>
              </a:rPr>
              <a:t>Using a Message Authentication Code</a:t>
            </a:r>
          </a:p>
        </p:txBody>
      </p:sp>
      <p:pic>
        <p:nvPicPr>
          <p:cNvPr id="63491" name="Picture 3" descr="MAC">
            <a:extLst>
              <a:ext uri="{FF2B5EF4-FFF2-40B4-BE49-F238E27FC236}">
                <a16:creationId xmlns:a16="http://schemas.microsoft.com/office/drawing/2014/main" id="{8AD99F09-2CDE-439D-9010-600DB131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2"/>
          <a:stretch>
            <a:fillRect/>
          </a:stretch>
        </p:blipFill>
        <p:spPr bwMode="auto">
          <a:xfrm>
            <a:off x="457200" y="1414463"/>
            <a:ext cx="8153400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8480A40-97A3-4133-A292-943F90C12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One Way Hash Function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A820F08-2CCE-4CAA-B8A1-9B9BB4507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Accepts variable size message </a:t>
            </a:r>
            <a:r>
              <a:rPr lang="en-US" altLang="zh-TW" i="1">
                <a:ea typeface="新細明體" panose="02020500000000000000" pitchFamily="18" charset="-120"/>
              </a:rPr>
              <a:t>M</a:t>
            </a:r>
            <a:r>
              <a:rPr lang="en-US" altLang="zh-TW">
                <a:ea typeface="新細明體" panose="02020500000000000000" pitchFamily="18" charset="-120"/>
              </a:rPr>
              <a:t> and produces fixed size message digest H(</a:t>
            </a:r>
            <a:r>
              <a:rPr lang="en-US" altLang="zh-TW" i="1">
                <a:ea typeface="新細明體" panose="02020500000000000000" pitchFamily="18" charset="-120"/>
              </a:rPr>
              <a:t>M </a:t>
            </a:r>
            <a:r>
              <a:rPr lang="en-US" altLang="zh-TW">
                <a:ea typeface="新細明體" panose="02020500000000000000" pitchFamily="18" charset="-120"/>
              </a:rPr>
              <a:t>).</a:t>
            </a:r>
          </a:p>
          <a:p>
            <a:pPr>
              <a:buFontTx/>
              <a:buNone/>
            </a:pPr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Advantages of authentication without encryption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Encryption is slow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Encryption hardware expensive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Encryption hardware optimized to large data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Algorithms covered by patents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Algorithms subject to export controls (from USA)</a:t>
            </a: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75B7AE8-E870-4545-8E6B-D9630D07A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263" y="233363"/>
            <a:ext cx="8204200" cy="939800"/>
          </a:xfrm>
        </p:spPr>
        <p:txBody>
          <a:bodyPr/>
          <a:lstStyle/>
          <a:p>
            <a:r>
              <a:rPr lang="en-GB" altLang="zh-TW" sz="2800">
                <a:ea typeface="新細明體" panose="02020500000000000000" pitchFamily="18" charset="-120"/>
              </a:rPr>
              <a:t>Message Authentication</a:t>
            </a:r>
            <a:br>
              <a:rPr lang="en-GB" altLang="zh-TW" sz="2800">
                <a:ea typeface="新細明體" panose="02020500000000000000" pitchFamily="18" charset="-120"/>
              </a:rPr>
            </a:br>
            <a:r>
              <a:rPr lang="en-GB" altLang="zh-TW" sz="2800">
                <a:ea typeface="新細明體" panose="02020500000000000000" pitchFamily="18" charset="-120"/>
              </a:rPr>
              <a:t>Using a One-Way Hash Function</a:t>
            </a:r>
          </a:p>
        </p:txBody>
      </p:sp>
      <p:pic>
        <p:nvPicPr>
          <p:cNvPr id="67587" name="Picture 4">
            <a:extLst>
              <a:ext uri="{FF2B5EF4-FFF2-40B4-BE49-F238E27FC236}">
                <a16:creationId xmlns:a16="http://schemas.microsoft.com/office/drawing/2014/main" id="{4C4E9B4D-504A-4C6B-B44E-B8B1DF37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8"/>
          <a:stretch>
            <a:fillRect/>
          </a:stretch>
        </p:blipFill>
        <p:spPr bwMode="auto">
          <a:xfrm>
            <a:off x="1192213" y="1411288"/>
            <a:ext cx="61753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>
            <a:extLst>
              <a:ext uri="{FF2B5EF4-FFF2-40B4-BE49-F238E27FC236}">
                <a16:creationId xmlns:a16="http://schemas.microsoft.com/office/drawing/2014/main" id="{B28ABC51-DFE6-4CEB-A593-86D4123D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>
            <a:fillRect/>
          </a:stretch>
        </p:blipFill>
        <p:spPr bwMode="auto">
          <a:xfrm>
            <a:off x="787400" y="2112963"/>
            <a:ext cx="68643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>
            <a:extLst>
              <a:ext uri="{FF2B5EF4-FFF2-40B4-BE49-F238E27FC236}">
                <a16:creationId xmlns:a16="http://schemas.microsoft.com/office/drawing/2014/main" id="{9A6E7BF0-EFDB-409E-9E5B-706633089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sz="2800">
                <a:ea typeface="新細明體" panose="02020500000000000000" pitchFamily="18" charset="-120"/>
              </a:rPr>
              <a:t>Message Authentication</a:t>
            </a:r>
            <a:br>
              <a:rPr lang="en-GB" altLang="zh-TW" sz="2800">
                <a:ea typeface="新細明體" panose="02020500000000000000" pitchFamily="18" charset="-120"/>
              </a:rPr>
            </a:br>
            <a:r>
              <a:rPr lang="en-GB" altLang="zh-TW" sz="2800">
                <a:ea typeface="新細明體" panose="02020500000000000000" pitchFamily="18" charset="-120"/>
              </a:rPr>
              <a:t>Using a One-Way Hash Function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2AE8A0B-864D-4C29-8BD8-1DC56135A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Secure Hash Functions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DC4A60F-5E9A-4524-8990-4F955D5E5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1374775"/>
            <a:ext cx="8062912" cy="4686300"/>
          </a:xfrm>
        </p:spPr>
        <p:txBody>
          <a:bodyPr/>
          <a:lstStyle/>
          <a:p>
            <a:pPr marL="263525" indent="-263525"/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Hash function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H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must have following properties:</a:t>
            </a:r>
          </a:p>
          <a:p>
            <a:pPr marL="801688" lvl="1" indent="-350838">
              <a:buFontTx/>
              <a:buNone/>
            </a:pP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1.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H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 can be applied to a data block of any size.</a:t>
            </a:r>
          </a:p>
          <a:p>
            <a:pPr marL="801688" lvl="1" indent="-350838">
              <a:buFontTx/>
              <a:buNone/>
            </a:pP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2.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H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 produces fixed length output.</a:t>
            </a:r>
          </a:p>
          <a:p>
            <a:pPr marL="801688" lvl="1" indent="-350838">
              <a:buFontTx/>
              <a:buNone/>
            </a:pP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3.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H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(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) is easy to compute for any given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.</a:t>
            </a:r>
          </a:p>
          <a:p>
            <a:pPr marL="801688" lvl="1" indent="-350838">
              <a:buFontTx/>
              <a:buNone/>
            </a:pP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4. For any given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y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, it is infeasible to find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 such that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H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(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) =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y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.  </a:t>
            </a:r>
            <a:r>
              <a:rPr lang="en-US" altLang="zh-TW" sz="26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</a:t>
            </a:r>
            <a:r>
              <a:rPr lang="en-US" altLang="zh-TW" sz="26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600" i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preimage attack/resistance</a:t>
            </a:r>
            <a:r>
              <a:rPr lang="en-US" altLang="zh-TW" sz="26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</a:p>
          <a:p>
            <a:pPr marL="801688" lvl="1" indent="-350838">
              <a:buFontTx/>
              <a:buNone/>
            </a:pP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5. For any given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, it is infeasible to find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y ≠ x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 with 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H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(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y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) = 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H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(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). </a:t>
            </a:r>
          </a:p>
          <a:p>
            <a:pPr marL="801688" lvl="1" indent="-350838">
              <a:buFontTx/>
              <a:buNone/>
            </a:pP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6. It is infeasible to find any pair (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x, y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such that      H(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y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) = H(</a:t>
            </a:r>
            <a:r>
              <a:rPr lang="en-US" altLang="zh-TW" sz="2600" i="1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en-US" altLang="zh-TW" sz="2600">
                <a:latin typeface="Times New Roman" panose="02020603050405020304" pitchFamily="18" charset="0"/>
                <a:ea typeface="新細明體" panose="02020500000000000000" pitchFamily="18" charset="-120"/>
              </a:rPr>
              <a:t>).     </a:t>
            </a:r>
            <a:r>
              <a:rPr lang="en-US" altLang="zh-TW" sz="26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</a:t>
            </a:r>
            <a:r>
              <a:rPr lang="en-US" altLang="zh-TW" sz="26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600" i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collision attack</a:t>
            </a:r>
            <a:r>
              <a:rPr lang="en-US" altLang="zh-TW" sz="26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, </a:t>
            </a:r>
            <a:r>
              <a:rPr lang="en-US" altLang="zh-TW" sz="2600" i="1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birthday attack</a:t>
            </a:r>
            <a:r>
              <a:rPr lang="en-US" altLang="zh-TW" sz="260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  <a:endParaRPr lang="zh-TW" altLang="en-US" sz="260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B6A7E8B9-DCF7-4CD4-8596-FAE43D67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6073775"/>
            <a:ext cx="31257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1~5: Weak, 1~6: Strong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535BB62-0B17-4010-A34F-B711B8471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SHA-1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C765B65-BD5A-49C1-8C67-0BA678A22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3388" y="1447800"/>
            <a:ext cx="8466137" cy="48006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Secure Hash Algorithm 1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 SHA-0, SHA-1, 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 SHA-2 (SHA2-224, SHA-256, SHA-384, SHA-512)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 SHA-3 (SHA3-224, SHA3-256, SHA3-384, SHA3-512), Oct. 2012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Input message less than 2</a:t>
            </a:r>
            <a:r>
              <a:rPr lang="en-US" altLang="zh-TW" sz="2400" baseline="30000">
                <a:ea typeface="新細明體" panose="02020500000000000000" pitchFamily="18" charset="-120"/>
              </a:rPr>
              <a:t>64 </a:t>
            </a:r>
            <a:r>
              <a:rPr lang="en-US" altLang="zh-TW" sz="2400">
                <a:ea typeface="新細明體" panose="02020500000000000000" pitchFamily="18" charset="-120"/>
              </a:rPr>
              <a:t>bits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Processed in 512 bit blocks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Output 160 bit digest</a:t>
            </a:r>
          </a:p>
          <a:p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The collisions of SHA-1 can be found with complexity less than 2</a:t>
            </a:r>
            <a:r>
              <a:rPr lang="en-US" altLang="zh-TW" sz="2400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69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hash operations. (Xiaoyun Wang et al.)        </a:t>
            </a:r>
            <a:b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 2</a:t>
            </a:r>
            <a:r>
              <a:rPr lang="en-US" altLang="zh-TW" sz="2400" baseline="300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63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 (August 2005)</a:t>
            </a:r>
            <a:b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</a:b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 2</a:t>
            </a:r>
            <a:r>
              <a:rPr lang="en-US" altLang="zh-TW" sz="2400" baseline="300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51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 (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St´ephane Manuel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, 2008)</a:t>
            </a:r>
            <a:endParaRPr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A42D138-3631-48AA-997F-A9CD3D4CB137}"/>
              </a:ext>
            </a:extLst>
          </p:cNvPr>
          <p:cNvSpPr txBox="1"/>
          <p:nvPr/>
        </p:nvSpPr>
        <p:spPr>
          <a:xfrm>
            <a:off x="171450" y="2609850"/>
            <a:ext cx="8302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TW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New </a:t>
            </a:r>
            <a:r>
              <a:rPr lang="en-US" altLang="zh-TW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ingdings" pitchFamily="2" charset="2"/>
              </a:rPr>
              <a:t></a:t>
            </a:r>
            <a:endParaRPr lang="zh-TW" altLang="en-US" sz="16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8352B4C-968E-45B6-A2FD-86F3F76C1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Message Digest Generation Using SHA-1</a:t>
            </a:r>
          </a:p>
        </p:txBody>
      </p:sp>
      <p:pic>
        <p:nvPicPr>
          <p:cNvPr id="74755" name="Picture 4">
            <a:extLst>
              <a:ext uri="{FF2B5EF4-FFF2-40B4-BE49-F238E27FC236}">
                <a16:creationId xmlns:a16="http://schemas.microsoft.com/office/drawing/2014/main" id="{540D0A26-5608-41F7-BB71-01B1072A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343025"/>
            <a:ext cx="76200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5">
            <a:extLst>
              <a:ext uri="{FF2B5EF4-FFF2-40B4-BE49-F238E27FC236}">
                <a16:creationId xmlns:a16="http://schemas.microsoft.com/office/drawing/2014/main" id="{93340F3A-72E1-4259-A4FE-32F46CBC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5997575"/>
            <a:ext cx="2263775" cy="5905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4 rounds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20 steps per round </a:t>
            </a:r>
          </a:p>
        </p:txBody>
      </p:sp>
      <p:sp>
        <p:nvSpPr>
          <p:cNvPr id="74757" name="AutoShape 6">
            <a:extLst>
              <a:ext uri="{FF2B5EF4-FFF2-40B4-BE49-F238E27FC236}">
                <a16:creationId xmlns:a16="http://schemas.microsoft.com/office/drawing/2014/main" id="{828C8242-C172-4C2D-A59D-A8645A23D8D2}"/>
              </a:ext>
            </a:extLst>
          </p:cNvPr>
          <p:cNvSpPr>
            <a:spLocks/>
          </p:cNvSpPr>
          <p:nvPr/>
        </p:nvSpPr>
        <p:spPr bwMode="auto">
          <a:xfrm rot="-5400000">
            <a:off x="1745456" y="4717257"/>
            <a:ext cx="227013" cy="2279650"/>
          </a:xfrm>
          <a:prstGeom prst="rightBrace">
            <a:avLst>
              <a:gd name="adj1" fmla="val 83683"/>
              <a:gd name="adj2" fmla="val 50000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9E52364-F1D0-427F-9FA4-438B68498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TW">
                <a:ea typeface="新細明體" panose="02020500000000000000" pitchFamily="18" charset="-120"/>
              </a:rPr>
              <a:t>SHA Overview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DC2E32A-7683-4277-BF91-F0D403ACC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AU" altLang="zh-TW">
                <a:ea typeface="新細明體" panose="02020500000000000000" pitchFamily="18" charset="-120"/>
              </a:rPr>
              <a:t>pad message so its length is 448 mod 512 </a:t>
            </a:r>
          </a:p>
          <a:p>
            <a:pPr marL="533400" indent="-533400">
              <a:buFontTx/>
              <a:buAutoNum type="arabicPeriod"/>
            </a:pPr>
            <a:r>
              <a:rPr lang="en-AU" altLang="zh-TW">
                <a:ea typeface="新細明體" panose="02020500000000000000" pitchFamily="18" charset="-120"/>
              </a:rPr>
              <a:t>append a 64-bit length value to message</a:t>
            </a:r>
          </a:p>
          <a:p>
            <a:pPr marL="533400" indent="-533400">
              <a:buFontTx/>
              <a:buAutoNum type="arabicPeriod"/>
            </a:pPr>
            <a:r>
              <a:rPr lang="en-AU" altLang="zh-TW">
                <a:ea typeface="新細明體" panose="02020500000000000000" pitchFamily="18" charset="-120"/>
              </a:rPr>
              <a:t>initialise 5-word (160-bit) buffer (A,B,C,D,E) to </a:t>
            </a:r>
          </a:p>
          <a:p>
            <a:pPr marL="914400" lvl="1" indent="-457200">
              <a:buFontTx/>
              <a:buNone/>
            </a:pPr>
            <a:r>
              <a:rPr lang="en-AU" altLang="zh-TW">
                <a:ea typeface="新細明體" panose="02020500000000000000" pitchFamily="18" charset="-120"/>
              </a:rPr>
              <a:t>(67452301,efcdab89,98badcfe,10325476,c3d2e1f0) </a:t>
            </a:r>
          </a:p>
          <a:p>
            <a:pPr marL="533400" indent="-533400">
              <a:buFontTx/>
              <a:buAutoNum type="arabicPeriod"/>
            </a:pPr>
            <a:r>
              <a:rPr lang="en-AU" altLang="zh-TW">
                <a:ea typeface="新細明體" panose="02020500000000000000" pitchFamily="18" charset="-120"/>
              </a:rPr>
              <a:t>process message in 16-word (512-bit) chunks:</a:t>
            </a:r>
          </a:p>
          <a:p>
            <a:pPr marL="914400" lvl="1" indent="-457200"/>
            <a:r>
              <a:rPr lang="en-AU" altLang="zh-TW">
                <a:ea typeface="新細明體" panose="02020500000000000000" pitchFamily="18" charset="-120"/>
              </a:rPr>
              <a:t>expand 16 words into 80 words by mixing &amp; shifting </a:t>
            </a:r>
          </a:p>
          <a:p>
            <a:pPr marL="914400" lvl="1" indent="-457200"/>
            <a:r>
              <a:rPr lang="en-AU" altLang="zh-TW">
                <a:ea typeface="新細明體" panose="02020500000000000000" pitchFamily="18" charset="-120"/>
              </a:rPr>
              <a:t>use 4 rounds of 20 bit operations on message block &amp; buffer </a:t>
            </a:r>
          </a:p>
          <a:p>
            <a:pPr marL="914400" lvl="1" indent="-457200"/>
            <a:r>
              <a:rPr lang="en-AU" altLang="zh-TW">
                <a:ea typeface="新細明體" panose="02020500000000000000" pitchFamily="18" charset="-120"/>
              </a:rPr>
              <a:t>add output to input to form new buffer value </a:t>
            </a:r>
          </a:p>
          <a:p>
            <a:pPr marL="533400" indent="-533400">
              <a:buFontTx/>
              <a:buAutoNum type="arabicPeriod"/>
            </a:pPr>
            <a:r>
              <a:rPr lang="en-AU" altLang="zh-TW">
                <a:ea typeface="新細明體" panose="02020500000000000000" pitchFamily="18" charset="-120"/>
              </a:rPr>
              <a:t>output hash value is the final buffer value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AEBBB97-6DB2-4F7D-B182-EEEE7DA73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180975"/>
            <a:ext cx="8204200" cy="788988"/>
          </a:xfrm>
        </p:spPr>
        <p:txBody>
          <a:bodyPr/>
          <a:lstStyle/>
          <a:p>
            <a:r>
              <a:rPr lang="en-AU" altLang="zh-TW">
                <a:ea typeface="新細明體" panose="02020500000000000000" pitchFamily="18" charset="-120"/>
              </a:rPr>
              <a:t>SHA-1 Compression Function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882AB646-C939-4A4C-ACE4-09F2C55A7D9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75" y="871538"/>
            <a:ext cx="7192963" cy="4119562"/>
          </a:xfrm>
        </p:spPr>
      </p:pic>
      <p:sp>
        <p:nvSpPr>
          <p:cNvPr id="78852" name="矩形 1">
            <a:extLst>
              <a:ext uri="{FF2B5EF4-FFF2-40B4-BE49-F238E27FC236}">
                <a16:creationId xmlns:a16="http://schemas.microsoft.com/office/drawing/2014/main" id="{48AB63F3-69E2-44B7-8CAB-82A7F3D2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4567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hlinkClick r:id="rId4"/>
              </a:rPr>
              <a:t>http://en.wikipedia.org/wiki/SHA-1</a:t>
            </a:r>
            <a:endParaRPr kumimoji="0" lang="en-US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8853" name="矩形 1">
            <a:extLst>
              <a:ext uri="{FF2B5EF4-FFF2-40B4-BE49-F238E27FC236}">
                <a16:creationId xmlns:a16="http://schemas.microsoft.com/office/drawing/2014/main" id="{5DDC21DC-5F81-4648-BCBF-F15168B65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408613"/>
            <a:ext cx="4695825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f </a:t>
            </a:r>
            <a:r>
              <a:rPr kumimoji="0" lang="en-US" altLang="zh-TW" sz="2000" i="1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= (B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and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C)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or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((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not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B)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and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f </a:t>
            </a:r>
            <a:r>
              <a:rPr kumimoji="0" lang="en-US" altLang="zh-TW" sz="2000" i="1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= B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xor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C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xor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f</a:t>
            </a:r>
            <a:r>
              <a:rPr kumimoji="0" lang="en-US" altLang="zh-TW" sz="2000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2000" i="1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= (B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and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C)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or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(B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and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D)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or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(C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and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D)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f </a:t>
            </a:r>
            <a:r>
              <a:rPr kumimoji="0" lang="en-US" altLang="zh-TW" sz="2000" i="1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= B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xor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C </a:t>
            </a: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xor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D</a:t>
            </a:r>
          </a:p>
        </p:txBody>
      </p:sp>
      <p:sp>
        <p:nvSpPr>
          <p:cNvPr id="78854" name="文字方塊 3">
            <a:extLst>
              <a:ext uri="{FF2B5EF4-FFF2-40B4-BE49-F238E27FC236}">
                <a16:creationId xmlns:a16="http://schemas.microsoft.com/office/drawing/2014/main" id="{759C3873-574E-4128-9CB0-3EDF98BC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5408613"/>
            <a:ext cx="1069975" cy="13160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kumimoji="0" lang="en-US" altLang="zh-TW" sz="1800" b="1" i="1">
                <a:solidFill>
                  <a:srgbClr val="00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1800" b="1">
                <a:solidFill>
                  <a:srgbClr val="00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=   0..19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kumimoji="0" lang="en-US" altLang="zh-TW" sz="1800" b="1" i="1">
                <a:solidFill>
                  <a:srgbClr val="00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1800" b="1">
                <a:solidFill>
                  <a:srgbClr val="00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= 20..39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kumimoji="0" lang="en-US" altLang="zh-TW" sz="1800" b="1" i="1">
                <a:solidFill>
                  <a:srgbClr val="00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1800" b="1">
                <a:solidFill>
                  <a:srgbClr val="00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= 40..59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kumimoji="0" lang="en-US" altLang="zh-TW" sz="1800" b="1" i="1">
                <a:solidFill>
                  <a:srgbClr val="00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1800" b="1">
                <a:solidFill>
                  <a:srgbClr val="00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= 70..79</a:t>
            </a:r>
            <a:endParaRPr kumimoji="0" lang="zh-TW" altLang="en-US" sz="1800" b="1">
              <a:solidFill>
                <a:srgbClr val="0033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8855" name="文字方塊 4">
            <a:extLst>
              <a:ext uri="{FF2B5EF4-FFF2-40B4-BE49-F238E27FC236}">
                <a16:creationId xmlns:a16="http://schemas.microsoft.com/office/drawing/2014/main" id="{F9F6C0D0-5E99-4682-92FE-61928697C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2124075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 = 0 .. 79</a:t>
            </a:r>
            <a:endParaRPr kumimoji="0" lang="zh-TW" altLang="en-US" sz="24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8856" name="橢圓 6">
            <a:extLst>
              <a:ext uri="{FF2B5EF4-FFF2-40B4-BE49-F238E27FC236}">
                <a16:creationId xmlns:a16="http://schemas.microsoft.com/office/drawing/2014/main" id="{78345268-4201-4B83-A22D-F6A302A8F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2601913"/>
            <a:ext cx="598487" cy="557212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8857" name="矩形 7">
            <a:extLst>
              <a:ext uri="{FF2B5EF4-FFF2-40B4-BE49-F238E27FC236}">
                <a16:creationId xmlns:a16="http://schemas.microsoft.com/office/drawing/2014/main" id="{D0809788-9F15-452E-B4CA-099DE64BB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113" y="5410200"/>
            <a:ext cx="21844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k</a:t>
            </a:r>
            <a:r>
              <a:rPr kumimoji="0" lang="en-US" altLang="zh-TW" sz="2000" i="1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= 0x5A827999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k</a:t>
            </a:r>
            <a:r>
              <a:rPr kumimoji="0" lang="en-US" altLang="zh-TW" sz="2000" i="1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= 0x6ED9EBA1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k</a:t>
            </a:r>
            <a:r>
              <a:rPr kumimoji="0" lang="en-US" altLang="zh-TW" sz="2000" i="1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= 0x8F1BBCDC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k</a:t>
            </a:r>
            <a:r>
              <a:rPr kumimoji="0" lang="en-US" altLang="zh-TW" sz="2000" i="1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= 0xCA62C1D6</a:t>
            </a:r>
            <a:endParaRPr kumimoji="0" lang="zh-TW" altLang="en-US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8858" name="文字方塊 1">
            <a:extLst>
              <a:ext uri="{FF2B5EF4-FFF2-40B4-BE49-F238E27FC236}">
                <a16:creationId xmlns:a16="http://schemas.microsoft.com/office/drawing/2014/main" id="{AF8D5B10-3603-44ED-97E7-DFB7B0A37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4976813"/>
            <a:ext cx="347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S</a:t>
            </a:r>
            <a:r>
              <a:rPr kumimoji="0" lang="en-US" altLang="zh-TW" sz="2000" b="1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:</a:t>
            </a:r>
            <a:r>
              <a:rPr kumimoji="0"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L</a:t>
            </a:r>
            <a:r>
              <a:rPr kumimoji="0" lang="en-GB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eft bit rotation by n places</a:t>
            </a:r>
            <a:endParaRPr kumimoji="0" lang="en-GB" altLang="en-US" sz="20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2B7ECBF-5EB9-49A7-83BC-D665578AE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Active Attacks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FE93326-3E42-449D-9CFB-950DD4D08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6863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Four categories:</a:t>
            </a:r>
          </a:p>
          <a:p>
            <a:r>
              <a:rPr lang="en-US" altLang="zh-TW" sz="24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Masquerade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Pretending to be a different entity</a:t>
            </a:r>
          </a:p>
          <a:p>
            <a:r>
              <a:rPr lang="en-US" altLang="zh-TW" sz="24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Replay</a:t>
            </a:r>
          </a:p>
          <a:p>
            <a:r>
              <a:rPr lang="en-US" altLang="zh-TW" sz="24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Modification of messages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alter, delay, reorder</a:t>
            </a:r>
          </a:p>
          <a:p>
            <a:r>
              <a:rPr lang="en-US" altLang="zh-TW" sz="24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Denial of service</a:t>
            </a:r>
          </a:p>
          <a:p>
            <a:endParaRPr lang="en-US" altLang="zh-TW" sz="2400">
              <a:ea typeface="新細明體" panose="02020500000000000000" pitchFamily="18" charset="-120"/>
            </a:endParaRPr>
          </a:p>
          <a:p>
            <a:r>
              <a:rPr lang="en-US" altLang="zh-TW" sz="2400">
                <a:ea typeface="新細明體" panose="02020500000000000000" pitchFamily="18" charset="-120"/>
              </a:rPr>
              <a:t>Easy to detect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Detection may lead to deterrent(</a:t>
            </a:r>
            <a:r>
              <a:rPr lang="zh-TW" altLang="en-US" sz="2000">
                <a:ea typeface="新細明體" panose="02020500000000000000" pitchFamily="18" charset="-120"/>
              </a:rPr>
              <a:t>威懾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  <a:endParaRPr lang="en-US" altLang="zh-TW" sz="1800">
              <a:ea typeface="新細明體" panose="02020500000000000000" pitchFamily="18" charset="-120"/>
            </a:endParaRPr>
          </a:p>
          <a:p>
            <a:r>
              <a:rPr lang="en-US" altLang="zh-TW" sz="2400">
                <a:ea typeface="新細明體" panose="02020500000000000000" pitchFamily="18" charset="-120"/>
              </a:rPr>
              <a:t>Hard to prevent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圖片 3">
            <a:extLst>
              <a:ext uri="{FF2B5EF4-FFF2-40B4-BE49-F238E27FC236}">
                <a16:creationId xmlns:a16="http://schemas.microsoft.com/office/drawing/2014/main" id="{F0B94BE6-F160-427C-954A-FF9BC9140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2621"/>
          <a:stretch>
            <a:fillRect/>
          </a:stretch>
        </p:blipFill>
        <p:spPr bwMode="auto">
          <a:xfrm>
            <a:off x="0" y="1060450"/>
            <a:ext cx="9101138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標題 4">
            <a:extLst>
              <a:ext uri="{FF2B5EF4-FFF2-40B4-BE49-F238E27FC236}">
                <a16:creationId xmlns:a16="http://schemas.microsoft.com/office/drawing/2014/main" id="{7D88F19F-247D-4BB6-8A67-3751C0CF8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8204200" cy="769938"/>
          </a:xfrm>
        </p:spPr>
        <p:txBody>
          <a:bodyPr/>
          <a:lstStyle/>
          <a:p>
            <a:r>
              <a:rPr lang="en-GB" altLang="en-US" b="1"/>
              <a:t>Comparison of SHA functions</a:t>
            </a:r>
            <a:endParaRPr lang="en-GB" altLang="en-US"/>
          </a:p>
        </p:txBody>
      </p:sp>
      <p:sp>
        <p:nvSpPr>
          <p:cNvPr id="80900" name="矩形 5">
            <a:extLst>
              <a:ext uri="{FF2B5EF4-FFF2-40B4-BE49-F238E27FC236}">
                <a16:creationId xmlns:a16="http://schemas.microsoft.com/office/drawing/2014/main" id="{760E64BF-B5A4-4707-A4F2-E39FBF158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6205538"/>
            <a:ext cx="727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400">
                <a:latin typeface="Times New Roman" panose="02020603050405020304" pitchFamily="18" charset="0"/>
                <a:hlinkClick r:id="rId3"/>
              </a:rPr>
              <a:t>https://en.wikipedia.org/wiki/Secure_Hash_Algorithms</a:t>
            </a:r>
            <a:endParaRPr kumimoji="0" lang="en-GB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F7C8E5-5731-4247-988C-9CC3BF91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SHA-256 (Secure Hash Algorithms)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B6FC0CA-B1B2-4958-A879-6EC44DB314E6}"/>
              </a:ext>
            </a:extLst>
          </p:cNvPr>
          <p:cNvSpPr/>
          <p:nvPr/>
        </p:nvSpPr>
        <p:spPr>
          <a:xfrm>
            <a:off x="317219" y="2050855"/>
            <a:ext cx="4144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https://youtu.be/nduoUEHrK_4</a:t>
            </a:r>
            <a:endParaRPr lang="en-GB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D339E5-8587-4FF6-9436-FDB2E3CE46B1}"/>
              </a:ext>
            </a:extLst>
          </p:cNvPr>
          <p:cNvSpPr/>
          <p:nvPr/>
        </p:nvSpPr>
        <p:spPr>
          <a:xfrm>
            <a:off x="345055" y="1301960"/>
            <a:ext cx="8255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https://www.simplilearn.com/tutorials/cyber-security-tutorial/sha-256-algorithm</a:t>
            </a:r>
            <a:endParaRPr lang="en-GB" dirty="0"/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D0312F8D-6EFD-4B99-A74E-20317422E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68" y="2466334"/>
            <a:ext cx="6512943" cy="364248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D58A9C5-9502-404C-BC7F-944A68BF7765}"/>
              </a:ext>
            </a:extLst>
          </p:cNvPr>
          <p:cNvSpPr/>
          <p:nvPr/>
        </p:nvSpPr>
        <p:spPr>
          <a:xfrm>
            <a:off x="284672" y="6231154"/>
            <a:ext cx="7530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https://youtu.be/orIgy2MjqrA?si=_K-GBZItta7fkHW6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534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>
            <a:extLst>
              <a:ext uri="{FF2B5EF4-FFF2-40B4-BE49-F238E27FC236}">
                <a16:creationId xmlns:a16="http://schemas.microsoft.com/office/drawing/2014/main" id="{D5D8EDBC-7A87-49F4-8816-4F211BEEB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SHA-3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1923" name="內容版面配置區 2">
            <a:extLst>
              <a:ext uri="{FF2B5EF4-FFF2-40B4-BE49-F238E27FC236}">
                <a16:creationId xmlns:a16="http://schemas.microsoft.com/office/drawing/2014/main" id="{ACD0D590-86FF-4778-A1D7-5BBAACB3FC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 2005, cryptanalysts found attacks on SHA-1.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 2012, NIST selected an additional algorithm, </a:t>
            </a:r>
            <a:r>
              <a:rPr lang="en-US" altLang="zh-TW" b="1" i="1">
                <a:ea typeface="新細明體" panose="02020500000000000000" pitchFamily="18" charset="-120"/>
              </a:rPr>
              <a:t>Keccak</a:t>
            </a:r>
            <a:r>
              <a:rPr lang="en-US" altLang="zh-TW">
                <a:ea typeface="新細明體" panose="02020500000000000000" pitchFamily="18" charset="-120"/>
              </a:rPr>
              <a:t>, for standardization under SHA-3.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The SHA-3 standard was released by NIST on August 5, 2015.</a:t>
            </a:r>
          </a:p>
          <a:p>
            <a:pPr>
              <a:buFontTx/>
              <a:buNone/>
            </a:pPr>
            <a:endParaRPr lang="en-US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https://en.wikipedia.org/wiki/SHA-3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ile:SpongeConstruction.svg">
            <a:extLst>
              <a:ext uri="{FF2B5EF4-FFF2-40B4-BE49-F238E27FC236}">
                <a16:creationId xmlns:a16="http://schemas.microsoft.com/office/drawing/2014/main" id="{BAEB9929-08FF-477B-931E-AC4BD578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776288"/>
            <a:ext cx="55356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標題 3">
            <a:extLst>
              <a:ext uri="{FF2B5EF4-FFF2-40B4-BE49-F238E27FC236}">
                <a16:creationId xmlns:a16="http://schemas.microsoft.com/office/drawing/2014/main" id="{5FD5CCDE-E7F3-4CF2-AC00-E6C473293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160338"/>
            <a:ext cx="8204200" cy="590550"/>
          </a:xfrm>
        </p:spPr>
        <p:txBody>
          <a:bodyPr/>
          <a:lstStyle/>
          <a:p>
            <a:r>
              <a:rPr lang="en-GB" altLang="en-US"/>
              <a:t>Sponge Construction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CD92B4D-1154-4F75-BD19-67301B154171}"/>
              </a:ext>
            </a:extLst>
          </p:cNvPr>
          <p:cNvSpPr txBox="1"/>
          <p:nvPr/>
        </p:nvSpPr>
        <p:spPr>
          <a:xfrm>
            <a:off x="447675" y="3278188"/>
            <a:ext cx="8058150" cy="31702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TW" sz="2000">
                <a:ea typeface="新細明體" panose="02020500000000000000" pitchFamily="18" charset="-120"/>
              </a:rPr>
              <a:t>P</a:t>
            </a:r>
            <a:r>
              <a:rPr lang="en-GB" altLang="en-US" sz="2000"/>
              <a:t>ad the input </a:t>
            </a:r>
            <a:r>
              <a:rPr lang="en-GB" altLang="en-US" sz="2000" i="1"/>
              <a:t>N</a:t>
            </a:r>
            <a:r>
              <a:rPr lang="en-GB" altLang="en-US" sz="2000"/>
              <a:t> using the </a:t>
            </a:r>
            <a:r>
              <a:rPr lang="en-GB" altLang="en-US" sz="2000" b="1" i="1"/>
              <a:t>pad function</a:t>
            </a:r>
            <a:r>
              <a:rPr lang="en-GB" altLang="en-US" sz="2000"/>
              <a:t>, yielding a padded bit string 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>
                <a:ea typeface="新細明體" panose="02020500000000000000" pitchFamily="18" charset="-120"/>
              </a:rPr>
              <a:t>B</a:t>
            </a:r>
            <a:r>
              <a:rPr lang="en-GB" altLang="en-US" sz="2000"/>
              <a:t>reak P into </a:t>
            </a:r>
            <a:r>
              <a:rPr lang="en-GB" altLang="en-US" sz="2000" i="1"/>
              <a:t>n</a:t>
            </a:r>
            <a:r>
              <a:rPr lang="en-GB" altLang="en-US" sz="2000"/>
              <a:t> consecutive r-bit pieces P</a:t>
            </a:r>
            <a:r>
              <a:rPr lang="en-GB" altLang="en-US" sz="2000" baseline="-25000"/>
              <a:t>0</a:t>
            </a:r>
            <a:r>
              <a:rPr lang="en-GB" altLang="en-US" sz="2000"/>
              <a:t>, ..., P</a:t>
            </a:r>
            <a:r>
              <a:rPr lang="en-GB" altLang="en-US" sz="2000" baseline="-25000"/>
              <a:t>n−1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>
                <a:ea typeface="新細明體" panose="02020500000000000000" pitchFamily="18" charset="-120"/>
              </a:rPr>
              <a:t>I</a:t>
            </a:r>
            <a:r>
              <a:rPr lang="en-GB" altLang="en-US" sz="2000"/>
              <a:t>nitialize the state </a:t>
            </a:r>
            <a:r>
              <a:rPr lang="en-GB" altLang="en-US" sz="2000" i="1"/>
              <a:t>S</a:t>
            </a:r>
            <a:r>
              <a:rPr lang="en-GB" altLang="en-US" sz="2000"/>
              <a:t> to a string of </a:t>
            </a:r>
            <a:r>
              <a:rPr lang="en-GB" altLang="en-US" sz="2000" i="1"/>
              <a:t>b</a:t>
            </a:r>
            <a:r>
              <a:rPr lang="en-GB" altLang="en-US" sz="2000"/>
              <a:t> zero bits (</a:t>
            </a:r>
            <a:r>
              <a:rPr lang="en-GB" altLang="en-US" sz="2000" i="1"/>
              <a:t>b</a:t>
            </a:r>
            <a:r>
              <a:rPr lang="en-GB" altLang="en-US" sz="2000"/>
              <a:t> = </a:t>
            </a:r>
            <a:r>
              <a:rPr lang="en-GB" altLang="en-US" sz="2000" i="1"/>
              <a:t>r</a:t>
            </a:r>
            <a:r>
              <a:rPr lang="en-GB" altLang="en-US" sz="2000"/>
              <a:t>+</a:t>
            </a:r>
            <a:r>
              <a:rPr lang="en-GB" altLang="en-US" sz="2000" i="1"/>
              <a:t>c</a:t>
            </a:r>
            <a:r>
              <a:rPr lang="en-GB" altLang="en-US" sz="200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/>
              <a:t>For each block P</a:t>
            </a:r>
            <a:r>
              <a:rPr lang="en-GB" altLang="en-US" sz="2000" i="1"/>
              <a:t>i</a:t>
            </a:r>
            <a:r>
              <a:rPr lang="en-GB" altLang="en-US" sz="2000"/>
              <a:t>:</a:t>
            </a:r>
            <a:r>
              <a:rPr lang="zh-TW" altLang="en-US" sz="2000">
                <a:ea typeface="新細明體" panose="02020500000000000000" pitchFamily="18" charset="-120"/>
              </a:rPr>
              <a:t> </a:t>
            </a:r>
            <a:br>
              <a:rPr lang="en-GB" altLang="zh-TW" sz="2000">
                <a:ea typeface="新細明體" panose="02020500000000000000" pitchFamily="18" charset="-120"/>
              </a:rPr>
            </a:br>
            <a:r>
              <a:rPr lang="en-GB" altLang="zh-TW" sz="2000">
                <a:ea typeface="新細明體" panose="02020500000000000000" pitchFamily="18" charset="-120"/>
              </a:rPr>
              <a:t>      - </a:t>
            </a:r>
            <a:r>
              <a:rPr lang="en-GB" altLang="en-US" sz="2000"/>
              <a:t>Extend P</a:t>
            </a:r>
            <a:r>
              <a:rPr lang="en-GB" altLang="en-US" sz="2000" i="1"/>
              <a:t>i</a:t>
            </a:r>
            <a:r>
              <a:rPr lang="en-GB" altLang="en-US" sz="2000"/>
              <a:t> with c zero bits, yielding one of length </a:t>
            </a:r>
            <a:r>
              <a:rPr lang="en-GB" altLang="en-US" sz="2000" i="1"/>
              <a:t>b</a:t>
            </a:r>
            <a:r>
              <a:rPr lang="en-GB" altLang="en-US" sz="2000"/>
              <a:t>, XOR that with S</a:t>
            </a:r>
          </a:p>
          <a:p>
            <a:r>
              <a:rPr lang="en-GB" altLang="en-US" sz="2000"/>
              <a:t>           - Apply the </a:t>
            </a:r>
            <a:r>
              <a:rPr lang="en-GB" altLang="en-US" sz="2000" b="1"/>
              <a:t>block permutation f</a:t>
            </a:r>
            <a:r>
              <a:rPr lang="en-GB" altLang="en-US" sz="2000"/>
              <a:t>, yielding a new state 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/>
              <a:t>While the length of Z is less than </a:t>
            </a:r>
            <a:r>
              <a:rPr lang="en-GB" altLang="en-US" sz="2000" i="1"/>
              <a:t>d</a:t>
            </a:r>
            <a:r>
              <a:rPr lang="en-GB" altLang="en-US" sz="2000"/>
              <a:t>:</a:t>
            </a:r>
          </a:p>
          <a:p>
            <a:pPr lvl="1"/>
            <a:r>
              <a:rPr lang="en-GB" altLang="en-US" sz="2000"/>
              <a:t>    - Append the first r bits of </a:t>
            </a:r>
            <a:r>
              <a:rPr lang="en-GB" altLang="en-US" sz="2000" i="1"/>
              <a:t>S</a:t>
            </a:r>
            <a:r>
              <a:rPr lang="en-GB" altLang="en-US" sz="2000"/>
              <a:t> to Z</a:t>
            </a:r>
          </a:p>
          <a:p>
            <a:pPr lvl="1"/>
            <a:r>
              <a:rPr lang="en-GB" altLang="en-US" sz="2000"/>
              <a:t>    - If </a:t>
            </a:r>
            <a:r>
              <a:rPr lang="en-GB" altLang="en-US" sz="2000" i="1"/>
              <a:t>Z</a:t>
            </a:r>
            <a:r>
              <a:rPr lang="en-GB" altLang="en-US" sz="2000"/>
              <a:t> is still less than </a:t>
            </a:r>
            <a:r>
              <a:rPr lang="en-GB" altLang="en-US" sz="2000" i="1"/>
              <a:t>d</a:t>
            </a:r>
            <a:r>
              <a:rPr lang="en-GB" altLang="en-US" sz="2000"/>
              <a:t> bits long, apply f to </a:t>
            </a:r>
            <a:r>
              <a:rPr lang="en-GB" altLang="en-US" sz="2000" i="1"/>
              <a:t>S</a:t>
            </a:r>
            <a:r>
              <a:rPr lang="en-GB" altLang="en-US" sz="2000"/>
              <a:t>, yielding a new state </a:t>
            </a:r>
            <a:r>
              <a:rPr lang="en-GB" altLang="en-US" sz="2000" i="1"/>
              <a:t>S</a:t>
            </a:r>
          </a:p>
          <a:p>
            <a:pPr lvl="1"/>
            <a:r>
              <a:rPr lang="zh-TW" altLang="en-US" sz="2000">
                <a:ea typeface="新細明體" panose="02020500000000000000" pitchFamily="18" charset="-120"/>
              </a:rPr>
              <a:t>    </a:t>
            </a:r>
            <a:r>
              <a:rPr lang="en-GB" altLang="zh-TW" sz="2000">
                <a:ea typeface="新細明體" panose="02020500000000000000" pitchFamily="18" charset="-120"/>
              </a:rPr>
              <a:t>- </a:t>
            </a:r>
            <a:r>
              <a:rPr lang="en-US" altLang="zh-TW" sz="2000">
                <a:ea typeface="新細明體" panose="02020500000000000000" pitchFamily="18" charset="-120"/>
              </a:rPr>
              <a:t>Finally </a:t>
            </a:r>
            <a:r>
              <a:rPr lang="en-GB" altLang="en-US" sz="2000"/>
              <a:t>truncate Z to </a:t>
            </a:r>
            <a:r>
              <a:rPr lang="en-GB" altLang="en-US" sz="2000" i="1"/>
              <a:t>d</a:t>
            </a:r>
            <a:r>
              <a:rPr lang="en-GB" altLang="en-US" sz="2000"/>
              <a:t> bits</a:t>
            </a:r>
          </a:p>
        </p:txBody>
      </p:sp>
      <p:sp>
        <p:nvSpPr>
          <p:cNvPr id="82949" name="矩形 11">
            <a:extLst>
              <a:ext uri="{FF2B5EF4-FFF2-40B4-BE49-F238E27FC236}">
                <a16:creationId xmlns:a16="http://schemas.microsoft.com/office/drawing/2014/main" id="{19CEC50B-05FF-4848-89EF-E889297E8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6265863"/>
            <a:ext cx="521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>
                <a:hlinkClick r:id="rId3"/>
              </a:rPr>
              <a:t>https://en.wikipedia.org/wiki/SHA-3</a:t>
            </a:r>
            <a:endParaRPr lang="en-GB" altLang="en-US"/>
          </a:p>
        </p:txBody>
      </p:sp>
      <p:sp>
        <p:nvSpPr>
          <p:cNvPr id="82950" name="文字方塊 12">
            <a:extLst>
              <a:ext uri="{FF2B5EF4-FFF2-40B4-BE49-F238E27FC236}">
                <a16:creationId xmlns:a16="http://schemas.microsoft.com/office/drawing/2014/main" id="{C90B1CBB-208C-4A84-ABA7-4A8DC222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16129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/>
              <a:t>bitrate</a:t>
            </a:r>
          </a:p>
        </p:txBody>
      </p:sp>
      <p:sp>
        <p:nvSpPr>
          <p:cNvPr id="82951" name="矩形 13">
            <a:extLst>
              <a:ext uri="{FF2B5EF4-FFF2-40B4-BE49-F238E27FC236}">
                <a16:creationId xmlns:a16="http://schemas.microsoft.com/office/drawing/2014/main" id="{0F0E1550-2E08-4628-822D-D0552110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2327275"/>
            <a:ext cx="1011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/>
              <a:t> capacity</a:t>
            </a:r>
          </a:p>
        </p:txBody>
      </p:sp>
      <p:sp>
        <p:nvSpPr>
          <p:cNvPr id="82952" name="文字方塊 14">
            <a:extLst>
              <a:ext uri="{FF2B5EF4-FFF2-40B4-BE49-F238E27FC236}">
                <a16:creationId xmlns:a16="http://schemas.microsoft.com/office/drawing/2014/main" id="{5CC3249E-75D3-4898-BCB4-2540DAB7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2009775"/>
            <a:ext cx="871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/>
              <a:t>State </a:t>
            </a:r>
            <a:r>
              <a:rPr lang="en-GB" altLang="en-US" sz="1800" b="1" i="1"/>
              <a:t>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F19D9E8-5DB3-489A-A10B-B0C9000E3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95288"/>
            <a:ext cx="8204200" cy="685800"/>
          </a:xfrm>
        </p:spPr>
        <p:txBody>
          <a:bodyPr/>
          <a:lstStyle/>
          <a:p>
            <a:r>
              <a:rPr lang="en-GB" altLang="zh-TW" sz="2800">
                <a:ea typeface="新細明體" panose="02020500000000000000" pitchFamily="18" charset="-120"/>
              </a:rPr>
              <a:t>Public-Key Cryptography - Encryption</a:t>
            </a:r>
          </a:p>
        </p:txBody>
      </p:sp>
      <p:pic>
        <p:nvPicPr>
          <p:cNvPr id="83971" name="Picture 4">
            <a:extLst>
              <a:ext uri="{FF2B5EF4-FFF2-40B4-BE49-F238E27FC236}">
                <a16:creationId xmlns:a16="http://schemas.microsoft.com/office/drawing/2014/main" id="{DED81494-1017-4BF8-A44B-C8062A946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565275"/>
            <a:ext cx="758031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3C2C278-880F-4899-B675-95ADB54BB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Public Key Encryption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CD65772-2A86-428A-BB81-D87473C9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Based on mathematical algorithms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Asymmetric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Use two separate keys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Ingredients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Plain text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Encryption algorithm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Public and private key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Cipher text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Decryption algorithm</a:t>
            </a: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22C6087-DBD2-489F-B2A8-0D481F8E0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Public Key Encryption - Operation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261E94F-5408-4E9C-82DC-0E025CDC5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One key made public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Used for encryption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Other kept private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Used for decryption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Infeasible to determine decryption key given encryption key and algorithm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Either key can be used for encryption, the other for decryption</a:t>
            </a:r>
          </a:p>
          <a:p>
            <a:endParaRPr lang="en-US" altLang="zh-TW">
              <a:ea typeface="新細明體" panose="02020500000000000000" pitchFamily="18" charset="-120"/>
            </a:endParaRP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647AC68-B81A-4EE1-BE32-71599A823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Steps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2C93B951-D36F-42C2-BF9F-2A05FCEEB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User generates pair of keys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User places one key in public domain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To send a message to user, encrypt using public key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User decrypts using private key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BDF7913-007C-40BF-BE70-6A7873119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377825"/>
            <a:ext cx="8204200" cy="715963"/>
          </a:xfrm>
        </p:spPr>
        <p:txBody>
          <a:bodyPr/>
          <a:lstStyle/>
          <a:p>
            <a:r>
              <a:rPr lang="en-GB" altLang="zh-TW" sz="2800">
                <a:ea typeface="新細明體" panose="02020500000000000000" pitchFamily="18" charset="-120"/>
              </a:rPr>
              <a:t>Public-Key Cryptography - </a:t>
            </a:r>
            <a:r>
              <a:rPr lang="en-GB" altLang="zh-TW" sz="2400">
                <a:ea typeface="新細明體" panose="02020500000000000000" pitchFamily="18" charset="-120"/>
              </a:rPr>
              <a:t>Authentication</a:t>
            </a:r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D11921EB-EE69-4E71-A088-17E63E07A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458913"/>
            <a:ext cx="765492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B698158-08DD-4E77-95FD-5A53C0E5C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Digital Signature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1499BC7-2572-4FD2-9D6F-B02F53B06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Sender encrypts message with their private key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Receiver can decrypt using senders public key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This authenticates sender, who is only person who has the matching key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Does not give privacy of data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Decrypt key is public</a:t>
            </a:r>
          </a:p>
          <a:p>
            <a:pPr lvl="1"/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9D83ED00-6AF0-4687-B295-FB9A3C3E2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Confidentiality with Symmetric Encryption</a:t>
            </a:r>
          </a:p>
        </p:txBody>
      </p:sp>
      <p:pic>
        <p:nvPicPr>
          <p:cNvPr id="13315" name="Picture 1028">
            <a:extLst>
              <a:ext uri="{FF2B5EF4-FFF2-40B4-BE49-F238E27FC236}">
                <a16:creationId xmlns:a16="http://schemas.microsoft.com/office/drawing/2014/main" id="{7F540810-6669-4A5F-9515-3308572B3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4300"/>
            <a:ext cx="86868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029">
            <a:extLst>
              <a:ext uri="{FF2B5EF4-FFF2-40B4-BE49-F238E27FC236}">
                <a16:creationId xmlns:a16="http://schemas.microsoft.com/office/drawing/2014/main" id="{9A074E59-CE99-413F-9ABB-BCF57651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00600"/>
            <a:ext cx="2971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2000">
                <a:ea typeface="新細明體" panose="02020500000000000000" pitchFamily="18" charset="-120"/>
              </a:rPr>
              <a:t>Plain text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Encryption algorithm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Secret key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Cipher text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Decryption algorithm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sp>
        <p:nvSpPr>
          <p:cNvPr id="13317" name="Rectangle 1030">
            <a:extLst>
              <a:ext uri="{FF2B5EF4-FFF2-40B4-BE49-F238E27FC236}">
                <a16:creationId xmlns:a16="http://schemas.microsoft.com/office/drawing/2014/main" id="{0D5AB84B-DB84-4C9D-9251-45659E450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0"/>
            <a:ext cx="2508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Ingredients:</a:t>
            </a:r>
            <a:endParaRPr lang="zh-TW" altLang="en-US">
              <a:solidFill>
                <a:schemeClr val="tx2"/>
              </a:solidFill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>
            <a:extLst>
              <a:ext uri="{FF2B5EF4-FFF2-40B4-BE49-F238E27FC236}">
                <a16:creationId xmlns:a16="http://schemas.microsoft.com/office/drawing/2014/main" id="{4A6622FC-0789-4E13-A6F3-6A14A3B3E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2" b="34338"/>
          <a:stretch>
            <a:fillRect/>
          </a:stretch>
        </p:blipFill>
        <p:spPr bwMode="auto">
          <a:xfrm>
            <a:off x="573088" y="1604963"/>
            <a:ext cx="784701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594FD4B5-FB39-45F6-B24F-5FD8EFA59CEC}"/>
              </a:ext>
            </a:extLst>
          </p:cNvPr>
          <p:cNvSpPr/>
          <p:nvPr/>
        </p:nvSpPr>
        <p:spPr bwMode="auto">
          <a:xfrm rot="17414977">
            <a:off x="2316691" y="4714511"/>
            <a:ext cx="411599" cy="29329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8" name="矩形 6">
            <a:extLst>
              <a:ext uri="{FF2B5EF4-FFF2-40B4-BE49-F238E27FC236}">
                <a16:creationId xmlns:a16="http://schemas.microsoft.com/office/drawing/2014/main" id="{DAB91D0F-3FE5-4D30-8736-4BE70900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5121275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Digital Signature</a:t>
            </a:r>
            <a:endParaRPr kumimoji="0" lang="en-GB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27B0935-1483-4B1E-ABA3-362FD0284F99}"/>
              </a:ext>
            </a:extLst>
          </p:cNvPr>
          <p:cNvSpPr txBox="1">
            <a:spLocks noChangeArrowheads="1"/>
          </p:cNvSpPr>
          <p:nvPr/>
        </p:nvSpPr>
        <p:spPr>
          <a:xfrm>
            <a:off x="431800" y="385763"/>
            <a:ext cx="8204200" cy="7524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zh-TW" kern="0">
                <a:ea typeface="新細明體" panose="02020500000000000000" pitchFamily="18" charset="-120"/>
              </a:rPr>
              <a:t>Digital Signature</a:t>
            </a:r>
            <a:endParaRPr lang="en-US" altLang="zh-TW" kern="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標題 1">
            <a:extLst>
              <a:ext uri="{FF2B5EF4-FFF2-40B4-BE49-F238E27FC236}">
                <a16:creationId xmlns:a16="http://schemas.microsoft.com/office/drawing/2014/main" id="{FF355081-4AFF-417A-9CAC-E9EAA1AB8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RSA (Rivest–Shamir–Adleman)</a:t>
            </a:r>
          </a:p>
        </p:txBody>
      </p:sp>
      <p:sp>
        <p:nvSpPr>
          <p:cNvPr id="96259" name="內容版面配置區 2">
            <a:extLst>
              <a:ext uri="{FF2B5EF4-FFF2-40B4-BE49-F238E27FC236}">
                <a16:creationId xmlns:a16="http://schemas.microsoft.com/office/drawing/2014/main" id="{0BB42E1D-BFB5-47C0-BD0B-8CDF937BCC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4813" y="1474788"/>
            <a:ext cx="8178800" cy="4686300"/>
          </a:xfrm>
        </p:spPr>
        <p:txBody>
          <a:bodyPr/>
          <a:lstStyle/>
          <a:p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Proposed by Ron Rivest, Adi Shamir, and Leonard Adleman in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1977.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Plain text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: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b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Encryption: 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Ciphertext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b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Decryption: 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altLang="en-US" i="1"/>
          </a:p>
          <a:p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Knowing 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or even 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it can be extremely difficult to find 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0" name="矩形 3">
            <a:extLst>
              <a:ext uri="{FF2B5EF4-FFF2-40B4-BE49-F238E27FC236}">
                <a16:creationId xmlns:a16="http://schemas.microsoft.com/office/drawing/2014/main" id="{96882F09-3DA2-4403-AA87-4EB146B52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26162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(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kumimoji="0" lang="en-US" altLang="zh-TW" sz="2400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e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  <a:r>
              <a:rPr kumimoji="0" lang="en-US" altLang="zh-TW" sz="2400" i="1" baseline="40000"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  <a:r>
              <a:rPr kumimoji="0" lang="en-US" altLang="zh-TW" sz="2400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mod 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= 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mod 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</a:p>
        </p:txBody>
      </p:sp>
      <p:sp>
        <p:nvSpPr>
          <p:cNvPr id="96261" name="矩形 5">
            <a:extLst>
              <a:ext uri="{FF2B5EF4-FFF2-40B4-BE49-F238E27FC236}">
                <a16:creationId xmlns:a16="http://schemas.microsoft.com/office/drawing/2014/main" id="{3A047A87-D914-46AA-BDAD-627FD2A01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3073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(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kumimoji="0" lang="en-US" altLang="zh-TW" sz="2400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  <a:r>
              <a:rPr kumimoji="0" lang="en-US" altLang="zh-TW" sz="2400" i="1" baseline="40000">
                <a:latin typeface="Times New Roman" panose="02020603050405020304" pitchFamily="18" charset="0"/>
                <a:ea typeface="新細明體" panose="02020500000000000000" pitchFamily="18" charset="-120"/>
              </a:rPr>
              <a:t>e</a:t>
            </a:r>
            <a:r>
              <a:rPr kumimoji="0" lang="en-US" altLang="zh-TW" sz="2400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mod 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= 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mod 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9">
            <a:extLst>
              <a:ext uri="{FF2B5EF4-FFF2-40B4-BE49-F238E27FC236}">
                <a16:creationId xmlns:a16="http://schemas.microsoft.com/office/drawing/2014/main" id="{033FAB9F-AF82-4939-890D-9C1CF59A0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RSA</a:t>
            </a:r>
            <a:endParaRPr lang="en-GB" altLang="zh-TW">
              <a:ea typeface="新細明體" panose="02020500000000000000" pitchFamily="18" charset="-120"/>
            </a:endParaRPr>
          </a:p>
        </p:txBody>
      </p:sp>
      <p:sp>
        <p:nvSpPr>
          <p:cNvPr id="97283" name="Rectangle 1030">
            <a:extLst>
              <a:ext uri="{FF2B5EF4-FFF2-40B4-BE49-F238E27FC236}">
                <a16:creationId xmlns:a16="http://schemas.microsoft.com/office/drawing/2014/main" id="{71E36C85-BCF0-401C-BF5F-328361E11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1385888"/>
            <a:ext cx="8178800" cy="4686300"/>
          </a:xfrm>
        </p:spPr>
        <p:txBody>
          <a:bodyPr/>
          <a:lstStyle/>
          <a:p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=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e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mod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</a:p>
          <a:p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=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mod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= (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e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  <a:r>
              <a:rPr lang="en-US" altLang="zh-TW" i="1" baseline="40000"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  <a:r>
              <a:rPr lang="en-US" altLang="zh-TW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mod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=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ed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mod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</a:p>
          <a:p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Public Key   KU =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{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e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,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 n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</a:p>
          <a:p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Private Key  KR =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{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,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 n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}</a:t>
            </a:r>
          </a:p>
        </p:txBody>
      </p:sp>
      <p:sp>
        <p:nvSpPr>
          <p:cNvPr id="97284" name="Text Box 1031">
            <a:extLst>
              <a:ext uri="{FF2B5EF4-FFF2-40B4-BE49-F238E27FC236}">
                <a16:creationId xmlns:a16="http://schemas.microsoft.com/office/drawing/2014/main" id="{B9402EF0-09AB-4000-810E-9F0A51E7A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433763"/>
            <a:ext cx="5603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Find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e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,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 n 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such that 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M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=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ed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mod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3">
            <a:extLst>
              <a:ext uri="{FF2B5EF4-FFF2-40B4-BE49-F238E27FC236}">
                <a16:creationId xmlns:a16="http://schemas.microsoft.com/office/drawing/2014/main" id="{6665CCAC-74FF-4301-B9E4-6BAB7A560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新細明體" panose="02020500000000000000" pitchFamily="18" charset="-120"/>
              </a:rPr>
              <a:t>博士熱愛的算式</a:t>
            </a:r>
            <a:r>
              <a:rPr lang="en-GB" altLang="zh-TW">
                <a:ea typeface="新細明體" panose="02020500000000000000" pitchFamily="18" charset="-120"/>
              </a:rPr>
              <a:t>/</a:t>
            </a:r>
            <a:r>
              <a:rPr lang="zh-TW" altLang="en-US">
                <a:ea typeface="新細明體" panose="02020500000000000000" pitchFamily="18" charset="-120"/>
              </a:rPr>
              <a:t>小川洋子</a:t>
            </a:r>
            <a:endParaRPr lang="en-GB" altLang="en-US"/>
          </a:p>
        </p:txBody>
      </p:sp>
      <p:pic>
        <p:nvPicPr>
          <p:cNvPr id="99331" name="Picture 2" descr="https://s2.eslite.dev/unsafe/fit-in/x900/s.eslite.dev/upload/product/o/2680566778001/86074.jpg">
            <a:extLst>
              <a:ext uri="{FF2B5EF4-FFF2-40B4-BE49-F238E27FC236}">
                <a16:creationId xmlns:a16="http://schemas.microsoft.com/office/drawing/2014/main" id="{563C4F92-9A8E-4071-84EC-C001F8F7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958975"/>
            <a:ext cx="28511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899B951-6726-48D6-8F7F-CCE138087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693863"/>
            <a:ext cx="5184775" cy="3409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177744" rIns="90000" bIns="17774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500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鞋子是24號：4是純潔的數字，是4的階乘。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電話號碼是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5761455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：一億以下的質數總數</a:t>
            </a:r>
            <a:endParaRPr lang="en-GB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生日是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，錶編號是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是友誼數</a:t>
            </a:r>
            <a:endParaRPr lang="en-GB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是個完全數。</a:t>
            </a:r>
            <a:endParaRPr lang="en-GB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孿生質數 ，兩個相鄰的質數中只隔著一個偶數。雖然靠得很近，卻永遠碰不到彼此</a:t>
            </a:r>
            <a:endParaRPr lang="en-GB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F5BFF410-E24B-4C7E-8CEC-2E404CB9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96875"/>
            <a:ext cx="182563" cy="1098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177744" rIns="90000" bIns="177744" anchor="ctr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br>
              <a:rPr kumimoji="0" lang="en-US" altLang="en-US" sz="2400">
                <a:solidFill>
                  <a:srgbClr val="212529"/>
                </a:solidFill>
                <a:latin typeface="Times New Roman" panose="02020603050405020304" pitchFamily="18" charset="0"/>
                <a:ea typeface="Noto Sans TC"/>
                <a:cs typeface="Noto Sans TC"/>
              </a:rPr>
            </a:b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6">
            <a:extLst>
              <a:ext uri="{FF2B5EF4-FFF2-40B4-BE49-F238E27FC236}">
                <a16:creationId xmlns:a16="http://schemas.microsoft.com/office/drawing/2014/main" id="{0210C008-86AE-4083-9B45-FDC819FD7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Mathematics for RSA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8B0B758-B928-4BC2-AFC5-135756834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/>
            <a:r>
              <a:rPr lang="en-US" altLang="zh-TW" sz="3200">
                <a:latin typeface="Times New Roman" panose="02020603050405020304" pitchFamily="18" charset="0"/>
                <a:ea typeface="新細明體" panose="02020500000000000000" pitchFamily="18" charset="-120"/>
              </a:rPr>
              <a:t>Fermat’s Little Theorem</a:t>
            </a:r>
          </a:p>
          <a:p>
            <a:pPr marL="690563" lvl="1" indent="-236538">
              <a:buFontTx/>
              <a:buNone/>
            </a:pPr>
            <a:r>
              <a:rPr lang="en-US" altLang="zh-TW">
                <a:ea typeface="新細明體" panose="02020500000000000000" pitchFamily="18" charset="-120"/>
              </a:rPr>
              <a:t>    </a:t>
            </a:r>
            <a:r>
              <a:rPr lang="en-US" altLang="zh-TW" sz="3600" i="1">
                <a:latin typeface="Times New Roman" panose="02020603050405020304" pitchFamily="18" charset="0"/>
                <a:ea typeface="新細明體" panose="02020500000000000000" pitchFamily="18" charset="-120"/>
              </a:rPr>
              <a:t>a </a:t>
            </a:r>
            <a:r>
              <a:rPr lang="en-US" altLang="zh-TW" sz="3600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lang="en-US" altLang="zh-TW" sz="3600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-1</a:t>
            </a:r>
            <a:r>
              <a:rPr lang="en-US" altLang="zh-TW" sz="3600">
                <a:latin typeface="Times New Roman" panose="02020603050405020304" pitchFamily="18" charset="0"/>
                <a:ea typeface="新細明體" panose="02020500000000000000" pitchFamily="18" charset="-120"/>
              </a:rPr>
              <a:t> ≡ 1 (mod </a:t>
            </a:r>
            <a:r>
              <a:rPr lang="en-US" altLang="zh-TW" sz="3600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lang="en-US" altLang="zh-TW" sz="3600">
                <a:latin typeface="Times New Roman" panose="02020603050405020304" pitchFamily="18" charset="0"/>
                <a:ea typeface="新細明體" panose="02020500000000000000" pitchFamily="18" charset="-120"/>
              </a:rPr>
              <a:t>)     </a:t>
            </a:r>
            <a:r>
              <a:rPr lang="en-US" altLang="zh-TW" sz="3200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lang="en-US" altLang="zh-TW" sz="3200">
                <a:latin typeface="Times New Roman" panose="02020603050405020304" pitchFamily="18" charset="0"/>
                <a:ea typeface="新細明體" panose="02020500000000000000" pitchFamily="18" charset="-120"/>
              </a:rPr>
              <a:t>: prime,  </a:t>
            </a:r>
            <a:r>
              <a:rPr lang="en-US" altLang="zh-TW" sz="3200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lang="en-US" altLang="zh-TW" sz="3200">
                <a:latin typeface="Times New Roman" panose="02020603050405020304" pitchFamily="18" charset="0"/>
                <a:ea typeface="新細明體" panose="02020500000000000000" pitchFamily="18" charset="-120"/>
              </a:rPr>
              <a:t> | </a:t>
            </a:r>
            <a:r>
              <a:rPr lang="en-US" altLang="zh-TW" sz="3200" i="1"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</a:p>
          <a:p>
            <a:pPr marL="690563" lvl="1" indent="-236538">
              <a:lnSpc>
                <a:spcPct val="150000"/>
              </a:lnSpc>
              <a:buFontTx/>
              <a:buNone/>
            </a:pPr>
            <a:r>
              <a:rPr lang="en-US" altLang="zh-TW" sz="2800">
                <a:latin typeface="Times New Roman" panose="02020603050405020304" pitchFamily="18" charset="0"/>
                <a:ea typeface="新細明體" panose="02020500000000000000" pitchFamily="18" charset="-120"/>
              </a:rPr>
              <a:t>    ex.  </a:t>
            </a:r>
            <a:r>
              <a:rPr lang="en-US" altLang="zh-TW" sz="2800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lang="en-US" altLang="zh-TW" sz="2800">
                <a:latin typeface="Times New Roman" panose="02020603050405020304" pitchFamily="18" charset="0"/>
                <a:ea typeface="新細明體" panose="02020500000000000000" pitchFamily="18" charset="-120"/>
              </a:rPr>
              <a:t> = 5    2</a:t>
            </a:r>
            <a:r>
              <a:rPr lang="en-US" altLang="zh-TW" sz="2800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4</a:t>
            </a:r>
            <a:r>
              <a:rPr lang="en-US" altLang="zh-TW" sz="2800">
                <a:latin typeface="Times New Roman" panose="02020603050405020304" pitchFamily="18" charset="0"/>
                <a:ea typeface="新細明體" panose="02020500000000000000" pitchFamily="18" charset="-120"/>
              </a:rPr>
              <a:t> = 16 ≡ 1 (mod 5)</a:t>
            </a:r>
          </a:p>
          <a:p>
            <a:pPr marL="274638" indent="-274638">
              <a:lnSpc>
                <a:spcPct val="150000"/>
              </a:lnSpc>
            </a:pPr>
            <a:r>
              <a:rPr lang="en-US" altLang="zh-TW" sz="3200">
                <a:latin typeface="Times New Roman" panose="02020603050405020304" pitchFamily="18" charset="0"/>
                <a:ea typeface="新細明體" panose="02020500000000000000" pitchFamily="18" charset="-120"/>
              </a:rPr>
              <a:t>Euler's totient function (</a:t>
            </a:r>
            <a:r>
              <a:rPr lang="en-US" altLang="zh-TW" sz="3200" i="1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 </a:t>
            </a:r>
            <a:r>
              <a:rPr lang="en-US" altLang="zh-TW" sz="3200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(</a:t>
            </a:r>
            <a:r>
              <a:rPr lang="en-US" altLang="zh-TW" sz="3200" i="1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3200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))</a:t>
            </a:r>
          </a:p>
          <a:p>
            <a:pPr marL="690563" lvl="1" indent="-236538">
              <a:lnSpc>
                <a:spcPct val="90000"/>
              </a:lnSpc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number of positive integers </a:t>
            </a:r>
            <a:r>
              <a:rPr lang="en-US" altLang="zh-TW" sz="1800">
                <a:ea typeface="新細明體" panose="02020500000000000000" pitchFamily="18" charset="-120"/>
                <a:sym typeface="Symbol" panose="05050102010706020507" pitchFamily="18" charset="2"/>
              </a:rPr>
              <a:t>≦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 and relatively prime to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</a:p>
          <a:p>
            <a:pPr marL="274638" indent="-274638">
              <a:lnSpc>
                <a:spcPct val="150000"/>
              </a:lnSpc>
            </a:pPr>
            <a:endParaRPr lang="en-US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74638" indent="-274638">
              <a:lnSpc>
                <a:spcPct val="150000"/>
              </a:lnSpc>
            </a:pPr>
            <a:endParaRPr lang="en-US" altLang="zh-TW" sz="32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0356" name="Rectangle 13">
            <a:extLst>
              <a:ext uri="{FF2B5EF4-FFF2-40B4-BE49-F238E27FC236}">
                <a16:creationId xmlns:a16="http://schemas.microsoft.com/office/drawing/2014/main" id="{21AA8921-D083-4727-9B52-12FD2D820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1987550"/>
            <a:ext cx="6661150" cy="65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0357" name="Line 24">
            <a:extLst>
              <a:ext uri="{FF2B5EF4-FFF2-40B4-BE49-F238E27FC236}">
                <a16:creationId xmlns:a16="http://schemas.microsoft.com/office/drawing/2014/main" id="{97B31523-C6AF-4095-A193-9871B68B6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6263" y="2265363"/>
            <a:ext cx="138112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graphicFrame>
        <p:nvGraphicFramePr>
          <p:cNvPr id="100358" name="Object 28">
            <a:extLst>
              <a:ext uri="{FF2B5EF4-FFF2-40B4-BE49-F238E27FC236}">
                <a16:creationId xmlns:a16="http://schemas.microsoft.com/office/drawing/2014/main" id="{0DE4A4F1-79CD-46E6-BDD8-CC02214D2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100" y="5692775"/>
          <a:ext cx="30495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方程式" r:id="rId4" imgW="1345616" imgH="406224" progId="Equation.3">
                  <p:embed/>
                </p:oleObj>
              </mc:Choice>
              <mc:Fallback>
                <p:oleObj name="方程式" r:id="rId4" imgW="1345616" imgH="40622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5692775"/>
                        <a:ext cx="304958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33">
            <a:extLst>
              <a:ext uri="{FF2B5EF4-FFF2-40B4-BE49-F238E27FC236}">
                <a16:creationId xmlns:a16="http://schemas.microsoft.com/office/drawing/2014/main" id="{BBC94C08-56CC-42A9-B22D-D899522F920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11300" y="4703763"/>
          <a:ext cx="30241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" name="方程式" r:id="rId6" imgW="1028700" imgH="228600" progId="Equation.3">
                  <p:embed/>
                </p:oleObj>
              </mc:Choice>
              <mc:Fallback>
                <p:oleObj name="方程式" r:id="rId6" imgW="10287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703763"/>
                        <a:ext cx="30241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0" name="Text Box 45">
            <a:extLst>
              <a:ext uri="{FF2B5EF4-FFF2-40B4-BE49-F238E27FC236}">
                <a16:creationId xmlns:a16="http://schemas.microsoft.com/office/drawing/2014/main" id="{621D69E2-D1C2-485A-8128-5E49A905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586413"/>
            <a:ext cx="42513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= 3, </a:t>
            </a: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q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= 5     (3-1)(5-1) = 8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3*5 = 15,   2</a:t>
            </a:r>
            <a:r>
              <a:rPr kumimoji="0" lang="en-US" altLang="zh-TW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8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≡ 1 (mod 15)</a:t>
            </a:r>
          </a:p>
        </p:txBody>
      </p:sp>
      <p:sp>
        <p:nvSpPr>
          <p:cNvPr id="100361" name="Rectangle 46">
            <a:extLst>
              <a:ext uri="{FF2B5EF4-FFF2-40B4-BE49-F238E27FC236}">
                <a16:creationId xmlns:a16="http://schemas.microsoft.com/office/drawing/2014/main" id="{A85A27A8-B43A-4839-8658-7F701B050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5557838"/>
            <a:ext cx="8062913" cy="114458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0362" name="文字方塊 2">
            <a:extLst>
              <a:ext uri="{FF2B5EF4-FFF2-40B4-BE49-F238E27FC236}">
                <a16:creationId xmlns:a16="http://schemas.microsoft.com/office/drawing/2014/main" id="{BD599132-7D3C-4317-BA5E-0B6025A16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2579688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互質</a:t>
            </a:r>
            <a:endParaRPr kumimoji="0" lang="en-GB" altLang="en-US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>
            <a:extLst>
              <a:ext uri="{FF2B5EF4-FFF2-40B4-BE49-F238E27FC236}">
                <a16:creationId xmlns:a16="http://schemas.microsoft.com/office/drawing/2014/main" id="{4EF4AA42-A418-419F-A421-037661084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62100"/>
            <a:ext cx="73501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5">
            <a:extLst>
              <a:ext uri="{FF2B5EF4-FFF2-40B4-BE49-F238E27FC236}">
                <a16:creationId xmlns:a16="http://schemas.microsoft.com/office/drawing/2014/main" id="{481B6427-FD00-43D5-A8E6-EA05C61BC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1095375"/>
            <a:ext cx="15271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a </a:t>
            </a:r>
            <a:r>
              <a:rPr lang="en-US" altLang="zh-TW" sz="2400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lang="en-US" altLang="zh-TW" sz="2400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-1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mod </a:t>
            </a:r>
            <a:r>
              <a:rPr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endParaRPr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2404" name="Rectangle 6">
            <a:extLst>
              <a:ext uri="{FF2B5EF4-FFF2-40B4-BE49-F238E27FC236}">
                <a16:creationId xmlns:a16="http://schemas.microsoft.com/office/drawing/2014/main" id="{916FD270-98DC-45C4-BB2F-7EAD4D5AC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436563"/>
            <a:ext cx="7754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http://www.cs.utsa.edu/~wagner/crypto/cs3235-3.pdf</a:t>
            </a:r>
            <a:endParaRPr kumimoji="0"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1033">
            <a:extLst>
              <a:ext uri="{FF2B5EF4-FFF2-40B4-BE49-F238E27FC236}">
                <a16:creationId xmlns:a16="http://schemas.microsoft.com/office/drawing/2014/main" id="{92E2FBF6-3D43-42FC-B2CA-FACF6968D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113" y="3544888"/>
          <a:ext cx="4524375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7" name="方程式" r:id="rId3" imgW="1955800" imgH="685800" progId="Equation.3">
                  <p:embed/>
                </p:oleObj>
              </mc:Choice>
              <mc:Fallback>
                <p:oleObj name="方程式" r:id="rId3" imgW="1955800" imgH="685800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3544888"/>
                        <a:ext cx="4524375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1035">
            <a:extLst>
              <a:ext uri="{FF2B5EF4-FFF2-40B4-BE49-F238E27FC236}">
                <a16:creationId xmlns:a16="http://schemas.microsoft.com/office/drawing/2014/main" id="{15E537B6-1B0F-44AE-8AC0-06C1750F10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8038" y="1960563"/>
          <a:ext cx="304958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8" name="方程式" r:id="rId5" imgW="1345616" imgH="406224" progId="Equation.3">
                  <p:embed/>
                </p:oleObj>
              </mc:Choice>
              <mc:Fallback>
                <p:oleObj name="方程式" r:id="rId5" imgW="1345616" imgH="406224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1960563"/>
                        <a:ext cx="3049587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Text Box 1037">
            <a:extLst>
              <a:ext uri="{FF2B5EF4-FFF2-40B4-BE49-F238E27FC236}">
                <a16:creationId xmlns:a16="http://schemas.microsoft.com/office/drawing/2014/main" id="{8E25E487-5B6D-4C83-898E-960E8B3D0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2976563"/>
            <a:ext cx="2513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, 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relative prime</a:t>
            </a:r>
          </a:p>
        </p:txBody>
      </p:sp>
      <p:graphicFrame>
        <p:nvGraphicFramePr>
          <p:cNvPr id="103429" name="Object 33">
            <a:extLst>
              <a:ext uri="{FF2B5EF4-FFF2-40B4-BE49-F238E27FC236}">
                <a16:creationId xmlns:a16="http://schemas.microsoft.com/office/drawing/2014/main" id="{62B48318-42AD-4A21-9933-046D696890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0" y="1382713"/>
          <a:ext cx="30241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9" name="方程式" r:id="rId7" imgW="1028700" imgH="228600" progId="Equation.3">
                  <p:embed/>
                </p:oleObj>
              </mc:Choice>
              <mc:Fallback>
                <p:oleObj name="方程式" r:id="rId7" imgW="10287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382713"/>
                        <a:ext cx="30241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44">
            <a:extLst>
              <a:ext uri="{FF2B5EF4-FFF2-40B4-BE49-F238E27FC236}">
                <a16:creationId xmlns:a16="http://schemas.microsoft.com/office/drawing/2014/main" id="{24105CA8-FC0C-4162-8646-D10297CEF7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8" y="2371725"/>
          <a:ext cx="38735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name="方程式" r:id="rId9" imgW="1358900" imgH="228600" progId="Equation.3">
                  <p:embed/>
                </p:oleObj>
              </mc:Choice>
              <mc:Fallback>
                <p:oleObj name="方程式" r:id="rId9" imgW="135890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2371725"/>
                        <a:ext cx="38735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D42F7F0C-D69D-462D-BF6F-FA5E6584C0CE}"/>
              </a:ext>
            </a:extLst>
          </p:cNvPr>
          <p:cNvSpPr/>
          <p:nvPr/>
        </p:nvSpPr>
        <p:spPr bwMode="auto">
          <a:xfrm>
            <a:off x="2303253" y="2122099"/>
            <a:ext cx="336431" cy="29329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1FC5667C-1429-40E4-85CF-F9F3D196F096}"/>
              </a:ext>
            </a:extLst>
          </p:cNvPr>
          <p:cNvSpPr/>
          <p:nvPr/>
        </p:nvSpPr>
        <p:spPr bwMode="auto">
          <a:xfrm>
            <a:off x="2311880" y="3191774"/>
            <a:ext cx="336431" cy="29329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437" name="Rectangle 36">
            <a:extLst>
              <a:ext uri="{FF2B5EF4-FFF2-40B4-BE49-F238E27FC236}">
                <a16:creationId xmlns:a16="http://schemas.microsoft.com/office/drawing/2014/main" id="{8D1243A5-6F1A-41AB-8ECE-87243F4DA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Mathematics for RSA</a:t>
            </a:r>
          </a:p>
        </p:txBody>
      </p:sp>
      <p:sp>
        <p:nvSpPr>
          <p:cNvPr id="103438" name="文字方塊 13">
            <a:extLst>
              <a:ext uri="{FF2B5EF4-FFF2-40B4-BE49-F238E27FC236}">
                <a16:creationId xmlns:a16="http://schemas.microsoft.com/office/drawing/2014/main" id="{FD217BA1-9CFD-419C-961F-6BD39AFD9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5503863"/>
            <a:ext cx="64674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kumimoji="0" lang="en-GB" altLang="en-US" sz="2400">
                <a:latin typeface="Times New Roman" panose="02020603050405020304" pitchFamily="18" charset="0"/>
              </a:rPr>
              <a:t>Find </a:t>
            </a:r>
            <a:r>
              <a:rPr kumimoji="0" lang="en-GB" altLang="en-US" sz="2400" i="1">
                <a:latin typeface="Times New Roman" panose="02020603050405020304" pitchFamily="18" charset="0"/>
              </a:rPr>
              <a:t>e</a:t>
            </a:r>
            <a:r>
              <a:rPr kumimoji="0" lang="en-GB" altLang="en-US" sz="2400">
                <a:latin typeface="Times New Roman" panose="02020603050405020304" pitchFamily="18" charset="0"/>
              </a:rPr>
              <a:t>, </a:t>
            </a:r>
            <a:r>
              <a:rPr kumimoji="0" lang="en-GB" altLang="en-US" sz="2400" i="1">
                <a:latin typeface="Times New Roman" panose="02020603050405020304" pitchFamily="18" charset="0"/>
              </a:rPr>
              <a:t>d</a:t>
            </a:r>
            <a:r>
              <a:rPr kumimoji="0" lang="en-GB" altLang="en-US" sz="2400">
                <a:latin typeface="Times New Roman" panose="02020603050405020304" pitchFamily="18" charset="0"/>
              </a:rPr>
              <a:t> satisfying </a:t>
            </a:r>
            <a:r>
              <a:rPr kumimoji="0" lang="en-GB" altLang="en-US" sz="2400" i="1">
                <a:latin typeface="Times New Roman" panose="02020603050405020304" pitchFamily="18" charset="0"/>
              </a:rPr>
              <a:t>ed</a:t>
            </a:r>
            <a:r>
              <a:rPr kumimoji="0" lang="en-GB" altLang="en-US" sz="2400">
                <a:latin typeface="Times New Roman" panose="02020603050405020304" pitchFamily="18" charset="0"/>
              </a:rPr>
              <a:t> = </a:t>
            </a:r>
            <a:r>
              <a:rPr kumimoji="0" lang="en-GB" altLang="en-US" sz="2400" i="1">
                <a:latin typeface="Times New Roman" panose="02020603050405020304" pitchFamily="18" charset="0"/>
              </a:rPr>
              <a:t>k</a:t>
            </a:r>
            <a:r>
              <a:rPr kumimoji="0" lang="en-GB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(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)+1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or 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ed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 ≡ 1 (mod </a:t>
            </a:r>
            <a:r>
              <a:rPr kumimoji="0" lang="el-GR" altLang="zh-TW" sz="2400">
                <a:latin typeface="Times New Roman" panose="02020603050405020304" pitchFamily="18" charset="0"/>
                <a:sym typeface="Symbol" panose="05050102010706020507" pitchFamily="18" charset="2"/>
              </a:rPr>
              <a:t>λ(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pq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Symbol" panose="05050102010706020507" pitchFamily="18" charset="2"/>
              </a:rPr>
              <a:t>))</a:t>
            </a:r>
            <a:r>
              <a:rPr kumimoji="0" lang="en-GB" altLang="en-US" sz="2400">
                <a:latin typeface="Times New Roman" panose="02020603050405020304" pitchFamily="18" charset="0"/>
              </a:rPr>
              <a:t> , where </a:t>
            </a:r>
            <a:r>
              <a:rPr kumimoji="0" lang="el-GR" altLang="en-US" sz="2400">
                <a:latin typeface="Times New Roman" panose="02020603050405020304" pitchFamily="18" charset="0"/>
              </a:rPr>
              <a:t>λ(</a:t>
            </a:r>
            <a:r>
              <a:rPr kumimoji="0" lang="en-GB" altLang="en-US" sz="2400" i="1">
                <a:latin typeface="Times New Roman" panose="02020603050405020304" pitchFamily="18" charset="0"/>
              </a:rPr>
              <a:t>pq</a:t>
            </a:r>
            <a:r>
              <a:rPr kumimoji="0" lang="en-GB" altLang="en-US" sz="2400">
                <a:latin typeface="Times New Roman" panose="02020603050405020304" pitchFamily="18" charset="0"/>
              </a:rPr>
              <a:t>) = lcm(</a:t>
            </a:r>
            <a:r>
              <a:rPr kumimoji="0" lang="en-GB" altLang="en-US" sz="2400" i="1">
                <a:latin typeface="Times New Roman" panose="02020603050405020304" pitchFamily="18" charset="0"/>
              </a:rPr>
              <a:t>p</a:t>
            </a:r>
            <a:r>
              <a:rPr kumimoji="0" lang="en-GB" altLang="en-US" sz="2400">
                <a:latin typeface="Times New Roman" panose="02020603050405020304" pitchFamily="18" charset="0"/>
              </a:rPr>
              <a:t>-1,</a:t>
            </a:r>
            <a:r>
              <a:rPr kumimoji="0" lang="en-GB" altLang="en-US" sz="2400" i="1">
                <a:latin typeface="Times New Roman" panose="02020603050405020304" pitchFamily="18" charset="0"/>
              </a:rPr>
              <a:t>q</a:t>
            </a:r>
            <a:r>
              <a:rPr kumimoji="0" lang="en-GB" altLang="en-US" sz="2400">
                <a:latin typeface="Times New Roman" panose="02020603050405020304" pitchFamily="18" charset="0"/>
              </a:rPr>
              <a:t>-1)</a:t>
            </a:r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EEDCA874-CD91-4AD8-9F45-7BC95D39AC07}"/>
              </a:ext>
            </a:extLst>
          </p:cNvPr>
          <p:cNvSpPr/>
          <p:nvPr/>
        </p:nvSpPr>
        <p:spPr bwMode="auto">
          <a:xfrm>
            <a:off x="2286000" y="5106838"/>
            <a:ext cx="336431" cy="29329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en-GB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442" name="矩形 15">
            <a:extLst>
              <a:ext uri="{FF2B5EF4-FFF2-40B4-BE49-F238E27FC236}">
                <a16:creationId xmlns:a16="http://schemas.microsoft.com/office/drawing/2014/main" id="{44225325-A9D8-4A41-96E0-57F69F43C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23825"/>
            <a:ext cx="746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400">
                <a:latin typeface="Times New Roman" panose="02020603050405020304" pitchFamily="18" charset="0"/>
                <a:hlinkClick r:id="rId11"/>
              </a:rPr>
              <a:t>https://en.wikipedia.org/wiki/RSA_(cryptosystem)</a:t>
            </a:r>
            <a:endParaRPr kumimoji="0" lang="en-GB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26">
            <a:extLst>
              <a:ext uri="{FF2B5EF4-FFF2-40B4-BE49-F238E27FC236}">
                <a16:creationId xmlns:a16="http://schemas.microsoft.com/office/drawing/2014/main" id="{A6CA8E44-2E2E-4E8F-974C-FA882A85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91400" cy="414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1029">
            <a:extLst>
              <a:ext uri="{FF2B5EF4-FFF2-40B4-BE49-F238E27FC236}">
                <a16:creationId xmlns:a16="http://schemas.microsoft.com/office/drawing/2014/main" id="{18C556FF-0CBE-4AEB-B37A-44D0BFDC8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4495800"/>
            <a:ext cx="4108450" cy="163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            Encryption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Plaintext:</a:t>
            </a:r>
            <a:r>
              <a:rPr lang="en-US" altLang="zh-TW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	M &lt; n</a:t>
            </a:r>
            <a:endParaRPr lang="en-US" altLang="zh-TW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Ciphertext: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	C</a:t>
            </a:r>
            <a:r>
              <a:rPr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 = </a:t>
            </a:r>
            <a:r>
              <a:rPr lang="en-US" altLang="zh-TW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lang="en-US" altLang="zh-TW" b="1" i="1" baseline="34000">
                <a:latin typeface="Times New Roman" panose="02020603050405020304" pitchFamily="18" charset="0"/>
                <a:ea typeface="新細明體" panose="02020500000000000000" pitchFamily="18" charset="-120"/>
              </a:rPr>
              <a:t>e</a:t>
            </a:r>
            <a:r>
              <a:rPr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 mod </a:t>
            </a:r>
            <a:r>
              <a:rPr lang="en-US" altLang="zh-TW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endParaRPr lang="zh-TW" altLang="en-US" b="1" i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4452" name="Rectangle 1031">
            <a:extLst>
              <a:ext uri="{FF2B5EF4-FFF2-40B4-BE49-F238E27FC236}">
                <a16:creationId xmlns:a16="http://schemas.microsoft.com/office/drawing/2014/main" id="{A39A9873-C233-4E5B-AD20-D66B0AC6E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4122738" cy="163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           Decryption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Ciphertext: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 	</a:t>
            </a:r>
            <a:r>
              <a:rPr lang="en-US" altLang="zh-TW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Plaintext: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	M</a:t>
            </a:r>
            <a:r>
              <a:rPr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 = </a:t>
            </a:r>
            <a:r>
              <a:rPr lang="en-US" altLang="zh-TW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lang="en-US" altLang="zh-TW" b="1" i="1" baseline="34000"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  <a:r>
              <a:rPr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 mod </a:t>
            </a:r>
            <a:r>
              <a:rPr lang="en-US" altLang="zh-TW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n</a:t>
            </a:r>
            <a:endParaRPr lang="zh-TW" altLang="en-US" b="1" i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矩形 1">
            <a:extLst>
              <a:ext uri="{FF2B5EF4-FFF2-40B4-BE49-F238E27FC236}">
                <a16:creationId xmlns:a16="http://schemas.microsoft.com/office/drawing/2014/main" id="{4C506F16-EF79-4BAE-97E2-EF023511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5092700"/>
            <a:ext cx="736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GB" altLang="en-US" sz="2400">
                <a:latin typeface="Times New Roman" panose="02020603050405020304" pitchFamily="18" charset="0"/>
                <a:hlinkClick r:id="rId2"/>
              </a:rPr>
              <a:t>https://en.wikipedia.org/wiki/Integer_factorization</a:t>
            </a:r>
            <a:endParaRPr kumimoji="0"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106499" name="標題 2">
            <a:extLst>
              <a:ext uri="{FF2B5EF4-FFF2-40B4-BE49-F238E27FC236}">
                <a16:creationId xmlns:a16="http://schemas.microsoft.com/office/drawing/2014/main" id="{A326478A-B897-4814-A6C5-A1D5C824A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F</a:t>
            </a:r>
            <a:r>
              <a:rPr lang="en-GB" altLang="en-US"/>
              <a:t>actoring </a:t>
            </a:r>
            <a:r>
              <a:rPr lang="en-US" altLang="zh-TW">
                <a:ea typeface="新細明體" panose="02020500000000000000" pitchFamily="18" charset="-120"/>
              </a:rPr>
              <a:t>P</a:t>
            </a:r>
            <a:r>
              <a:rPr lang="en-GB" altLang="en-US"/>
              <a:t>roblem</a:t>
            </a:r>
          </a:p>
        </p:txBody>
      </p:sp>
      <p:sp>
        <p:nvSpPr>
          <p:cNvPr id="106500" name="內容版面配置區 3">
            <a:extLst>
              <a:ext uri="{FF2B5EF4-FFF2-40B4-BE49-F238E27FC236}">
                <a16:creationId xmlns:a16="http://schemas.microsoft.com/office/drawing/2014/main" id="{5EFED611-ACD7-4C8C-8F3F-EA689456F3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63" y="1527175"/>
            <a:ext cx="8178800" cy="2690813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The security of RSA relies on the difficulty of factoring the product of two large prime numbers, the "factoring problem".</a:t>
            </a:r>
            <a:endParaRPr lang="en-US" altLang="zh-TW">
              <a:ea typeface="新細明體" panose="02020500000000000000" pitchFamily="18" charset="-120"/>
            </a:endParaRPr>
          </a:p>
          <a:p>
            <a:r>
              <a:rPr lang="en-GB" altLang="en-US"/>
              <a:t>When the numbers are sufficiently large, no efficient integer factorization algorithm is known.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DD9EE29-2A66-4D6D-808E-7656DEC1A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RSA Example</a:t>
            </a:r>
          </a:p>
        </p:txBody>
      </p:sp>
      <p:graphicFrame>
        <p:nvGraphicFramePr>
          <p:cNvPr id="107523" name="Object 4">
            <a:extLst>
              <a:ext uri="{FF2B5EF4-FFF2-40B4-BE49-F238E27FC236}">
                <a16:creationId xmlns:a16="http://schemas.microsoft.com/office/drawing/2014/main" id="{5A99A639-4F00-4834-B496-364DD917D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8" y="1524000"/>
          <a:ext cx="5286375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name="方程式" r:id="rId4" imgW="2349500" imgH="1574800" progId="Equation.3">
                  <p:embed/>
                </p:oleObj>
              </mc:Choice>
              <mc:Fallback>
                <p:oleObj name="方程式" r:id="rId4" imgW="2349500" imgH="1574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524000"/>
                        <a:ext cx="5286375" cy="3541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6">
            <a:extLst>
              <a:ext uri="{FF2B5EF4-FFF2-40B4-BE49-F238E27FC236}">
                <a16:creationId xmlns:a16="http://schemas.microsoft.com/office/drawing/2014/main" id="{2B990799-666E-4E86-B7AD-1712F121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5410200"/>
            <a:ext cx="29035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= 88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= 88</a:t>
            </a:r>
            <a:r>
              <a:rPr kumimoji="0" lang="en-US" altLang="zh-TW" sz="2400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7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mod 187 = 11</a:t>
            </a:r>
          </a:p>
        </p:txBody>
      </p:sp>
      <p:sp>
        <p:nvSpPr>
          <p:cNvPr id="107525" name="Text Box 7">
            <a:extLst>
              <a:ext uri="{FF2B5EF4-FFF2-40B4-BE49-F238E27FC236}">
                <a16:creationId xmlns:a16="http://schemas.microsoft.com/office/drawing/2014/main" id="{155CAA1E-C50E-4493-B984-879972FFC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5410200"/>
            <a:ext cx="30559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C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= 11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M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= 11</a:t>
            </a:r>
            <a:r>
              <a:rPr kumimoji="0" lang="en-US" altLang="zh-TW" sz="2400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23</a:t>
            </a: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mod 187 = 88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117F9F4-3AAF-40C2-A270-C57F6A9A7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>
                <a:ea typeface="新細明體" panose="02020500000000000000" pitchFamily="18" charset="-120"/>
              </a:rPr>
              <a:t>Requirements for Secure Use of</a:t>
            </a:r>
            <a:r>
              <a:rPr lang="zh-TW" altLang="en-US" sz="2800">
                <a:ea typeface="新細明體" panose="02020500000000000000" pitchFamily="18" charset="-120"/>
              </a:rPr>
              <a:t> </a:t>
            </a:r>
            <a:r>
              <a:rPr lang="en-GB" altLang="zh-TW" sz="2800">
                <a:ea typeface="新細明體" panose="02020500000000000000" pitchFamily="18" charset="-120"/>
              </a:rPr>
              <a:t>Symmetric Encryption</a:t>
            </a:r>
            <a:endParaRPr lang="en-US" altLang="zh-TW" sz="2800">
              <a:ea typeface="新細明體" panose="02020500000000000000" pitchFamily="18" charset="-12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40196A3-1689-49BA-A808-AA59572CB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44638"/>
            <a:ext cx="8178800" cy="46863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Strong encryption algorithm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Even if known, should not be able to decrypt or work out key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Even if a number of cipher texts are available together with plain texts of them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Sender and receiver must obtain secret key securely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Once key is known, all communication using this key is readable</a:t>
            </a:r>
          </a:p>
          <a:p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>
            <a:extLst>
              <a:ext uri="{FF2B5EF4-FFF2-40B4-BE49-F238E27FC236}">
                <a16:creationId xmlns:a16="http://schemas.microsoft.com/office/drawing/2014/main" id="{27AA95F4-8430-4075-8CF5-9BCB25128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Example of RSA Algorithm</a:t>
            </a:r>
          </a:p>
        </p:txBody>
      </p:sp>
      <p:pic>
        <p:nvPicPr>
          <p:cNvPr id="109571" name="Picture 1027" descr="RSA Example">
            <a:extLst>
              <a:ext uri="{FF2B5EF4-FFF2-40B4-BE49-F238E27FC236}">
                <a16:creationId xmlns:a16="http://schemas.microsoft.com/office/drawing/2014/main" id="{9461A38F-115C-404D-8B95-F35C3594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3"/>
          <a:stretch>
            <a:fillRect/>
          </a:stretch>
        </p:blipFill>
        <p:spPr bwMode="auto">
          <a:xfrm>
            <a:off x="76200" y="2030413"/>
            <a:ext cx="89154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267B3375-C8F9-448D-B114-6B46BBD11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Public-Key Certificate</a:t>
            </a:r>
          </a:p>
        </p:txBody>
      </p:sp>
      <p:pic>
        <p:nvPicPr>
          <p:cNvPr id="111619" name="Picture 3" descr="PKCertificateUse">
            <a:extLst>
              <a:ext uri="{FF2B5EF4-FFF2-40B4-BE49-F238E27FC236}">
                <a16:creationId xmlns:a16="http://schemas.microsoft.com/office/drawing/2014/main" id="{CE47F300-0D7E-426A-B97F-30E59CA2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6"/>
          <a:stretch>
            <a:fillRect/>
          </a:stretch>
        </p:blipFill>
        <p:spPr bwMode="auto">
          <a:xfrm>
            <a:off x="3276600" y="1376363"/>
            <a:ext cx="5551488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5">
            <a:extLst>
              <a:ext uri="{FF2B5EF4-FFF2-40B4-BE49-F238E27FC236}">
                <a16:creationId xmlns:a16="http://schemas.microsoft.com/office/drawing/2014/main" id="{30A8130D-4EBF-4D22-930C-D441C2E0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287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CA: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Certificate Authority 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155A63-D7D1-436B-96AB-0217B378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Digital </a:t>
            </a:r>
            <a:r>
              <a:rPr lang="en-GB" altLang="zh-TW" dirty="0">
                <a:ea typeface="新細明體" pitchFamily="18" charset="-120"/>
              </a:rPr>
              <a:t>Certificate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vs.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印鑑證明</a:t>
            </a:r>
          </a:p>
        </p:txBody>
      </p:sp>
      <p:pic>
        <p:nvPicPr>
          <p:cNvPr id="113667" name="Picture 2">
            <a:extLst>
              <a:ext uri="{FF2B5EF4-FFF2-40B4-BE49-F238E27FC236}">
                <a16:creationId xmlns:a16="http://schemas.microsoft.com/office/drawing/2014/main" id="{F2A5989F-38F3-41C3-9F9F-E767A8C0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373188"/>
            <a:ext cx="7616825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1" name="Picture 5" descr="enter image description here">
            <a:extLst>
              <a:ext uri="{FF2B5EF4-FFF2-40B4-BE49-F238E27FC236}">
                <a16:creationId xmlns:a16="http://schemas.microsoft.com/office/drawing/2014/main" id="{C6D0DBA0-C89D-4F18-904C-F01339A6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71450"/>
            <a:ext cx="8174038" cy="613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14691" name="矩形 2">
            <a:extLst>
              <a:ext uri="{FF2B5EF4-FFF2-40B4-BE49-F238E27FC236}">
                <a16:creationId xmlns:a16="http://schemas.microsoft.com/office/drawing/2014/main" id="{BEE1231E-2DB6-424A-9511-8B9558D91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6400800"/>
            <a:ext cx="7724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1400">
                <a:latin typeface="Times New Roman" panose="02020603050405020304" pitchFamily="18" charset="0"/>
                <a:ea typeface="新細明體" panose="02020500000000000000" pitchFamily="18" charset="-120"/>
                <a:hlinkClick r:id="rId3"/>
              </a:rPr>
              <a:t>http://security.stackexchange.com/questions/81154/using-digital-certificates-in-digital-signatures</a:t>
            </a:r>
            <a:endParaRPr kumimoji="0" lang="en-US" altLang="zh-TW" sz="1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80A1D519-903E-448F-B20A-45189FDA8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025" y="152400"/>
            <a:ext cx="8737600" cy="1143000"/>
          </a:xfrm>
        </p:spPr>
        <p:txBody>
          <a:bodyPr/>
          <a:lstStyle/>
          <a:p>
            <a:r>
              <a:rPr lang="en-US" altLang="zh-TW" b="1">
                <a:ea typeface="新細明體" panose="02020500000000000000" pitchFamily="18" charset="-120"/>
              </a:rPr>
              <a:t>Discrete Logarithm Problem (DLP)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1E1A346B-DEB2-4733-AB75-1485901F3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92250"/>
            <a:ext cx="8178800" cy="4686300"/>
          </a:xfrm>
        </p:spPr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Given an element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g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in a finite group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G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and another element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y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, it is hard to find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such that</a:t>
            </a:r>
          </a:p>
          <a:p>
            <a:pPr algn="ctr">
              <a:buFontTx/>
              <a:buNone/>
            </a:pPr>
            <a:r>
              <a:rPr lang="en-US" altLang="zh-TW" sz="36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y = g</a:t>
            </a:r>
            <a:r>
              <a:rPr lang="en-US" altLang="zh-TW" sz="3600" b="1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endParaRPr lang="en-US" altLang="zh-TW" sz="3600" b="1" i="1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en-US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en-US" altLang="zh-TW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4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= 243 = 5 (mod 7)</a:t>
            </a:r>
          </a:p>
          <a:p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= 5 (mod 7), find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76CFA37A-A5C7-4807-A31F-B5C42996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3632200"/>
            <a:ext cx="1247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 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easy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 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hard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1409BA74-6EB2-48A5-9B6E-E74CBC765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Diffie-Hellman Key Exchange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920157E-36CB-4BEF-A577-23C70BFE9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325" y="1403350"/>
            <a:ext cx="8178800" cy="4686300"/>
          </a:xfrm>
        </p:spPr>
        <p:txBody>
          <a:bodyPr/>
          <a:lstStyle/>
          <a:p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T</a:t>
            </a:r>
            <a:r>
              <a:rPr lang="en-US" altLang="en-US">
                <a:latin typeface="Times New Roman" panose="02020603050405020304" pitchFamily="18" charset="0"/>
              </a:rPr>
              <a:t>wo parties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with</a:t>
            </a:r>
            <a:r>
              <a:rPr lang="en-US" altLang="en-US">
                <a:latin typeface="Times New Roman" panose="02020603050405020304" pitchFamily="18" charset="0"/>
              </a:rPr>
              <a:t> no prior knowledge of each other 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can </a:t>
            </a:r>
            <a:r>
              <a:rPr lang="en-US" altLang="en-US">
                <a:latin typeface="Times New Roman" panose="02020603050405020304" pitchFamily="18" charset="0"/>
              </a:rPr>
              <a:t>jointly establish a shared secret key over an insecure communications channel.</a:t>
            </a:r>
            <a:endParaRPr lang="en-US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: prime number,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g</a:t>
            </a:r>
            <a:r>
              <a:rPr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: primitive root of  </a:t>
            </a:r>
            <a:r>
              <a:rPr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</a:p>
          <a:p>
            <a:endParaRPr lang="en-US" altLang="zh-TW" i="1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7764" name="Text Box 7">
            <a:extLst>
              <a:ext uri="{FF2B5EF4-FFF2-40B4-BE49-F238E27FC236}">
                <a16:creationId xmlns:a16="http://schemas.microsoft.com/office/drawing/2014/main" id="{3ED39E79-25B9-4EAA-881E-E820B386F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3424238"/>
            <a:ext cx="68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Bob</a:t>
            </a:r>
          </a:p>
        </p:txBody>
      </p:sp>
      <p:sp>
        <p:nvSpPr>
          <p:cNvPr id="117765" name="Text Box 8">
            <a:extLst>
              <a:ext uri="{FF2B5EF4-FFF2-40B4-BE49-F238E27FC236}">
                <a16:creationId xmlns:a16="http://schemas.microsoft.com/office/drawing/2014/main" id="{3AD81475-04FA-4916-91D1-6AD4CB8A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3424238"/>
            <a:ext cx="83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Alice</a:t>
            </a:r>
          </a:p>
        </p:txBody>
      </p:sp>
      <p:sp>
        <p:nvSpPr>
          <p:cNvPr id="117766" name="Text Box 9">
            <a:extLst>
              <a:ext uri="{FF2B5EF4-FFF2-40B4-BE49-F238E27FC236}">
                <a16:creationId xmlns:a16="http://schemas.microsoft.com/office/drawing/2014/main" id="{F06A8150-001D-46AA-B3A9-F20BE1ABC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3863975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Choose 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</a:p>
        </p:txBody>
      </p:sp>
      <p:sp>
        <p:nvSpPr>
          <p:cNvPr id="117767" name="Text Box 10">
            <a:extLst>
              <a:ext uri="{FF2B5EF4-FFF2-40B4-BE49-F238E27FC236}">
                <a16:creationId xmlns:a16="http://schemas.microsoft.com/office/drawing/2014/main" id="{37F437D5-4970-4EE7-968D-851E51AC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3863975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Choose </a:t>
            </a:r>
            <a:r>
              <a:rPr kumimoji="0" lang="en-US" altLang="zh-TW" sz="2400" i="1">
                <a:latin typeface="Times New Roman" panose="02020603050405020304" pitchFamily="18" charset="0"/>
                <a:ea typeface="新細明體" panose="02020500000000000000" pitchFamily="18" charset="-120"/>
              </a:rPr>
              <a:t>b</a:t>
            </a:r>
          </a:p>
        </p:txBody>
      </p:sp>
      <p:sp>
        <p:nvSpPr>
          <p:cNvPr id="117768" name="Line 12">
            <a:extLst>
              <a:ext uri="{FF2B5EF4-FFF2-40B4-BE49-F238E27FC236}">
                <a16:creationId xmlns:a16="http://schemas.microsoft.com/office/drawing/2014/main" id="{66751807-9DF1-418C-9889-F239DD7C6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788" y="4860925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17769" name="Text Box 13">
            <a:extLst>
              <a:ext uri="{FF2B5EF4-FFF2-40B4-BE49-F238E27FC236}">
                <a16:creationId xmlns:a16="http://schemas.microsoft.com/office/drawing/2014/main" id="{3F799A4C-00DE-4F15-8590-F1D2D836D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03713"/>
            <a:ext cx="2251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A= g</a:t>
            </a:r>
            <a:r>
              <a:rPr kumimoji="0"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(mod </a:t>
            </a: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117770" name="Text Box 14">
            <a:extLst>
              <a:ext uri="{FF2B5EF4-FFF2-40B4-BE49-F238E27FC236}">
                <a16:creationId xmlns:a16="http://schemas.microsoft.com/office/drawing/2014/main" id="{279AD606-559F-477C-8FA2-6651A6B6A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4303713"/>
            <a:ext cx="233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B = g</a:t>
            </a:r>
            <a:r>
              <a:rPr kumimoji="0"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b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(mod </a:t>
            </a: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117771" name="Line 15">
            <a:extLst>
              <a:ext uri="{FF2B5EF4-FFF2-40B4-BE49-F238E27FC236}">
                <a16:creationId xmlns:a16="http://schemas.microsoft.com/office/drawing/2014/main" id="{2E90B43B-DF5A-41A6-AC58-80D11A02B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5463" y="531495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GB"/>
          </a:p>
        </p:txBody>
      </p:sp>
      <p:sp>
        <p:nvSpPr>
          <p:cNvPr id="117772" name="Text Box 16">
            <a:extLst>
              <a:ext uri="{FF2B5EF4-FFF2-40B4-BE49-F238E27FC236}">
                <a16:creationId xmlns:a16="http://schemas.microsoft.com/office/drawing/2014/main" id="{9555DFAC-3245-4C35-AF2F-7C5EF7DE3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4408488"/>
            <a:ext cx="398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</a:p>
        </p:txBody>
      </p:sp>
      <p:sp>
        <p:nvSpPr>
          <p:cNvPr id="117773" name="Text Box 17">
            <a:extLst>
              <a:ext uri="{FF2B5EF4-FFF2-40B4-BE49-F238E27FC236}">
                <a16:creationId xmlns:a16="http://schemas.microsoft.com/office/drawing/2014/main" id="{C09740DC-6ACB-48D2-A425-4B9C4B8AA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4860925"/>
            <a:ext cx="39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B</a:t>
            </a:r>
          </a:p>
        </p:txBody>
      </p:sp>
      <p:sp>
        <p:nvSpPr>
          <p:cNvPr id="117774" name="Text Box 19">
            <a:extLst>
              <a:ext uri="{FF2B5EF4-FFF2-40B4-BE49-F238E27FC236}">
                <a16:creationId xmlns:a16="http://schemas.microsoft.com/office/drawing/2014/main" id="{DCF4DC87-46EC-444A-8957-8DD17204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5254625"/>
            <a:ext cx="2470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K = B</a:t>
            </a:r>
            <a:r>
              <a:rPr kumimoji="0"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(mod </a:t>
            </a: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   = </a:t>
            </a: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g</a:t>
            </a:r>
            <a:r>
              <a:rPr kumimoji="0"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ab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(mod </a:t>
            </a: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117775" name="Text Box 20">
            <a:extLst>
              <a:ext uri="{FF2B5EF4-FFF2-40B4-BE49-F238E27FC236}">
                <a16:creationId xmlns:a16="http://schemas.microsoft.com/office/drawing/2014/main" id="{F401354B-EEF6-43F9-B2E7-01102512B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5254625"/>
            <a:ext cx="2470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K = A</a:t>
            </a:r>
            <a:r>
              <a:rPr kumimoji="0"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b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(mod </a:t>
            </a: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   = </a:t>
            </a: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g</a:t>
            </a:r>
            <a:r>
              <a:rPr kumimoji="0" lang="en-US" altLang="zh-TW" i="1" baseline="30000">
                <a:latin typeface="Times New Roman" panose="02020603050405020304" pitchFamily="18" charset="0"/>
                <a:ea typeface="新細明體" panose="02020500000000000000" pitchFamily="18" charset="-120"/>
              </a:rPr>
              <a:t>ab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 (mod </a:t>
            </a:r>
            <a:r>
              <a:rPr kumimoji="0" lang="en-US" altLang="zh-TW" i="1"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0" lang="en-US" altLang="zh-TW">
                <a:latin typeface="Times New Roman" panose="02020603050405020304" pitchFamily="18" charset="0"/>
                <a:ea typeface="新細明體" panose="02020500000000000000" pitchFamily="18" charset="-120"/>
              </a:rPr>
              <a:t>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>
            <a:extLst>
              <a:ext uri="{FF2B5EF4-FFF2-40B4-BE49-F238E27FC236}">
                <a16:creationId xmlns:a16="http://schemas.microsoft.com/office/drawing/2014/main" id="{259E6604-F542-47D8-BC28-09DC50219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Secure Sockets Layer (SSL)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Transport Layer Security (TLS)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19811" name="Rectangle 5">
            <a:extLst>
              <a:ext uri="{FF2B5EF4-FFF2-40B4-BE49-F238E27FC236}">
                <a16:creationId xmlns:a16="http://schemas.microsoft.com/office/drawing/2014/main" id="{D7BF2AFC-538F-489C-BC95-7CAB3BAE1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Security services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Transport Layer Security defined in</a:t>
            </a:r>
            <a:r>
              <a:rPr lang="en-US" altLang="zh-TW">
                <a:ea typeface="新細明體" panose="02020500000000000000" pitchFamily="18" charset="-120"/>
              </a:rPr>
              <a:t> RFC 2246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SSL general-purpose service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Set</a:t>
            </a:r>
            <a:r>
              <a:rPr lang="en-US" altLang="zh-TW">
                <a:ea typeface="新細明體" panose="02020500000000000000" pitchFamily="18" charset="-120"/>
              </a:rPr>
              <a:t> of protocols that rely on TCP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Two implementation</a:t>
            </a:r>
            <a:r>
              <a:rPr lang="en-GB" altLang="zh-TW">
                <a:ea typeface="新細明體" panose="02020500000000000000" pitchFamily="18" charset="-120"/>
              </a:rPr>
              <a:t> options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Part of underlying protocol suite</a:t>
            </a:r>
            <a:endParaRPr lang="en-GB" altLang="zh-TW">
              <a:ea typeface="新細明體" panose="02020500000000000000" pitchFamily="18" charset="-120"/>
            </a:endParaRP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Transparent to applications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Embedded in specific packages</a:t>
            </a:r>
            <a:endParaRPr lang="en-GB" altLang="zh-TW">
              <a:ea typeface="新細明體" panose="02020500000000000000" pitchFamily="18" charset="-120"/>
            </a:endParaRPr>
          </a:p>
          <a:p>
            <a:pPr lvl="2"/>
            <a:r>
              <a:rPr lang="en-GB" altLang="zh-TW">
                <a:ea typeface="新細明體" panose="02020500000000000000" pitchFamily="18" charset="-120"/>
              </a:rPr>
              <a:t>E.g. </a:t>
            </a:r>
            <a:r>
              <a:rPr lang="en-US" altLang="zh-TW">
                <a:ea typeface="新細明體" panose="02020500000000000000" pitchFamily="18" charset="-120"/>
              </a:rPr>
              <a:t>Netscape and Microsoft Explorer and most Web servers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GB" altLang="zh-TW">
                <a:ea typeface="新細明體" panose="02020500000000000000" pitchFamily="18" charset="-120"/>
              </a:rPr>
              <a:t>Minor differences between </a:t>
            </a:r>
            <a:r>
              <a:rPr lang="en-US" altLang="zh-TW">
                <a:ea typeface="新細明體" panose="02020500000000000000" pitchFamily="18" charset="-120"/>
              </a:rPr>
              <a:t>SSLv3</a:t>
            </a:r>
            <a:r>
              <a:rPr lang="en-GB" altLang="zh-TW">
                <a:ea typeface="新細明體" panose="02020500000000000000" pitchFamily="18" charset="-120"/>
              </a:rPr>
              <a:t> and</a:t>
            </a:r>
            <a:r>
              <a:rPr lang="en-US" altLang="zh-TW">
                <a:ea typeface="新細明體" panose="02020500000000000000" pitchFamily="18" charset="-120"/>
              </a:rPr>
              <a:t> TLS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>
            <a:extLst>
              <a:ext uri="{FF2B5EF4-FFF2-40B4-BE49-F238E27FC236}">
                <a16:creationId xmlns:a16="http://schemas.microsoft.com/office/drawing/2014/main" id="{6EB00530-3B79-4CBD-8860-D0EC90F19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SSL Architecture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21859" name="Rectangle 5">
            <a:extLst>
              <a:ext uri="{FF2B5EF4-FFF2-40B4-BE49-F238E27FC236}">
                <a16:creationId xmlns:a16="http://schemas.microsoft.com/office/drawing/2014/main" id="{DCF43965-7CC6-40FC-AE23-AAC23F11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zh-TW">
                <a:ea typeface="新細明體" panose="02020500000000000000" pitchFamily="18" charset="-120"/>
              </a:rPr>
              <a:t>SSL uses </a:t>
            </a:r>
            <a:r>
              <a:rPr lang="en-US" altLang="zh-TW">
                <a:ea typeface="新細明體" panose="02020500000000000000" pitchFamily="18" charset="-120"/>
              </a:rPr>
              <a:t>TCP </a:t>
            </a:r>
            <a:r>
              <a:rPr lang="en-GB" altLang="zh-TW">
                <a:ea typeface="新細明體" panose="02020500000000000000" pitchFamily="18" charset="-120"/>
              </a:rPr>
              <a:t>to provide</a:t>
            </a:r>
            <a:r>
              <a:rPr lang="en-US" altLang="zh-TW">
                <a:ea typeface="新細明體" panose="02020500000000000000" pitchFamily="18" charset="-120"/>
              </a:rPr>
              <a:t> reliable end-to-end secure service</a:t>
            </a:r>
            <a:endParaRPr lang="en-GB" altLang="zh-TW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SSL two layers of protocols</a:t>
            </a:r>
            <a:endParaRPr lang="en-GB" altLang="zh-TW" b="1" i="1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b="1" i="1">
                <a:ea typeface="新細明體" panose="02020500000000000000" pitchFamily="18" charset="-120"/>
              </a:rPr>
              <a:t>Record Protocol</a:t>
            </a:r>
            <a:r>
              <a:rPr lang="en-US" altLang="zh-TW">
                <a:ea typeface="新細明體" panose="02020500000000000000" pitchFamily="18" charset="-120"/>
              </a:rPr>
              <a:t> provides basic security services to various higher-layer protocols</a:t>
            </a:r>
            <a:endParaRPr lang="en-GB" altLang="zh-TW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In particular, HTTP can operate on top of SSL</a:t>
            </a:r>
            <a:endParaRPr lang="en-GB" altLang="zh-TW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Three higher-layer protocols </a:t>
            </a:r>
            <a:endParaRPr lang="en-GB" altLang="zh-TW" b="1" i="1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b="1" i="1">
                <a:ea typeface="新細明體" panose="02020500000000000000" pitchFamily="18" charset="-120"/>
              </a:rPr>
              <a:t>Handshake Protocol</a:t>
            </a:r>
            <a:endParaRPr lang="en-GB" altLang="zh-TW" b="1" i="1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b="1" i="1">
                <a:ea typeface="新細明體" panose="02020500000000000000" pitchFamily="18" charset="-120"/>
              </a:rPr>
              <a:t>Change Cipher Spec Protocol</a:t>
            </a:r>
            <a:endParaRPr lang="en-GB" altLang="zh-TW" b="1" i="1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b="1" i="1">
                <a:ea typeface="新細明體" panose="02020500000000000000" pitchFamily="18" charset="-120"/>
              </a:rPr>
              <a:t>Alert Protocol</a:t>
            </a:r>
            <a:endParaRPr lang="en-GB" altLang="zh-TW" b="1" i="1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Used in management of SSL exchanges</a:t>
            </a:r>
            <a:r>
              <a:rPr lang="en-GB" altLang="zh-TW">
                <a:ea typeface="新細明體" panose="02020500000000000000" pitchFamily="18" charset="-120"/>
              </a:rPr>
              <a:t> (see later)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endParaRPr lang="en-GB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BF2629A-84D3-44FC-949B-E6D10AF74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SSL Protocol Stack</a:t>
            </a:r>
          </a:p>
        </p:txBody>
      </p:sp>
      <p:pic>
        <p:nvPicPr>
          <p:cNvPr id="123907" name="Picture 3" descr="SSL Protocol Stack">
            <a:extLst>
              <a:ext uri="{FF2B5EF4-FFF2-40B4-BE49-F238E27FC236}">
                <a16:creationId xmlns:a16="http://schemas.microsoft.com/office/drawing/2014/main" id="{150B4418-2AB6-4842-9041-39344990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867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503C584D-8E6E-448E-BFFD-0C0830CFB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SSL Connection and Session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B37CD85B-FA4A-4933-9AF1-92B6BD2EB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Connection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Transport that provides suitable type of service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Peer-to-peer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Transient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Every connection associated with one session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Session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Association between client and server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Created</a:t>
            </a:r>
            <a:r>
              <a:rPr lang="en-GB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ea typeface="新細明體" panose="02020500000000000000" pitchFamily="18" charset="-120"/>
              </a:rPr>
              <a:t>by</a:t>
            </a:r>
            <a:r>
              <a:rPr lang="en-GB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ea typeface="新細明體" panose="02020500000000000000" pitchFamily="18" charset="-120"/>
              </a:rPr>
              <a:t>Handshake Protocol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Define set of cryptographic security parameters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Used to avoid negotiation of new security parameters for each connection 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Maybe </a:t>
            </a:r>
            <a:r>
              <a:rPr lang="en-US" altLang="zh-TW" sz="2400">
                <a:ea typeface="新細明體" panose="02020500000000000000" pitchFamily="18" charset="-120"/>
              </a:rPr>
              <a:t>multiple secure connections</a:t>
            </a:r>
            <a:r>
              <a:rPr lang="en-GB" altLang="zh-TW" sz="2400">
                <a:ea typeface="新細明體" panose="02020500000000000000" pitchFamily="18" charset="-120"/>
              </a:rPr>
              <a:t> between parties</a:t>
            </a:r>
          </a:p>
          <a:p>
            <a:pPr>
              <a:lnSpc>
                <a:spcPct val="90000"/>
              </a:lnSpc>
            </a:pPr>
            <a:r>
              <a:rPr lang="en-GB" altLang="zh-TW" sz="2400">
                <a:ea typeface="新細明體" panose="02020500000000000000" pitchFamily="18" charset="-120"/>
              </a:rPr>
              <a:t>May</a:t>
            </a:r>
            <a:r>
              <a:rPr lang="en-US" altLang="zh-TW" sz="2400">
                <a:ea typeface="新細明體" panose="02020500000000000000" pitchFamily="18" charset="-120"/>
              </a:rPr>
              <a:t> be multiple simultaneous sessions between parties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Not used in practice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8F9DC06-E5C1-4746-87E4-A957712A9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Attacking Encryption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216E280-459D-405B-BB29-A1B2ABA80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Cryptanalysis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Rely on nature of algorithm plus some knowledge of general characteristics of plain text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Attempt to deduce plain text or key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Brute force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Try every possible key until plain text is achieved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2DEC9BFC-4C1B-471D-BAE1-CD419CD4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267200"/>
            <a:ext cx="90297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>
            <a:extLst>
              <a:ext uri="{FF2B5EF4-FFF2-40B4-BE49-F238E27FC236}">
                <a16:creationId xmlns:a16="http://schemas.microsoft.com/office/drawing/2014/main" id="{25AAC3DE-4B18-4BE3-BA97-8D9503135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SSL Record Protocol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199A3B07-A5B7-44D5-A1FE-EFDF7D27D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6863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TW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Confidentiality</a:t>
            </a:r>
            <a:endParaRPr lang="en-GB" altLang="zh-TW" sz="2400" i="1" dirty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Handshake Protocol defines shared secret key</a:t>
            </a:r>
            <a:r>
              <a:rPr lang="en-GB" altLang="zh-TW" sz="2000" dirty="0">
                <a:ea typeface="新細明體" pitchFamily="18" charset="-12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Used for symmetric encryption</a:t>
            </a:r>
            <a:endParaRPr lang="en-US" altLang="zh-TW" sz="2000" i="1" dirty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Message Integrity</a:t>
            </a:r>
            <a:endParaRPr lang="en-GB" altLang="zh-TW" sz="2400" i="1" dirty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Handshake Protocol defines shared secret key</a:t>
            </a:r>
            <a:endParaRPr lang="en-GB" altLang="zh-TW" sz="2000" dirty="0">
              <a:ea typeface="新細明體" pitchFamily="18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en-GB" altLang="zh-TW" sz="2000" dirty="0">
                <a:ea typeface="新細明體" pitchFamily="18" charset="-120"/>
              </a:rPr>
              <a:t>Used </a:t>
            </a:r>
            <a:r>
              <a:rPr lang="en-US" altLang="zh-TW" sz="2000" dirty="0">
                <a:ea typeface="新細明體" pitchFamily="18" charset="-120"/>
              </a:rPr>
              <a:t>to form message authentication code (MAC)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Each upper-layer message fragmented </a:t>
            </a:r>
            <a:endParaRPr lang="en-GB" altLang="zh-TW" sz="2400" dirty="0">
              <a:ea typeface="新細明體" pitchFamily="18" charset="-12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2</a:t>
            </a:r>
            <a:r>
              <a:rPr lang="en-US" altLang="zh-TW" sz="2000" baseline="30000" dirty="0">
                <a:ea typeface="新細明體" pitchFamily="18" charset="-120"/>
              </a:rPr>
              <a:t>14</a:t>
            </a:r>
            <a:r>
              <a:rPr lang="en-US" altLang="zh-TW" sz="2000" dirty="0">
                <a:ea typeface="新細明體" pitchFamily="18" charset="-120"/>
              </a:rPr>
              <a:t> bytes (16384 bytes) or less</a:t>
            </a:r>
            <a:endParaRPr lang="en-GB" altLang="zh-TW" sz="2000" dirty="0">
              <a:ea typeface="新細明體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Compression optionally applied</a:t>
            </a:r>
            <a:endParaRPr lang="en-GB" altLang="zh-TW" sz="2400" dirty="0">
              <a:ea typeface="新細明體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Compute message authentication code </a:t>
            </a:r>
            <a:endParaRPr lang="en-GB" altLang="zh-TW" sz="2400" dirty="0">
              <a:ea typeface="新細明體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Compressed message plus MAC encrypted using symmetric encryption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zh-TW" sz="2400" dirty="0" err="1">
                <a:ea typeface="新細明體" pitchFamily="18" charset="-120"/>
              </a:rPr>
              <a:t>Prepend</a:t>
            </a:r>
            <a:r>
              <a:rPr lang="en-US" altLang="zh-TW" sz="2400" dirty="0">
                <a:ea typeface="新細明體" pitchFamily="18" charset="-120"/>
              </a:rPr>
              <a:t> header: </a:t>
            </a:r>
            <a:r>
              <a:rPr lang="en-US" altLang="zh-TW" sz="2000" dirty="0">
                <a:ea typeface="新細明體" pitchFamily="18" charset="-120"/>
              </a:rPr>
              <a:t>Content Type, Version, Compressed Length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FC0580E-2248-4A8F-8181-C68494522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SSL Record Protocol Operation</a:t>
            </a:r>
          </a:p>
        </p:txBody>
      </p:sp>
      <p:pic>
        <p:nvPicPr>
          <p:cNvPr id="130051" name="Picture 3" descr="SSL Protocol Operation">
            <a:extLst>
              <a:ext uri="{FF2B5EF4-FFF2-40B4-BE49-F238E27FC236}">
                <a16:creationId xmlns:a16="http://schemas.microsoft.com/office/drawing/2014/main" id="{107476B2-0301-4359-BA84-3336F57E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5"/>
          <a:stretch>
            <a:fillRect/>
          </a:stretch>
        </p:blipFill>
        <p:spPr bwMode="auto">
          <a:xfrm>
            <a:off x="227013" y="1427163"/>
            <a:ext cx="868838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E90064C7-6816-45AE-9208-69E2DCA11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Record Protocol Header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2C5F40C-D5C3-4A40-BF31-71E9D6FB5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Content Type (8 bits)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change_cipher_spec, alert, handshake, and application_data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No distinction</a:t>
            </a:r>
            <a:r>
              <a:rPr lang="en-GB" altLang="zh-TW" sz="2000">
                <a:ea typeface="新細明體" panose="02020500000000000000" pitchFamily="18" charset="-120"/>
              </a:rPr>
              <a:t> between</a:t>
            </a:r>
            <a:r>
              <a:rPr lang="en-US" altLang="zh-TW" sz="2000">
                <a:ea typeface="新細明體" panose="02020500000000000000" pitchFamily="18" charset="-120"/>
              </a:rPr>
              <a:t> applications (e.g., HTTP)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2"/>
            <a:r>
              <a:rPr lang="en-GB" altLang="zh-TW" sz="1800">
                <a:ea typeface="新細明體" panose="02020500000000000000" pitchFamily="18" charset="-120"/>
              </a:rPr>
              <a:t>Content of application data </a:t>
            </a:r>
            <a:r>
              <a:rPr lang="en-US" altLang="zh-TW" sz="1800">
                <a:ea typeface="新細明體" panose="02020500000000000000" pitchFamily="18" charset="-120"/>
              </a:rPr>
              <a:t>opaque to SSL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Major Version (8 bits)</a:t>
            </a:r>
            <a:r>
              <a:rPr lang="en-GB" altLang="zh-TW" sz="2400">
                <a:ea typeface="新細明體" panose="02020500000000000000" pitchFamily="18" charset="-120"/>
              </a:rPr>
              <a:t> – SSL v3 is 3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Minor Version (8 bits) </a:t>
            </a:r>
            <a:r>
              <a:rPr lang="en-GB" altLang="zh-TW" sz="2400">
                <a:ea typeface="新細明體" panose="02020500000000000000" pitchFamily="18" charset="-120"/>
              </a:rPr>
              <a:t>- </a:t>
            </a:r>
            <a:r>
              <a:rPr lang="en-US" altLang="zh-TW" sz="2400">
                <a:ea typeface="新細明體" panose="02020500000000000000" pitchFamily="18" charset="-120"/>
              </a:rPr>
              <a:t>SSLv3 value is 0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Compressed Length (16 bits)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Maximum 2</a:t>
            </a:r>
            <a:r>
              <a:rPr lang="en-US" altLang="zh-TW" sz="2000" baseline="30000">
                <a:ea typeface="新細明體" panose="02020500000000000000" pitchFamily="18" charset="-120"/>
              </a:rPr>
              <a:t>14</a:t>
            </a:r>
            <a:r>
              <a:rPr lang="en-US" altLang="zh-TW" sz="2000">
                <a:ea typeface="新細明體" panose="02020500000000000000" pitchFamily="18" charset="-120"/>
              </a:rPr>
              <a:t> + 2048 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Record Protocol then transmits unit in TCP segment</a:t>
            </a:r>
            <a:endParaRPr lang="en-GB" altLang="zh-TW" sz="2400">
              <a:ea typeface="新細明體" panose="02020500000000000000" pitchFamily="18" charset="-120"/>
            </a:endParaRPr>
          </a:p>
          <a:p>
            <a:r>
              <a:rPr lang="en-US" altLang="zh-TW" sz="2400">
                <a:ea typeface="新細明體" panose="02020500000000000000" pitchFamily="18" charset="-120"/>
              </a:rPr>
              <a:t>Received data are decrypted, verified, decompressed, and reassembled and then delivered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>
            <a:extLst>
              <a:ext uri="{FF2B5EF4-FFF2-40B4-BE49-F238E27FC236}">
                <a16:creationId xmlns:a16="http://schemas.microsoft.com/office/drawing/2014/main" id="{917D9785-8888-48DA-8B1B-A239CD6F1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Change Cipher Spec Protocol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34147" name="Rectangle 5">
            <a:extLst>
              <a:ext uri="{FF2B5EF4-FFF2-40B4-BE49-F238E27FC236}">
                <a16:creationId xmlns:a16="http://schemas.microsoft.com/office/drawing/2014/main" id="{FFFBEC0E-2000-47E0-BC63-8C0943A8E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686300"/>
          </a:xfrm>
        </p:spPr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Uses</a:t>
            </a:r>
            <a:r>
              <a:rPr lang="en-US" altLang="zh-TW">
                <a:ea typeface="新細明體" panose="02020500000000000000" pitchFamily="18" charset="-120"/>
              </a:rPr>
              <a:t> Record Protocol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Single message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Single byte value 1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GB" altLang="zh-TW">
                <a:ea typeface="新細明體" panose="02020500000000000000" pitchFamily="18" charset="-120"/>
              </a:rPr>
              <a:t>Cause</a:t>
            </a:r>
            <a:r>
              <a:rPr lang="en-US" altLang="zh-TW">
                <a:ea typeface="新細明體" panose="02020500000000000000" pitchFamily="18" charset="-120"/>
              </a:rPr>
              <a:t> pending state to be copied into current state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Updates cipher suite to be used on this connection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34148" name="Text Box 6">
            <a:extLst>
              <a:ext uri="{FF2B5EF4-FFF2-40B4-BE49-F238E27FC236}">
                <a16:creationId xmlns:a16="http://schemas.microsoft.com/office/drawing/2014/main" id="{1AC97434-C941-4B39-ABDE-2AAB55E6B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2324100"/>
            <a:ext cx="136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Simplest!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">
            <a:extLst>
              <a:ext uri="{FF2B5EF4-FFF2-40B4-BE49-F238E27FC236}">
                <a16:creationId xmlns:a16="http://schemas.microsoft.com/office/drawing/2014/main" id="{3B0E1BF7-017A-43B7-9381-4F3D7CFED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Alert Protocol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36195" name="Rectangle 5">
            <a:extLst>
              <a:ext uri="{FF2B5EF4-FFF2-40B4-BE49-F238E27FC236}">
                <a16:creationId xmlns:a16="http://schemas.microsoft.com/office/drawing/2014/main" id="{3F646B72-CF0A-4738-8C72-65E21290C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Convey SSL-related alerts to peer entity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GB" altLang="zh-TW">
                <a:ea typeface="新細明體" panose="02020500000000000000" pitchFamily="18" charset="-120"/>
              </a:rPr>
              <a:t>Alert </a:t>
            </a:r>
            <a:r>
              <a:rPr lang="en-US" altLang="zh-TW">
                <a:ea typeface="新細明體" panose="02020500000000000000" pitchFamily="18" charset="-120"/>
              </a:rPr>
              <a:t>messages compressed and encrypted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Two bytes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First byte </a:t>
            </a:r>
            <a:r>
              <a:rPr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warning(1)</a:t>
            </a:r>
            <a:r>
              <a:rPr lang="en-US" altLang="zh-TW">
                <a:ea typeface="新細明體" panose="02020500000000000000" pitchFamily="18" charset="-120"/>
              </a:rPr>
              <a:t> or </a:t>
            </a:r>
            <a:r>
              <a:rPr lang="en-US" altLang="zh-TW" b="1">
                <a:latin typeface="Times New Roman" panose="02020603050405020304" pitchFamily="18" charset="0"/>
                <a:ea typeface="新細明體" panose="02020500000000000000" pitchFamily="18" charset="-120"/>
              </a:rPr>
              <a:t>fatal(2)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endParaRPr lang="en-GB" altLang="zh-TW">
              <a:ea typeface="新細明體" panose="02020500000000000000" pitchFamily="18" charset="-120"/>
            </a:endParaRP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If fatal, SSL immediately terminates connection</a:t>
            </a:r>
            <a:endParaRPr lang="en-GB" altLang="zh-TW">
              <a:ea typeface="新細明體" panose="02020500000000000000" pitchFamily="18" charset="-120"/>
            </a:endParaRP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Other connections on session may continue</a:t>
            </a:r>
            <a:endParaRPr lang="en-GB" altLang="zh-TW">
              <a:ea typeface="新細明體" panose="02020500000000000000" pitchFamily="18" charset="-120"/>
            </a:endParaRPr>
          </a:p>
          <a:p>
            <a:pPr lvl="2"/>
            <a:r>
              <a:rPr lang="en-GB" altLang="zh-TW">
                <a:ea typeface="新細明體" panose="02020500000000000000" pitchFamily="18" charset="-120"/>
              </a:rPr>
              <a:t>No</a:t>
            </a:r>
            <a:r>
              <a:rPr lang="en-US" altLang="zh-TW">
                <a:ea typeface="新細明體" panose="02020500000000000000" pitchFamily="18" charset="-120"/>
              </a:rPr>
              <a:t> new connections on session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Second byte indicates specific alert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E.g.</a:t>
            </a:r>
            <a:r>
              <a:rPr lang="en-US" altLang="zh-TW">
                <a:ea typeface="新細明體" panose="02020500000000000000" pitchFamily="18" charset="-120"/>
              </a:rPr>
              <a:t> fatal alert is an incorrect MAC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E.g.</a:t>
            </a:r>
            <a:r>
              <a:rPr lang="en-US" altLang="zh-TW">
                <a:ea typeface="新細明體" panose="02020500000000000000" pitchFamily="18" charset="-120"/>
              </a:rPr>
              <a:t> nonfatal alert is close_notify message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>
            <a:extLst>
              <a:ext uri="{FF2B5EF4-FFF2-40B4-BE49-F238E27FC236}">
                <a16:creationId xmlns:a16="http://schemas.microsoft.com/office/drawing/2014/main" id="{043CA60B-926E-4997-A218-0A0EECA39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Handshake Protocol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38243" name="Rectangle 5">
            <a:extLst>
              <a:ext uri="{FF2B5EF4-FFF2-40B4-BE49-F238E27FC236}">
                <a16:creationId xmlns:a16="http://schemas.microsoft.com/office/drawing/2014/main" id="{B59F1AA6-12CC-438D-B035-D8B5421C4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Authenticate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Negotiate encryption and MAC algorithm</a:t>
            </a:r>
            <a:r>
              <a:rPr lang="en-GB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ea typeface="新細明體" panose="02020500000000000000" pitchFamily="18" charset="-120"/>
              </a:rPr>
              <a:t>and cryptographic keys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Used before any application data </a:t>
            </a:r>
            <a:r>
              <a:rPr lang="en-GB" altLang="zh-TW">
                <a:ea typeface="新細明體" panose="02020500000000000000" pitchFamily="18" charset="-120"/>
              </a:rPr>
              <a:t>sent</a:t>
            </a:r>
          </a:p>
          <a:p>
            <a:r>
              <a:rPr lang="en-GB" altLang="zh-TW">
                <a:ea typeface="新細明體" panose="02020500000000000000" pitchFamily="18" charset="-120"/>
              </a:rPr>
              <a:t>Four phases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54D78876-14F9-4DB2-B661-BAF2E022A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Handshake Protocol –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Phase 1: Initiate Connection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FCCE2184-79C3-4B81-A091-2BC059296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5181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Version</a:t>
            </a:r>
            <a:endParaRPr lang="en-GB" altLang="zh-TW" sz="24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>
              <a:lnSpc>
                <a:spcPct val="70000"/>
              </a:lnSpc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Highest SSL version understood by</a:t>
            </a:r>
            <a:r>
              <a:rPr lang="en-GB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client</a:t>
            </a:r>
          </a:p>
          <a:p>
            <a:pPr>
              <a:lnSpc>
                <a:spcPct val="80000"/>
              </a:lnSpc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Random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endParaRPr lang="en-GB" altLang="zh-TW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>
              <a:lnSpc>
                <a:spcPct val="70000"/>
              </a:lnSpc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Client-generated random structure</a:t>
            </a:r>
            <a:endParaRPr lang="en-GB" altLang="zh-TW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>
              <a:lnSpc>
                <a:spcPct val="70000"/>
              </a:lnSpc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32-bit timestamp and 28 bytes </a:t>
            </a:r>
            <a:r>
              <a:rPr lang="en-GB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from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secure random number generator</a:t>
            </a:r>
            <a:endParaRPr lang="en-GB" altLang="zh-TW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>
              <a:lnSpc>
                <a:spcPct val="70000"/>
              </a:lnSpc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Used during key exchange to prevent replay attacks</a:t>
            </a:r>
          </a:p>
          <a:p>
            <a:pPr>
              <a:lnSpc>
                <a:spcPct val="80000"/>
              </a:lnSpc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Session ID</a:t>
            </a:r>
            <a:endParaRPr lang="en-GB" altLang="zh-TW" sz="24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>
              <a:lnSpc>
                <a:spcPct val="70000"/>
              </a:lnSpc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Variable-length </a:t>
            </a:r>
            <a:endParaRPr lang="en-GB" altLang="zh-TW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>
              <a:lnSpc>
                <a:spcPct val="70000"/>
              </a:lnSpc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Nonzero indicates client wishes to update </a:t>
            </a:r>
            <a:r>
              <a:rPr lang="en-GB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existing connection 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or create new connection on session</a:t>
            </a:r>
            <a:endParaRPr lang="en-GB" altLang="zh-TW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>
              <a:lnSpc>
                <a:spcPct val="70000"/>
              </a:lnSpc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Zero indicates client wishes to establish new connection on new session</a:t>
            </a:r>
          </a:p>
          <a:p>
            <a:pPr>
              <a:lnSpc>
                <a:spcPct val="80000"/>
              </a:lnSpc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Cipher</a:t>
            </a:r>
            <a:r>
              <a:rPr lang="zh-TW" altLang="en-US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Suites</a:t>
            </a:r>
            <a:endParaRPr lang="en-GB" altLang="zh-TW" sz="24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>
              <a:lnSpc>
                <a:spcPct val="70000"/>
              </a:lnSpc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List</a:t>
            </a:r>
            <a:r>
              <a:rPr lang="en-GB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of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 cryptographic algorithms supported by client</a:t>
            </a:r>
            <a:endParaRPr lang="en-GB" altLang="zh-TW" sz="200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>
              <a:lnSpc>
                <a:spcPct val="70000"/>
              </a:lnSpc>
            </a:pPr>
            <a:r>
              <a:rPr lang="en-GB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Each element 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defines key exchange algorithm and CipherSpec</a:t>
            </a:r>
          </a:p>
          <a:p>
            <a:pPr>
              <a:lnSpc>
                <a:spcPct val="80000"/>
              </a:lnSpc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Compression Method</a:t>
            </a:r>
            <a:endParaRPr lang="en-GB" altLang="zh-TW" sz="2400" b="1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1">
              <a:lnSpc>
                <a:spcPct val="70000"/>
              </a:lnSpc>
            </a:pP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Compression methods client supports</a:t>
            </a:r>
          </a:p>
        </p:txBody>
      </p:sp>
      <p:grpSp>
        <p:nvGrpSpPr>
          <p:cNvPr id="140292" name="Group 12">
            <a:extLst>
              <a:ext uri="{FF2B5EF4-FFF2-40B4-BE49-F238E27FC236}">
                <a16:creationId xmlns:a16="http://schemas.microsoft.com/office/drawing/2014/main" id="{DB59B6BD-597C-41FA-A69A-44ED13FCCD56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1371600"/>
            <a:ext cx="3200400" cy="1143000"/>
            <a:chOff x="3636" y="864"/>
            <a:chExt cx="2016" cy="720"/>
          </a:xfrm>
        </p:grpSpPr>
        <p:sp>
          <p:nvSpPr>
            <p:cNvPr id="74756" name="Text Box 4">
              <a:extLst>
                <a:ext uri="{FF2B5EF4-FFF2-40B4-BE49-F238E27FC236}">
                  <a16:creationId xmlns:a16="http://schemas.microsoft.com/office/drawing/2014/main" id="{AC674665-BEDE-4E87-A53F-F29FFE7B8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919"/>
              <a:ext cx="9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altLang="zh-TW" sz="2000" i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client_hello</a:t>
              </a:r>
            </a:p>
            <a:p>
              <a:pPr>
                <a:lnSpc>
                  <a:spcPct val="80000"/>
                </a:lnSpc>
                <a:defRPr/>
              </a:pPr>
              <a:endParaRPr lang="en-US" altLang="zh-TW" sz="2000" i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en-US" altLang="zh-TW" sz="2000" i="1">
                  <a:effectLst>
                    <a:outerShdw blurRad="38100" dist="38100" dir="2700000" algn="tl">
                      <a:srgbClr val="C0C0C0"/>
                    </a:outerShdw>
                  </a:effectLst>
                  <a:ea typeface="新細明體" pitchFamily="18" charset="-120"/>
                </a:rPr>
                <a:t>server_hello</a:t>
              </a:r>
            </a:p>
          </p:txBody>
        </p:sp>
        <p:sp>
          <p:nvSpPr>
            <p:cNvPr id="140294" name="Line 6">
              <a:extLst>
                <a:ext uri="{FF2B5EF4-FFF2-40B4-BE49-F238E27FC236}">
                  <a16:creationId xmlns:a16="http://schemas.microsoft.com/office/drawing/2014/main" id="{8974FF4B-94F2-42B9-ACF2-C1856C7D5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2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GB"/>
            </a:p>
          </p:txBody>
        </p:sp>
        <p:sp>
          <p:nvSpPr>
            <p:cNvPr id="140295" name="Text Box 8">
              <a:extLst>
                <a:ext uri="{FF2B5EF4-FFF2-40B4-BE49-F238E27FC236}">
                  <a16:creationId xmlns:a16="http://schemas.microsoft.com/office/drawing/2014/main" id="{24812D81-2907-437F-8F8F-8EB982995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8" y="1107"/>
              <a:ext cx="5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Client</a:t>
              </a:r>
            </a:p>
          </p:txBody>
        </p:sp>
        <p:sp>
          <p:nvSpPr>
            <p:cNvPr id="140296" name="Text Box 9">
              <a:extLst>
                <a:ext uri="{FF2B5EF4-FFF2-40B4-BE49-F238E27FC236}">
                  <a16:creationId xmlns:a16="http://schemas.microsoft.com/office/drawing/2014/main" id="{D10BE0F1-5199-4CBE-A24C-AD65DD4F5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1" y="1114"/>
              <a:ext cx="53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Server</a:t>
              </a:r>
            </a:p>
          </p:txBody>
        </p:sp>
        <p:sp>
          <p:nvSpPr>
            <p:cNvPr id="140297" name="Line 10">
              <a:extLst>
                <a:ext uri="{FF2B5EF4-FFF2-40B4-BE49-F238E27FC236}">
                  <a16:creationId xmlns:a16="http://schemas.microsoft.com/office/drawing/2014/main" id="{98E1CA07-FB54-45E5-984D-D8DE034A1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44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GB"/>
            </a:p>
          </p:txBody>
        </p:sp>
        <p:sp>
          <p:nvSpPr>
            <p:cNvPr id="140298" name="Rectangle 11">
              <a:extLst>
                <a:ext uri="{FF2B5EF4-FFF2-40B4-BE49-F238E27FC236}">
                  <a16:creationId xmlns:a16="http://schemas.microsoft.com/office/drawing/2014/main" id="{8220DAEA-D6CD-4F21-A644-70D2E1A7E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864"/>
              <a:ext cx="201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Clr>
                  <a:srgbClr val="FF9900"/>
                </a:buClr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Char char="—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Char char="•"/>
                <a:defRPr kumimoj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>
            <a:extLst>
              <a:ext uri="{FF2B5EF4-FFF2-40B4-BE49-F238E27FC236}">
                <a16:creationId xmlns:a16="http://schemas.microsoft.com/office/drawing/2014/main" id="{893B135C-D4A2-4A3E-B828-ACBA82370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ext Box 3">
            <a:extLst>
              <a:ext uri="{FF2B5EF4-FFF2-40B4-BE49-F238E27FC236}">
                <a16:creationId xmlns:a16="http://schemas.microsoft.com/office/drawing/2014/main" id="{1CA04BC3-8B13-40CD-9211-0497DA6A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838325"/>
            <a:ext cx="1228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panose="020B060402020202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 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Record</a:t>
            </a:r>
          </a:p>
        </p:txBody>
      </p:sp>
      <p:sp>
        <p:nvSpPr>
          <p:cNvPr id="142340" name="Text Box 4">
            <a:extLst>
              <a:ext uri="{FF2B5EF4-FFF2-40B4-BE49-F238E27FC236}">
                <a16:creationId xmlns:a16="http://schemas.microsoft.com/office/drawing/2014/main" id="{96D35E9F-1838-436D-A715-D8F0F4FF4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492375"/>
            <a:ext cx="294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panose="020B060402020202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 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Handshake: Client Hello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3">
            <a:extLst>
              <a:ext uri="{FF2B5EF4-FFF2-40B4-BE49-F238E27FC236}">
                <a16:creationId xmlns:a16="http://schemas.microsoft.com/office/drawing/2014/main" id="{93691739-096A-45B9-8D2E-0CA09457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文字方塊 3">
            <a:extLst>
              <a:ext uri="{FF2B5EF4-FFF2-40B4-BE49-F238E27FC236}">
                <a16:creationId xmlns:a16="http://schemas.microsoft.com/office/drawing/2014/main" id="{E1376201-D138-4A4B-BCDE-E385AC24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388" y="334962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Random</a:t>
            </a:r>
            <a:endParaRPr kumimoji="0"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5C92BA99-92ED-43C8-8FCA-6D013CE1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3">
            <a:extLst>
              <a:ext uri="{FF2B5EF4-FFF2-40B4-BE49-F238E27FC236}">
                <a16:creationId xmlns:a16="http://schemas.microsoft.com/office/drawing/2014/main" id="{73426CAE-5E81-48DC-B176-3ECE73228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92375"/>
            <a:ext cx="170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Cipher Suites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ABD9B5C-0D3B-4861-BE5B-5A67E799D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Encryption Algorithms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3E0AA15-5CC4-4F23-A00B-37FAEDCF6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Block Cipher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Process plain text in fixed block sizes producing block of cipher text of equal size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Data encryption standard (DES)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Triple DES (3DES, TDES)</a:t>
            </a:r>
            <a:endParaRPr lang="en-GB" altLang="zh-TW">
              <a:ea typeface="新細明體" panose="02020500000000000000" pitchFamily="18" charset="-120"/>
            </a:endParaRP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Advanced Encryption Standard (AES)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CCC0B31F-71C3-4190-8D65-ED6CCF74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Text Box 3">
            <a:extLst>
              <a:ext uri="{FF2B5EF4-FFF2-40B4-BE49-F238E27FC236}">
                <a16:creationId xmlns:a16="http://schemas.microsoft.com/office/drawing/2014/main" id="{944B37B9-26A5-4A34-AB93-D7DDDDECE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2486025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Server Hello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6B4DEA0F-AE22-4BD6-B6ED-A2800B223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Handshake Protocol –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Phase 2, 3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D053DBF8-1A93-4062-BE3B-391341D35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471613"/>
            <a:ext cx="8178800" cy="46863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Phase 2 </a:t>
            </a:r>
            <a:r>
              <a:rPr lang="en-GB" altLang="zh-TW" sz="2400">
                <a:ea typeface="新細明體" panose="02020500000000000000" pitchFamily="18" charset="-120"/>
              </a:rPr>
              <a:t>depends </a:t>
            </a:r>
            <a:r>
              <a:rPr lang="en-US" altLang="zh-TW" sz="2400">
                <a:ea typeface="新細明體" panose="02020500000000000000" pitchFamily="18" charset="-120"/>
              </a:rPr>
              <a:t>on</a:t>
            </a:r>
            <a:r>
              <a:rPr lang="en-GB" altLang="zh-TW" sz="2400">
                <a:ea typeface="新細明體" panose="02020500000000000000" pitchFamily="18" charset="-120"/>
              </a:rPr>
              <a:t> </a:t>
            </a:r>
            <a:r>
              <a:rPr lang="en-US" altLang="zh-TW" sz="2400">
                <a:ea typeface="新細明體" panose="02020500000000000000" pitchFamily="18" charset="-120"/>
              </a:rPr>
              <a:t>underlying encryption scheme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Server sends certificate, key exchange, &amp; a request for client certificate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Final message in Phase 2</a:t>
            </a:r>
            <a:r>
              <a:rPr lang="en-GB" altLang="zh-TW" sz="2400">
                <a:ea typeface="新細明體" panose="02020500000000000000" pitchFamily="18" charset="-120"/>
              </a:rPr>
              <a:t> </a:t>
            </a:r>
            <a:r>
              <a:rPr lang="en-US" altLang="zh-TW" sz="2400">
                <a:ea typeface="新細明體" panose="02020500000000000000" pitchFamily="18" charset="-120"/>
              </a:rPr>
              <a:t>is server_done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/>
            <a:r>
              <a:rPr lang="en-GB" altLang="zh-TW" sz="2000">
                <a:ea typeface="新細明體" panose="02020500000000000000" pitchFamily="18" charset="-120"/>
              </a:rPr>
              <a:t>Required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Phase 3</a:t>
            </a:r>
            <a:endParaRPr lang="en-GB" altLang="zh-TW" sz="2400">
              <a:ea typeface="新細明體" panose="02020500000000000000" pitchFamily="18" charset="-120"/>
            </a:endParaRP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Upon receipt of server_done, client </a:t>
            </a:r>
            <a:r>
              <a:rPr lang="en-GB" altLang="zh-TW" sz="2000">
                <a:ea typeface="新細明體" panose="02020500000000000000" pitchFamily="18" charset="-120"/>
              </a:rPr>
              <a:t>verifies</a:t>
            </a:r>
            <a:r>
              <a:rPr lang="en-US" altLang="zh-TW" sz="2000">
                <a:ea typeface="新細明體" panose="02020500000000000000" pitchFamily="18" charset="-120"/>
              </a:rPr>
              <a:t> certificate if required and check server_hello parameters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Client sends messages to server, depending on underlying public-key scheme</a:t>
            </a:r>
            <a:endParaRPr lang="en-US" altLang="zh-TW">
              <a:ea typeface="新細明體" panose="02020500000000000000" pitchFamily="18" charset="-120"/>
            </a:endParaRPr>
          </a:p>
          <a:p>
            <a:pPr lvl="2"/>
            <a:r>
              <a:rPr lang="en-US" altLang="zh-TW">
                <a:ea typeface="新細明體" panose="02020500000000000000" pitchFamily="18" charset="-120"/>
              </a:rPr>
              <a:t>Certificate, key exchange, certificate verification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id="{DCA14E9C-2816-40A3-A9BF-A7D73279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Text Box 3">
            <a:extLst>
              <a:ext uri="{FF2B5EF4-FFF2-40B4-BE49-F238E27FC236}">
                <a16:creationId xmlns:a16="http://schemas.microsoft.com/office/drawing/2014/main" id="{9A841C4C-8BB5-4011-AD69-EA327CF0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206057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Certificate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1145A729-85F4-4E28-B213-86B6D3EB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>
            <a:extLst>
              <a:ext uri="{FF2B5EF4-FFF2-40B4-BE49-F238E27FC236}">
                <a16:creationId xmlns:a16="http://schemas.microsoft.com/office/drawing/2014/main" id="{8853F509-9AA5-466A-91DC-FEE2AFA5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3654D90F-7A07-427F-86B4-3D73428C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811E92D6-010B-4A07-B567-9E6A87D66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>
                <a:ea typeface="新細明體" panose="02020500000000000000" pitchFamily="18" charset="-120"/>
              </a:rPr>
              <a:t>Handshake Protocol –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Phase 4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414C7473-5147-4F64-B363-45281FB10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000">
                <a:ea typeface="新細明體" panose="02020500000000000000" pitchFamily="18" charset="-120"/>
              </a:rPr>
              <a:t>Completes setting up</a:t>
            </a:r>
            <a:endParaRPr lang="en-GB" altLang="zh-TW" sz="2000">
              <a:ea typeface="新細明體" panose="02020500000000000000" pitchFamily="18" charset="-120"/>
            </a:endParaRPr>
          </a:p>
          <a:p>
            <a:r>
              <a:rPr lang="en-US" altLang="zh-TW" sz="2000">
                <a:ea typeface="新細明體" panose="02020500000000000000" pitchFamily="18" charset="-120"/>
              </a:rPr>
              <a:t>Client sends change_cipher_spec</a:t>
            </a:r>
            <a:endParaRPr lang="en-GB" altLang="zh-TW" sz="2000">
              <a:ea typeface="新細明體" panose="02020500000000000000" pitchFamily="18" charset="-120"/>
            </a:endParaRPr>
          </a:p>
          <a:p>
            <a:r>
              <a:rPr lang="en-US" altLang="zh-TW" sz="2000">
                <a:ea typeface="新細明體" panose="02020500000000000000" pitchFamily="18" charset="-120"/>
              </a:rPr>
              <a:t>Copies pending CipherSpec into current CipherSpec</a:t>
            </a:r>
            <a:endParaRPr lang="en-GB" altLang="zh-TW" sz="2000">
              <a:ea typeface="新細明體" panose="02020500000000000000" pitchFamily="18" charset="-120"/>
            </a:endParaRPr>
          </a:p>
          <a:p>
            <a:pPr lvl="1"/>
            <a:r>
              <a:rPr lang="en-US" altLang="zh-TW" sz="1800">
                <a:ea typeface="新細明體" panose="02020500000000000000" pitchFamily="18" charset="-120"/>
              </a:rPr>
              <a:t>Not considered part of Handshake Protocol</a:t>
            </a:r>
            <a:endParaRPr lang="en-GB" altLang="zh-TW" sz="1800">
              <a:ea typeface="新細明體" panose="02020500000000000000" pitchFamily="18" charset="-120"/>
            </a:endParaRPr>
          </a:p>
          <a:p>
            <a:pPr lvl="1"/>
            <a:r>
              <a:rPr lang="en-US" altLang="zh-TW" sz="1800">
                <a:ea typeface="新細明體" panose="02020500000000000000" pitchFamily="18" charset="-120"/>
              </a:rPr>
              <a:t>Sent using Change Cipher Spec Protocol</a:t>
            </a:r>
            <a:endParaRPr lang="en-GB" altLang="zh-TW" sz="1800">
              <a:ea typeface="新細明體" panose="02020500000000000000" pitchFamily="18" charset="-120"/>
            </a:endParaRPr>
          </a:p>
          <a:p>
            <a:r>
              <a:rPr lang="en-US" altLang="zh-TW" sz="2000">
                <a:ea typeface="新細明體" panose="02020500000000000000" pitchFamily="18" charset="-120"/>
              </a:rPr>
              <a:t>Client sends finished message under new algorithms, keys, and secrets</a:t>
            </a:r>
            <a:endParaRPr lang="en-GB" altLang="zh-TW" sz="2000">
              <a:ea typeface="新細明體" panose="02020500000000000000" pitchFamily="18" charset="-120"/>
            </a:endParaRPr>
          </a:p>
          <a:p>
            <a:r>
              <a:rPr lang="en-US" altLang="zh-TW" sz="2000">
                <a:ea typeface="新細明體" panose="02020500000000000000" pitchFamily="18" charset="-120"/>
              </a:rPr>
              <a:t>Finished message verifies key exchange and authentication successful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Server sends own change_cipher_spec message</a:t>
            </a:r>
            <a:endParaRPr lang="en-GB" altLang="zh-TW" sz="2000">
              <a:ea typeface="新細明體" panose="02020500000000000000" pitchFamily="18" charset="-120"/>
            </a:endParaRPr>
          </a:p>
          <a:p>
            <a:r>
              <a:rPr lang="en-US" altLang="zh-TW" sz="2000">
                <a:ea typeface="新細明體" panose="02020500000000000000" pitchFamily="18" charset="-120"/>
              </a:rPr>
              <a:t>Transfers pending to</a:t>
            </a:r>
            <a:r>
              <a:rPr lang="en-GB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ea typeface="新細明體" panose="02020500000000000000" pitchFamily="18" charset="-120"/>
              </a:rPr>
              <a:t>current CipherSpec</a:t>
            </a:r>
            <a:endParaRPr lang="en-GB" altLang="zh-TW" sz="2000">
              <a:ea typeface="新細明體" panose="02020500000000000000" pitchFamily="18" charset="-120"/>
            </a:endParaRPr>
          </a:p>
          <a:p>
            <a:r>
              <a:rPr lang="en-US" altLang="zh-TW" sz="2000">
                <a:ea typeface="新細明體" panose="02020500000000000000" pitchFamily="18" charset="-120"/>
              </a:rPr>
              <a:t>Sends its finished message</a:t>
            </a:r>
            <a:endParaRPr lang="en-GB" altLang="zh-TW" sz="2000">
              <a:ea typeface="新細明體" panose="02020500000000000000" pitchFamily="18" charset="-120"/>
            </a:endParaRPr>
          </a:p>
          <a:p>
            <a:r>
              <a:rPr lang="en-US" altLang="zh-TW" sz="2000">
                <a:ea typeface="新細明體" panose="02020500000000000000" pitchFamily="18" charset="-120"/>
              </a:rPr>
              <a:t>Handshake complete</a:t>
            </a:r>
            <a:endParaRPr lang="en-GB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>
            <a:extLst>
              <a:ext uri="{FF2B5EF4-FFF2-40B4-BE49-F238E27FC236}">
                <a16:creationId xmlns:a16="http://schemas.microsoft.com/office/drawing/2014/main" id="{105E9DEE-1E02-4911-A85E-83748A49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>
            <a:extLst>
              <a:ext uri="{FF2B5EF4-FFF2-40B4-BE49-F238E27FC236}">
                <a16:creationId xmlns:a16="http://schemas.microsoft.com/office/drawing/2014/main" id="{05404516-65F5-41B7-929B-26C5CC985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671888"/>
            <a:ext cx="153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—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  <a:sym typeface="Wingdings" panose="05000000000000000000" pitchFamily="2" charset="2"/>
              </a:rPr>
              <a:t> 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finished</a:t>
            </a:r>
            <a:endParaRPr lang="zh-TW" altLang="en-US" sz="24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71C58E59-364E-43B0-BB7B-DAAF5EC3A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" y="1427163"/>
            <a:ext cx="8204200" cy="1812925"/>
          </a:xfrm>
        </p:spPr>
        <p:txBody>
          <a:bodyPr/>
          <a:lstStyle/>
          <a:p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Handshake 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Protocol </a:t>
            </a:r>
            <a:br>
              <a:rPr lang="en-GB" altLang="zh-TW">
                <a:ea typeface="新細明體" panose="02020500000000000000" pitchFamily="18" charset="-120"/>
              </a:rPr>
            </a:br>
            <a:r>
              <a:rPr lang="en-GB" altLang="zh-TW">
                <a:ea typeface="新細明體" panose="02020500000000000000" pitchFamily="18" charset="-120"/>
              </a:rPr>
              <a:t>Action</a:t>
            </a:r>
          </a:p>
        </p:txBody>
      </p:sp>
      <p:pic>
        <p:nvPicPr>
          <p:cNvPr id="161795" name="Picture 3" descr="SSL Handshake">
            <a:extLst>
              <a:ext uri="{FF2B5EF4-FFF2-40B4-BE49-F238E27FC236}">
                <a16:creationId xmlns:a16="http://schemas.microsoft.com/office/drawing/2014/main" id="{B50CE6F2-E45F-4A7D-A963-394A3453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2"/>
          <a:stretch>
            <a:fillRect/>
          </a:stretch>
        </p:blipFill>
        <p:spPr bwMode="auto">
          <a:xfrm>
            <a:off x="3733800" y="28575"/>
            <a:ext cx="54102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DA92160-D71D-419B-9A18-D53B54BD5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DES - Data Encryption Standard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04866C0-B928-49EC-88EF-0FA9D810D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78800" cy="46863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US standard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64 bit plain text blocks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56 bit key</a:t>
            </a:r>
            <a:endParaRPr lang="en-GB" altLang="zh-TW">
              <a:ea typeface="新細明體" panose="02020500000000000000" pitchFamily="18" charset="-120"/>
            </a:endParaRPr>
          </a:p>
          <a:p>
            <a:r>
              <a:rPr lang="en-GB" altLang="zh-TW">
                <a:ea typeface="新細明體" panose="02020500000000000000" pitchFamily="18" charset="-120"/>
              </a:rPr>
              <a:t>Broken in 1998 by Electronic Frontier Foundation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Special purpose machine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Less than three days</a:t>
            </a:r>
          </a:p>
          <a:p>
            <a:pPr lvl="1"/>
            <a:r>
              <a:rPr lang="en-GB" altLang="zh-TW">
                <a:ea typeface="新細明體" panose="02020500000000000000" pitchFamily="18" charset="-120"/>
              </a:rPr>
              <a:t>DES now worthless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llingsCNwIT">
  <a:themeElements>
    <a:clrScheme name="StallingsCNw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llingsCNw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llingsCNw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CNw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llingsCNw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llingsCNw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Settings\pullina\Application Data\Microsoft\Templates\StallingsCNwIT.pot</Template>
  <TotalTime>3203</TotalTime>
  <Words>3562</Words>
  <Application>Microsoft Office PowerPoint</Application>
  <PresentationFormat>如螢幕大小 (4:3)</PresentationFormat>
  <Paragraphs>608</Paragraphs>
  <Slides>88</Slides>
  <Notes>68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88</vt:i4>
      </vt:variant>
    </vt:vector>
  </HeadingPairs>
  <TitlesOfParts>
    <vt:vector size="101" baseType="lpstr">
      <vt:lpstr>Noto Sans TC</vt:lpstr>
      <vt:lpstr>YouTube Noto</vt:lpstr>
      <vt:lpstr>微軟正黑體</vt:lpstr>
      <vt:lpstr>新細明體</vt:lpstr>
      <vt:lpstr>Arial</vt:lpstr>
      <vt:lpstr>Arial Black</vt:lpstr>
      <vt:lpstr>Symbol</vt:lpstr>
      <vt:lpstr>Tahoma</vt:lpstr>
      <vt:lpstr>Times New Roman</vt:lpstr>
      <vt:lpstr>Wingdings</vt:lpstr>
      <vt:lpstr>StallingsCNwIT</vt:lpstr>
      <vt:lpstr>點陣圖影像</vt:lpstr>
      <vt:lpstr>方程式</vt:lpstr>
      <vt:lpstr>Network Security</vt:lpstr>
      <vt:lpstr>Security Requirements</vt:lpstr>
      <vt:lpstr>Passive Attacks</vt:lpstr>
      <vt:lpstr>Active Attacks</vt:lpstr>
      <vt:lpstr>Confidentiality with Symmetric Encryption</vt:lpstr>
      <vt:lpstr>Requirements for Secure Use of Symmetric Encryption</vt:lpstr>
      <vt:lpstr>Attacking Encryption</vt:lpstr>
      <vt:lpstr>Encryption Algorithms</vt:lpstr>
      <vt:lpstr>DES - Data Encryption Standard</vt:lpstr>
      <vt:lpstr>Triple DEA</vt:lpstr>
      <vt:lpstr>Advanced Encryption Standard</vt:lpstr>
      <vt:lpstr>AES Description</vt:lpstr>
      <vt:lpstr>PowerPoint 簡報</vt:lpstr>
      <vt:lpstr>AES Encryption / Decryption</vt:lpstr>
      <vt:lpstr>AES Comments (1)</vt:lpstr>
      <vt:lpstr>AES Comments (2)</vt:lpstr>
      <vt:lpstr>AES Encryption Round</vt:lpstr>
      <vt:lpstr>Byte Substitution</vt:lpstr>
      <vt:lpstr>PowerPoint 簡報</vt:lpstr>
      <vt:lpstr>ShiftRows Operation</vt:lpstr>
      <vt:lpstr>MixColumn Operation</vt:lpstr>
      <vt:lpstr>Add Round Key</vt:lpstr>
      <vt:lpstr>AES Comments (3)</vt:lpstr>
      <vt:lpstr>Key Distribution and Agreement</vt:lpstr>
      <vt:lpstr>Session Key and Permanent Key</vt:lpstr>
      <vt:lpstr>Traffic Padding</vt:lpstr>
      <vt:lpstr>Message Authentication and Hash Functions</vt:lpstr>
      <vt:lpstr>Authentication Using Encryption</vt:lpstr>
      <vt:lpstr>Authentication Without Encryption</vt:lpstr>
      <vt:lpstr>Message Authentication Code</vt:lpstr>
      <vt:lpstr>Message Authentication  Using a Message Authentication Code</vt:lpstr>
      <vt:lpstr>One Way Hash Function</vt:lpstr>
      <vt:lpstr>Message Authentication Using a One-Way Hash Function</vt:lpstr>
      <vt:lpstr>Message Authentication Using a One-Way Hash Function</vt:lpstr>
      <vt:lpstr>Secure Hash Functions</vt:lpstr>
      <vt:lpstr>SHA-1</vt:lpstr>
      <vt:lpstr>Message Digest Generation Using SHA-1</vt:lpstr>
      <vt:lpstr>SHA Overview</vt:lpstr>
      <vt:lpstr>SHA-1 Compression Function</vt:lpstr>
      <vt:lpstr>Comparison of SHA functions</vt:lpstr>
      <vt:lpstr>SHA-256 (Secure Hash Algorithms)</vt:lpstr>
      <vt:lpstr>SHA-3</vt:lpstr>
      <vt:lpstr>Sponge Construction</vt:lpstr>
      <vt:lpstr>Public-Key Cryptography - Encryption</vt:lpstr>
      <vt:lpstr>Public Key Encryption</vt:lpstr>
      <vt:lpstr>Public Key Encryption - Operation</vt:lpstr>
      <vt:lpstr>Steps</vt:lpstr>
      <vt:lpstr>Public-Key Cryptography - Authentication</vt:lpstr>
      <vt:lpstr>Digital Signature</vt:lpstr>
      <vt:lpstr>PowerPoint 簡報</vt:lpstr>
      <vt:lpstr>RSA (Rivest–Shamir–Adleman)</vt:lpstr>
      <vt:lpstr> RSA</vt:lpstr>
      <vt:lpstr>博士熱愛的算式/小川洋子</vt:lpstr>
      <vt:lpstr>Mathematics for RSA</vt:lpstr>
      <vt:lpstr>PowerPoint 簡報</vt:lpstr>
      <vt:lpstr>Mathematics for RSA</vt:lpstr>
      <vt:lpstr>PowerPoint 簡報</vt:lpstr>
      <vt:lpstr>Factoring Problem</vt:lpstr>
      <vt:lpstr>RSA Example</vt:lpstr>
      <vt:lpstr>Example of RSA Algorithm</vt:lpstr>
      <vt:lpstr>Public-Key Certificate</vt:lpstr>
      <vt:lpstr>Digital Certificate vs. 印鑑證明</vt:lpstr>
      <vt:lpstr>PowerPoint 簡報</vt:lpstr>
      <vt:lpstr>Discrete Logarithm Problem (DLP)</vt:lpstr>
      <vt:lpstr>Diffie-Hellman Key Exchange</vt:lpstr>
      <vt:lpstr>Secure Sockets Layer (SSL) Transport Layer Security (TLS)</vt:lpstr>
      <vt:lpstr>SSL Architecture</vt:lpstr>
      <vt:lpstr>SSL Protocol Stack</vt:lpstr>
      <vt:lpstr>SSL Connection and Session</vt:lpstr>
      <vt:lpstr>SSL Record Protocol</vt:lpstr>
      <vt:lpstr>SSL Record Protocol Operation</vt:lpstr>
      <vt:lpstr>Record Protocol Header</vt:lpstr>
      <vt:lpstr>Change Cipher Spec Protocol</vt:lpstr>
      <vt:lpstr>Alert Protocol</vt:lpstr>
      <vt:lpstr>Handshake Protocol</vt:lpstr>
      <vt:lpstr>Handshake Protocol – Phase 1: Initiate Connection</vt:lpstr>
      <vt:lpstr>PowerPoint 簡報</vt:lpstr>
      <vt:lpstr>PowerPoint 簡報</vt:lpstr>
      <vt:lpstr>PowerPoint 簡報</vt:lpstr>
      <vt:lpstr>PowerPoint 簡報</vt:lpstr>
      <vt:lpstr>Handshake Protocol – Phase 2, 3</vt:lpstr>
      <vt:lpstr>PowerPoint 簡報</vt:lpstr>
      <vt:lpstr>PowerPoint 簡報</vt:lpstr>
      <vt:lpstr>PowerPoint 簡報</vt:lpstr>
      <vt:lpstr>PowerPoint 簡報</vt:lpstr>
      <vt:lpstr>Handshake Protocol – Phase 4</vt:lpstr>
      <vt:lpstr>PowerPoint 簡報</vt:lpstr>
      <vt:lpstr> Handshake  Protocol 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Network Security</dc:title>
  <dc:creator>Adrian J Pullin</dc:creator>
  <cp:lastModifiedBy>Yen-Cheng Chen</cp:lastModifiedBy>
  <cp:revision>161</cp:revision>
  <dcterms:created xsi:type="dcterms:W3CDTF">1999-11-08T17:39:45Z</dcterms:created>
  <dcterms:modified xsi:type="dcterms:W3CDTF">2024-10-08T02:55:06Z</dcterms:modified>
</cp:coreProperties>
</file>