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sldIdLst>
    <p:sldId id="304" r:id="rId2"/>
    <p:sldId id="305" r:id="rId3"/>
    <p:sldId id="314" r:id="rId4"/>
    <p:sldId id="306" r:id="rId5"/>
    <p:sldId id="307" r:id="rId6"/>
    <p:sldId id="308" r:id="rId7"/>
    <p:sldId id="310" r:id="rId8"/>
    <p:sldId id="311" r:id="rId9"/>
    <p:sldId id="313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37" autoAdjust="0"/>
    <p:restoredTop sz="90929"/>
  </p:normalViewPr>
  <p:slideViewPr>
    <p:cSldViewPr>
      <p:cViewPr varScale="1">
        <p:scale>
          <a:sx n="111" d="100"/>
          <a:sy n="111" d="100"/>
        </p:scale>
        <p:origin x="120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71C40B48-24A8-4F36-84E5-894F9DDE72D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9D7FD68C-BC34-4AC5-8F7F-830A479933DD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B55645D-DA35-44FE-8805-EF1188FC6A1C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3" name="Rectangle 5">
            <a:extLst>
              <a:ext uri="{FF2B5EF4-FFF2-40B4-BE49-F238E27FC236}">
                <a16:creationId xmlns:a16="http://schemas.microsoft.com/office/drawing/2014/main" id="{4FCEC6E8-4BC4-42A2-938A-130C41B871C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3494" name="Rectangle 6">
            <a:extLst>
              <a:ext uri="{FF2B5EF4-FFF2-40B4-BE49-F238E27FC236}">
                <a16:creationId xmlns:a16="http://schemas.microsoft.com/office/drawing/2014/main" id="{CB84A58B-82CF-4FF4-AD79-CF01B50D176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3495" name="Rectangle 7">
            <a:extLst>
              <a:ext uri="{FF2B5EF4-FFF2-40B4-BE49-F238E27FC236}">
                <a16:creationId xmlns:a16="http://schemas.microsoft.com/office/drawing/2014/main" id="{BB79259B-CFD7-469C-9347-D819E45605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F14829-185B-47A3-B5AF-3D1B1EA846DA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63BCD3DC-70BD-4DDD-9E42-50C4D46CF1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FA3B582-F4E4-49B8-8F4D-7DF3D1F405EB}" type="slidenum">
              <a:rPr lang="zh-TW" altLang="en-US" sz="1200" smtClean="0"/>
              <a:pPr/>
              <a:t>1</a:t>
            </a:fld>
            <a:endParaRPr lang="en-US" altLang="zh-TW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0A202A1E-16AD-45BB-8975-8E8F2E869EC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36D4DFB-D481-454B-9159-35C579B174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08604CCB-86ED-4067-B130-A514C8CFAB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EFB4217-F2DE-4C59-80D2-004E682738E8}" type="slidenum">
              <a:rPr lang="zh-TW" altLang="en-US" sz="1200" smtClean="0"/>
              <a:pPr/>
              <a:t>2</a:t>
            </a:fld>
            <a:endParaRPr lang="en-US" altLang="zh-TW" sz="1200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188F9C9B-E435-4EC5-8947-CF746BB1001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53C642B5-D7BD-4943-8CA4-C794A89EEB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01DFB017-33EA-4353-B6B9-8528FFB76D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8B65C8AA-FD81-40E5-838E-C585460BA05E}" type="slidenum">
              <a:rPr lang="zh-TW" altLang="en-US" sz="1200" smtClean="0"/>
              <a:pPr/>
              <a:t>4</a:t>
            </a:fld>
            <a:endParaRPr lang="en-US" altLang="zh-TW" sz="12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A01DA32C-6EF6-478F-86FD-472D146CA65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FFFC0E7-C309-401D-ABD2-2FDA1F10DE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D6C36E25-1674-437D-8E4C-D93C6CBA65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689A45A-F4F6-4766-B4FD-50B1DD2D9A9F}" type="slidenum">
              <a:rPr lang="zh-TW" altLang="en-US" sz="1200" smtClean="0"/>
              <a:pPr/>
              <a:t>5</a:t>
            </a:fld>
            <a:endParaRPr lang="en-US" altLang="zh-TW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6C45E9DD-2E01-41BD-A9EB-CAC0A2062C1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5CB96F26-2D85-4F19-AB23-A7677F7F24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7D867884-2584-4627-9109-E4B5D434CB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574AEF01-D7C4-4775-A8A9-A1B8C943273D}" type="slidenum">
              <a:rPr lang="zh-TW" altLang="en-US" sz="1200" smtClean="0"/>
              <a:pPr/>
              <a:t>6</a:t>
            </a:fld>
            <a:endParaRPr lang="en-US" altLang="zh-TW" sz="12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B7E746F8-4310-4FBE-AEAD-D99BB206FD7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B1E8A9A1-B5FD-4FCF-8031-A185A39F5C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61790C73-7436-4049-BDF1-07E6B27959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3E736B9-0AB2-4012-A134-FC57DC368606}" type="slidenum">
              <a:rPr lang="zh-TW" altLang="en-US" sz="1200" smtClean="0"/>
              <a:pPr/>
              <a:t>7</a:t>
            </a:fld>
            <a:endParaRPr lang="en-US" altLang="zh-TW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750FB789-83F4-470E-8545-257912BC6DD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DDB126AE-8030-4572-8155-1E9EC355F4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>
            <a:extLst>
              <a:ext uri="{FF2B5EF4-FFF2-40B4-BE49-F238E27FC236}">
                <a16:creationId xmlns:a16="http://schemas.microsoft.com/office/drawing/2014/main" id="{8D2DFB36-4884-4A09-B1B5-611F6F4D4C81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2514600"/>
            <a:ext cx="8153400" cy="0"/>
          </a:xfrm>
          <a:prstGeom prst="line">
            <a:avLst/>
          </a:prstGeom>
          <a:noFill/>
          <a:ln w="762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GB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533400"/>
            <a:ext cx="7721600" cy="1905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028950"/>
            <a:ext cx="6400800" cy="1771650"/>
          </a:xfrm>
        </p:spPr>
        <p:txBody>
          <a:bodyPr/>
          <a:lstStyle>
            <a:lvl1pPr marL="0" indent="0">
              <a:buFontTx/>
              <a:buNone/>
              <a:defRPr>
                <a:latin typeface="Arial Black" pitchFamily="34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C64CA9-DB71-4F4E-B9B7-56F143C3612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11200" y="6229350"/>
            <a:ext cx="19304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5BBC703-C9D7-43EB-9D2D-5DC89A2924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49600" y="6229350"/>
            <a:ext cx="2844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42C493-786C-45DF-A167-462D3639BF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604000" y="6229350"/>
            <a:ext cx="1828800" cy="514350"/>
          </a:xfrm>
        </p:spPr>
        <p:txBody>
          <a:bodyPr/>
          <a:lstStyle>
            <a:lvl1pPr>
              <a:defRPr>
                <a:solidFill>
                  <a:srgbClr val="5E574E"/>
                </a:solidFill>
              </a:defRPr>
            </a:lvl1pPr>
          </a:lstStyle>
          <a:p>
            <a:pPr>
              <a:defRPr/>
            </a:pPr>
            <a:fld id="{105C9EAE-87E0-4B09-AE08-1F109B9A03B5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1059641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160C91D-F3D9-4EEB-AC1B-08A0218F34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C9690D9-062A-47C2-BF52-0C9941A1AB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29C1889-093B-4C02-81B7-9C09D435FC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44EB97-05EF-4CAA-8553-50429C07F995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2042848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78600" y="152400"/>
            <a:ext cx="2057400" cy="59055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06400" y="152400"/>
            <a:ext cx="6019800" cy="59055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48CA28B-F62C-49E9-B667-01446C6D18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037046-74CF-4719-8482-20D6CE50DD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1A8D49-55EC-4501-9274-B2D61AA65E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F89873-D659-4592-A604-C0CA197F02E7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638130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E4EC62-1649-436B-BBFB-BFA75DA267D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5775C7-6181-4C79-A684-C93AB93F75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C64A287-9D92-4A43-B896-91081F1F6C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2DCBF-B9CE-400E-98F8-57AF29A91A07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3027087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1A00E9B-D622-4452-964F-C56DEEB1FE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F3A0EB-7156-4005-B927-06852A70D32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B3E0E7-6C8D-4492-B83E-F02C400ABE1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F300C-D714-4310-B2C3-DA4A409915E6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59497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013200" cy="468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2800" y="1371600"/>
            <a:ext cx="4013200" cy="4686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4E1FE5-6FBA-4B27-A512-D245E92376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8A5807-F523-4F6F-8508-B8D644C654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7EF3D2-2EC9-42AE-9B08-4CCF90D7EE6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56B16-7995-4EA5-AC47-FE26F4D0AFDB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2065740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AF6A6BE-4142-4406-A8E3-044A91AE31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105C98B-C15B-457B-965C-722755E89F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F8D9A552-4204-4EFE-991D-38BD07447F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3E5F5D-AA9D-4502-8B88-0106244384F0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2837606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0658491-9FD0-41F6-9968-5D70559280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614FAF7-FFDE-44AD-90A5-44D2DDE77A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0ADA8F9A-37F9-4241-A4E6-10DA886D7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03E608-607F-4B38-AF0A-39BD66DAF1D2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197878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3453ACB-9839-4123-8926-FD3469B172E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9654D77-3D1A-4A19-A668-55DC60D063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EE4804B-7D63-4D11-A37D-1F4C39D926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A51EE8-9385-4744-9E6D-B17EE1EDF0B9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1041965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1AF4CB-EA95-4C98-AA92-AFD6853812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EEFC02-17E5-466B-A7CB-AB1327012D1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4761030-33F2-4D7E-8BC0-25F5B329E3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170E8-33D1-4863-BB0C-F315383B88B3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303584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D5DAC23-CA70-443E-8A8D-46D5C6275D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897576-4F67-4BA2-9F76-09BCF3A390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F3ED3B-263F-4330-ADC1-9206378211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C6DBAC-C902-4C02-889E-74743E017BCC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</p:spTree>
    <p:extLst>
      <p:ext uri="{BB962C8B-B14F-4D97-AF65-F5344CB8AC3E}">
        <p14:creationId xmlns:p14="http://schemas.microsoft.com/office/powerpoint/2010/main" val="203482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F1697C50-2799-4EA8-B246-473BB20751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6400" y="152400"/>
            <a:ext cx="8204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3A0E007-7698-4B0D-9FDF-6E7560967B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178800" cy="468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zh-TW"/>
              <a:t>Click to edit Master text styles</a:t>
            </a:r>
          </a:p>
          <a:p>
            <a:pPr lvl="1"/>
            <a:r>
              <a:rPr lang="en-GB" altLang="zh-TW"/>
              <a:t>Second level</a:t>
            </a:r>
          </a:p>
          <a:p>
            <a:pPr lvl="2"/>
            <a:r>
              <a:rPr lang="en-GB" altLang="zh-TW"/>
              <a:t>Third level</a:t>
            </a:r>
          </a:p>
          <a:p>
            <a:pPr lvl="3"/>
            <a:r>
              <a:rPr lang="en-GB" altLang="zh-TW"/>
              <a:t>Fourth level</a:t>
            </a:r>
          </a:p>
          <a:p>
            <a:pPr lvl="4"/>
            <a:r>
              <a:rPr lang="en-GB" altLang="zh-TW"/>
              <a:t>Fifth level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51BAEC02-C01A-4F7D-AB55-FD371CA6E80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31800" y="62293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D9D99BC7-DE39-4365-8E5F-3D9837AB960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2935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GB" altLang="zh-TW"/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4D2A5910-2216-402F-BD3D-189560DD9C2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1000" y="622935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BBEBCB4C-1457-4183-8C12-FCFC42053CC7}" type="slidenum">
              <a:rPr lang="en-GB" altLang="zh-TW"/>
              <a:pPr>
                <a:defRPr/>
              </a:pPr>
              <a:t>‹#›</a:t>
            </a:fld>
            <a:endParaRPr lang="en-GB" altLang="zh-TW"/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37400261-0660-47D2-B3E6-938834625084}"/>
              </a:ext>
            </a:extLst>
          </p:cNvPr>
          <p:cNvSpPr>
            <a:spLocks noChangeShapeType="1"/>
          </p:cNvSpPr>
          <p:nvPr/>
        </p:nvSpPr>
        <p:spPr bwMode="auto">
          <a:xfrm>
            <a:off x="457200" y="1295400"/>
            <a:ext cx="8153400" cy="0"/>
          </a:xfrm>
          <a:prstGeom prst="line">
            <a:avLst/>
          </a:prstGeom>
          <a:noFill/>
          <a:ln w="76200">
            <a:solidFill>
              <a:srgbClr val="FF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90000" tIns="46800" rIns="90000" bIns="46800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—"/>
        <a:defRPr kumimoji="1"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–"/>
        <a:defRPr kumimoj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F9900"/>
        </a:buClr>
        <a:buChar char="•"/>
        <a:defRPr kumimoji="1">
          <a:solidFill>
            <a:schemeClr val="tx1"/>
          </a:solidFill>
          <a:latin typeface="+mn-lt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ycchen.im.ncnu.edu.tw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ycchen.im.ncnu.edu.tw/AdvNe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et-snmp.org/" TargetMode="External"/><Relationship Id="rId2" Type="http://schemas.openxmlformats.org/officeDocument/2006/relationships/hyperlink" Target="https://www.manageengine.com/products/mibbrowser-free-tool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ss.oetiker.ch/mrtg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ycchen.im.ncnu.edu.tw/AdvNet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oss.oetiker.ch/mrtg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A4FF6F74-971B-4744-B301-FC2EC8EEBA8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539750" y="533400"/>
            <a:ext cx="8604250" cy="1905000"/>
          </a:xfrm>
        </p:spPr>
        <p:txBody>
          <a:bodyPr/>
          <a:lstStyle/>
          <a:p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高等資訊網路</a:t>
            </a:r>
            <a:br>
              <a:rPr lang="zh-TW" altLang="en-US">
                <a:ea typeface="新細明體" panose="02020500000000000000" pitchFamily="18" charset="-120"/>
              </a:rPr>
            </a:br>
            <a:r>
              <a:rPr lang="en-US" altLang="zh-TW">
                <a:ea typeface="新細明體" panose="02020500000000000000" pitchFamily="18" charset="-120"/>
              </a:rPr>
              <a:t>Advanced Computer Networking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6055FAB4-5879-4156-ADCF-7AC6B63D52AC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914400" y="3028950"/>
            <a:ext cx="7315200" cy="1771650"/>
          </a:xfrm>
        </p:spPr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Yen-Cheng Chen</a:t>
            </a:r>
          </a:p>
          <a:p>
            <a:r>
              <a:rPr lang="en-US" altLang="zh-TW">
                <a:ea typeface="新細明體" panose="02020500000000000000" pitchFamily="18" charset="-120"/>
                <a:hlinkClick r:id="rId3"/>
              </a:rPr>
              <a:t>http://ycchen.im.ncnu.edu.tw/</a:t>
            </a:r>
            <a:endParaRPr lang="en-US" altLang="zh-TW"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62E81763-60CA-41C3-86AB-874D375BEA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Textbook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3BAC4B04-7998-4E15-93C1-F252D6E25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484313"/>
            <a:ext cx="8178800" cy="4686300"/>
          </a:xfrm>
        </p:spPr>
        <p:txBody>
          <a:bodyPr/>
          <a:lstStyle/>
          <a:p>
            <a:r>
              <a:rPr lang="zh-TW" altLang="en-US" b="1">
                <a:ea typeface="新細明體" panose="02020500000000000000" pitchFamily="18" charset="-120"/>
              </a:rPr>
              <a:t>自編教材</a:t>
            </a:r>
            <a:endParaRPr lang="en-US" altLang="zh-TW" b="1">
              <a:ea typeface="新細明體" panose="02020500000000000000" pitchFamily="18" charset="-120"/>
            </a:endParaRPr>
          </a:p>
          <a:p>
            <a:pPr lvl="1"/>
            <a:r>
              <a:rPr lang="en-US" altLang="zh-TW" b="1">
                <a:ea typeface="新細明體" panose="02020500000000000000" pitchFamily="18" charset="-120"/>
                <a:hlinkClick r:id="rId3"/>
              </a:rPr>
              <a:t>http://ycchen.im.ncnu.edu.tw/AdvNet/</a:t>
            </a:r>
            <a:endParaRPr lang="en-US" altLang="zh-TW" b="1">
              <a:ea typeface="新細明體" panose="02020500000000000000" pitchFamily="18" charset="-120"/>
            </a:endParaRPr>
          </a:p>
          <a:p>
            <a:pPr lvl="1"/>
            <a:r>
              <a:rPr lang="zh-TW" altLang="en-US" b="1">
                <a:ea typeface="新細明體" panose="02020500000000000000" pitchFamily="18" charset="-120"/>
              </a:rPr>
              <a:t>寬頻匯流網管教材</a:t>
            </a:r>
            <a:endParaRPr lang="en-US" altLang="zh-TW" b="1">
              <a:ea typeface="新細明體" panose="02020500000000000000" pitchFamily="18" charset="-120"/>
            </a:endParaRPr>
          </a:p>
          <a:p>
            <a:r>
              <a:rPr lang="zh-TW" altLang="en-US">
                <a:ea typeface="新細明體" panose="02020500000000000000" pitchFamily="18" charset="-120"/>
              </a:rPr>
              <a:t>參考書籍</a:t>
            </a:r>
            <a:endParaRPr lang="en-US" altLang="zh-TW">
              <a:ea typeface="新細明體" panose="02020500000000000000" pitchFamily="18" charset="-120"/>
            </a:endParaRPr>
          </a:p>
          <a:p>
            <a:pPr lvl="1"/>
            <a:r>
              <a:rPr lang="en-US" altLang="zh-TW" sz="2000" b="1">
                <a:ea typeface="新細明體" panose="02020500000000000000" pitchFamily="18" charset="-120"/>
              </a:rPr>
              <a:t>Computer Networking with Internet Protocols and Technology</a:t>
            </a:r>
            <a:r>
              <a:rPr lang="en-US" altLang="zh-TW" sz="2000">
                <a:ea typeface="新細明體" panose="02020500000000000000" pitchFamily="18" charset="-120"/>
              </a:rPr>
              <a:t>, William Stallings, Prentice Hall</a:t>
            </a:r>
          </a:p>
          <a:p>
            <a:pPr lvl="1"/>
            <a:r>
              <a:rPr lang="en-US" altLang="zh-TW" sz="2000" b="1">
                <a:ea typeface="新細明體" panose="02020500000000000000" pitchFamily="18" charset="-120"/>
              </a:rPr>
              <a:t>Essential SNMP</a:t>
            </a:r>
            <a:br>
              <a:rPr lang="en-US" altLang="zh-TW" sz="2000">
                <a:ea typeface="新細明體" panose="02020500000000000000" pitchFamily="18" charset="-120"/>
              </a:rPr>
            </a:br>
            <a:r>
              <a:rPr lang="en-US" altLang="zh-TW" sz="2000">
                <a:ea typeface="新細明體" panose="02020500000000000000" pitchFamily="18" charset="-120"/>
              </a:rPr>
              <a:t>Douglas Mauro, Kevin Schmidt, Kevin J. Schmidt, O'Reilly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>
            <a:extLst>
              <a:ext uri="{FF2B5EF4-FFF2-40B4-BE49-F238E27FC236}">
                <a16:creationId xmlns:a16="http://schemas.microsoft.com/office/drawing/2014/main" id="{8563CF87-2456-46EA-812A-A0754BD746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SNMP Tools</a:t>
            </a:r>
          </a:p>
        </p:txBody>
      </p:sp>
      <p:sp>
        <p:nvSpPr>
          <p:cNvPr id="8195" name="內容版面配置區 2">
            <a:extLst>
              <a:ext uri="{FF2B5EF4-FFF2-40B4-BE49-F238E27FC236}">
                <a16:creationId xmlns:a16="http://schemas.microsoft.com/office/drawing/2014/main" id="{B8E20695-82E6-423F-986B-F359122479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8313" y="1628775"/>
            <a:ext cx="8178800" cy="4103688"/>
          </a:xfrm>
        </p:spPr>
        <p:txBody>
          <a:bodyPr/>
          <a:lstStyle/>
          <a:p>
            <a:r>
              <a:rPr lang="en-GB" altLang="en-US"/>
              <a:t>ManageEngine MIB Browser: </a:t>
            </a:r>
            <a:r>
              <a:rPr lang="en-GB" altLang="en-US">
                <a:hlinkClick r:id="rId2"/>
              </a:rPr>
              <a:t>https://www.manageengine.com/products/mibbrowser-free-tool/</a:t>
            </a:r>
            <a:endParaRPr lang="en-GB" altLang="en-US"/>
          </a:p>
          <a:p>
            <a:pPr>
              <a:lnSpc>
                <a:spcPct val="150000"/>
              </a:lnSpc>
            </a:pPr>
            <a:r>
              <a:rPr lang="en-GB" altLang="en-US"/>
              <a:t>Net-SNMP: </a:t>
            </a:r>
            <a:r>
              <a:rPr lang="en-GB" altLang="en-US">
                <a:hlinkClick r:id="rId3"/>
              </a:rPr>
              <a:t>http://www.net-snmp.org/</a:t>
            </a:r>
            <a:endParaRPr lang="en-GB" altLang="en-US"/>
          </a:p>
          <a:p>
            <a:pPr>
              <a:lnSpc>
                <a:spcPct val="150000"/>
              </a:lnSpc>
            </a:pPr>
            <a:r>
              <a:rPr lang="en-GB" altLang="en-US"/>
              <a:t>MRTG: </a:t>
            </a:r>
            <a:r>
              <a:rPr lang="en-GB" altLang="en-US">
                <a:hlinkClick r:id="rId4"/>
              </a:rPr>
              <a:t>https://oss.oetiker.ch/mrtg/</a:t>
            </a:r>
            <a:endParaRPr lang="en-GB" altLang="en-US"/>
          </a:p>
          <a:p>
            <a:pPr>
              <a:lnSpc>
                <a:spcPct val="150000"/>
              </a:lnSpc>
            </a:pPr>
            <a:endParaRPr lang="en-GB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96F94B38-3038-4E70-A8A0-5AD4FE8CA4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06400" y="152400"/>
            <a:ext cx="8204200" cy="900113"/>
          </a:xfrm>
        </p:spPr>
        <p:txBody>
          <a:bodyPr/>
          <a:lstStyle/>
          <a:p>
            <a:r>
              <a:rPr lang="en-US" altLang="zh-TW" sz="3200">
                <a:ea typeface="新細明體" panose="02020500000000000000" pitchFamily="18" charset="-120"/>
              </a:rPr>
              <a:t>Advanced Computer Networking</a:t>
            </a:r>
            <a:endParaRPr lang="zh-TW" altLang="en-US" sz="3200">
              <a:ea typeface="新細明體" panose="02020500000000000000" pitchFamily="18" charset="-120"/>
            </a:endParaRP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AE40A86F-2488-4898-8DA9-F6F4FBC7A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178800" cy="4686300"/>
          </a:xfrm>
        </p:spPr>
        <p:txBody>
          <a:bodyPr/>
          <a:lstStyle/>
          <a:p>
            <a:pPr>
              <a:defRPr/>
            </a:pPr>
            <a:r>
              <a:rPr lang="en-US" altLang="zh-TW" dirty="0">
                <a:ea typeface="新細明體" pitchFamily="18" charset="-120"/>
              </a:rPr>
              <a:t>PowerPoint Slides:</a:t>
            </a:r>
          </a:p>
          <a:p>
            <a:pPr lvl="1">
              <a:defRPr/>
            </a:pPr>
            <a:r>
              <a:rPr lang="en-US" altLang="zh-TW" dirty="0">
                <a:ea typeface="新細明體" pitchFamily="18" charset="-120"/>
              </a:rPr>
              <a:t> </a:t>
            </a:r>
            <a:r>
              <a:rPr lang="en-US" altLang="zh-TW" dirty="0">
                <a:ea typeface="新細明體" pitchFamily="18" charset="-120"/>
                <a:hlinkClick r:id="rId3"/>
              </a:rPr>
              <a:t>http://ycchen.im.ncnu.edu.tw/AdvNet/</a:t>
            </a:r>
            <a:endParaRPr lang="en-US" altLang="zh-TW" sz="2800" dirty="0">
              <a:ea typeface="新細明體" pitchFamily="18" charset="-120"/>
            </a:endParaRPr>
          </a:p>
          <a:p>
            <a:pPr>
              <a:defRPr/>
            </a:pPr>
            <a:r>
              <a:rPr lang="en-US" altLang="zh-TW" dirty="0">
                <a:ea typeface="新細明體" pitchFamily="18" charset="-120"/>
              </a:rPr>
              <a:t>Grading:</a:t>
            </a:r>
          </a:p>
          <a:p>
            <a:pPr lvl="1">
              <a:defRPr/>
            </a:pPr>
            <a:r>
              <a:rPr lang="en-US" altLang="zh-TW" dirty="0">
                <a:ea typeface="新細明體" pitchFamily="18" charset="-120"/>
              </a:rPr>
              <a:t> Assignments	         30%</a:t>
            </a:r>
          </a:p>
          <a:p>
            <a:pPr lvl="1">
              <a:defRPr/>
            </a:pPr>
            <a:r>
              <a:rPr lang="en-US" altLang="zh-TW" dirty="0">
                <a:ea typeface="新細明體" pitchFamily="18" charset="-120"/>
              </a:rPr>
              <a:t> Mid-Term Exam.	35%</a:t>
            </a:r>
          </a:p>
          <a:p>
            <a:pPr lvl="1">
              <a:defRPr/>
            </a:pPr>
            <a:r>
              <a:rPr lang="en-US" altLang="zh-TW" dirty="0">
                <a:ea typeface="新細明體" pitchFamily="18" charset="-120"/>
              </a:rPr>
              <a:t> Final Exam.		35%</a:t>
            </a:r>
          </a:p>
          <a:p>
            <a:pPr lvl="1">
              <a:defRPr/>
            </a:pPr>
            <a:endParaRPr lang="en-US" altLang="zh-TW" dirty="0">
              <a:ea typeface="新細明體" pitchFamily="18" charset="-120"/>
            </a:endParaRPr>
          </a:p>
          <a:p>
            <a:pPr>
              <a:defRPr/>
            </a:pPr>
            <a:r>
              <a:rPr lang="en-US" altLang="zh-TW" dirty="0">
                <a:ea typeface="新細明體" pitchFamily="18" charset="-120"/>
              </a:rPr>
              <a:t>Office Hours: </a:t>
            </a:r>
            <a:r>
              <a:rPr lang="zh-TW" altLang="en-US" dirty="0">
                <a:ea typeface="新細明體" pitchFamily="18" charset="-120"/>
              </a:rPr>
              <a:t>每週三 </a:t>
            </a:r>
            <a:r>
              <a:rPr lang="en-US" altLang="zh-TW" dirty="0">
                <a:ea typeface="新細明體" pitchFamily="18" charset="-120"/>
              </a:rPr>
              <a:t>14:00~16:00</a:t>
            </a:r>
          </a:p>
          <a:p>
            <a:pPr marL="0" indent="0">
              <a:buFontTx/>
              <a:buNone/>
              <a:defRPr/>
            </a:pPr>
            <a:endParaRPr lang="en-US" altLang="zh-TW" dirty="0">
              <a:ea typeface="新細明體" pitchFamily="18" charset="-12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969B500-9ED6-4AA2-84E9-E96CF0A7837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Course Outline (1/3)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C71CD04-CDB0-4CA5-88F1-4AA212780C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7813" y="1412875"/>
            <a:ext cx="6408737" cy="4679950"/>
          </a:xfrm>
        </p:spPr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Fundamentals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Applications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Transport Protocols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IP Networks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Network Security</a:t>
            </a:r>
          </a:p>
          <a:p>
            <a:pPr marL="533400" indent="-533400">
              <a:buFontTx/>
              <a:buAutoNum type="arabicPeriod"/>
            </a:pPr>
            <a:endParaRPr lang="en-US" altLang="zh-TW" sz="1100" b="1">
              <a:ea typeface="新細明體" panose="02020500000000000000" pitchFamily="18" charset="-120"/>
            </a:endParaRP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Network Management Model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SNMP Communication Model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SNMP Information Model</a:t>
            </a:r>
          </a:p>
          <a:p>
            <a:pPr marL="533400" indent="-533400">
              <a:buFontTx/>
              <a:buAutoNum type="arabicPeriod"/>
            </a:pPr>
            <a:r>
              <a:rPr lang="en-US" altLang="zh-TW" sz="2400" b="1">
                <a:ea typeface="新細明體" panose="02020500000000000000" pitchFamily="18" charset="-120"/>
              </a:rPr>
              <a:t>SNMP Applications</a:t>
            </a:r>
            <a:endParaRPr lang="zh-TW" altLang="en-US" sz="2400" b="1"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038613B2-166E-4512-8BBA-9B3CD1CCAC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Course Outline (2/3)</a:t>
            </a: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A7CCE68-AAB5-47A5-9D12-843A9B044B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42988" y="1412875"/>
            <a:ext cx="6337300" cy="5040313"/>
          </a:xfrm>
        </p:spPr>
        <p:txBody>
          <a:bodyPr/>
          <a:lstStyle/>
          <a:p>
            <a:pPr>
              <a:buFontTx/>
              <a:buNone/>
            </a:pPr>
            <a:r>
              <a:rPr lang="zh-TW" altLang="en-US" sz="2000" b="1">
                <a:ea typeface="新細明體" panose="02020500000000000000" pitchFamily="18" charset="-120"/>
              </a:rPr>
              <a:t>1. </a:t>
            </a:r>
            <a:r>
              <a:rPr lang="en-US" altLang="zh-TW" sz="2000" b="1">
                <a:ea typeface="新細明體" panose="02020500000000000000" pitchFamily="18" charset="-120"/>
              </a:rPr>
              <a:t>Overview</a:t>
            </a:r>
          </a:p>
          <a:p>
            <a:pPr>
              <a:buFontTx/>
              <a:buNone/>
            </a:pPr>
            <a:r>
              <a:rPr lang="en-US" altLang="zh-TW" sz="2000">
                <a:ea typeface="新細明體" panose="02020500000000000000" pitchFamily="18" charset="-120"/>
              </a:rPr>
              <a:t>   * Packet Switching vs. Circuit Switching </a:t>
            </a:r>
          </a:p>
          <a:p>
            <a:pPr>
              <a:buFontTx/>
              <a:buNone/>
            </a:pPr>
            <a:r>
              <a:rPr lang="en-US" altLang="zh-TW" sz="2000">
                <a:ea typeface="新細明體" panose="02020500000000000000" pitchFamily="18" charset="-120"/>
              </a:rPr>
              <a:t>   * OSI 7 Layer Model </a:t>
            </a:r>
          </a:p>
          <a:p>
            <a:pPr>
              <a:buFontTx/>
              <a:buNone/>
            </a:pPr>
            <a:r>
              <a:rPr lang="en-US" altLang="zh-TW" sz="2000">
                <a:ea typeface="新細明體" panose="02020500000000000000" pitchFamily="18" charset="-120"/>
              </a:rPr>
              <a:t>   * TCP/IP Protocol Architecture</a:t>
            </a:r>
            <a:endParaRPr lang="en-US" altLang="zh-TW" sz="2000" b="1">
              <a:ea typeface="新細明體" panose="02020500000000000000" pitchFamily="18" charset="-120"/>
            </a:endParaRPr>
          </a:p>
          <a:p>
            <a:pPr>
              <a:buFontTx/>
              <a:buNone/>
            </a:pPr>
            <a:r>
              <a:rPr lang="en-US" altLang="zh-TW" sz="2000" b="1">
                <a:ea typeface="新細明體" panose="02020500000000000000" pitchFamily="18" charset="-120"/>
              </a:rPr>
              <a:t>2. Applications</a:t>
            </a:r>
          </a:p>
          <a:p>
            <a:pPr>
              <a:buFontTx/>
              <a:buNone/>
            </a:pPr>
            <a:r>
              <a:rPr lang="en-US" altLang="zh-TW" sz="2000">
                <a:ea typeface="新細明體" panose="02020500000000000000" pitchFamily="18" charset="-120"/>
              </a:rPr>
              <a:t>   * E-Mail: SMTP and MIME, and POP </a:t>
            </a:r>
          </a:p>
          <a:p>
            <a:pPr>
              <a:buFontTx/>
              <a:buNone/>
            </a:pPr>
            <a:r>
              <a:rPr lang="en-US" altLang="zh-TW" sz="2000">
                <a:ea typeface="新細明體" panose="02020500000000000000" pitchFamily="18" charset="-120"/>
              </a:rPr>
              <a:t>   * HTTP</a:t>
            </a:r>
          </a:p>
          <a:p>
            <a:pPr>
              <a:buFontTx/>
              <a:buNone/>
            </a:pPr>
            <a:r>
              <a:rPr lang="en-US" altLang="zh-TW" sz="2000" b="1">
                <a:ea typeface="新細明體" panose="02020500000000000000" pitchFamily="18" charset="-120"/>
              </a:rPr>
              <a:t>   </a:t>
            </a:r>
            <a:r>
              <a:rPr lang="en-US" altLang="zh-TW" sz="2000">
                <a:ea typeface="新細明體" panose="02020500000000000000" pitchFamily="18" charset="-120"/>
              </a:rPr>
              <a:t>* Voice Over IP (VoIP)</a:t>
            </a:r>
            <a:endParaRPr lang="en-US" altLang="zh-TW" sz="1800">
              <a:ea typeface="新細明體" panose="02020500000000000000" pitchFamily="18" charset="-120"/>
            </a:endParaRPr>
          </a:p>
          <a:p>
            <a:pPr>
              <a:buFontTx/>
              <a:buNone/>
            </a:pPr>
            <a:r>
              <a:rPr lang="en-US" altLang="zh-TW" sz="2000" b="1">
                <a:ea typeface="新細明體" panose="02020500000000000000" pitchFamily="18" charset="-120"/>
              </a:rPr>
              <a:t>3. Transport Protocols</a:t>
            </a:r>
          </a:p>
          <a:p>
            <a:pPr>
              <a:buFontTx/>
              <a:buNone/>
            </a:pPr>
            <a:r>
              <a:rPr lang="en-US" altLang="zh-TW" sz="2000">
                <a:ea typeface="新細明體" panose="02020500000000000000" pitchFamily="18" charset="-120"/>
              </a:rPr>
              <a:t>   * TCP </a:t>
            </a:r>
            <a:r>
              <a:rPr lang="zh-TW" altLang="en-US" sz="2000">
                <a:ea typeface="新細明體" panose="02020500000000000000" pitchFamily="18" charset="-120"/>
              </a:rPr>
              <a:t> </a:t>
            </a:r>
            <a:r>
              <a:rPr lang="en-US" altLang="zh-TW" sz="2000">
                <a:ea typeface="新細明體" panose="02020500000000000000" pitchFamily="18" charset="-120"/>
              </a:rPr>
              <a:t>&amp;</a:t>
            </a:r>
            <a:r>
              <a:rPr lang="zh-TW" altLang="en-US" sz="2000">
                <a:ea typeface="新細明體" panose="02020500000000000000" pitchFamily="18" charset="-120"/>
              </a:rPr>
              <a:t> </a:t>
            </a:r>
            <a:r>
              <a:rPr lang="en-US" altLang="zh-TW" sz="2000">
                <a:ea typeface="新細明體" panose="02020500000000000000" pitchFamily="18" charset="-120"/>
              </a:rPr>
              <a:t>UDP</a:t>
            </a:r>
          </a:p>
          <a:p>
            <a:pPr>
              <a:buFontTx/>
              <a:buNone/>
            </a:pPr>
            <a:r>
              <a:rPr lang="en-US" altLang="zh-TW" sz="2000" b="1">
                <a:ea typeface="新細明體" panose="02020500000000000000" pitchFamily="18" charset="-120"/>
              </a:rPr>
              <a:t>4. Internet Procotols</a:t>
            </a:r>
            <a:br>
              <a:rPr lang="en-US" altLang="zh-TW" sz="2000" b="1">
                <a:ea typeface="新細明體" panose="02020500000000000000" pitchFamily="18" charset="-120"/>
              </a:rPr>
            </a:br>
            <a:r>
              <a:rPr lang="en-US" altLang="zh-TW" sz="2000">
                <a:ea typeface="新細明體" panose="02020500000000000000" pitchFamily="18" charset="-120"/>
              </a:rPr>
              <a:t>* IP, IPv6, Routing, Multicasting</a:t>
            </a:r>
          </a:p>
          <a:p>
            <a:pPr>
              <a:buFontTx/>
              <a:buNone/>
            </a:pPr>
            <a:r>
              <a:rPr lang="en-US" altLang="zh-TW" sz="2000" b="1">
                <a:ea typeface="新細明體" panose="02020500000000000000" pitchFamily="18" charset="-120"/>
              </a:rPr>
              <a:t>5. Network Security</a:t>
            </a:r>
            <a:br>
              <a:rPr lang="en-US" altLang="zh-TW" sz="1600">
                <a:ea typeface="新細明體" panose="02020500000000000000" pitchFamily="18" charset="-120"/>
              </a:rPr>
            </a:br>
            <a:r>
              <a:rPr lang="en-US" altLang="zh-TW" sz="1600">
                <a:ea typeface="新細明體" panose="02020500000000000000" pitchFamily="18" charset="-120"/>
              </a:rPr>
              <a:t>* AES, SHA, RSA, SSL/TLS</a:t>
            </a:r>
            <a:endParaRPr lang="en-US" altLang="zh-TW" sz="2000"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B088C0A1-78BF-45CD-A339-946FF054E4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Course Outline (3/3)</a:t>
            </a:r>
            <a:endParaRPr lang="zh-TW" altLang="en-US">
              <a:ea typeface="新細明體" panose="02020500000000000000" pitchFamily="18" charset="-120"/>
            </a:endParaRP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0B6C1C2A-18EA-4EF3-9BDB-C6EFF7CA5D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4213" y="1700213"/>
            <a:ext cx="8178800" cy="46863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altLang="zh-TW" sz="2000" b="1" dirty="0">
                <a:ea typeface="新細明體" pitchFamily="18" charset="-120"/>
              </a:rPr>
              <a:t>6. Network Management Model</a:t>
            </a:r>
          </a:p>
          <a:p>
            <a:pPr>
              <a:buFontTx/>
              <a:buNone/>
              <a:defRPr/>
            </a:pPr>
            <a:r>
              <a:rPr lang="en-US" altLang="zh-TW" sz="2000" dirty="0">
                <a:ea typeface="新細明體" pitchFamily="18" charset="-120"/>
              </a:rPr>
              <a:t>   * </a:t>
            </a:r>
            <a:r>
              <a:rPr lang="en-GB" altLang="zh-TW" sz="2000" dirty="0">
                <a:ea typeface="新細明體" pitchFamily="18" charset="-120"/>
              </a:rPr>
              <a:t>Network Management, ASN.1, BER</a:t>
            </a:r>
            <a:endParaRPr lang="en-US" altLang="zh-TW" sz="2000" dirty="0">
              <a:ea typeface="新細明體" pitchFamily="18" charset="-120"/>
            </a:endParaRPr>
          </a:p>
          <a:p>
            <a:pPr marL="0" indent="0">
              <a:buFontTx/>
              <a:buNone/>
              <a:defRPr/>
            </a:pPr>
            <a:r>
              <a:rPr lang="en-US" altLang="zh-TW" sz="2000" b="1" dirty="0">
                <a:ea typeface="新細明體" pitchFamily="18" charset="-120"/>
              </a:rPr>
              <a:t>7. SNMP Communication Model</a:t>
            </a:r>
            <a:br>
              <a:rPr lang="en-US" altLang="zh-TW" sz="2000" b="1" dirty="0">
                <a:ea typeface="新細明體" pitchFamily="18" charset="-120"/>
              </a:rPr>
            </a:br>
            <a:r>
              <a:rPr lang="en-US" altLang="zh-TW" sz="2000" b="1" dirty="0">
                <a:ea typeface="新細明體" pitchFamily="18" charset="-120"/>
              </a:rPr>
              <a:t>    </a:t>
            </a:r>
            <a:r>
              <a:rPr lang="en-US" altLang="zh-TW" sz="2000" dirty="0">
                <a:ea typeface="新細明體" pitchFamily="18" charset="-120"/>
              </a:rPr>
              <a:t>* SNMP Protocol</a:t>
            </a:r>
          </a:p>
          <a:p>
            <a:pPr marL="0" indent="0">
              <a:buFontTx/>
              <a:buNone/>
              <a:defRPr/>
            </a:pPr>
            <a:r>
              <a:rPr lang="en-US" altLang="zh-TW" sz="2000" b="1" dirty="0">
                <a:ea typeface="新細明體" pitchFamily="18" charset="-120"/>
              </a:rPr>
              <a:t>8. SNMP Information Model  -  SMI</a:t>
            </a:r>
            <a:br>
              <a:rPr lang="en-US" altLang="zh-TW" sz="2000" b="1" dirty="0">
                <a:ea typeface="新細明體" pitchFamily="18" charset="-120"/>
              </a:rPr>
            </a:br>
            <a:r>
              <a:rPr lang="en-US" altLang="zh-TW" sz="2000" b="1" dirty="0">
                <a:ea typeface="新細明體" pitchFamily="18" charset="-120"/>
              </a:rPr>
              <a:t>    </a:t>
            </a:r>
            <a:r>
              <a:rPr lang="en-US" altLang="zh-TW" sz="2000" dirty="0">
                <a:ea typeface="新細明體" pitchFamily="18" charset="-120"/>
              </a:rPr>
              <a:t>* Structure of Management Information (SMI, SMIv2)</a:t>
            </a:r>
          </a:p>
          <a:p>
            <a:pPr marL="0" indent="0">
              <a:buFontTx/>
              <a:buNone/>
              <a:defRPr/>
            </a:pPr>
            <a:r>
              <a:rPr lang="en-US" altLang="zh-TW" sz="2000" dirty="0">
                <a:ea typeface="新細明體" pitchFamily="18" charset="-120"/>
              </a:rPr>
              <a:t>9. </a:t>
            </a:r>
            <a:r>
              <a:rPr lang="en-US" altLang="zh-TW" sz="2000" b="1" dirty="0">
                <a:ea typeface="新細明體" pitchFamily="18" charset="-120"/>
              </a:rPr>
              <a:t>SNMP Information Model  -  MIB</a:t>
            </a:r>
          </a:p>
          <a:p>
            <a:pPr marL="0" indent="0">
              <a:buFontTx/>
              <a:buNone/>
              <a:defRPr/>
            </a:pPr>
            <a:r>
              <a:rPr lang="en-US" altLang="zh-TW" sz="2000" b="1" dirty="0">
                <a:ea typeface="新細明體" pitchFamily="18" charset="-120"/>
              </a:rPr>
              <a:t>    * </a:t>
            </a:r>
            <a:r>
              <a:rPr lang="en-US" altLang="zh-TW" sz="2000" dirty="0">
                <a:ea typeface="新細明體" pitchFamily="18" charset="-120"/>
              </a:rPr>
              <a:t>MIB Design, MIB II</a:t>
            </a:r>
          </a:p>
          <a:p>
            <a:pPr marL="0" indent="0">
              <a:buFontTx/>
              <a:buNone/>
              <a:defRPr/>
            </a:pPr>
            <a:r>
              <a:rPr lang="en-US" altLang="zh-TW" sz="2000" b="1" dirty="0">
                <a:ea typeface="新細明體" pitchFamily="18" charset="-120"/>
              </a:rPr>
              <a:t>9. SNMP Applications</a:t>
            </a:r>
            <a:br>
              <a:rPr lang="en-US" altLang="zh-TW" sz="2000" b="1" dirty="0">
                <a:ea typeface="新細明體" pitchFamily="18" charset="-120"/>
              </a:rPr>
            </a:br>
            <a:r>
              <a:rPr lang="en-US" altLang="zh-TW" sz="2000" b="1" dirty="0">
                <a:ea typeface="新細明體" pitchFamily="18" charset="-120"/>
              </a:rPr>
              <a:t>    </a:t>
            </a:r>
            <a:r>
              <a:rPr lang="en-US" altLang="zh-TW" sz="2000" dirty="0">
                <a:ea typeface="新細明體" pitchFamily="18" charset="-120"/>
              </a:rPr>
              <a:t>* SNMP Tools: MIB Browser, MRTG</a:t>
            </a:r>
            <a:br>
              <a:rPr lang="en-US" altLang="zh-TW" sz="2000" dirty="0">
                <a:ea typeface="新細明體" pitchFamily="18" charset="-120"/>
              </a:rPr>
            </a:br>
            <a:r>
              <a:rPr lang="en-US" altLang="zh-TW" sz="2000" dirty="0">
                <a:ea typeface="新細明體" pitchFamily="18" charset="-120"/>
              </a:rPr>
              <a:t>    * SNMP Programming: Net-SNMP, PHP</a:t>
            </a:r>
            <a:endParaRPr lang="en-US" altLang="zh-TW" sz="2000" b="1" dirty="0">
              <a:ea typeface="新細明體" pitchFamily="18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>
            <a:extLst>
              <a:ext uri="{FF2B5EF4-FFF2-40B4-BE49-F238E27FC236}">
                <a16:creationId xmlns:a16="http://schemas.microsoft.com/office/drawing/2014/main" id="{33B01B1F-F246-46DE-A5E4-A0A2C39D24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 panose="02020500000000000000" pitchFamily="18" charset="-120"/>
              </a:rPr>
              <a:t>自主學習</a:t>
            </a:r>
          </a:p>
        </p:txBody>
      </p:sp>
      <p:sp>
        <p:nvSpPr>
          <p:cNvPr id="17411" name="內容版面配置區 2">
            <a:extLst>
              <a:ext uri="{FF2B5EF4-FFF2-40B4-BE49-F238E27FC236}">
                <a16:creationId xmlns:a16="http://schemas.microsoft.com/office/drawing/2014/main" id="{955C4F58-B6E8-417B-B1BE-6516E4CCCF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188" y="1484313"/>
            <a:ext cx="7618412" cy="1143000"/>
          </a:xfrm>
        </p:spPr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MIB Browser</a:t>
            </a:r>
          </a:p>
        </p:txBody>
      </p:sp>
      <p:pic>
        <p:nvPicPr>
          <p:cNvPr id="17412" name="Picture 2">
            <a:extLst>
              <a:ext uri="{FF2B5EF4-FFF2-40B4-BE49-F238E27FC236}">
                <a16:creationId xmlns:a16="http://schemas.microsoft.com/office/drawing/2014/main" id="{23F6CBF4-1E0D-4CAC-93F6-43EA360C7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425" y="2093913"/>
            <a:ext cx="6407150" cy="427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標題 1">
            <a:extLst>
              <a:ext uri="{FF2B5EF4-FFF2-40B4-BE49-F238E27FC236}">
                <a16:creationId xmlns:a16="http://schemas.microsoft.com/office/drawing/2014/main" id="{9C214CFA-F779-407D-89E7-3965D80A41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ea typeface="新細明體" panose="02020500000000000000" pitchFamily="18" charset="-120"/>
              </a:rPr>
              <a:t>自主學習</a:t>
            </a:r>
          </a:p>
        </p:txBody>
      </p:sp>
      <p:sp>
        <p:nvSpPr>
          <p:cNvPr id="18435" name="內容版面配置區 2">
            <a:extLst>
              <a:ext uri="{FF2B5EF4-FFF2-40B4-BE49-F238E27FC236}">
                <a16:creationId xmlns:a16="http://schemas.microsoft.com/office/drawing/2014/main" id="{106E3C16-E0B2-46D6-9361-21650290E9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6575" y="1557338"/>
            <a:ext cx="7618413" cy="1143000"/>
          </a:xfrm>
        </p:spPr>
        <p:txBody>
          <a:bodyPr/>
          <a:lstStyle/>
          <a:p>
            <a:r>
              <a:rPr lang="en-US" altLang="zh-TW">
                <a:ea typeface="新細明體" panose="02020500000000000000" pitchFamily="18" charset="-120"/>
              </a:rPr>
              <a:t>MRTG</a:t>
            </a:r>
          </a:p>
        </p:txBody>
      </p:sp>
      <p:pic>
        <p:nvPicPr>
          <p:cNvPr id="18436" name="圖片 4">
            <a:extLst>
              <a:ext uri="{FF2B5EF4-FFF2-40B4-BE49-F238E27FC236}">
                <a16:creationId xmlns:a16="http://schemas.microsoft.com/office/drawing/2014/main" id="{A4C851D4-F1AC-4E18-8DFA-1881353D0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425" y="1844675"/>
            <a:ext cx="3813175" cy="453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矩形 5">
            <a:extLst>
              <a:ext uri="{FF2B5EF4-FFF2-40B4-BE49-F238E27FC236}">
                <a16:creationId xmlns:a16="http://schemas.microsoft.com/office/drawing/2014/main" id="{7455A51D-5EA9-4E8E-A43F-EAD3A85C4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500313"/>
            <a:ext cx="34623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9900"/>
              </a:buClr>
              <a:buChar char="•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9900"/>
              </a:buClr>
              <a:buChar char="—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9900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9900"/>
              </a:buClr>
              <a:buChar char="–"/>
              <a:defRPr kumimoji="1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9900"/>
              </a:buClr>
              <a:buChar char="•"/>
              <a:defRPr kumimoji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•"/>
              <a:defRPr kumimoji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•"/>
              <a:defRPr kumimoji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•"/>
              <a:defRPr kumimoji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9900"/>
              </a:buClr>
              <a:buChar char="•"/>
              <a:defRPr kumimoji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kumimoji="0" lang="zh-TW" altLang="en-US" sz="2400">
                <a:latin typeface="Times New Roman" panose="02020603050405020304" pitchFamily="18" charset="0"/>
                <a:ea typeface="新細明體" panose="02020500000000000000" pitchFamily="18" charset="-120"/>
                <a:hlinkClick r:id="rId3"/>
              </a:rPr>
              <a:t>https://oss.oetiker.ch/mrtg/</a:t>
            </a:r>
            <a:endParaRPr kumimoji="0" lang="en-US" altLang="zh-TW" sz="2400">
              <a:latin typeface="Times New Roman" panose="02020603050405020304" pitchFamily="18" charset="0"/>
              <a:ea typeface="新細明體" panose="02020500000000000000" pitchFamily="18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llings">
  <a:themeElements>
    <a:clrScheme name="Stallings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Stallings">
      <a:majorFont>
        <a:latin typeface="Arial Black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tallings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llings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llings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llings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llings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llings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llings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</TotalTime>
  <Words>394</Words>
  <Application>Microsoft Office PowerPoint</Application>
  <PresentationFormat>如螢幕大小 (4:3)</PresentationFormat>
  <Paragraphs>66</Paragraphs>
  <Slides>9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6" baseType="lpstr">
      <vt:lpstr>Times New Roman</vt:lpstr>
      <vt:lpstr>Arial</vt:lpstr>
      <vt:lpstr>Arial Black</vt:lpstr>
      <vt:lpstr>Tahoma</vt:lpstr>
      <vt:lpstr>新細明體</vt:lpstr>
      <vt:lpstr>微軟正黑體</vt:lpstr>
      <vt:lpstr>Stallings</vt:lpstr>
      <vt:lpstr>高等資訊網路 Advanced Computer Networking</vt:lpstr>
      <vt:lpstr>Textbook</vt:lpstr>
      <vt:lpstr>SNMP Tools</vt:lpstr>
      <vt:lpstr>Advanced Computer Networking</vt:lpstr>
      <vt:lpstr>Course Outline (1/3)</vt:lpstr>
      <vt:lpstr>Course Outline (2/3)</vt:lpstr>
      <vt:lpstr>Course Outline (3/3)</vt:lpstr>
      <vt:lpstr>自主學習</vt:lpstr>
      <vt:lpstr>自主學習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Data Networks and the Internet</dc:title>
  <dc:creator>Adrian J Pullin</dc:creator>
  <cp:lastModifiedBy>Yen-Cheng Chen</cp:lastModifiedBy>
  <cp:revision>52</cp:revision>
  <dcterms:created xsi:type="dcterms:W3CDTF">1601-01-01T00:00:00Z</dcterms:created>
  <dcterms:modified xsi:type="dcterms:W3CDTF">2026-09-08T05:08:51Z</dcterms:modified>
</cp:coreProperties>
</file>