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4" r:id="rId4"/>
    <p:sldId id="265" r:id="rId5"/>
    <p:sldId id="266" r:id="rId6"/>
    <p:sldId id="270" r:id="rId7"/>
    <p:sldId id="267" r:id="rId8"/>
    <p:sldId id="268" r:id="rId9"/>
    <p:sldId id="271" r:id="rId10"/>
    <p:sldId id="262" r:id="rId11"/>
  </p:sldIdLst>
  <p:sldSz cx="9144000" cy="6858000" type="screen4x3"/>
  <p:notesSz cx="6797675" cy="9874250"/>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570F"/>
    <a:srgbClr val="336600"/>
    <a:srgbClr val="CCECFF"/>
    <a:srgbClr val="99CCFF"/>
    <a:srgbClr val="00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7906" autoAdjust="0"/>
  </p:normalViewPr>
  <p:slideViewPr>
    <p:cSldViewPr snapToGrid="0">
      <p:cViewPr varScale="1">
        <p:scale>
          <a:sx n="114" d="100"/>
          <a:sy n="114" d="100"/>
        </p:scale>
        <p:origin x="1524" y="108"/>
      </p:cViewPr>
      <p:guideLst>
        <p:guide orient="horz" pos="2160"/>
        <p:guide pos="2880"/>
      </p:guideLst>
    </p:cSldViewPr>
  </p:slideViewPr>
  <p:notesTextViewPr>
    <p:cViewPr>
      <p:scale>
        <a:sx n="100" d="100"/>
        <a:sy n="100" d="100"/>
      </p:scale>
      <p:origin x="0" y="0"/>
    </p:cViewPr>
  </p:notesTextViewPr>
  <p:notesViewPr>
    <p:cSldViewPr snapToGrid="0">
      <p:cViewPr>
        <p:scale>
          <a:sx n="118" d="100"/>
          <a:sy n="118" d="100"/>
        </p:scale>
        <p:origin x="-3108" y="6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61FCB8D-E22B-4C3E-8F1E-DB93CA92E7A2}"/>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C2B50892-5BF0-4E01-A73A-ABA561CA9367}"/>
              </a:ext>
            </a:extLst>
          </p:cNvPr>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F9ABA5B9-2512-41B0-9FD5-52F1E8439EE1}" type="datetimeFigureOut">
              <a:rPr lang="zh-TW" altLang="en-US"/>
              <a:pPr>
                <a:defRPr/>
              </a:pPr>
              <a:t>2021/2/23</a:t>
            </a:fld>
            <a:endParaRPr lang="zh-TW" altLang="en-US"/>
          </a:p>
        </p:txBody>
      </p:sp>
      <p:sp>
        <p:nvSpPr>
          <p:cNvPr id="4" name="頁尾版面配置區 3">
            <a:extLst>
              <a:ext uri="{FF2B5EF4-FFF2-40B4-BE49-F238E27FC236}">
                <a16:creationId xmlns:a16="http://schemas.microsoft.com/office/drawing/2014/main" id="{73C08097-DD82-4965-8019-291DC5C75313}"/>
              </a:ext>
            </a:extLst>
          </p:cNvPr>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5" name="投影片編號版面配置區 4">
            <a:extLst>
              <a:ext uri="{FF2B5EF4-FFF2-40B4-BE49-F238E27FC236}">
                <a16:creationId xmlns:a16="http://schemas.microsoft.com/office/drawing/2014/main" id="{F5B2B9F4-E310-4375-9325-3CB4F53C564E}"/>
              </a:ext>
            </a:extLst>
          </p:cNvPr>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E1297DC-753E-4255-AB98-88DA297DA6C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979BBE05-2609-4041-902F-F757E52F5712}"/>
              </a:ext>
            </a:extLst>
          </p:cNvPr>
          <p:cNvSpPr>
            <a:spLocks noGrp="1"/>
          </p:cNvSpPr>
          <p:nvPr>
            <p:ph type="hdr" sz="quarter"/>
          </p:nvPr>
        </p:nvSpPr>
        <p:spPr>
          <a:xfrm>
            <a:off x="0" y="0"/>
            <a:ext cx="2946400" cy="493713"/>
          </a:xfrm>
          <a:prstGeom prst="rect">
            <a:avLst/>
          </a:prstGeom>
        </p:spPr>
        <p:txBody>
          <a:bodyPr vert="horz" lIns="91440" tIns="45720" rIns="91440" bIns="45720" rtlCol="0"/>
          <a:lstStyle>
            <a:lvl1pPr algn="l" eaLnBrk="1" hangingPunct="1">
              <a:defRPr sz="1200">
                <a:latin typeface="Arial" charset="0"/>
                <a:ea typeface="新細明體" pitchFamily="18" charset="-120"/>
              </a:defRPr>
            </a:lvl1pPr>
          </a:lstStyle>
          <a:p>
            <a:pPr>
              <a:defRPr/>
            </a:pPr>
            <a:endParaRPr lang="zh-TW" altLang="en-US"/>
          </a:p>
        </p:txBody>
      </p:sp>
      <p:sp>
        <p:nvSpPr>
          <p:cNvPr id="3" name="日期版面配置區 2">
            <a:extLst>
              <a:ext uri="{FF2B5EF4-FFF2-40B4-BE49-F238E27FC236}">
                <a16:creationId xmlns:a16="http://schemas.microsoft.com/office/drawing/2014/main" id="{EE82CF81-D540-4226-BAFC-398F1CCA3863}"/>
              </a:ext>
            </a:extLst>
          </p:cNvPr>
          <p:cNvSpPr>
            <a:spLocks noGrp="1"/>
          </p:cNvSpPr>
          <p:nvPr>
            <p:ph type="dt" idx="1"/>
          </p:nvPr>
        </p:nvSpPr>
        <p:spPr>
          <a:xfrm>
            <a:off x="3849688" y="0"/>
            <a:ext cx="2946400" cy="493713"/>
          </a:xfrm>
          <a:prstGeom prst="rect">
            <a:avLst/>
          </a:prstGeom>
        </p:spPr>
        <p:txBody>
          <a:bodyPr vert="horz" lIns="91440" tIns="45720" rIns="91440" bIns="45720" rtlCol="0"/>
          <a:lstStyle>
            <a:lvl1pPr algn="r" eaLnBrk="1" hangingPunct="1">
              <a:defRPr sz="1200">
                <a:latin typeface="Arial" charset="0"/>
                <a:ea typeface="新細明體" pitchFamily="18" charset="-120"/>
              </a:defRPr>
            </a:lvl1pPr>
          </a:lstStyle>
          <a:p>
            <a:pPr>
              <a:defRPr/>
            </a:pPr>
            <a:fld id="{41AF988E-654D-4421-880C-5E90FA7715D0}" type="datetimeFigureOut">
              <a:rPr lang="zh-TW" altLang="en-US"/>
              <a:pPr>
                <a:defRPr/>
              </a:pPr>
              <a:t>2021/2/23</a:t>
            </a:fld>
            <a:endParaRPr lang="zh-TW" altLang="en-US"/>
          </a:p>
        </p:txBody>
      </p:sp>
      <p:sp>
        <p:nvSpPr>
          <p:cNvPr id="4" name="投影片圖像版面配置區 3">
            <a:extLst>
              <a:ext uri="{FF2B5EF4-FFF2-40B4-BE49-F238E27FC236}">
                <a16:creationId xmlns:a16="http://schemas.microsoft.com/office/drawing/2014/main" id="{EA42489F-A501-438E-9530-7F3BA73228AF}"/>
              </a:ext>
            </a:extLst>
          </p:cNvPr>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2B630973-089B-4E99-A465-3AA7E5F37750}"/>
              </a:ext>
            </a:extLst>
          </p:cNvPr>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555AE624-EF8B-4F2F-AE05-D7A9CBF2CFEC}"/>
              </a:ext>
            </a:extLst>
          </p:cNvPr>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hangingPunct="1">
              <a:defRPr sz="1200">
                <a:latin typeface="Arial" charset="0"/>
                <a:ea typeface="新細明體" pitchFamily="18" charset="-120"/>
              </a:defRPr>
            </a:lvl1pPr>
          </a:lstStyle>
          <a:p>
            <a:pPr>
              <a:defRPr/>
            </a:pPr>
            <a:endParaRPr lang="zh-TW" altLang="en-US"/>
          </a:p>
        </p:txBody>
      </p:sp>
      <p:sp>
        <p:nvSpPr>
          <p:cNvPr id="7" name="投影片編號版面配置區 6">
            <a:extLst>
              <a:ext uri="{FF2B5EF4-FFF2-40B4-BE49-F238E27FC236}">
                <a16:creationId xmlns:a16="http://schemas.microsoft.com/office/drawing/2014/main" id="{F6DC8D13-2243-4210-A320-3CF8A82003DD}"/>
              </a:ext>
            </a:extLst>
          </p:cNvPr>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8B6D3BB-6FA5-4883-8CD8-C790BA0F9D6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oursemap.cloud.ncnu.edu.t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coursemap.cloud.ncnu.edu.t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oursemap.cloud.ncnu.edu.tw/"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oursemap.cloud.ncnu.edu.t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coursemap.cloud.ncnu.edu.t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投影片圖像版面配置區 1">
            <a:extLst>
              <a:ext uri="{FF2B5EF4-FFF2-40B4-BE49-F238E27FC236}">
                <a16:creationId xmlns:a16="http://schemas.microsoft.com/office/drawing/2014/main" id="{3C4B898B-6C14-45B6-B2FF-A0B44A60A3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DE04919A-48D8-425F-BABF-FA5ED35B4B94}"/>
              </a:ext>
            </a:extLst>
          </p:cNvPr>
          <p:cNvSpPr>
            <a:spLocks noGrp="1"/>
          </p:cNvSpPr>
          <p:nvPr>
            <p:ph type="body" idx="1"/>
          </p:nvPr>
        </p:nvSpPr>
        <p:spPr/>
        <p:txBody>
          <a:bodyPr/>
          <a:lstStyle/>
          <a:p>
            <a:pPr eaLnBrk="1" fontAlgn="auto" hangingPunct="1">
              <a:spcBef>
                <a:spcPts val="0"/>
              </a:spcBef>
              <a:spcAft>
                <a:spcPts val="0"/>
              </a:spcAft>
              <a:defRPr/>
            </a:pPr>
            <a:r>
              <a:rPr lang="zh-TW" altLang="en-US" dirty="0"/>
              <a:t>此投影片提供任課老師於每學期第一堂課介紹本課程與校院系素養與核心能力、課程地圖、以及職涯進路之關聯性，讓同學在修習本課程前能夠清楚了解：</a:t>
            </a:r>
            <a:endParaRPr lang="en-US" altLang="zh-TW" dirty="0"/>
          </a:p>
          <a:p>
            <a:pPr marL="228600" indent="-228600" eaLnBrk="1" fontAlgn="auto" hangingPunct="1">
              <a:spcBef>
                <a:spcPts val="0"/>
              </a:spcBef>
              <a:spcAft>
                <a:spcPts val="0"/>
              </a:spcAft>
              <a:buFontTx/>
              <a:buAutoNum type="arabicPeriod"/>
              <a:defRPr/>
            </a:pPr>
            <a:r>
              <a:rPr lang="zh-TW" altLang="en-US" dirty="0"/>
              <a:t>本課程對於哪些核心能力之培養能有所增進</a:t>
            </a:r>
            <a:endParaRPr lang="en-US" altLang="zh-TW" dirty="0"/>
          </a:p>
          <a:p>
            <a:pPr marL="228600" indent="-228600" eaLnBrk="1" fontAlgn="auto" hangingPunct="1">
              <a:spcBef>
                <a:spcPts val="0"/>
              </a:spcBef>
              <a:spcAft>
                <a:spcPts val="0"/>
              </a:spcAft>
              <a:buFontTx/>
              <a:buAutoNum type="arabicPeriod"/>
              <a:defRPr/>
            </a:pPr>
            <a:r>
              <a:rPr lang="zh-TW" altLang="en-US" dirty="0"/>
              <a:t>本課程在課程地圖之位置，以掌握其修課之規劃</a:t>
            </a:r>
            <a:endParaRPr lang="en-US" altLang="zh-TW" dirty="0"/>
          </a:p>
          <a:p>
            <a:pPr marL="228600" indent="-228600" eaLnBrk="1" fontAlgn="auto" hangingPunct="1">
              <a:spcBef>
                <a:spcPts val="0"/>
              </a:spcBef>
              <a:spcAft>
                <a:spcPts val="0"/>
              </a:spcAft>
              <a:buFontTx/>
              <a:buAutoNum type="arabicPeriod"/>
              <a:defRPr/>
            </a:pPr>
            <a:r>
              <a:rPr lang="zh-TW" altLang="en-US" dirty="0"/>
              <a:t>本課程與未來職涯進路之關係，有助於未來升學、就業發展</a:t>
            </a:r>
            <a:endParaRPr lang="en-US" altLang="zh-TW" dirty="0"/>
          </a:p>
          <a:p>
            <a:pPr marL="228600" indent="-228600" eaLnBrk="1" fontAlgn="auto" hangingPunct="1">
              <a:spcBef>
                <a:spcPts val="0"/>
              </a:spcBef>
              <a:spcAft>
                <a:spcPts val="0"/>
              </a:spcAft>
              <a:defRPr/>
            </a:pPr>
            <a:endParaRPr lang="en-US" altLang="zh-TW" dirty="0"/>
          </a:p>
          <a:p>
            <a:pPr marL="228600" indent="-228600" eaLnBrk="1" fontAlgn="auto" hangingPunct="1">
              <a:spcBef>
                <a:spcPts val="0"/>
              </a:spcBef>
              <a:spcAft>
                <a:spcPts val="0"/>
              </a:spcAft>
              <a:defRPr/>
            </a:pPr>
            <a:r>
              <a:rPr lang="zh-TW" altLang="en-US" dirty="0"/>
              <a:t>* 此簡報檔以社工系</a:t>
            </a:r>
            <a:r>
              <a:rPr lang="en-US" altLang="zh-TW" dirty="0"/>
              <a:t>"</a:t>
            </a:r>
            <a:r>
              <a:rPr lang="zh-TW" altLang="en-US" dirty="0"/>
              <a:t>社會工作管理</a:t>
            </a:r>
            <a:r>
              <a:rPr lang="en-US" altLang="zh-TW" dirty="0"/>
              <a:t>"</a:t>
            </a:r>
            <a:r>
              <a:rPr lang="zh-TW" altLang="en-US" dirty="0"/>
              <a:t>課程為例，敬請系所與老師參考此檔案，編輯系</a:t>
            </a:r>
            <a:r>
              <a:rPr lang="en-US" altLang="zh-TW" dirty="0"/>
              <a:t>/</a:t>
            </a:r>
            <a:r>
              <a:rPr lang="zh-TW" altLang="en-US" dirty="0"/>
              <a:t>課程之</a:t>
            </a:r>
            <a:r>
              <a:rPr lang="zh-TW" altLang="en-US" dirty="0">
                <a:latin typeface="標楷體" pitchFamily="65" charset="-120"/>
                <a:ea typeface="標楷體" pitchFamily="65" charset="-120"/>
              </a:rPr>
              <a:t>核心能力與課程地圖簡報檔</a:t>
            </a:r>
            <a:endParaRPr lang="en-US" altLang="zh-TW" dirty="0">
              <a:latin typeface="標楷體" pitchFamily="65" charset="-120"/>
              <a:ea typeface="標楷體" pitchFamily="65" charset="-120"/>
            </a:endParaRPr>
          </a:p>
          <a:p>
            <a:pPr marL="228600" indent="-228600" eaLnBrk="1" fontAlgn="auto" hangingPunct="1">
              <a:spcBef>
                <a:spcPts val="0"/>
              </a:spcBef>
              <a:spcAft>
                <a:spcPts val="0"/>
              </a:spcAft>
              <a:defRPr/>
            </a:pPr>
            <a:endParaRPr lang="zh-TW" altLang="en-US" dirty="0"/>
          </a:p>
        </p:txBody>
      </p:sp>
      <p:sp>
        <p:nvSpPr>
          <p:cNvPr id="6148" name="投影片編號版面配置區 3">
            <a:extLst>
              <a:ext uri="{FF2B5EF4-FFF2-40B4-BE49-F238E27FC236}">
                <a16:creationId xmlns:a16="http://schemas.microsoft.com/office/drawing/2014/main" id="{C638FED3-7B9D-4936-A5A7-5E43C32BE7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C23F7F2C-D1F0-43A7-9A6A-7C349C4AB2F7}" type="slidenum">
              <a:rPr lang="zh-TW" altLang="en-US">
                <a:latin typeface="Arial" panose="020B0604020202020204" pitchFamily="34" charset="0"/>
              </a:rPr>
              <a:pPr>
                <a:spcBef>
                  <a:spcPct val="0"/>
                </a:spcBef>
              </a:pPr>
              <a:t>1</a:t>
            </a:fld>
            <a:endParaRPr lang="zh-TW"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投影片圖像版面配置區 1">
            <a:extLst>
              <a:ext uri="{FF2B5EF4-FFF2-40B4-BE49-F238E27FC236}">
                <a16:creationId xmlns:a16="http://schemas.microsoft.com/office/drawing/2014/main" id="{9C5FF317-9375-453B-9652-9431E6A69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備忘稿版面配置區 2">
            <a:extLst>
              <a:ext uri="{FF2B5EF4-FFF2-40B4-BE49-F238E27FC236}">
                <a16:creationId xmlns:a16="http://schemas.microsoft.com/office/drawing/2014/main" id="{B93A869B-A8DE-4564-B850-73E968D3DD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7800" indent="-177800" eaLnBrk="1" hangingPunct="1">
              <a:spcBef>
                <a:spcPct val="0"/>
              </a:spcBef>
              <a:buFontTx/>
              <a:buChar char="•"/>
            </a:pPr>
            <a:r>
              <a:rPr lang="zh-TW" altLang="en-US"/>
              <a:t>由於大部分同學尚未清楚了解本校所訂之學生八大基本素養與核心能力，希望老師於第一堂課協助宣導。</a:t>
            </a:r>
            <a:endParaRPr lang="en-US" altLang="zh-TW"/>
          </a:p>
          <a:p>
            <a:pPr marL="177800" indent="-177800" eaLnBrk="1" hangingPunct="1">
              <a:spcBef>
                <a:spcPct val="0"/>
              </a:spcBef>
              <a:buFontTx/>
              <a:buChar char="•"/>
            </a:pPr>
            <a:r>
              <a:rPr lang="zh-TW" altLang="en-US"/>
              <a:t>直接的教條式宣導可能有點無聊，建議強調學生畢業後未來發展，不能只憑專業知識技能，更重要的是這些素養與核心能力之培養，也是大學四年學習的重要課題。</a:t>
            </a:r>
            <a:endParaRPr lang="en-US" altLang="zh-TW"/>
          </a:p>
        </p:txBody>
      </p:sp>
      <p:sp>
        <p:nvSpPr>
          <p:cNvPr id="8196" name="投影片編號版面配置區 3">
            <a:extLst>
              <a:ext uri="{FF2B5EF4-FFF2-40B4-BE49-F238E27FC236}">
                <a16:creationId xmlns:a16="http://schemas.microsoft.com/office/drawing/2014/main" id="{5063AEC3-022C-4241-B075-08F80E8182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EB50775-AF7E-4E08-9CE3-9B762754F793}" type="slidenum">
              <a:rPr lang="zh-TW" altLang="en-US">
                <a:latin typeface="Arial" panose="020B0604020202020204" pitchFamily="34" charset="0"/>
              </a:rPr>
              <a:pPr>
                <a:spcBef>
                  <a:spcPct val="0"/>
                </a:spcBef>
              </a:pPr>
              <a:t>2</a:t>
            </a:fld>
            <a:endParaRPr lang="zh-TW"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投影片圖像版面配置區 1">
            <a:extLst>
              <a:ext uri="{FF2B5EF4-FFF2-40B4-BE49-F238E27FC236}">
                <a16:creationId xmlns:a16="http://schemas.microsoft.com/office/drawing/2014/main" id="{704E0AED-670D-492E-A619-606B853403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備忘稿版面配置區 2">
            <a:extLst>
              <a:ext uri="{FF2B5EF4-FFF2-40B4-BE49-F238E27FC236}">
                <a16:creationId xmlns:a16="http://schemas.microsoft.com/office/drawing/2014/main" id="{5C2E132A-B5E7-4D03-BC99-8A910E7600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介紹</a:t>
            </a:r>
            <a:r>
              <a:rPr lang="en-US" altLang="zh-TW"/>
              <a:t>"</a:t>
            </a:r>
            <a:r>
              <a:rPr lang="zh-TW" altLang="en-US"/>
              <a:t>暨大課程地圖網站</a:t>
            </a:r>
            <a:r>
              <a:rPr lang="en-US" altLang="zh-TW"/>
              <a:t>"</a:t>
            </a:r>
            <a:r>
              <a:rPr lang="zh-TW" altLang="en-US"/>
              <a:t>，任課老師也可以至該網站取得本簡報檔所需資訊</a:t>
            </a:r>
            <a:endParaRPr lang="en-US" altLang="zh-TW"/>
          </a:p>
          <a:p>
            <a:pPr eaLnBrk="1" hangingPunct="1">
              <a:spcBef>
                <a:spcPct val="0"/>
              </a:spcBef>
            </a:pPr>
            <a:r>
              <a:rPr lang="zh-TW" altLang="en-US"/>
              <a:t>暨大首頁</a:t>
            </a:r>
            <a:r>
              <a:rPr lang="en-US" altLang="zh-TW">
                <a:sym typeface="Wingdings" panose="05000000000000000000" pitchFamily="2" charset="2"/>
              </a:rPr>
              <a:t></a:t>
            </a:r>
            <a:r>
              <a:rPr lang="zh-TW" altLang="en-US"/>
              <a:t>暨大課程地圖</a:t>
            </a:r>
            <a:endParaRPr lang="en-US" altLang="zh-TW"/>
          </a:p>
          <a:p>
            <a:pPr eaLnBrk="1" hangingPunct="1">
              <a:spcBef>
                <a:spcPct val="0"/>
              </a:spcBef>
            </a:pPr>
            <a:r>
              <a:rPr lang="zh-TW" altLang="en-US"/>
              <a:t>網址</a:t>
            </a:r>
            <a:r>
              <a:rPr lang="en-US" altLang="zh-TW"/>
              <a:t>:</a:t>
            </a:r>
            <a:r>
              <a:rPr lang="zh-TW" altLang="en-US"/>
              <a:t> </a:t>
            </a:r>
            <a:r>
              <a:rPr lang="en-US" altLang="zh-TW"/>
              <a:t>http://coursemap.cloud.ncnu.edu.tw/</a:t>
            </a:r>
          </a:p>
          <a:p>
            <a:pPr eaLnBrk="1" hangingPunct="1">
              <a:spcBef>
                <a:spcPct val="0"/>
              </a:spcBef>
            </a:pPr>
            <a:endParaRPr lang="en-US" altLang="zh-TW"/>
          </a:p>
        </p:txBody>
      </p:sp>
      <p:sp>
        <p:nvSpPr>
          <p:cNvPr id="10244" name="投影片編號版面配置區 3">
            <a:extLst>
              <a:ext uri="{FF2B5EF4-FFF2-40B4-BE49-F238E27FC236}">
                <a16:creationId xmlns:a16="http://schemas.microsoft.com/office/drawing/2014/main" id="{C507CD1D-AF15-410B-AD4A-7A026D1D11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AB59F2F-1E29-44F9-B9DC-69616248341E}" type="slidenum">
              <a:rPr lang="zh-TW" altLang="en-US">
                <a:latin typeface="Arial" panose="020B0604020202020204" pitchFamily="34" charset="0"/>
              </a:rPr>
              <a:pPr>
                <a:spcBef>
                  <a:spcPct val="0"/>
                </a:spcBef>
              </a:pPr>
              <a:t>3</a:t>
            </a:fld>
            <a:endParaRPr lang="zh-TW"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a:extLst>
              <a:ext uri="{FF2B5EF4-FFF2-40B4-BE49-F238E27FC236}">
                <a16:creationId xmlns:a16="http://schemas.microsoft.com/office/drawing/2014/main" id="{9A56616B-4B05-42B2-B32A-193FEBB13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a:extLst>
              <a:ext uri="{FF2B5EF4-FFF2-40B4-BE49-F238E27FC236}">
                <a16:creationId xmlns:a16="http://schemas.microsoft.com/office/drawing/2014/main" id="{4A08C85E-82A8-408D-B0B4-63A948A2F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12292" name="投影片編號版面配置區 3">
            <a:extLst>
              <a:ext uri="{FF2B5EF4-FFF2-40B4-BE49-F238E27FC236}">
                <a16:creationId xmlns:a16="http://schemas.microsoft.com/office/drawing/2014/main" id="{537529C3-DB92-4827-A07C-DCCC94BC17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6D40228-0AED-46EA-8215-9B25DC56F1DF}" type="slidenum">
              <a:rPr lang="zh-TW" altLang="en-US">
                <a:latin typeface="Arial" panose="020B0604020202020204" pitchFamily="34" charset="0"/>
              </a:rPr>
              <a:pPr>
                <a:spcBef>
                  <a:spcPct val="0"/>
                </a:spcBef>
              </a:pPr>
              <a:t>4</a:t>
            </a:fld>
            <a:endParaRPr lang="zh-TW"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a:extLst>
              <a:ext uri="{FF2B5EF4-FFF2-40B4-BE49-F238E27FC236}">
                <a16:creationId xmlns:a16="http://schemas.microsoft.com/office/drawing/2014/main" id="{752D2074-AC63-40DE-AD43-C83440393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a:extLst>
              <a:ext uri="{FF2B5EF4-FFF2-40B4-BE49-F238E27FC236}">
                <a16:creationId xmlns:a16="http://schemas.microsoft.com/office/drawing/2014/main" id="{AD904C96-E2A8-44B7-A52B-322F828EFB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請老師參考本校課程地圖網站：</a:t>
            </a:r>
            <a:r>
              <a:rPr lang="en-US" altLang="zh-TW">
                <a:hlinkClick r:id="rId3"/>
              </a:rPr>
              <a:t>http://coursemap.cloud.ncnu.edu.tw/</a:t>
            </a:r>
            <a:r>
              <a:rPr lang="zh-TW" altLang="en-US"/>
              <a:t>，</a:t>
            </a:r>
            <a:endParaRPr lang="en-US" altLang="zh-TW"/>
          </a:p>
          <a:p>
            <a:pPr lvl="1" eaLnBrk="1" hangingPunct="1">
              <a:spcBef>
                <a:spcPct val="0"/>
              </a:spcBef>
              <a:buFontTx/>
              <a:buChar char="•"/>
            </a:pPr>
            <a:r>
              <a:rPr lang="zh-TW" altLang="en-US"/>
              <a:t> 點選  </a:t>
            </a:r>
            <a:r>
              <a:rPr lang="en-US" altLang="zh-TW"/>
              <a:t>"</a:t>
            </a:r>
            <a:r>
              <a:rPr lang="zh-TW" altLang="en-US"/>
              <a:t>院系所課程地圖</a:t>
            </a:r>
            <a:r>
              <a:rPr lang="en-US" altLang="zh-TW"/>
              <a:t>"</a:t>
            </a:r>
            <a:r>
              <a:rPr lang="zh-TW" altLang="en-US"/>
              <a:t>，</a:t>
            </a:r>
            <a:endParaRPr lang="en-US" altLang="zh-TW"/>
          </a:p>
          <a:p>
            <a:pPr lvl="1" eaLnBrk="1" hangingPunct="1">
              <a:spcBef>
                <a:spcPct val="0"/>
              </a:spcBef>
              <a:buFontTx/>
              <a:buChar char="•"/>
            </a:pPr>
            <a:r>
              <a:rPr lang="zh-TW" altLang="en-US"/>
              <a:t> 選取系所，</a:t>
            </a:r>
            <a:endParaRPr lang="en-US" altLang="zh-TW"/>
          </a:p>
          <a:p>
            <a:pPr lvl="1" eaLnBrk="1" hangingPunct="1">
              <a:spcBef>
                <a:spcPct val="0"/>
              </a:spcBef>
              <a:buFontTx/>
              <a:buChar char="•"/>
            </a:pPr>
            <a:r>
              <a:rPr lang="zh-TW" altLang="en-US"/>
              <a:t> 選擇班級或分組，</a:t>
            </a:r>
            <a:endParaRPr lang="en-US" altLang="zh-TW"/>
          </a:p>
          <a:p>
            <a:pPr lvl="1" eaLnBrk="1" hangingPunct="1">
              <a:spcBef>
                <a:spcPct val="0"/>
              </a:spcBef>
              <a:buFontTx/>
              <a:buChar char="•"/>
            </a:pPr>
            <a:r>
              <a:rPr lang="zh-TW" altLang="en-US"/>
              <a:t> 網頁將顯示系所之</a:t>
            </a:r>
            <a:r>
              <a:rPr lang="en-US" altLang="zh-TW"/>
              <a:t>"</a:t>
            </a:r>
            <a:r>
              <a:rPr lang="zh-TW" altLang="en-US"/>
              <a:t>教育目標</a:t>
            </a:r>
            <a:r>
              <a:rPr lang="en-US" altLang="zh-TW"/>
              <a:t>"</a:t>
            </a:r>
            <a:r>
              <a:rPr lang="zh-TW" altLang="en-US"/>
              <a:t>及</a:t>
            </a:r>
            <a:r>
              <a:rPr lang="en-US" altLang="zh-TW"/>
              <a:t>"</a:t>
            </a:r>
            <a:r>
              <a:rPr lang="zh-TW" altLang="en-US"/>
              <a:t>學生核心能力</a:t>
            </a:r>
            <a:r>
              <a:rPr lang="en-US" altLang="zh-TW"/>
              <a:t>"</a:t>
            </a:r>
            <a:r>
              <a:rPr lang="zh-TW" altLang="en-US"/>
              <a:t> </a:t>
            </a:r>
          </a:p>
          <a:p>
            <a:pPr eaLnBrk="1" hangingPunct="1">
              <a:spcBef>
                <a:spcPct val="0"/>
              </a:spcBef>
            </a:pPr>
            <a:endParaRPr lang="en-US" altLang="zh-TW"/>
          </a:p>
          <a:p>
            <a:pPr eaLnBrk="1" hangingPunct="1">
              <a:spcBef>
                <a:spcPct val="0"/>
              </a:spcBef>
            </a:pPr>
            <a:endParaRPr lang="en-US" altLang="zh-TW"/>
          </a:p>
        </p:txBody>
      </p:sp>
      <p:sp>
        <p:nvSpPr>
          <p:cNvPr id="14340" name="投影片編號版面配置區 3">
            <a:extLst>
              <a:ext uri="{FF2B5EF4-FFF2-40B4-BE49-F238E27FC236}">
                <a16:creationId xmlns:a16="http://schemas.microsoft.com/office/drawing/2014/main" id="{BA3A4399-6B3B-4CCF-8BDA-68DED423C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13C0BF8-809B-49B1-A84C-F02E0418132F}" type="slidenum">
              <a:rPr lang="zh-TW" altLang="en-US">
                <a:latin typeface="Arial" panose="020B0604020202020204" pitchFamily="34" charset="0"/>
              </a:rPr>
              <a:pPr>
                <a:spcBef>
                  <a:spcPct val="0"/>
                </a:spcBef>
              </a:pPr>
              <a:t>5</a:t>
            </a:fld>
            <a:endParaRPr lang="zh-TW"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圖像版面配置區 1">
            <a:extLst>
              <a:ext uri="{FF2B5EF4-FFF2-40B4-BE49-F238E27FC236}">
                <a16:creationId xmlns:a16="http://schemas.microsoft.com/office/drawing/2014/main" id="{752D2074-AC63-40DE-AD43-C83440393E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備忘稿版面配置區 2">
            <a:extLst>
              <a:ext uri="{FF2B5EF4-FFF2-40B4-BE49-F238E27FC236}">
                <a16:creationId xmlns:a16="http://schemas.microsoft.com/office/drawing/2014/main" id="{AD904C96-E2A8-44B7-A52B-322F828EFB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請老師參考本校課程地圖網站：</a:t>
            </a:r>
            <a:r>
              <a:rPr lang="en-US" altLang="zh-TW">
                <a:hlinkClick r:id="rId3"/>
              </a:rPr>
              <a:t>http://coursemap.cloud.ncnu.edu.tw/</a:t>
            </a:r>
            <a:r>
              <a:rPr lang="zh-TW" altLang="en-US"/>
              <a:t>，</a:t>
            </a:r>
            <a:endParaRPr lang="en-US" altLang="zh-TW"/>
          </a:p>
          <a:p>
            <a:pPr lvl="1" eaLnBrk="1" hangingPunct="1">
              <a:spcBef>
                <a:spcPct val="0"/>
              </a:spcBef>
              <a:buFontTx/>
              <a:buChar char="•"/>
            </a:pPr>
            <a:r>
              <a:rPr lang="zh-TW" altLang="en-US"/>
              <a:t> 點選  </a:t>
            </a:r>
            <a:r>
              <a:rPr lang="en-US" altLang="zh-TW"/>
              <a:t>"</a:t>
            </a:r>
            <a:r>
              <a:rPr lang="zh-TW" altLang="en-US"/>
              <a:t>院系所課程地圖</a:t>
            </a:r>
            <a:r>
              <a:rPr lang="en-US" altLang="zh-TW"/>
              <a:t>"</a:t>
            </a:r>
            <a:r>
              <a:rPr lang="zh-TW" altLang="en-US"/>
              <a:t>，</a:t>
            </a:r>
            <a:endParaRPr lang="en-US" altLang="zh-TW"/>
          </a:p>
          <a:p>
            <a:pPr lvl="1" eaLnBrk="1" hangingPunct="1">
              <a:spcBef>
                <a:spcPct val="0"/>
              </a:spcBef>
              <a:buFontTx/>
              <a:buChar char="•"/>
            </a:pPr>
            <a:r>
              <a:rPr lang="zh-TW" altLang="en-US"/>
              <a:t> 選取系所，</a:t>
            </a:r>
            <a:endParaRPr lang="en-US" altLang="zh-TW"/>
          </a:p>
          <a:p>
            <a:pPr lvl="1" eaLnBrk="1" hangingPunct="1">
              <a:spcBef>
                <a:spcPct val="0"/>
              </a:spcBef>
              <a:buFontTx/>
              <a:buChar char="•"/>
            </a:pPr>
            <a:r>
              <a:rPr lang="zh-TW" altLang="en-US"/>
              <a:t> 選擇班級或分組，</a:t>
            </a:r>
            <a:endParaRPr lang="en-US" altLang="zh-TW"/>
          </a:p>
          <a:p>
            <a:pPr lvl="1" eaLnBrk="1" hangingPunct="1">
              <a:spcBef>
                <a:spcPct val="0"/>
              </a:spcBef>
              <a:buFontTx/>
              <a:buChar char="•"/>
            </a:pPr>
            <a:r>
              <a:rPr lang="zh-TW" altLang="en-US"/>
              <a:t> 網頁將顯示系所之</a:t>
            </a:r>
            <a:r>
              <a:rPr lang="en-US" altLang="zh-TW"/>
              <a:t>"</a:t>
            </a:r>
            <a:r>
              <a:rPr lang="zh-TW" altLang="en-US"/>
              <a:t>教育目標</a:t>
            </a:r>
            <a:r>
              <a:rPr lang="en-US" altLang="zh-TW"/>
              <a:t>"</a:t>
            </a:r>
            <a:r>
              <a:rPr lang="zh-TW" altLang="en-US"/>
              <a:t>及</a:t>
            </a:r>
            <a:r>
              <a:rPr lang="en-US" altLang="zh-TW"/>
              <a:t>"</a:t>
            </a:r>
            <a:r>
              <a:rPr lang="zh-TW" altLang="en-US"/>
              <a:t>學生核心能力</a:t>
            </a:r>
            <a:r>
              <a:rPr lang="en-US" altLang="zh-TW"/>
              <a:t>"</a:t>
            </a:r>
            <a:r>
              <a:rPr lang="zh-TW" altLang="en-US"/>
              <a:t> </a:t>
            </a:r>
          </a:p>
          <a:p>
            <a:pPr eaLnBrk="1" hangingPunct="1">
              <a:spcBef>
                <a:spcPct val="0"/>
              </a:spcBef>
            </a:pPr>
            <a:endParaRPr lang="en-US" altLang="zh-TW"/>
          </a:p>
          <a:p>
            <a:pPr eaLnBrk="1" hangingPunct="1">
              <a:spcBef>
                <a:spcPct val="0"/>
              </a:spcBef>
            </a:pPr>
            <a:endParaRPr lang="en-US" altLang="zh-TW"/>
          </a:p>
        </p:txBody>
      </p:sp>
      <p:sp>
        <p:nvSpPr>
          <p:cNvPr id="14340" name="投影片編號版面配置區 3">
            <a:extLst>
              <a:ext uri="{FF2B5EF4-FFF2-40B4-BE49-F238E27FC236}">
                <a16:creationId xmlns:a16="http://schemas.microsoft.com/office/drawing/2014/main" id="{BA3A4399-6B3B-4CCF-8BDA-68DED423CB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13C0BF8-809B-49B1-A84C-F02E0418132F}" type="slidenum">
              <a:rPr lang="zh-TW" altLang="en-US">
                <a:latin typeface="Arial" panose="020B0604020202020204" pitchFamily="34" charset="0"/>
              </a:rPr>
              <a:pPr>
                <a:spcBef>
                  <a:spcPct val="0"/>
                </a:spcBef>
              </a:pPr>
              <a:t>6</a:t>
            </a:fld>
            <a:endParaRPr lang="zh-TW" altLang="en-US">
              <a:latin typeface="Arial" panose="020B0604020202020204" pitchFamily="34" charset="0"/>
            </a:endParaRPr>
          </a:p>
        </p:txBody>
      </p:sp>
    </p:spTree>
    <p:extLst>
      <p:ext uri="{BB962C8B-B14F-4D97-AF65-F5344CB8AC3E}">
        <p14:creationId xmlns:p14="http://schemas.microsoft.com/office/powerpoint/2010/main" val="422584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圖像版面配置區 1">
            <a:extLst>
              <a:ext uri="{FF2B5EF4-FFF2-40B4-BE49-F238E27FC236}">
                <a16:creationId xmlns:a16="http://schemas.microsoft.com/office/drawing/2014/main" id="{31DBDDD5-09FA-4D5D-A27B-E0FED1298F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備忘稿版面配置區 2">
            <a:extLst>
              <a:ext uri="{FF2B5EF4-FFF2-40B4-BE49-F238E27FC236}">
                <a16:creationId xmlns:a16="http://schemas.microsoft.com/office/drawing/2014/main" id="{2881EAF0-CF85-4AE9-8B6F-3C54EB0F93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a:t>請老師參考本校課程地圖網站：</a:t>
            </a:r>
            <a:r>
              <a:rPr lang="en-US" altLang="zh-TW">
                <a:hlinkClick r:id="rId3"/>
              </a:rPr>
              <a:t>http://coursemap.cloud.ncnu.edu.tw/</a:t>
            </a:r>
            <a:r>
              <a:rPr lang="zh-TW" altLang="en-US"/>
              <a:t>，</a:t>
            </a:r>
            <a:endParaRPr lang="en-US" altLang="zh-TW"/>
          </a:p>
          <a:p>
            <a:pPr lvl="1" eaLnBrk="1" hangingPunct="1">
              <a:spcBef>
                <a:spcPct val="0"/>
              </a:spcBef>
              <a:buFontTx/>
              <a:buChar char="•"/>
            </a:pPr>
            <a:r>
              <a:rPr lang="zh-TW" altLang="en-US"/>
              <a:t> 點選  </a:t>
            </a:r>
            <a:r>
              <a:rPr lang="en-US" altLang="zh-TW"/>
              <a:t>"</a:t>
            </a:r>
            <a:r>
              <a:rPr lang="zh-TW" altLang="en-US"/>
              <a:t>院系所課程地圖</a:t>
            </a:r>
            <a:r>
              <a:rPr lang="en-US" altLang="zh-TW"/>
              <a:t>"</a:t>
            </a:r>
            <a:r>
              <a:rPr lang="zh-TW" altLang="en-US"/>
              <a:t>，</a:t>
            </a:r>
            <a:endParaRPr lang="en-US" altLang="zh-TW"/>
          </a:p>
          <a:p>
            <a:pPr lvl="1" eaLnBrk="1" hangingPunct="1">
              <a:spcBef>
                <a:spcPct val="0"/>
              </a:spcBef>
              <a:buFontTx/>
              <a:buChar char="•"/>
            </a:pPr>
            <a:r>
              <a:rPr lang="zh-TW" altLang="en-US"/>
              <a:t> 選取系所，</a:t>
            </a:r>
            <a:endParaRPr lang="en-US" altLang="zh-TW"/>
          </a:p>
          <a:p>
            <a:pPr lvl="1" eaLnBrk="1" hangingPunct="1">
              <a:spcBef>
                <a:spcPct val="0"/>
              </a:spcBef>
              <a:buFontTx/>
              <a:buChar char="•"/>
            </a:pPr>
            <a:r>
              <a:rPr lang="zh-TW" altLang="en-US"/>
              <a:t> 選擇班級或分組，</a:t>
            </a:r>
            <a:endParaRPr lang="en-US" altLang="zh-TW"/>
          </a:p>
          <a:p>
            <a:pPr lvl="1" eaLnBrk="1" hangingPunct="1">
              <a:spcBef>
                <a:spcPct val="0"/>
              </a:spcBef>
              <a:buFontTx/>
              <a:buChar char="•"/>
            </a:pPr>
            <a:r>
              <a:rPr lang="zh-TW" altLang="en-US"/>
              <a:t> 網頁將顯示系所之</a:t>
            </a:r>
            <a:r>
              <a:rPr lang="en-US" altLang="zh-TW"/>
              <a:t>"</a:t>
            </a:r>
            <a:r>
              <a:rPr lang="zh-TW" altLang="en-US"/>
              <a:t>教育目標</a:t>
            </a:r>
            <a:r>
              <a:rPr lang="en-US" altLang="zh-TW"/>
              <a:t>"</a:t>
            </a:r>
            <a:r>
              <a:rPr lang="zh-TW" altLang="en-US"/>
              <a:t>及</a:t>
            </a:r>
            <a:r>
              <a:rPr lang="en-US" altLang="zh-TW"/>
              <a:t>"</a:t>
            </a:r>
            <a:r>
              <a:rPr lang="zh-TW" altLang="en-US"/>
              <a:t>學生核心能力</a:t>
            </a:r>
            <a:r>
              <a:rPr lang="en-US" altLang="zh-TW"/>
              <a:t>"</a:t>
            </a:r>
          </a:p>
        </p:txBody>
      </p:sp>
      <p:sp>
        <p:nvSpPr>
          <p:cNvPr id="16388" name="投影片編號版面配置區 3">
            <a:extLst>
              <a:ext uri="{FF2B5EF4-FFF2-40B4-BE49-F238E27FC236}">
                <a16:creationId xmlns:a16="http://schemas.microsoft.com/office/drawing/2014/main" id="{44A70574-15CB-46FF-823B-A8E0F0763B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56F4626-C53C-4346-AAE5-AC60A2A79E6A}" type="slidenum">
              <a:rPr lang="zh-TW" altLang="en-US">
                <a:latin typeface="Arial" panose="020B0604020202020204" pitchFamily="34" charset="0"/>
              </a:rPr>
              <a:pPr>
                <a:spcBef>
                  <a:spcPct val="0"/>
                </a:spcBef>
              </a:pPr>
              <a:t>7</a:t>
            </a:fld>
            <a:endParaRPr lang="zh-TW"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圖像版面配置區 1">
            <a:extLst>
              <a:ext uri="{FF2B5EF4-FFF2-40B4-BE49-F238E27FC236}">
                <a16:creationId xmlns:a16="http://schemas.microsoft.com/office/drawing/2014/main" id="{91847213-4A2F-4C31-88EB-3EF039CEE1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A390C07A-7D50-4376-A6E0-A0D88813E4E4}"/>
              </a:ext>
            </a:extLst>
          </p:cNvPr>
          <p:cNvSpPr>
            <a:spLocks noGrp="1"/>
          </p:cNvSpPr>
          <p:nvPr>
            <p:ph type="body" idx="1"/>
          </p:nvPr>
        </p:nvSpPr>
        <p:spPr/>
        <p:txBody>
          <a:bodyPr/>
          <a:lstStyle/>
          <a:p>
            <a:pPr marL="177800" indent="-177800" eaLnBrk="1" fontAlgn="auto" hangingPunct="1">
              <a:spcBef>
                <a:spcPts val="0"/>
              </a:spcBef>
              <a:spcAft>
                <a:spcPts val="0"/>
              </a:spcAft>
              <a:buFont typeface="Arial" pitchFamily="34" charset="0"/>
              <a:buChar char="•"/>
              <a:defRPr/>
            </a:pPr>
            <a:r>
              <a:rPr lang="zh-TW" altLang="en-US" dirty="0"/>
              <a:t>標示本課程對於哪些系核心能力培養有所助益</a:t>
            </a:r>
            <a:endParaRPr lang="en-US" altLang="zh-TW" dirty="0"/>
          </a:p>
          <a:p>
            <a:pPr marL="177800" indent="-177800" eaLnBrk="1" fontAlgn="auto" hangingPunct="1">
              <a:spcBef>
                <a:spcPts val="0"/>
              </a:spcBef>
              <a:spcAft>
                <a:spcPts val="0"/>
              </a:spcAft>
              <a:buFont typeface="Arial" pitchFamily="34" charset="0"/>
              <a:buChar char="•"/>
              <a:defRPr/>
            </a:pPr>
            <a:r>
              <a:rPr lang="zh-TW" altLang="en-US" dirty="0"/>
              <a:t>請老師參考本校課程地圖網站：</a:t>
            </a:r>
            <a:r>
              <a:rPr lang="en-US" altLang="zh-TW" dirty="0">
                <a:hlinkClick r:id="rId3"/>
              </a:rPr>
              <a:t>http://coursemap.cloud.ncnu.edu.tw/</a:t>
            </a:r>
            <a:r>
              <a:rPr lang="zh-TW" altLang="en-US" dirty="0"/>
              <a:t>，</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點選  </a:t>
            </a:r>
            <a:r>
              <a:rPr lang="en-US" altLang="zh-TW" dirty="0"/>
              <a:t>"</a:t>
            </a:r>
            <a:r>
              <a:rPr lang="zh-TW" altLang="en-US" dirty="0"/>
              <a:t>院系所課程地圖</a:t>
            </a:r>
            <a:r>
              <a:rPr lang="en-US" altLang="zh-TW" dirty="0"/>
              <a:t>"</a:t>
            </a:r>
            <a:r>
              <a:rPr lang="zh-TW" altLang="en-US" dirty="0"/>
              <a:t>，</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選取系所，</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選擇班級或分組，</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點選</a:t>
            </a:r>
            <a:r>
              <a:rPr lang="en-US" altLang="zh-TW" dirty="0"/>
              <a:t>"</a:t>
            </a:r>
            <a:r>
              <a:rPr lang="zh-TW" altLang="en-US" dirty="0"/>
              <a:t>核心能力與課程規劃關聯圖</a:t>
            </a:r>
            <a:r>
              <a:rPr lang="en-US" altLang="zh-TW" dirty="0"/>
              <a:t>"</a:t>
            </a:r>
            <a:r>
              <a:rPr lang="zh-TW" altLang="en-US" dirty="0"/>
              <a:t>，</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找到本課程</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編輯技巧</a:t>
            </a:r>
            <a:r>
              <a:rPr lang="en-US" altLang="zh-TW" dirty="0"/>
              <a:t>: </a:t>
            </a:r>
            <a:r>
              <a:rPr lang="zh-TW" altLang="en-US" dirty="0"/>
              <a:t>使用</a:t>
            </a:r>
            <a:r>
              <a:rPr lang="en-US" altLang="zh-TW" dirty="0"/>
              <a:t>I.E.</a:t>
            </a:r>
            <a:r>
              <a:rPr lang="zh-TW" altLang="en-US" dirty="0"/>
              <a:t>連至此網頁，複製本課程所屬列及標題列，至本投影片貼上，</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編輯技巧</a:t>
            </a:r>
            <a:r>
              <a:rPr lang="en-US" altLang="zh-TW" dirty="0"/>
              <a:t>: </a:t>
            </a:r>
            <a:r>
              <a:rPr lang="zh-TW" altLang="en-US" dirty="0"/>
              <a:t>若需行列互換</a:t>
            </a:r>
            <a:r>
              <a:rPr lang="en-US" altLang="zh-TW" dirty="0"/>
              <a:t>(</a:t>
            </a:r>
            <a:r>
              <a:rPr lang="zh-TW" altLang="en-US" dirty="0"/>
              <a:t>本例</a:t>
            </a:r>
            <a:r>
              <a:rPr lang="en-US" altLang="zh-TW" dirty="0"/>
              <a:t>)</a:t>
            </a:r>
            <a:r>
              <a:rPr lang="zh-TW" altLang="en-US" dirty="0"/>
              <a:t>，開啟</a:t>
            </a:r>
            <a:r>
              <a:rPr lang="en-US" altLang="zh-TW" dirty="0"/>
              <a:t>Excel</a:t>
            </a:r>
            <a:r>
              <a:rPr lang="zh-TW" altLang="en-US" dirty="0"/>
              <a:t> </a:t>
            </a:r>
            <a:r>
              <a:rPr lang="en-US" altLang="zh-TW" dirty="0">
                <a:sym typeface="Wingdings" pitchFamily="2" charset="2"/>
              </a:rPr>
              <a:t> </a:t>
            </a:r>
            <a:r>
              <a:rPr lang="zh-TW" altLang="en-US" dirty="0"/>
              <a:t>選擇性貼上</a:t>
            </a:r>
            <a:r>
              <a:rPr lang="en-US" altLang="zh-TW" dirty="0"/>
              <a:t> </a:t>
            </a:r>
            <a:r>
              <a:rPr lang="en-US" altLang="zh-TW" dirty="0">
                <a:sym typeface="Wingdings" pitchFamily="2" charset="2"/>
              </a:rPr>
              <a:t> </a:t>
            </a:r>
            <a:r>
              <a:rPr lang="zh-TW" altLang="en-US" dirty="0">
                <a:sym typeface="Wingdings" pitchFamily="2" charset="2"/>
              </a:rPr>
              <a:t>勾選</a:t>
            </a:r>
            <a:r>
              <a:rPr lang="en-US" altLang="zh-TW" dirty="0">
                <a:sym typeface="Wingdings" pitchFamily="2" charset="2"/>
              </a:rPr>
              <a:t>"</a:t>
            </a:r>
            <a:r>
              <a:rPr lang="zh-TW" altLang="en-US" dirty="0">
                <a:sym typeface="Wingdings" pitchFamily="2" charset="2"/>
              </a:rPr>
              <a:t>轉置</a:t>
            </a:r>
            <a:r>
              <a:rPr lang="en-US" altLang="zh-TW" dirty="0">
                <a:sym typeface="Wingdings" pitchFamily="2" charset="2"/>
              </a:rPr>
              <a:t>"</a:t>
            </a:r>
            <a:r>
              <a:rPr lang="zh-TW" altLang="en-US" dirty="0">
                <a:sym typeface="Wingdings" pitchFamily="2" charset="2"/>
              </a:rPr>
              <a:t> </a:t>
            </a:r>
            <a:r>
              <a:rPr lang="en-US" altLang="zh-TW" dirty="0">
                <a:sym typeface="Wingdings" pitchFamily="2" charset="2"/>
              </a:rPr>
              <a:t> </a:t>
            </a:r>
            <a:r>
              <a:rPr lang="zh-TW" altLang="en-US" dirty="0">
                <a:sym typeface="Wingdings" pitchFamily="2" charset="2"/>
              </a:rPr>
              <a:t>貼上後，再複製 </a:t>
            </a:r>
            <a:r>
              <a:rPr lang="en-US" altLang="zh-TW" dirty="0">
                <a:sym typeface="Wingdings" pitchFamily="2" charset="2"/>
              </a:rPr>
              <a:t></a:t>
            </a:r>
            <a:r>
              <a:rPr lang="zh-TW" altLang="en-US" dirty="0"/>
              <a:t>至本投影片貼上</a:t>
            </a:r>
            <a:endParaRPr lang="en-US" altLang="zh-TW" dirty="0"/>
          </a:p>
          <a:p>
            <a:pPr eaLnBrk="1" fontAlgn="auto" hangingPunct="1">
              <a:spcBef>
                <a:spcPts val="0"/>
              </a:spcBef>
              <a:spcAft>
                <a:spcPts val="0"/>
              </a:spcAft>
              <a:defRPr/>
            </a:pPr>
            <a:endParaRPr lang="zh-TW" altLang="en-US" dirty="0"/>
          </a:p>
        </p:txBody>
      </p:sp>
      <p:sp>
        <p:nvSpPr>
          <p:cNvPr id="18436" name="投影片編號版面配置區 3">
            <a:extLst>
              <a:ext uri="{FF2B5EF4-FFF2-40B4-BE49-F238E27FC236}">
                <a16:creationId xmlns:a16="http://schemas.microsoft.com/office/drawing/2014/main" id="{A0732660-9871-4B0D-9296-112BCCCD08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88CE1EC6-74DB-487D-BF5F-628763F0B9C0}" type="slidenum">
              <a:rPr lang="zh-TW" altLang="en-US">
                <a:latin typeface="Arial" panose="020B0604020202020204" pitchFamily="34" charset="0"/>
              </a:rPr>
              <a:pPr>
                <a:spcBef>
                  <a:spcPct val="0"/>
                </a:spcBef>
              </a:pPr>
              <a:t>8</a:t>
            </a:fld>
            <a:endParaRPr lang="zh-TW"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a:extLst>
              <a:ext uri="{FF2B5EF4-FFF2-40B4-BE49-F238E27FC236}">
                <a16:creationId xmlns:a16="http://schemas.microsoft.com/office/drawing/2014/main" id="{5A261E1B-30C2-4CE1-9140-0A8AA9DB4F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備忘稿版面配置區 2">
            <a:extLst>
              <a:ext uri="{FF2B5EF4-FFF2-40B4-BE49-F238E27FC236}">
                <a16:creationId xmlns:a16="http://schemas.microsoft.com/office/drawing/2014/main" id="{5B82567B-20FF-4E76-9259-FF0CC2F8D6A2}"/>
              </a:ext>
            </a:extLst>
          </p:cNvPr>
          <p:cNvSpPr>
            <a:spLocks noGrp="1"/>
          </p:cNvSpPr>
          <p:nvPr>
            <p:ph type="body" idx="1"/>
          </p:nvPr>
        </p:nvSpPr>
        <p:spPr/>
        <p:txBody>
          <a:bodyPr/>
          <a:lstStyle/>
          <a:p>
            <a:pPr eaLnBrk="1" fontAlgn="auto" hangingPunct="1">
              <a:spcBef>
                <a:spcPts val="0"/>
              </a:spcBef>
              <a:spcAft>
                <a:spcPts val="0"/>
              </a:spcAft>
              <a:defRPr/>
            </a:pPr>
            <a:r>
              <a:rPr lang="zh-TW" altLang="en-US" dirty="0"/>
              <a:t>標示本課程對於未來哪些職涯進路項目有所助益，以引發學生學習動機</a:t>
            </a:r>
            <a:endParaRPr lang="en-US" altLang="zh-TW" dirty="0"/>
          </a:p>
          <a:p>
            <a:pPr eaLnBrk="1" fontAlgn="auto" hangingPunct="1">
              <a:spcBef>
                <a:spcPts val="0"/>
              </a:spcBef>
              <a:spcAft>
                <a:spcPts val="0"/>
              </a:spcAft>
              <a:defRPr/>
            </a:pPr>
            <a:endParaRPr lang="en-US" altLang="zh-TW" dirty="0"/>
          </a:p>
          <a:p>
            <a:pPr marL="177800" indent="-177800" eaLnBrk="1" fontAlgn="auto" hangingPunct="1">
              <a:spcBef>
                <a:spcPts val="0"/>
              </a:spcBef>
              <a:spcAft>
                <a:spcPts val="0"/>
              </a:spcAft>
              <a:buFont typeface="Arial" pitchFamily="34" charset="0"/>
              <a:buChar char="•"/>
              <a:defRPr/>
            </a:pPr>
            <a:r>
              <a:rPr lang="zh-TW" altLang="en-US" dirty="0"/>
              <a:t>請老師參考本校課程地圖網站：</a:t>
            </a:r>
            <a:r>
              <a:rPr lang="en-US" altLang="zh-TW" dirty="0">
                <a:hlinkClick r:id="rId3"/>
              </a:rPr>
              <a:t>http://coursemap.cloud.ncnu.edu.tw/</a:t>
            </a:r>
            <a:r>
              <a:rPr lang="zh-TW" altLang="en-US" dirty="0"/>
              <a:t>，</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點選  </a:t>
            </a:r>
            <a:r>
              <a:rPr lang="en-US" altLang="zh-TW" dirty="0"/>
              <a:t>"</a:t>
            </a:r>
            <a:r>
              <a:rPr lang="zh-TW" altLang="en-US" dirty="0"/>
              <a:t>院系所課程地圖</a:t>
            </a:r>
            <a:r>
              <a:rPr lang="en-US" altLang="zh-TW" dirty="0"/>
              <a:t>"</a:t>
            </a:r>
            <a:r>
              <a:rPr lang="zh-TW" altLang="en-US" dirty="0"/>
              <a:t>，</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選取系所，</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選擇班級或分組，</a:t>
            </a:r>
            <a:endParaRPr lang="en-US" altLang="zh-TW" dirty="0"/>
          </a:p>
          <a:p>
            <a:pPr marL="635000" lvl="1" indent="-177800" eaLnBrk="1" fontAlgn="auto" hangingPunct="1">
              <a:spcBef>
                <a:spcPts val="0"/>
              </a:spcBef>
              <a:spcAft>
                <a:spcPts val="0"/>
              </a:spcAft>
              <a:buFont typeface="Arial" pitchFamily="34" charset="0"/>
              <a:buChar char="•"/>
              <a:defRPr/>
            </a:pPr>
            <a:r>
              <a:rPr lang="zh-TW" altLang="en-US" dirty="0"/>
              <a:t>點選</a:t>
            </a:r>
            <a:r>
              <a:rPr lang="en-US" altLang="zh-TW" dirty="0"/>
              <a:t>"</a:t>
            </a:r>
            <a:r>
              <a:rPr lang="zh-TW" altLang="en-US" dirty="0"/>
              <a:t>本系畢業生未來發展圖</a:t>
            </a:r>
            <a:r>
              <a:rPr lang="en-US" altLang="zh-TW" dirty="0"/>
              <a:t>"</a:t>
            </a:r>
          </a:p>
        </p:txBody>
      </p:sp>
      <p:sp>
        <p:nvSpPr>
          <p:cNvPr id="23556" name="投影片編號版面配置區 3">
            <a:extLst>
              <a:ext uri="{FF2B5EF4-FFF2-40B4-BE49-F238E27FC236}">
                <a16:creationId xmlns:a16="http://schemas.microsoft.com/office/drawing/2014/main" id="{ADF4AA82-0C49-4A5D-BC8E-2F855903FA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653D281C-5DD6-427B-9874-B93433E8294C}" type="slidenum">
              <a:rPr lang="zh-TW" altLang="en-US">
                <a:latin typeface="Arial" panose="020B0604020202020204" pitchFamily="34" charset="0"/>
              </a:rPr>
              <a:pPr>
                <a:spcBef>
                  <a:spcPct val="0"/>
                </a:spcBef>
              </a:pPr>
              <a:t>10</a:t>
            </a:fld>
            <a:endParaRPr lang="zh-TW"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13" descr="行政大樓首頁">
            <a:extLst>
              <a:ext uri="{FF2B5EF4-FFF2-40B4-BE49-F238E27FC236}">
                <a16:creationId xmlns:a16="http://schemas.microsoft.com/office/drawing/2014/main" id="{D70CA062-ED4B-4D6A-8FB2-5A3E449EE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寬350">
            <a:extLst>
              <a:ext uri="{FF2B5EF4-FFF2-40B4-BE49-F238E27FC236}">
                <a16:creationId xmlns:a16="http://schemas.microsoft.com/office/drawing/2014/main" id="{7A7692FA-8710-4296-9038-F39A8C410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6381750"/>
            <a:ext cx="1368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042988" y="2781300"/>
            <a:ext cx="7413625" cy="1470025"/>
          </a:xfrm>
        </p:spPr>
        <p:txBody>
          <a:bodyPr/>
          <a:lstStyle>
            <a:lvl1pPr>
              <a:defRPr/>
            </a:lvl1pPr>
          </a:lstStyle>
          <a:p>
            <a:r>
              <a:rPr lang="zh-TW" altLang="en-US"/>
              <a:t>按一下以編輯母片標題樣式</a:t>
            </a:r>
          </a:p>
        </p:txBody>
      </p:sp>
      <p:sp>
        <p:nvSpPr>
          <p:cNvPr id="3075" name="Rectangle 3"/>
          <p:cNvSpPr>
            <a:spLocks noGrp="1" noChangeArrowheads="1"/>
          </p:cNvSpPr>
          <p:nvPr>
            <p:ph type="subTitle" idx="1"/>
          </p:nvPr>
        </p:nvSpPr>
        <p:spPr>
          <a:xfrm>
            <a:off x="1403350" y="4652963"/>
            <a:ext cx="6400800" cy="1465262"/>
          </a:xfrm>
        </p:spPr>
        <p:txBody>
          <a:bodyPr/>
          <a:lstStyle>
            <a:lvl1pPr marL="0" indent="0" algn="ctr">
              <a:buFontTx/>
              <a:buNone/>
              <a:defRPr/>
            </a:lvl1pPr>
          </a:lstStyle>
          <a:p>
            <a:r>
              <a:rPr lang="zh-TW" altLang="en-US"/>
              <a:t>按一下以編輯母片副標題樣式</a:t>
            </a:r>
          </a:p>
        </p:txBody>
      </p:sp>
      <p:sp>
        <p:nvSpPr>
          <p:cNvPr id="6" name="Rectangle 4">
            <a:extLst>
              <a:ext uri="{FF2B5EF4-FFF2-40B4-BE49-F238E27FC236}">
                <a16:creationId xmlns:a16="http://schemas.microsoft.com/office/drawing/2014/main" id="{F50DF497-62AA-4418-96C1-4433B339029F}"/>
              </a:ext>
            </a:extLst>
          </p:cNvPr>
          <p:cNvSpPr>
            <a:spLocks noGrp="1" noChangeArrowheads="1"/>
          </p:cNvSpPr>
          <p:nvPr>
            <p:ph type="dt" sz="half" idx="10"/>
          </p:nvPr>
        </p:nvSpPr>
        <p:spPr/>
        <p:txBody>
          <a:bodyPr/>
          <a:lstStyle>
            <a:lvl1pPr>
              <a:defRPr/>
            </a:lvl1pPr>
          </a:lstStyle>
          <a:p>
            <a:pPr>
              <a:defRPr/>
            </a:pPr>
            <a:endParaRPr lang="en-US" altLang="zh-TW"/>
          </a:p>
        </p:txBody>
      </p:sp>
      <p:sp>
        <p:nvSpPr>
          <p:cNvPr id="7" name="Rectangle 5">
            <a:extLst>
              <a:ext uri="{FF2B5EF4-FFF2-40B4-BE49-F238E27FC236}">
                <a16:creationId xmlns:a16="http://schemas.microsoft.com/office/drawing/2014/main" id="{7F5B3954-FD09-4A75-8C44-B39964A9447D}"/>
              </a:ext>
            </a:extLst>
          </p:cNvPr>
          <p:cNvSpPr>
            <a:spLocks noGrp="1" noChangeArrowheads="1"/>
          </p:cNvSpPr>
          <p:nvPr>
            <p:ph type="ftr" sz="quarter" idx="11"/>
          </p:nvPr>
        </p:nvSpPr>
        <p:spPr/>
        <p:txBody>
          <a:bodyPr/>
          <a:lstStyle>
            <a:lvl1pPr>
              <a:defRPr/>
            </a:lvl1pPr>
          </a:lstStyle>
          <a:p>
            <a:pPr>
              <a:defRPr/>
            </a:pPr>
            <a:endParaRPr lang="en-US" altLang="zh-TW"/>
          </a:p>
        </p:txBody>
      </p:sp>
    </p:spTree>
    <p:extLst>
      <p:ext uri="{BB962C8B-B14F-4D97-AF65-F5344CB8AC3E}">
        <p14:creationId xmlns:p14="http://schemas.microsoft.com/office/powerpoint/2010/main" val="236509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AD59A087-AD52-4F01-AA2A-4C58B9B148D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70294656-3635-41DC-B847-BA9947D01E48}"/>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529432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1150" y="692150"/>
            <a:ext cx="1943100" cy="485775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27088" y="692150"/>
            <a:ext cx="5681662" cy="48577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8186F168-976B-41B7-A0E7-F73FA4FD4BB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18CE8644-F589-43A1-BBA9-9FD396831307}"/>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94903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25538" y="488950"/>
            <a:ext cx="7427912" cy="958850"/>
          </a:xfrm>
        </p:spPr>
        <p:txBody>
          <a:bodyPr/>
          <a:lstStyle>
            <a:lvl1pPr>
              <a:defRPr sz="4000" b="1">
                <a:latin typeface="Times New Roman" pitchFamily="18" charset="0"/>
                <a:ea typeface="標楷體" pitchFamily="65" charset="-120"/>
                <a:cs typeface="Times New Roman" pitchFamily="18" charset="0"/>
              </a:defRPr>
            </a:lvl1pPr>
          </a:lstStyle>
          <a:p>
            <a:r>
              <a:rPr lang="zh-TW" altLang="en-US"/>
              <a:t>按一下以編輯母片標題樣式</a:t>
            </a:r>
          </a:p>
        </p:txBody>
      </p:sp>
      <p:sp>
        <p:nvSpPr>
          <p:cNvPr id="3" name="內容版面配置區 2"/>
          <p:cNvSpPr>
            <a:spLocks noGrp="1"/>
          </p:cNvSpPr>
          <p:nvPr>
            <p:ph idx="1"/>
          </p:nvPr>
        </p:nvSpPr>
        <p:spPr>
          <a:xfrm>
            <a:off x="835554" y="1646239"/>
            <a:ext cx="7648045" cy="4009494"/>
          </a:xfrm>
        </p:spPr>
        <p:txBody>
          <a:bodyPr/>
          <a:lstStyle>
            <a:lvl1pPr>
              <a:defRPr sz="2800">
                <a:latin typeface="Times New Roman" pitchFamily="18" charset="0"/>
                <a:ea typeface="標楷體" pitchFamily="65" charset="-120"/>
                <a:cs typeface="Times New Roman" pitchFamily="18" charset="0"/>
              </a:defRPr>
            </a:lvl1pPr>
            <a:lvl2pPr>
              <a:defRPr sz="2400">
                <a:latin typeface="Times New Roman" pitchFamily="18" charset="0"/>
                <a:ea typeface="標楷體" pitchFamily="65" charset="-120"/>
                <a:cs typeface="Times New Roman" pitchFamily="18" charset="0"/>
              </a:defRPr>
            </a:lvl2pPr>
            <a:lvl3pPr>
              <a:defRPr sz="2000">
                <a:latin typeface="Times New Roman" pitchFamily="18" charset="0"/>
                <a:ea typeface="標楷體" pitchFamily="65" charset="-120"/>
                <a:cs typeface="Times New Roman" pitchFamily="18" charset="0"/>
              </a:defRPr>
            </a:lvl3pPr>
            <a:lvl4pPr>
              <a:defRPr sz="1800">
                <a:latin typeface="Times New Roman" pitchFamily="18" charset="0"/>
                <a:ea typeface="標楷體" pitchFamily="65" charset="-120"/>
                <a:cs typeface="Times New Roman" pitchFamily="18" charset="0"/>
              </a:defRPr>
            </a:lvl4pPr>
            <a:lvl5pPr>
              <a:defRPr sz="1800">
                <a:latin typeface="Times New Roman" pitchFamily="18" charset="0"/>
                <a:ea typeface="標楷體" pitchFamily="65" charset="-120"/>
                <a:cs typeface="Times New Roman"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
            <a:extLst>
              <a:ext uri="{FF2B5EF4-FFF2-40B4-BE49-F238E27FC236}">
                <a16:creationId xmlns:a16="http://schemas.microsoft.com/office/drawing/2014/main" id="{C9EF4AF9-867E-435B-A861-998EB8DA7ED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E06E2FB-6576-4D25-968B-C8E8813D65AD}"/>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82993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B8F64F26-F12A-4C98-B31B-8E893F49376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4AB363B-DE87-4D17-B9BF-FBDBF39212FC}"/>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48776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27088" y="1773238"/>
            <a:ext cx="3673475" cy="3776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52963" y="1773238"/>
            <a:ext cx="3673475" cy="3776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A20062CF-2CA1-4CAE-82E0-28EA7EC5DA2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DA0C3E16-3EA2-4D74-9B88-12C966CD0AEA}"/>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99242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BC8D7A18-B8FD-4B6F-8B76-2FB9C4C6975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5D67C584-E96A-4240-B557-576C0FAC3258}"/>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14666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D558457C-D276-4C5B-94F5-47AFF9A5F38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91D42FE3-044A-42C6-92CB-DE394D2000BC}"/>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74177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5D2619F-0F71-4DF4-AB62-4AF2F18F85E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8912619F-36AD-4835-8BCF-B7CA9C6241ED}"/>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64960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4DC6A865-90FF-40D4-B1D1-F54CBAA1931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CF1C5AB6-53BA-4DB0-A6EA-2DF31CD0EB28}"/>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084723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68574CF9-776E-4E7B-BB61-7EBF8B941EF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C5F5BC46-5E42-467B-BDBA-4968065F3990}"/>
              </a:ext>
            </a:extLst>
          </p:cNvPr>
          <p:cNvSpPr>
            <a:spLocks noGrp="1" noChangeArrowheads="1"/>
          </p:cNvSpPr>
          <p:nvPr>
            <p:ph type="ftr" sz="quarter" idx="11"/>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2117096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行政大樓內頁">
            <a:extLst>
              <a:ext uri="{FF2B5EF4-FFF2-40B4-BE49-F238E27FC236}">
                <a16:creationId xmlns:a16="http://schemas.microsoft.com/office/drawing/2014/main" id="{9F8CA129-AE23-478B-84C9-76B55E3F50C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BCA9EB81-ACF2-4199-8D8A-59495876AEFD}"/>
              </a:ext>
            </a:extLst>
          </p:cNvPr>
          <p:cNvSpPr>
            <a:spLocks noGrp="1" noChangeArrowheads="1"/>
          </p:cNvSpPr>
          <p:nvPr>
            <p:ph type="title"/>
          </p:nvPr>
        </p:nvSpPr>
        <p:spPr bwMode="auto">
          <a:xfrm>
            <a:off x="1176338" y="692150"/>
            <a:ext cx="742791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a:extLst>
              <a:ext uri="{FF2B5EF4-FFF2-40B4-BE49-F238E27FC236}">
                <a16:creationId xmlns:a16="http://schemas.microsoft.com/office/drawing/2014/main" id="{218C5E0E-985D-43EF-87EC-F71D819F392A}"/>
              </a:ext>
            </a:extLst>
          </p:cNvPr>
          <p:cNvSpPr>
            <a:spLocks noGrp="1" noChangeArrowheads="1"/>
          </p:cNvSpPr>
          <p:nvPr>
            <p:ph type="body" idx="1"/>
          </p:nvPr>
        </p:nvSpPr>
        <p:spPr bwMode="auto">
          <a:xfrm>
            <a:off x="827088" y="1773238"/>
            <a:ext cx="7499350"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 name="Rectangle 4">
            <a:extLst>
              <a:ext uri="{FF2B5EF4-FFF2-40B4-BE49-F238E27FC236}">
                <a16:creationId xmlns:a16="http://schemas.microsoft.com/office/drawing/2014/main" id="{9634AFAF-8203-4775-8FC6-BD18A57EB65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新細明體" pitchFamily="18" charset="-120"/>
              </a:defRPr>
            </a:lvl1pPr>
          </a:lstStyle>
          <a:p>
            <a:pPr>
              <a:defRPr/>
            </a:pPr>
            <a:endParaRPr lang="en-US" altLang="zh-TW"/>
          </a:p>
        </p:txBody>
      </p:sp>
      <p:sp>
        <p:nvSpPr>
          <p:cNvPr id="1029" name="Rectangle 5">
            <a:extLst>
              <a:ext uri="{FF2B5EF4-FFF2-40B4-BE49-F238E27FC236}">
                <a16:creationId xmlns:a16="http://schemas.microsoft.com/office/drawing/2014/main" id="{2A2FC38D-6F54-4715-83DF-617D300BFBD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新細明體" pitchFamily="18" charset="-120"/>
              </a:defRPr>
            </a:lvl1pPr>
          </a:lstStyle>
          <a:p>
            <a:pPr>
              <a:defRPr/>
            </a:pPr>
            <a:endParaRPr lang="en-US" altLang="zh-TW"/>
          </a:p>
        </p:txBody>
      </p:sp>
      <p:pic>
        <p:nvPicPr>
          <p:cNvPr id="1031" name="Picture 13" descr="寬350">
            <a:extLst>
              <a:ext uri="{FF2B5EF4-FFF2-40B4-BE49-F238E27FC236}">
                <a16:creationId xmlns:a16="http://schemas.microsoft.com/office/drawing/2014/main" id="{7C73AC11-A9F6-43AE-BE05-4F3DDEE331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32588" y="6381750"/>
            <a:ext cx="1368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ctr" rtl="0" eaLnBrk="0" fontAlgn="base" hangingPunct="0">
        <a:spcBef>
          <a:spcPct val="0"/>
        </a:spcBef>
        <a:spcAft>
          <a:spcPct val="0"/>
        </a:spcAft>
        <a:defRPr kumimoji="1" sz="4400">
          <a:solidFill>
            <a:srgbClr val="003300"/>
          </a:solidFill>
          <a:latin typeface="+mj-lt"/>
          <a:ea typeface="+mj-ea"/>
          <a:cs typeface="+mj-cs"/>
        </a:defRPr>
      </a:lvl1pPr>
      <a:lvl2pPr algn="ctr" rtl="0" eaLnBrk="0" fontAlgn="base" hangingPunct="0">
        <a:spcBef>
          <a:spcPct val="0"/>
        </a:spcBef>
        <a:spcAft>
          <a:spcPct val="0"/>
        </a:spcAft>
        <a:defRPr kumimoji="1" sz="4400">
          <a:solidFill>
            <a:srgbClr val="003300"/>
          </a:solidFill>
          <a:latin typeface="Arial" charset="0"/>
          <a:ea typeface="新細明體" pitchFamily="18" charset="-120"/>
        </a:defRPr>
      </a:lvl2pPr>
      <a:lvl3pPr algn="ctr" rtl="0" eaLnBrk="0" fontAlgn="base" hangingPunct="0">
        <a:spcBef>
          <a:spcPct val="0"/>
        </a:spcBef>
        <a:spcAft>
          <a:spcPct val="0"/>
        </a:spcAft>
        <a:defRPr kumimoji="1" sz="4400">
          <a:solidFill>
            <a:srgbClr val="003300"/>
          </a:solidFill>
          <a:latin typeface="Arial" charset="0"/>
          <a:ea typeface="新細明體" pitchFamily="18" charset="-120"/>
        </a:defRPr>
      </a:lvl3pPr>
      <a:lvl4pPr algn="ctr" rtl="0" eaLnBrk="0" fontAlgn="base" hangingPunct="0">
        <a:spcBef>
          <a:spcPct val="0"/>
        </a:spcBef>
        <a:spcAft>
          <a:spcPct val="0"/>
        </a:spcAft>
        <a:defRPr kumimoji="1" sz="4400">
          <a:solidFill>
            <a:srgbClr val="003300"/>
          </a:solidFill>
          <a:latin typeface="Arial" charset="0"/>
          <a:ea typeface="新細明體" pitchFamily="18" charset="-120"/>
        </a:defRPr>
      </a:lvl4pPr>
      <a:lvl5pPr algn="ctr" rtl="0" eaLnBrk="0" fontAlgn="base" hangingPunct="0">
        <a:spcBef>
          <a:spcPct val="0"/>
        </a:spcBef>
        <a:spcAft>
          <a:spcPct val="0"/>
        </a:spcAft>
        <a:defRPr kumimoji="1" sz="4400">
          <a:solidFill>
            <a:srgbClr val="003300"/>
          </a:solidFill>
          <a:latin typeface="Arial" charset="0"/>
          <a:ea typeface="新細明體" pitchFamily="18" charset="-120"/>
        </a:defRPr>
      </a:lvl5pPr>
      <a:lvl6pPr marL="457200" algn="ctr" rtl="0" fontAlgn="base">
        <a:spcBef>
          <a:spcPct val="0"/>
        </a:spcBef>
        <a:spcAft>
          <a:spcPct val="0"/>
        </a:spcAft>
        <a:defRPr kumimoji="1" sz="4400">
          <a:solidFill>
            <a:srgbClr val="003300"/>
          </a:solidFill>
          <a:latin typeface="Arial" charset="0"/>
          <a:ea typeface="新細明體" pitchFamily="18" charset="-120"/>
        </a:defRPr>
      </a:lvl6pPr>
      <a:lvl7pPr marL="914400" algn="ctr" rtl="0" fontAlgn="base">
        <a:spcBef>
          <a:spcPct val="0"/>
        </a:spcBef>
        <a:spcAft>
          <a:spcPct val="0"/>
        </a:spcAft>
        <a:defRPr kumimoji="1" sz="4400">
          <a:solidFill>
            <a:srgbClr val="003300"/>
          </a:solidFill>
          <a:latin typeface="Arial" charset="0"/>
          <a:ea typeface="新細明體" pitchFamily="18" charset="-120"/>
        </a:defRPr>
      </a:lvl7pPr>
      <a:lvl8pPr marL="1371600" algn="ctr" rtl="0" fontAlgn="base">
        <a:spcBef>
          <a:spcPct val="0"/>
        </a:spcBef>
        <a:spcAft>
          <a:spcPct val="0"/>
        </a:spcAft>
        <a:defRPr kumimoji="1" sz="4400">
          <a:solidFill>
            <a:srgbClr val="003300"/>
          </a:solidFill>
          <a:latin typeface="Arial" charset="0"/>
          <a:ea typeface="新細明體" pitchFamily="18" charset="-120"/>
        </a:defRPr>
      </a:lvl8pPr>
      <a:lvl9pPr marL="1828800" algn="ctr" rtl="0" fontAlgn="base">
        <a:spcBef>
          <a:spcPct val="0"/>
        </a:spcBef>
        <a:spcAft>
          <a:spcPct val="0"/>
        </a:spcAft>
        <a:defRPr kumimoji="1" sz="4400">
          <a:solidFill>
            <a:srgbClr val="003300"/>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oursemap.cloud.ncnu.edu.t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a:extLst>
              <a:ext uri="{FF2B5EF4-FFF2-40B4-BE49-F238E27FC236}">
                <a16:creationId xmlns:a16="http://schemas.microsoft.com/office/drawing/2014/main" id="{024000BA-0AD3-4565-AE78-6BE80DBC3E05}"/>
              </a:ext>
            </a:extLst>
          </p:cNvPr>
          <p:cNvSpPr>
            <a:spLocks noGrp="1"/>
          </p:cNvSpPr>
          <p:nvPr>
            <p:ph type="ctrTitle"/>
          </p:nvPr>
        </p:nvSpPr>
        <p:spPr>
          <a:xfrm>
            <a:off x="865187" y="2839339"/>
            <a:ext cx="7413625" cy="1665287"/>
          </a:xfrm>
        </p:spPr>
        <p:txBody>
          <a:bodyPr/>
          <a:lstStyle/>
          <a:p>
            <a:pPr>
              <a:lnSpc>
                <a:spcPts val="6000"/>
              </a:lnSpc>
            </a:pP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“JavaScript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網頁程式設計</a:t>
            </a:r>
            <a:r>
              <a:rPr lang="en-US" altLang="zh-TW" dirty="0">
                <a:latin typeface="Times New Roman" panose="02020603050405020304" pitchFamily="18" charset="0"/>
                <a:cs typeface="Times New Roman" panose="02020603050405020304" pitchFamily="18" charset="0"/>
              </a:rPr>
              <a:t>"</a:t>
            </a:r>
            <a:br>
              <a:rPr lang="en-US" altLang="zh-TW" b="1" dirty="0">
                <a:latin typeface="Times New Roman" panose="02020603050405020304" pitchFamily="18" charset="0"/>
                <a:ea typeface="標楷體" panose="03000509000000000000" pitchFamily="65" charset="-120"/>
                <a:cs typeface="Times New Roman" panose="02020603050405020304" pitchFamily="18" charset="0"/>
              </a:rPr>
            </a:b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核心能力與課程地圖</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a:extLst>
              <a:ext uri="{FF2B5EF4-FFF2-40B4-BE49-F238E27FC236}">
                <a16:creationId xmlns:a16="http://schemas.microsoft.com/office/drawing/2014/main" id="{4D39B6C6-54E7-4A79-93DE-15DA366B98DC}"/>
              </a:ext>
            </a:extLst>
          </p:cNvPr>
          <p:cNvSpPr>
            <a:spLocks noGrp="1"/>
          </p:cNvSpPr>
          <p:nvPr>
            <p:ph type="title"/>
          </p:nvPr>
        </p:nvSpPr>
        <p:spPr>
          <a:xfrm>
            <a:off x="1052513" y="333375"/>
            <a:ext cx="7427912" cy="592138"/>
          </a:xfrm>
        </p:spPr>
        <p:txBody>
          <a:bodyPr/>
          <a:lstStyle/>
          <a:p>
            <a:r>
              <a:rPr lang="zh-TW" altLang="en-US" sz="3200"/>
              <a:t>本課程與未來職涯進路</a:t>
            </a:r>
          </a:p>
        </p:txBody>
      </p:sp>
      <p:sp>
        <p:nvSpPr>
          <p:cNvPr id="22531" name="文字方塊 16">
            <a:extLst>
              <a:ext uri="{FF2B5EF4-FFF2-40B4-BE49-F238E27FC236}">
                <a16:creationId xmlns:a16="http://schemas.microsoft.com/office/drawing/2014/main" id="{54182B7A-697B-4D05-9FA9-D77DF78FAA9C}"/>
              </a:ext>
            </a:extLst>
          </p:cNvPr>
          <p:cNvSpPr txBox="1">
            <a:spLocks noChangeArrowheads="1"/>
          </p:cNvSpPr>
          <p:nvPr/>
        </p:nvSpPr>
        <p:spPr bwMode="auto">
          <a:xfrm>
            <a:off x="7651750" y="3074988"/>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2" name="文字方塊 17">
            <a:extLst>
              <a:ext uri="{FF2B5EF4-FFF2-40B4-BE49-F238E27FC236}">
                <a16:creationId xmlns:a16="http://schemas.microsoft.com/office/drawing/2014/main" id="{F40687AD-AD1F-463A-AE8C-8E4965773462}"/>
              </a:ext>
            </a:extLst>
          </p:cNvPr>
          <p:cNvSpPr txBox="1">
            <a:spLocks noChangeArrowheads="1"/>
          </p:cNvSpPr>
          <p:nvPr/>
        </p:nvSpPr>
        <p:spPr bwMode="auto">
          <a:xfrm>
            <a:off x="7651750" y="3460750"/>
            <a:ext cx="38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3" name="文字方塊 18">
            <a:extLst>
              <a:ext uri="{FF2B5EF4-FFF2-40B4-BE49-F238E27FC236}">
                <a16:creationId xmlns:a16="http://schemas.microsoft.com/office/drawing/2014/main" id="{9E780383-1DA4-44D9-9565-F266B7248E50}"/>
              </a:ext>
            </a:extLst>
          </p:cNvPr>
          <p:cNvSpPr txBox="1">
            <a:spLocks noChangeArrowheads="1"/>
          </p:cNvSpPr>
          <p:nvPr/>
        </p:nvSpPr>
        <p:spPr bwMode="auto">
          <a:xfrm>
            <a:off x="7680325" y="3792538"/>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4" name="文字方塊 19">
            <a:extLst>
              <a:ext uri="{FF2B5EF4-FFF2-40B4-BE49-F238E27FC236}">
                <a16:creationId xmlns:a16="http://schemas.microsoft.com/office/drawing/2014/main" id="{45954700-84F9-4420-BE41-B78AD9CF76BC}"/>
              </a:ext>
            </a:extLst>
          </p:cNvPr>
          <p:cNvSpPr txBox="1">
            <a:spLocks noChangeArrowheads="1"/>
          </p:cNvSpPr>
          <p:nvPr/>
        </p:nvSpPr>
        <p:spPr bwMode="auto">
          <a:xfrm>
            <a:off x="7680325" y="4132263"/>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5" name="文字方塊 20">
            <a:extLst>
              <a:ext uri="{FF2B5EF4-FFF2-40B4-BE49-F238E27FC236}">
                <a16:creationId xmlns:a16="http://schemas.microsoft.com/office/drawing/2014/main" id="{05E163D7-73B1-4D82-9865-50F7A8825710}"/>
              </a:ext>
            </a:extLst>
          </p:cNvPr>
          <p:cNvSpPr txBox="1">
            <a:spLocks noChangeArrowheads="1"/>
          </p:cNvSpPr>
          <p:nvPr/>
        </p:nvSpPr>
        <p:spPr bwMode="auto">
          <a:xfrm>
            <a:off x="7680325" y="4429125"/>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6" name="文字方塊 21">
            <a:extLst>
              <a:ext uri="{FF2B5EF4-FFF2-40B4-BE49-F238E27FC236}">
                <a16:creationId xmlns:a16="http://schemas.microsoft.com/office/drawing/2014/main" id="{B8739BE8-540B-4D07-9DD9-FF4AC88AD965}"/>
              </a:ext>
            </a:extLst>
          </p:cNvPr>
          <p:cNvSpPr txBox="1">
            <a:spLocks noChangeArrowheads="1"/>
          </p:cNvSpPr>
          <p:nvPr/>
        </p:nvSpPr>
        <p:spPr bwMode="auto">
          <a:xfrm>
            <a:off x="7680325" y="4760913"/>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7" name="文字方塊 22">
            <a:extLst>
              <a:ext uri="{FF2B5EF4-FFF2-40B4-BE49-F238E27FC236}">
                <a16:creationId xmlns:a16="http://schemas.microsoft.com/office/drawing/2014/main" id="{3911DCBC-36AB-4B05-8D52-3B2620A0046B}"/>
              </a:ext>
            </a:extLst>
          </p:cNvPr>
          <p:cNvSpPr txBox="1">
            <a:spLocks noChangeArrowheads="1"/>
          </p:cNvSpPr>
          <p:nvPr/>
        </p:nvSpPr>
        <p:spPr bwMode="auto">
          <a:xfrm>
            <a:off x="7680325" y="5029200"/>
            <a:ext cx="323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8" name="文字方塊 23">
            <a:extLst>
              <a:ext uri="{FF2B5EF4-FFF2-40B4-BE49-F238E27FC236}">
                <a16:creationId xmlns:a16="http://schemas.microsoft.com/office/drawing/2014/main" id="{05CD0E5C-B5A2-4CC2-8DBA-CE8AD8700060}"/>
              </a:ext>
            </a:extLst>
          </p:cNvPr>
          <p:cNvSpPr txBox="1">
            <a:spLocks noChangeArrowheads="1"/>
          </p:cNvSpPr>
          <p:nvPr/>
        </p:nvSpPr>
        <p:spPr bwMode="auto">
          <a:xfrm>
            <a:off x="4364038" y="5530850"/>
            <a:ext cx="322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39" name="文字方塊 24">
            <a:extLst>
              <a:ext uri="{FF2B5EF4-FFF2-40B4-BE49-F238E27FC236}">
                <a16:creationId xmlns:a16="http://schemas.microsoft.com/office/drawing/2014/main" id="{C95C1189-A7B7-4DCC-8AA4-7CC2292976D4}"/>
              </a:ext>
            </a:extLst>
          </p:cNvPr>
          <p:cNvSpPr txBox="1">
            <a:spLocks noChangeArrowheads="1"/>
          </p:cNvSpPr>
          <p:nvPr/>
        </p:nvSpPr>
        <p:spPr bwMode="auto">
          <a:xfrm>
            <a:off x="912813" y="6254750"/>
            <a:ext cx="322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sp>
        <p:nvSpPr>
          <p:cNvPr id="22540" name="文字方塊 25">
            <a:extLst>
              <a:ext uri="{FF2B5EF4-FFF2-40B4-BE49-F238E27FC236}">
                <a16:creationId xmlns:a16="http://schemas.microsoft.com/office/drawing/2014/main" id="{016F4159-26FD-49CA-8281-3553E41BB68A}"/>
              </a:ext>
            </a:extLst>
          </p:cNvPr>
          <p:cNvSpPr txBox="1">
            <a:spLocks noChangeArrowheads="1"/>
          </p:cNvSpPr>
          <p:nvPr/>
        </p:nvSpPr>
        <p:spPr bwMode="auto">
          <a:xfrm>
            <a:off x="7727950" y="2438400"/>
            <a:ext cx="339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000" b="1">
                <a:solidFill>
                  <a:srgbClr val="FF0000"/>
                </a:solidFill>
                <a:sym typeface="Wingdings 2" panose="05020102010507070707" pitchFamily="18" charset="2"/>
              </a:rPr>
              <a:t></a:t>
            </a:r>
            <a:endParaRPr lang="zh-TW" altLang="en-US" sz="2000" b="1">
              <a:solidFill>
                <a:srgbClr val="FF0000"/>
              </a:solidFill>
            </a:endParaRPr>
          </a:p>
        </p:txBody>
      </p:sp>
      <p:pic>
        <p:nvPicPr>
          <p:cNvPr id="22541" name="Picture 14">
            <a:extLst>
              <a:ext uri="{FF2B5EF4-FFF2-40B4-BE49-F238E27FC236}">
                <a16:creationId xmlns:a16="http://schemas.microsoft.com/office/drawing/2014/main" id="{A0565EC8-ED82-4A6A-8B10-2878771E3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035050"/>
            <a:ext cx="87693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id="{0B36161B-8CC9-49C6-AF13-63C5549C21F2}"/>
              </a:ext>
            </a:extLst>
          </p:cNvPr>
          <p:cNvSpPr/>
          <p:nvPr/>
        </p:nvSpPr>
        <p:spPr>
          <a:xfrm>
            <a:off x="396875" y="2306638"/>
            <a:ext cx="495300" cy="384175"/>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8" name="矩形 17">
            <a:extLst>
              <a:ext uri="{FF2B5EF4-FFF2-40B4-BE49-F238E27FC236}">
                <a16:creationId xmlns:a16="http://schemas.microsoft.com/office/drawing/2014/main" id="{EBFFD950-5ECA-4C65-93FD-1F3BFA4DEA07}"/>
              </a:ext>
            </a:extLst>
          </p:cNvPr>
          <p:cNvSpPr/>
          <p:nvPr/>
        </p:nvSpPr>
        <p:spPr>
          <a:xfrm>
            <a:off x="4370388" y="2686050"/>
            <a:ext cx="850900" cy="158750"/>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9" name="矩形 18">
            <a:extLst>
              <a:ext uri="{FF2B5EF4-FFF2-40B4-BE49-F238E27FC236}">
                <a16:creationId xmlns:a16="http://schemas.microsoft.com/office/drawing/2014/main" id="{13431CA3-5AE3-4259-B08C-FE59548B8D5B}"/>
              </a:ext>
            </a:extLst>
          </p:cNvPr>
          <p:cNvSpPr/>
          <p:nvPr/>
        </p:nvSpPr>
        <p:spPr>
          <a:xfrm>
            <a:off x="4359275" y="3208338"/>
            <a:ext cx="862013" cy="13811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0" name="矩形 19">
            <a:extLst>
              <a:ext uri="{FF2B5EF4-FFF2-40B4-BE49-F238E27FC236}">
                <a16:creationId xmlns:a16="http://schemas.microsoft.com/office/drawing/2014/main" id="{58F37F2F-0D8D-4747-B49C-E7FBE402092D}"/>
              </a:ext>
            </a:extLst>
          </p:cNvPr>
          <p:cNvSpPr/>
          <p:nvPr/>
        </p:nvSpPr>
        <p:spPr>
          <a:xfrm>
            <a:off x="4376738" y="3863975"/>
            <a:ext cx="862012" cy="13811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1" name="矩形 20">
            <a:extLst>
              <a:ext uri="{FF2B5EF4-FFF2-40B4-BE49-F238E27FC236}">
                <a16:creationId xmlns:a16="http://schemas.microsoft.com/office/drawing/2014/main" id="{B88ACD09-CF5B-4616-B24E-D8FE6B188648}"/>
              </a:ext>
            </a:extLst>
          </p:cNvPr>
          <p:cNvSpPr/>
          <p:nvPr/>
        </p:nvSpPr>
        <p:spPr>
          <a:xfrm>
            <a:off x="4352925" y="4533900"/>
            <a:ext cx="863600" cy="13811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3" name="矩形 22">
            <a:extLst>
              <a:ext uri="{FF2B5EF4-FFF2-40B4-BE49-F238E27FC236}">
                <a16:creationId xmlns:a16="http://schemas.microsoft.com/office/drawing/2014/main" id="{80487919-538D-416F-B77F-0658C6FE1020}"/>
              </a:ext>
            </a:extLst>
          </p:cNvPr>
          <p:cNvSpPr/>
          <p:nvPr/>
        </p:nvSpPr>
        <p:spPr>
          <a:xfrm>
            <a:off x="4359275" y="5181600"/>
            <a:ext cx="885825" cy="13811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4" name="矩形 23">
            <a:extLst>
              <a:ext uri="{FF2B5EF4-FFF2-40B4-BE49-F238E27FC236}">
                <a16:creationId xmlns:a16="http://schemas.microsoft.com/office/drawing/2014/main" id="{883E7C4E-0B6A-475E-8858-0EE06DFD0136}"/>
              </a:ext>
            </a:extLst>
          </p:cNvPr>
          <p:cNvSpPr/>
          <p:nvPr/>
        </p:nvSpPr>
        <p:spPr>
          <a:xfrm>
            <a:off x="6670675" y="3789363"/>
            <a:ext cx="892175" cy="254000"/>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5" name="矩形 24">
            <a:extLst>
              <a:ext uri="{FF2B5EF4-FFF2-40B4-BE49-F238E27FC236}">
                <a16:creationId xmlns:a16="http://schemas.microsoft.com/office/drawing/2014/main" id="{EEDB23AC-1FA6-41EE-9AFD-C6B2B63A2C0F}"/>
              </a:ext>
            </a:extLst>
          </p:cNvPr>
          <p:cNvSpPr/>
          <p:nvPr/>
        </p:nvSpPr>
        <p:spPr>
          <a:xfrm>
            <a:off x="6670675" y="2570163"/>
            <a:ext cx="868363" cy="523875"/>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6" name="矩形 25">
            <a:extLst>
              <a:ext uri="{FF2B5EF4-FFF2-40B4-BE49-F238E27FC236}">
                <a16:creationId xmlns:a16="http://schemas.microsoft.com/office/drawing/2014/main" id="{9981A834-89E2-4875-9E19-E3284112EAD8}"/>
              </a:ext>
            </a:extLst>
          </p:cNvPr>
          <p:cNvSpPr/>
          <p:nvPr/>
        </p:nvSpPr>
        <p:spPr>
          <a:xfrm>
            <a:off x="7913688" y="2844800"/>
            <a:ext cx="804862" cy="274638"/>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zh-TW" dirty="0"/>
              <a:t>0</a:t>
            </a:r>
            <a:endParaRPr lang="zh-TW" altLang="en-US" dirty="0"/>
          </a:p>
        </p:txBody>
      </p:sp>
      <p:sp>
        <p:nvSpPr>
          <p:cNvPr id="27" name="矩形 26">
            <a:extLst>
              <a:ext uri="{FF2B5EF4-FFF2-40B4-BE49-F238E27FC236}">
                <a16:creationId xmlns:a16="http://schemas.microsoft.com/office/drawing/2014/main" id="{6DD172C1-311E-468E-8C64-F8C1EDC31648}"/>
              </a:ext>
            </a:extLst>
          </p:cNvPr>
          <p:cNvSpPr/>
          <p:nvPr/>
        </p:nvSpPr>
        <p:spPr>
          <a:xfrm>
            <a:off x="385763" y="3778250"/>
            <a:ext cx="585787" cy="161925"/>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8" name="矩形 27">
            <a:extLst>
              <a:ext uri="{FF2B5EF4-FFF2-40B4-BE49-F238E27FC236}">
                <a16:creationId xmlns:a16="http://schemas.microsoft.com/office/drawing/2014/main" id="{1815CF52-2E36-47DD-9A73-03966CA148EE}"/>
              </a:ext>
            </a:extLst>
          </p:cNvPr>
          <p:cNvSpPr/>
          <p:nvPr/>
        </p:nvSpPr>
        <p:spPr>
          <a:xfrm>
            <a:off x="398463" y="4565650"/>
            <a:ext cx="585787" cy="268288"/>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9" name="矩形 28">
            <a:extLst>
              <a:ext uri="{FF2B5EF4-FFF2-40B4-BE49-F238E27FC236}">
                <a16:creationId xmlns:a16="http://schemas.microsoft.com/office/drawing/2014/main" id="{5D5092EA-FCB0-4B54-B557-718A9A26B237}"/>
              </a:ext>
            </a:extLst>
          </p:cNvPr>
          <p:cNvSpPr/>
          <p:nvPr/>
        </p:nvSpPr>
        <p:spPr>
          <a:xfrm>
            <a:off x="4352925" y="2940050"/>
            <a:ext cx="862013" cy="13811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30" name="矩形 29">
            <a:extLst>
              <a:ext uri="{FF2B5EF4-FFF2-40B4-BE49-F238E27FC236}">
                <a16:creationId xmlns:a16="http://schemas.microsoft.com/office/drawing/2014/main" id="{2F1857AA-35BD-43D5-976B-6CBF72D2F0A9}"/>
              </a:ext>
            </a:extLst>
          </p:cNvPr>
          <p:cNvSpPr/>
          <p:nvPr/>
        </p:nvSpPr>
        <p:spPr>
          <a:xfrm>
            <a:off x="5507038" y="2941638"/>
            <a:ext cx="850900" cy="157162"/>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a:extLst>
              <a:ext uri="{FF2B5EF4-FFF2-40B4-BE49-F238E27FC236}">
                <a16:creationId xmlns:a16="http://schemas.microsoft.com/office/drawing/2014/main" id="{E56398A8-8D62-4B4A-86FF-B8828F0A4537}"/>
              </a:ext>
            </a:extLst>
          </p:cNvPr>
          <p:cNvSpPr>
            <a:spLocks noGrp="1"/>
          </p:cNvSpPr>
          <p:nvPr>
            <p:ph type="title"/>
          </p:nvPr>
        </p:nvSpPr>
        <p:spPr/>
        <p:txBody>
          <a:bodyPr/>
          <a:lstStyle/>
          <a:p>
            <a:r>
              <a:rPr lang="zh-TW" altLang="en-US" sz="3600"/>
              <a:t>暨大學生八大基本素養與核心能力</a:t>
            </a:r>
          </a:p>
        </p:txBody>
      </p:sp>
      <p:sp>
        <p:nvSpPr>
          <p:cNvPr id="7171" name="內容版面配置區 2">
            <a:extLst>
              <a:ext uri="{FF2B5EF4-FFF2-40B4-BE49-F238E27FC236}">
                <a16:creationId xmlns:a16="http://schemas.microsoft.com/office/drawing/2014/main" id="{96E5897F-21D1-4C11-B085-4D37ABDE3F71}"/>
              </a:ext>
            </a:extLst>
          </p:cNvPr>
          <p:cNvSpPr>
            <a:spLocks noGrp="1"/>
          </p:cNvSpPr>
          <p:nvPr>
            <p:ph idx="1"/>
          </p:nvPr>
        </p:nvSpPr>
        <p:spPr>
          <a:xfrm>
            <a:off x="1908175" y="1773238"/>
            <a:ext cx="6264275" cy="4248150"/>
          </a:xfrm>
        </p:spPr>
        <p:txBody>
          <a:bodyPr/>
          <a:lstStyle/>
          <a:p>
            <a:pPr>
              <a:spcBef>
                <a:spcPts val="1000"/>
              </a:spcBef>
              <a:buFontTx/>
              <a:buNone/>
            </a:pPr>
            <a:r>
              <a:rPr lang="en-US" altLang="zh-TW" sz="2400" b="1"/>
              <a:t>(</a:t>
            </a:r>
            <a:r>
              <a:rPr lang="zh-TW" altLang="en-US" sz="2400" b="1"/>
              <a:t>一</a:t>
            </a:r>
            <a:r>
              <a:rPr lang="en-US" altLang="zh-TW" sz="2400" b="1"/>
              <a:t>)</a:t>
            </a:r>
            <a:r>
              <a:rPr lang="zh-TW" altLang="en-US" sz="2400" b="1"/>
              <a:t> 道德思辨與實踐能力</a:t>
            </a:r>
          </a:p>
          <a:p>
            <a:pPr>
              <a:spcBef>
                <a:spcPts val="1000"/>
              </a:spcBef>
              <a:buFontTx/>
              <a:buNone/>
            </a:pPr>
            <a:r>
              <a:rPr lang="en-US" altLang="zh-TW" sz="2400" b="1"/>
              <a:t>(</a:t>
            </a:r>
            <a:r>
              <a:rPr lang="zh-TW" altLang="en-US" sz="2400" b="1"/>
              <a:t>二</a:t>
            </a:r>
            <a:r>
              <a:rPr lang="en-US" altLang="zh-TW" sz="2400" b="1"/>
              <a:t>)</a:t>
            </a:r>
            <a:r>
              <a:rPr lang="zh-TW" altLang="en-US" sz="2400" b="1"/>
              <a:t> 人際溝通與表達能力</a:t>
            </a:r>
          </a:p>
          <a:p>
            <a:pPr>
              <a:spcBef>
                <a:spcPts val="1000"/>
              </a:spcBef>
              <a:buFontTx/>
              <a:buNone/>
            </a:pPr>
            <a:r>
              <a:rPr lang="en-US" altLang="zh-TW" sz="2400" b="1"/>
              <a:t>(</a:t>
            </a:r>
            <a:r>
              <a:rPr lang="zh-TW" altLang="en-US" sz="2400" b="1"/>
              <a:t>三</a:t>
            </a:r>
            <a:r>
              <a:rPr lang="en-US" altLang="zh-TW" sz="2400" b="1"/>
              <a:t>)</a:t>
            </a:r>
            <a:r>
              <a:rPr lang="zh-TW" altLang="en-US" sz="2400" b="1"/>
              <a:t> 獨立思考與創新能力</a:t>
            </a:r>
          </a:p>
          <a:p>
            <a:pPr>
              <a:spcBef>
                <a:spcPts val="1000"/>
              </a:spcBef>
              <a:buFontTx/>
              <a:buNone/>
            </a:pPr>
            <a:r>
              <a:rPr lang="en-US" altLang="zh-TW" sz="2400" b="1"/>
              <a:t>(</a:t>
            </a:r>
            <a:r>
              <a:rPr lang="zh-TW" altLang="en-US" sz="2400" b="1"/>
              <a:t>四</a:t>
            </a:r>
            <a:r>
              <a:rPr lang="en-US" altLang="zh-TW" sz="2400" b="1"/>
              <a:t>)</a:t>
            </a:r>
            <a:r>
              <a:rPr lang="zh-TW" altLang="en-US" sz="2400" b="1"/>
              <a:t> 人文關懷與藝術涵養</a:t>
            </a:r>
          </a:p>
          <a:p>
            <a:pPr>
              <a:spcBef>
                <a:spcPts val="1000"/>
              </a:spcBef>
              <a:buFontTx/>
              <a:buNone/>
            </a:pPr>
            <a:r>
              <a:rPr lang="en-US" altLang="zh-TW" sz="2400" b="1"/>
              <a:t>(</a:t>
            </a:r>
            <a:r>
              <a:rPr lang="zh-TW" altLang="en-US" sz="2400" b="1"/>
              <a:t>五</a:t>
            </a:r>
            <a:r>
              <a:rPr lang="en-US" altLang="zh-TW" sz="2400" b="1"/>
              <a:t>)</a:t>
            </a:r>
            <a:r>
              <a:rPr lang="zh-TW" altLang="en-US" sz="2400" b="1"/>
              <a:t> 專業知能與數位能力</a:t>
            </a:r>
          </a:p>
          <a:p>
            <a:pPr>
              <a:spcBef>
                <a:spcPts val="1000"/>
              </a:spcBef>
              <a:buFontTx/>
              <a:buNone/>
            </a:pPr>
            <a:r>
              <a:rPr lang="en-US" altLang="zh-TW" sz="2400" b="1"/>
              <a:t>(</a:t>
            </a:r>
            <a:r>
              <a:rPr lang="zh-TW" altLang="en-US" sz="2400" b="1"/>
              <a:t>六</a:t>
            </a:r>
            <a:r>
              <a:rPr lang="en-US" altLang="zh-TW" sz="2400" b="1"/>
              <a:t>)</a:t>
            </a:r>
            <a:r>
              <a:rPr lang="zh-TW" altLang="en-US" sz="2400" b="1"/>
              <a:t> 團隊合作與樂業倫理</a:t>
            </a:r>
          </a:p>
          <a:p>
            <a:pPr>
              <a:spcBef>
                <a:spcPts val="1000"/>
              </a:spcBef>
              <a:buFontTx/>
              <a:buNone/>
            </a:pPr>
            <a:r>
              <a:rPr lang="en-US" altLang="zh-TW" sz="2400" b="1"/>
              <a:t>(</a:t>
            </a:r>
            <a:r>
              <a:rPr lang="zh-TW" altLang="en-US" sz="2400" b="1"/>
              <a:t>七</a:t>
            </a:r>
            <a:r>
              <a:rPr lang="en-US" altLang="zh-TW" sz="2400" b="1"/>
              <a:t>)</a:t>
            </a:r>
            <a:r>
              <a:rPr lang="zh-TW" altLang="en-US" sz="2400" b="1"/>
              <a:t> 全球視野與尊重多元文化</a:t>
            </a:r>
          </a:p>
          <a:p>
            <a:pPr>
              <a:spcBef>
                <a:spcPts val="1000"/>
              </a:spcBef>
              <a:buFontTx/>
              <a:buNone/>
            </a:pPr>
            <a:r>
              <a:rPr lang="en-US" altLang="zh-TW" sz="2400" b="1"/>
              <a:t>(</a:t>
            </a:r>
            <a:r>
              <a:rPr lang="zh-TW" altLang="en-US" sz="2400" b="1"/>
              <a:t>八</a:t>
            </a:r>
            <a:r>
              <a:rPr lang="en-US" altLang="zh-TW" sz="2400" b="1"/>
              <a:t>)</a:t>
            </a:r>
            <a:r>
              <a:rPr lang="zh-TW" altLang="en-US" sz="2400" b="1"/>
              <a:t> 社區參與與公民責任</a:t>
            </a:r>
          </a:p>
          <a:p>
            <a:pPr>
              <a:spcBef>
                <a:spcPts val="1000"/>
              </a:spcBef>
              <a:buFontTx/>
              <a:buNone/>
            </a:pPr>
            <a:endParaRPr lang="zh-TW" altLang="en-US" sz="24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a:extLst>
              <a:ext uri="{FF2B5EF4-FFF2-40B4-BE49-F238E27FC236}">
                <a16:creationId xmlns:a16="http://schemas.microsoft.com/office/drawing/2014/main" id="{9C22E072-017F-417F-A585-353B3DDE3F58}"/>
              </a:ext>
            </a:extLst>
          </p:cNvPr>
          <p:cNvSpPr>
            <a:spLocks noGrp="1"/>
          </p:cNvSpPr>
          <p:nvPr>
            <p:ph type="title"/>
          </p:nvPr>
        </p:nvSpPr>
        <p:spPr>
          <a:xfrm>
            <a:off x="1036638" y="379413"/>
            <a:ext cx="7427912" cy="958850"/>
          </a:xfrm>
        </p:spPr>
        <p:txBody>
          <a:bodyPr/>
          <a:lstStyle/>
          <a:p>
            <a:r>
              <a:rPr lang="zh-TW" altLang="en-US"/>
              <a:t>暨大課程地圖網站</a:t>
            </a:r>
          </a:p>
        </p:txBody>
      </p:sp>
      <p:pic>
        <p:nvPicPr>
          <p:cNvPr id="9219" name="Picture 5">
            <a:extLst>
              <a:ext uri="{FF2B5EF4-FFF2-40B4-BE49-F238E27FC236}">
                <a16:creationId xmlns:a16="http://schemas.microsoft.com/office/drawing/2014/main" id="{81173508-73FF-4558-9663-69515A931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38" y="1277938"/>
            <a:ext cx="7413625"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橢圓 5">
            <a:extLst>
              <a:ext uri="{FF2B5EF4-FFF2-40B4-BE49-F238E27FC236}">
                <a16:creationId xmlns:a16="http://schemas.microsoft.com/office/drawing/2014/main" id="{009E53F0-8245-4969-B474-EF3B20928CA9}"/>
              </a:ext>
            </a:extLst>
          </p:cNvPr>
          <p:cNvSpPr/>
          <p:nvPr/>
        </p:nvSpPr>
        <p:spPr>
          <a:xfrm>
            <a:off x="6348413" y="4708525"/>
            <a:ext cx="1152525" cy="504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 name="向下箭號 6">
            <a:extLst>
              <a:ext uri="{FF2B5EF4-FFF2-40B4-BE49-F238E27FC236}">
                <a16:creationId xmlns:a16="http://schemas.microsoft.com/office/drawing/2014/main" id="{0B627AA6-C187-41B0-9E47-551FE660798D}"/>
              </a:ext>
            </a:extLst>
          </p:cNvPr>
          <p:cNvSpPr/>
          <p:nvPr/>
        </p:nvSpPr>
        <p:spPr>
          <a:xfrm rot="5400000" flipH="1">
            <a:off x="7883525" y="4530725"/>
            <a:ext cx="360363" cy="792163"/>
          </a:xfrm>
          <a:prstGeom prst="downArrow">
            <a:avLst/>
          </a:prstGeom>
          <a:solidFill>
            <a:srgbClr val="FF0000"/>
          </a:solidFill>
          <a:ln>
            <a:solidFill>
              <a:schemeClr val="accent4">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8" name="矩形 7">
            <a:extLst>
              <a:ext uri="{FF2B5EF4-FFF2-40B4-BE49-F238E27FC236}">
                <a16:creationId xmlns:a16="http://schemas.microsoft.com/office/drawing/2014/main" id="{D98CA5BA-48EC-42FC-AC82-C01AABAEEF7D}"/>
              </a:ext>
            </a:extLst>
          </p:cNvPr>
          <p:cNvSpPr/>
          <p:nvPr/>
        </p:nvSpPr>
        <p:spPr>
          <a:xfrm>
            <a:off x="4819650" y="5359400"/>
            <a:ext cx="3275013"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eaLnBrk="1" hangingPunct="1">
              <a:defRPr/>
            </a:pPr>
            <a:r>
              <a:rPr lang="en-US" altLang="zh-TW" dirty="0">
                <a:hlinkClick r:id="rId4"/>
              </a:rPr>
              <a:t>http://coursemap.ncnu.edu.tw/</a:t>
            </a:r>
            <a:endParaRPr lang="en-US" altLang="zh-TW"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a:extLst>
              <a:ext uri="{FF2B5EF4-FFF2-40B4-BE49-F238E27FC236}">
                <a16:creationId xmlns:a16="http://schemas.microsoft.com/office/drawing/2014/main" id="{30A9E9FD-B714-4BF6-9A29-882B3F28F9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5888"/>
            <a:ext cx="7504112" cy="651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71BC0823-C602-4320-875E-D5DE526D0921}"/>
              </a:ext>
            </a:extLst>
          </p:cNvPr>
          <p:cNvSpPr>
            <a:spLocks noGrp="1"/>
          </p:cNvSpPr>
          <p:nvPr>
            <p:ph type="title"/>
          </p:nvPr>
        </p:nvSpPr>
        <p:spPr/>
        <p:txBody>
          <a:bodyPr/>
          <a:lstStyle/>
          <a:p>
            <a:r>
              <a:rPr lang="zh-TW" altLang="en-US" dirty="0"/>
              <a:t>通識教育目標</a:t>
            </a:r>
          </a:p>
        </p:txBody>
      </p:sp>
      <p:sp>
        <p:nvSpPr>
          <p:cNvPr id="13315" name="內容版面配置區 2">
            <a:extLst>
              <a:ext uri="{FF2B5EF4-FFF2-40B4-BE49-F238E27FC236}">
                <a16:creationId xmlns:a16="http://schemas.microsoft.com/office/drawing/2014/main" id="{402E3AF5-FF8F-4529-AF9D-561D1031658E}"/>
              </a:ext>
            </a:extLst>
          </p:cNvPr>
          <p:cNvSpPr>
            <a:spLocks noGrp="1"/>
          </p:cNvSpPr>
          <p:nvPr>
            <p:ph idx="1"/>
          </p:nvPr>
        </p:nvSpPr>
        <p:spPr>
          <a:xfrm>
            <a:off x="2254702" y="1691459"/>
            <a:ext cx="5765173" cy="3518103"/>
          </a:xfrm>
        </p:spPr>
        <p:txBody>
          <a:bodyPr/>
          <a:lstStyle/>
          <a:p>
            <a:pPr>
              <a:lnSpc>
                <a:spcPct val="150000"/>
              </a:lnSpc>
            </a:pPr>
            <a:r>
              <a:rPr lang="zh-TW" altLang="en-US" sz="3200" dirty="0"/>
              <a:t>具備人文關懷的氣質</a:t>
            </a:r>
          </a:p>
          <a:p>
            <a:pPr>
              <a:lnSpc>
                <a:spcPct val="150000"/>
              </a:lnSpc>
            </a:pPr>
            <a:r>
              <a:rPr lang="zh-TW" altLang="en-US" sz="3200" dirty="0"/>
              <a:t>培養積極進取的態度</a:t>
            </a:r>
          </a:p>
          <a:p>
            <a:pPr>
              <a:lnSpc>
                <a:spcPct val="150000"/>
              </a:lnSpc>
            </a:pPr>
            <a:r>
              <a:rPr lang="zh-TW" altLang="en-US" sz="3200" dirty="0"/>
              <a:t>提供多元創新的學習</a:t>
            </a:r>
          </a:p>
          <a:p>
            <a:pPr>
              <a:lnSpc>
                <a:spcPct val="150000"/>
              </a:lnSpc>
            </a:pPr>
            <a:r>
              <a:rPr lang="zh-TW" altLang="en-US" sz="3200" dirty="0"/>
              <a:t>強化知識實踐的能力</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a:extLst>
              <a:ext uri="{FF2B5EF4-FFF2-40B4-BE49-F238E27FC236}">
                <a16:creationId xmlns:a16="http://schemas.microsoft.com/office/drawing/2014/main" id="{71BC0823-C602-4320-875E-D5DE526D0921}"/>
              </a:ext>
            </a:extLst>
          </p:cNvPr>
          <p:cNvSpPr>
            <a:spLocks noGrp="1"/>
          </p:cNvSpPr>
          <p:nvPr>
            <p:ph type="title"/>
          </p:nvPr>
        </p:nvSpPr>
        <p:spPr>
          <a:xfrm>
            <a:off x="1125538" y="480561"/>
            <a:ext cx="7427912" cy="958850"/>
          </a:xfrm>
        </p:spPr>
        <p:txBody>
          <a:bodyPr/>
          <a:lstStyle/>
          <a:p>
            <a:r>
              <a:rPr lang="zh-TW" altLang="en-US" dirty="0"/>
              <a:t>本課程與教育目標關聯</a:t>
            </a:r>
          </a:p>
        </p:txBody>
      </p:sp>
      <p:sp>
        <p:nvSpPr>
          <p:cNvPr id="13315" name="內容版面配置區 2">
            <a:extLst>
              <a:ext uri="{FF2B5EF4-FFF2-40B4-BE49-F238E27FC236}">
                <a16:creationId xmlns:a16="http://schemas.microsoft.com/office/drawing/2014/main" id="{402E3AF5-FF8F-4529-AF9D-561D1031658E}"/>
              </a:ext>
            </a:extLst>
          </p:cNvPr>
          <p:cNvSpPr>
            <a:spLocks noGrp="1"/>
          </p:cNvSpPr>
          <p:nvPr>
            <p:ph idx="1"/>
          </p:nvPr>
        </p:nvSpPr>
        <p:spPr>
          <a:xfrm>
            <a:off x="2254702" y="1691459"/>
            <a:ext cx="5765173" cy="3518103"/>
          </a:xfrm>
        </p:spPr>
        <p:txBody>
          <a:bodyPr/>
          <a:lstStyle/>
          <a:p>
            <a:pPr>
              <a:lnSpc>
                <a:spcPct val="150000"/>
              </a:lnSpc>
            </a:pPr>
            <a:r>
              <a:rPr lang="zh-TW" altLang="en-US" sz="3200" dirty="0"/>
              <a:t>具備人文關懷的氣質</a:t>
            </a:r>
          </a:p>
          <a:p>
            <a:pPr>
              <a:lnSpc>
                <a:spcPct val="150000"/>
              </a:lnSpc>
            </a:pPr>
            <a:r>
              <a:rPr lang="zh-TW" altLang="en-US" sz="3200" dirty="0"/>
              <a:t>培養積極進取的態度</a:t>
            </a:r>
          </a:p>
          <a:p>
            <a:pPr>
              <a:lnSpc>
                <a:spcPct val="150000"/>
              </a:lnSpc>
            </a:pPr>
            <a:r>
              <a:rPr lang="zh-TW" altLang="en-US" sz="3200" dirty="0">
                <a:solidFill>
                  <a:srgbClr val="FF0000"/>
                </a:solidFill>
                <a:effectLst>
                  <a:outerShdw blurRad="38100" dist="38100" dir="2700000" algn="tl">
                    <a:srgbClr val="000000">
                      <a:alpha val="43137"/>
                    </a:srgbClr>
                  </a:outerShdw>
                </a:effectLst>
              </a:rPr>
              <a:t>提供多元創新的學習</a:t>
            </a:r>
          </a:p>
          <a:p>
            <a:pPr>
              <a:lnSpc>
                <a:spcPct val="150000"/>
              </a:lnSpc>
            </a:pPr>
            <a:r>
              <a:rPr lang="zh-TW" altLang="en-US" sz="3200" dirty="0">
                <a:solidFill>
                  <a:srgbClr val="FF0000"/>
                </a:solidFill>
                <a:effectLst>
                  <a:outerShdw blurRad="38100" dist="38100" dir="2700000" algn="tl">
                    <a:srgbClr val="000000">
                      <a:alpha val="43137"/>
                    </a:srgbClr>
                  </a:outerShdw>
                </a:effectLst>
              </a:rPr>
              <a:t>強化知識實踐的能力</a:t>
            </a:r>
          </a:p>
        </p:txBody>
      </p:sp>
    </p:spTree>
    <p:extLst>
      <p:ext uri="{BB962C8B-B14F-4D97-AF65-F5344CB8AC3E}">
        <p14:creationId xmlns:p14="http://schemas.microsoft.com/office/powerpoint/2010/main" val="50974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4DB6C362-D9E3-4935-9CDD-16F90A0ACC02}"/>
              </a:ext>
            </a:extLst>
          </p:cNvPr>
          <p:cNvSpPr>
            <a:spLocks noGrp="1"/>
          </p:cNvSpPr>
          <p:nvPr>
            <p:ph type="title"/>
          </p:nvPr>
        </p:nvSpPr>
        <p:spPr/>
        <p:txBody>
          <a:bodyPr/>
          <a:lstStyle/>
          <a:p>
            <a:r>
              <a:rPr lang="zh-TW" altLang="en-US" dirty="0"/>
              <a:t>學生核心能力</a:t>
            </a:r>
          </a:p>
        </p:txBody>
      </p:sp>
      <p:sp>
        <p:nvSpPr>
          <p:cNvPr id="15363" name="內容版面配置區 2">
            <a:extLst>
              <a:ext uri="{FF2B5EF4-FFF2-40B4-BE49-F238E27FC236}">
                <a16:creationId xmlns:a16="http://schemas.microsoft.com/office/drawing/2014/main" id="{EB19DA3B-7CCC-47FB-9EDB-29D5904C0F0F}"/>
              </a:ext>
            </a:extLst>
          </p:cNvPr>
          <p:cNvSpPr>
            <a:spLocks noGrp="1"/>
          </p:cNvSpPr>
          <p:nvPr>
            <p:ph idx="1"/>
          </p:nvPr>
        </p:nvSpPr>
        <p:spPr>
          <a:xfrm>
            <a:off x="2033421" y="1964769"/>
            <a:ext cx="2806073" cy="3104336"/>
          </a:xfrm>
        </p:spPr>
        <p:txBody>
          <a:bodyPr/>
          <a:lstStyle/>
          <a:p>
            <a:pPr>
              <a:lnSpc>
                <a:spcPct val="150000"/>
              </a:lnSpc>
            </a:pPr>
            <a:r>
              <a:rPr lang="zh-TW" altLang="en-US" dirty="0"/>
              <a:t>道德思辯</a:t>
            </a:r>
          </a:p>
          <a:p>
            <a:pPr>
              <a:lnSpc>
                <a:spcPct val="150000"/>
              </a:lnSpc>
            </a:pPr>
            <a:r>
              <a:rPr lang="zh-TW" altLang="en-US" dirty="0"/>
              <a:t>社會責任</a:t>
            </a:r>
          </a:p>
          <a:p>
            <a:pPr>
              <a:lnSpc>
                <a:spcPct val="150000"/>
              </a:lnSpc>
            </a:pPr>
            <a:r>
              <a:rPr lang="zh-TW" altLang="en-US" dirty="0"/>
              <a:t>創新學習</a:t>
            </a:r>
          </a:p>
          <a:p>
            <a:pPr>
              <a:lnSpc>
                <a:spcPct val="150000"/>
              </a:lnSpc>
            </a:pPr>
            <a:r>
              <a:rPr lang="zh-TW" altLang="en-US" dirty="0"/>
              <a:t>專業知能</a:t>
            </a:r>
          </a:p>
        </p:txBody>
      </p:sp>
      <p:sp>
        <p:nvSpPr>
          <p:cNvPr id="2" name="矩形 1">
            <a:extLst>
              <a:ext uri="{FF2B5EF4-FFF2-40B4-BE49-F238E27FC236}">
                <a16:creationId xmlns:a16="http://schemas.microsoft.com/office/drawing/2014/main" id="{D3684E97-7154-489B-A8F1-C22F86FC0BC8}"/>
              </a:ext>
            </a:extLst>
          </p:cNvPr>
          <p:cNvSpPr/>
          <p:nvPr/>
        </p:nvSpPr>
        <p:spPr>
          <a:xfrm>
            <a:off x="5004034" y="1964769"/>
            <a:ext cx="2973896" cy="310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國際視野</a:t>
            </a:r>
          </a:p>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溝通表達</a:t>
            </a:r>
          </a:p>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團隊合作</a:t>
            </a:r>
          </a:p>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美感涵養</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a:extLst>
              <a:ext uri="{FF2B5EF4-FFF2-40B4-BE49-F238E27FC236}">
                <a16:creationId xmlns:a16="http://schemas.microsoft.com/office/drawing/2014/main" id="{1854BD6D-6C01-4568-914F-6FF9B297B53A}"/>
              </a:ext>
            </a:extLst>
          </p:cNvPr>
          <p:cNvSpPr>
            <a:spLocks noGrp="1"/>
          </p:cNvSpPr>
          <p:nvPr>
            <p:ph type="title"/>
          </p:nvPr>
        </p:nvSpPr>
        <p:spPr/>
        <p:txBody>
          <a:bodyPr/>
          <a:lstStyle/>
          <a:p>
            <a:r>
              <a:rPr lang="zh-TW" altLang="en-US" dirty="0"/>
              <a:t>本課程與核心能力關聯</a:t>
            </a:r>
          </a:p>
        </p:txBody>
      </p:sp>
      <p:sp>
        <p:nvSpPr>
          <p:cNvPr id="5" name="內容版面配置區 2">
            <a:extLst>
              <a:ext uri="{FF2B5EF4-FFF2-40B4-BE49-F238E27FC236}">
                <a16:creationId xmlns:a16="http://schemas.microsoft.com/office/drawing/2014/main" id="{F7155304-AEB7-4CD7-8721-41BE5E80F2FD}"/>
              </a:ext>
            </a:extLst>
          </p:cNvPr>
          <p:cNvSpPr>
            <a:spLocks noGrp="1"/>
          </p:cNvSpPr>
          <p:nvPr>
            <p:ph idx="1"/>
          </p:nvPr>
        </p:nvSpPr>
        <p:spPr>
          <a:xfrm>
            <a:off x="2033421" y="1964769"/>
            <a:ext cx="2806073" cy="3104336"/>
          </a:xfrm>
        </p:spPr>
        <p:txBody>
          <a:bodyPr/>
          <a:lstStyle/>
          <a:p>
            <a:pPr>
              <a:lnSpc>
                <a:spcPct val="150000"/>
              </a:lnSpc>
            </a:pPr>
            <a:r>
              <a:rPr lang="zh-TW" altLang="en-US" dirty="0"/>
              <a:t>道德思辯</a:t>
            </a:r>
          </a:p>
          <a:p>
            <a:pPr>
              <a:lnSpc>
                <a:spcPct val="150000"/>
              </a:lnSpc>
            </a:pPr>
            <a:r>
              <a:rPr lang="zh-TW" altLang="en-US" dirty="0"/>
              <a:t>社會責任</a:t>
            </a:r>
          </a:p>
          <a:p>
            <a:pPr>
              <a:lnSpc>
                <a:spcPct val="150000"/>
              </a:lnSpc>
            </a:pPr>
            <a:r>
              <a:rPr lang="zh-TW" altLang="en-US" b="1" dirty="0">
                <a:solidFill>
                  <a:srgbClr val="FF0000"/>
                </a:solidFill>
                <a:effectLst>
                  <a:outerShdw blurRad="38100" dist="38100" dir="2700000" algn="tl">
                    <a:srgbClr val="000000">
                      <a:alpha val="43137"/>
                    </a:srgbClr>
                  </a:outerShdw>
                </a:effectLst>
              </a:rPr>
              <a:t>創新學習</a:t>
            </a:r>
          </a:p>
          <a:p>
            <a:pPr>
              <a:lnSpc>
                <a:spcPct val="150000"/>
              </a:lnSpc>
            </a:pPr>
            <a:r>
              <a:rPr lang="zh-TW" altLang="en-US" b="1" dirty="0">
                <a:solidFill>
                  <a:srgbClr val="FF0000"/>
                </a:solidFill>
                <a:effectLst>
                  <a:outerShdw blurRad="38100" dist="38100" dir="2700000" algn="tl">
                    <a:srgbClr val="000000">
                      <a:alpha val="43137"/>
                    </a:srgbClr>
                  </a:outerShdw>
                </a:effectLst>
              </a:rPr>
              <a:t>專業知能</a:t>
            </a:r>
          </a:p>
        </p:txBody>
      </p:sp>
      <p:sp>
        <p:nvSpPr>
          <p:cNvPr id="6" name="矩形 5">
            <a:extLst>
              <a:ext uri="{FF2B5EF4-FFF2-40B4-BE49-F238E27FC236}">
                <a16:creationId xmlns:a16="http://schemas.microsoft.com/office/drawing/2014/main" id="{FAB7379C-A324-4E64-AFB4-9163B5728223}"/>
              </a:ext>
            </a:extLst>
          </p:cNvPr>
          <p:cNvSpPr/>
          <p:nvPr/>
        </p:nvSpPr>
        <p:spPr>
          <a:xfrm>
            <a:off x="5004034" y="1964769"/>
            <a:ext cx="2973896" cy="310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國際視野</a:t>
            </a:r>
          </a:p>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溝通表達</a:t>
            </a:r>
          </a:p>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團隊合作</a:t>
            </a:r>
          </a:p>
          <a:p>
            <a:pPr marL="342900" indent="-342900">
              <a:lnSpc>
                <a:spcPct val="150000"/>
              </a:lnSpc>
              <a:spcBef>
                <a:spcPct val="20000"/>
              </a:spcBef>
              <a:buChar char="•"/>
            </a:pPr>
            <a:r>
              <a:rPr lang="zh-TW" altLang="en-US" sz="2800" dirty="0">
                <a:latin typeface="Times New Roman" pitchFamily="18" charset="0"/>
                <a:ea typeface="標楷體" pitchFamily="65" charset="-120"/>
                <a:cs typeface="Times New Roman" pitchFamily="18" charset="0"/>
              </a:rPr>
              <a:t>美感涵養</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59B7071-9DF8-46CB-9F98-1AFA53F0A08E}"/>
              </a:ext>
            </a:extLst>
          </p:cNvPr>
          <p:cNvPicPr>
            <a:picLocks noChangeAspect="1"/>
          </p:cNvPicPr>
          <p:nvPr/>
        </p:nvPicPr>
        <p:blipFill>
          <a:blip r:embed="rId2"/>
          <a:stretch>
            <a:fillRect/>
          </a:stretch>
        </p:blipFill>
        <p:spPr>
          <a:xfrm>
            <a:off x="0" y="115348"/>
            <a:ext cx="9144000" cy="6627303"/>
          </a:xfrm>
          <a:prstGeom prst="rect">
            <a:avLst/>
          </a:prstGeom>
        </p:spPr>
      </p:pic>
      <p:sp>
        <p:nvSpPr>
          <p:cNvPr id="5" name="矩形 4">
            <a:extLst>
              <a:ext uri="{FF2B5EF4-FFF2-40B4-BE49-F238E27FC236}">
                <a16:creationId xmlns:a16="http://schemas.microsoft.com/office/drawing/2014/main" id="{C2F43A8C-2B5F-4ABC-A5CE-2AA9245D80CE}"/>
              </a:ext>
            </a:extLst>
          </p:cNvPr>
          <p:cNvSpPr/>
          <p:nvPr/>
        </p:nvSpPr>
        <p:spPr>
          <a:xfrm>
            <a:off x="3355596" y="4832059"/>
            <a:ext cx="1216404" cy="1325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a16="http://schemas.microsoft.com/office/drawing/2014/main" id="{3DDE967A-CA5D-4049-B4C3-87EF68A72D1F}"/>
              </a:ext>
            </a:extLst>
          </p:cNvPr>
          <p:cNvSpPr/>
          <p:nvPr/>
        </p:nvSpPr>
        <p:spPr>
          <a:xfrm>
            <a:off x="3783435" y="5402510"/>
            <a:ext cx="788565" cy="192947"/>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箭號: 向右 6">
            <a:extLst>
              <a:ext uri="{FF2B5EF4-FFF2-40B4-BE49-F238E27FC236}">
                <a16:creationId xmlns:a16="http://schemas.microsoft.com/office/drawing/2014/main" id="{D7CCBF8A-F495-4A4E-8806-3A17E0771DEA}"/>
              </a:ext>
            </a:extLst>
          </p:cNvPr>
          <p:cNvSpPr/>
          <p:nvPr/>
        </p:nvSpPr>
        <p:spPr>
          <a:xfrm>
            <a:off x="3607266" y="5410899"/>
            <a:ext cx="218114" cy="192947"/>
          </a:xfrm>
          <a:prstGeom prst="rightArrow">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01FB67E-F896-4FA6-8B1F-20F66B41DEEA}"/>
              </a:ext>
            </a:extLst>
          </p:cNvPr>
          <p:cNvSpPr/>
          <p:nvPr/>
        </p:nvSpPr>
        <p:spPr>
          <a:xfrm>
            <a:off x="146348" y="475967"/>
            <a:ext cx="2339102" cy="523220"/>
          </a:xfrm>
          <a:prstGeom prst="rect">
            <a:avLst/>
          </a:prstGeom>
        </p:spPr>
        <p:txBody>
          <a:bodyPr wrap="none">
            <a:spAutoFit/>
          </a:bodyPr>
          <a:lstStyle/>
          <a:p>
            <a:r>
              <a:rPr lang="zh-TW" altLang="en-US" sz="2800" b="1" dirty="0">
                <a:solidFill>
                  <a:srgbClr val="FF0000"/>
                </a:solidFill>
                <a:latin typeface="標楷體" panose="03000509000000000000" pitchFamily="65" charset="-120"/>
                <a:ea typeface="標楷體" panose="03000509000000000000" pitchFamily="65" charset="-120"/>
              </a:rPr>
              <a:t>課程地圖位置</a:t>
            </a:r>
            <a:endParaRPr lang="zh-TW" altLang="en-US" sz="2800" b="1" dirty="0">
              <a:solidFill>
                <a:srgbClr val="FF0000"/>
              </a:solidFill>
            </a:endParaRPr>
          </a:p>
        </p:txBody>
      </p:sp>
    </p:spTree>
    <p:extLst>
      <p:ext uri="{BB962C8B-B14F-4D97-AF65-F5344CB8AC3E}">
        <p14:creationId xmlns:p14="http://schemas.microsoft.com/office/powerpoint/2010/main" val="4009585979"/>
      </p:ext>
    </p:extLst>
  </p:cSld>
  <p:clrMapOvr>
    <a:masterClrMapping/>
  </p:clrMapOvr>
</p:sld>
</file>

<file path=ppt/theme/theme1.xml><?xml version="1.0" encoding="utf-8"?>
<a:theme xmlns:a="http://schemas.openxmlformats.org/drawingml/2006/main" name="NCNU建築篇_行政大樓">
  <a:themeElements>
    <a:clrScheme name="NCNU建築篇_行政大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CNU建築篇_行政大樓">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CNU建築篇_行政大樓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CNU建築篇_行政大樓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CNU建築篇_行政大樓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CNU建築篇_行政大樓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CNU建築篇_行政大樓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CNU建築篇_行政大樓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CNU建築篇_行政大樓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CNU建築篇_行政大樓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CNU建築篇_行政大樓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CNU建築篇_行政大樓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CNU建築篇_行政大樓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CNU建築篇_行政大樓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TotalTime>
  <Words>841</Words>
  <Application>Microsoft Office PowerPoint</Application>
  <PresentationFormat>如螢幕大小 (4:3)</PresentationFormat>
  <Paragraphs>104</Paragraphs>
  <Slides>10</Slides>
  <Notes>9</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vt:i4>
      </vt:variant>
    </vt:vector>
  </HeadingPairs>
  <TitlesOfParts>
    <vt:vector size="19" baseType="lpstr">
      <vt:lpstr>Arial</vt:lpstr>
      <vt:lpstr>新細明體</vt:lpstr>
      <vt:lpstr>Calibri</vt:lpstr>
      <vt:lpstr>標楷體</vt:lpstr>
      <vt:lpstr>Times New Roman</vt:lpstr>
      <vt:lpstr>微軟正黑體</vt:lpstr>
      <vt:lpstr>Wingdings 2</vt:lpstr>
      <vt:lpstr>Wingdings</vt:lpstr>
      <vt:lpstr>NCNU建築篇_行政大樓</vt:lpstr>
      <vt:lpstr>“JavaScript網頁程式設計" 核心能力與課程地圖</vt:lpstr>
      <vt:lpstr>暨大學生八大基本素養與核心能力</vt:lpstr>
      <vt:lpstr>暨大課程地圖網站</vt:lpstr>
      <vt:lpstr>PowerPoint 簡報</vt:lpstr>
      <vt:lpstr>通識教育目標</vt:lpstr>
      <vt:lpstr>本課程與教育目標關聯</vt:lpstr>
      <vt:lpstr>學生核心能力</vt:lpstr>
      <vt:lpstr>本課程與核心能力關聯</vt:lpstr>
      <vt:lpstr>PowerPoint 簡報</vt:lpstr>
      <vt:lpstr>本課程與未來職涯進路</vt:lpstr>
    </vt:vector>
  </TitlesOfParts>
  <Company>ncnu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國立暨南國際大學 100年度校內教學卓越計畫</dc:title>
  <dc:creator>nyhu</dc:creator>
  <cp:lastModifiedBy>Yen-Cheng Chen</cp:lastModifiedBy>
  <cp:revision>88</cp:revision>
  <dcterms:created xsi:type="dcterms:W3CDTF">2011-08-09T08:50:00Z</dcterms:created>
  <dcterms:modified xsi:type="dcterms:W3CDTF">2021-02-23T02:32:58Z</dcterms:modified>
</cp:coreProperties>
</file>