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43" autoAdjust="0"/>
  </p:normalViewPr>
  <p:slideViewPr>
    <p:cSldViewPr>
      <p:cViewPr varScale="1">
        <p:scale>
          <a:sx n="54" d="100"/>
          <a:sy n="54" d="100"/>
        </p:scale>
        <p:origin x="86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250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-276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3A0F38D4-CA8D-48AA-9CB7-992AB6E6017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53F441A-B735-46F6-9647-B360748F3E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77C2406-0957-4877-B880-F27598FC5E93}" type="datetimeFigureOut">
              <a:rPr lang="zh-TW" altLang="en-US"/>
              <a:pPr>
                <a:defRPr/>
              </a:pPr>
              <a:t>2024/11/18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D13829A5-787C-40A5-A13B-ED22ADAAED4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60EF3CD-FC19-47E7-9774-1E28313057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FD37241-62F0-48E5-8FA6-8F701D5DAD8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08D08C49-13DF-4EDD-AA7D-2BED192B3F0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DDB7EFD-A0FD-4251-B5CD-F5BDA076D71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EDA75720-6A1D-4766-A849-CF9D512BC0A1}" type="datetimeFigureOut">
              <a:rPr lang="zh-TW" altLang="en-US"/>
              <a:pPr>
                <a:defRPr/>
              </a:pPr>
              <a:t>2024/11/18</a:t>
            </a:fld>
            <a:endParaRPr lang="zh-TW" altLang="en-US"/>
          </a:p>
        </p:txBody>
      </p:sp>
      <p:sp>
        <p:nvSpPr>
          <p:cNvPr id="4" name="投影片圖像版面配置區 3">
            <a:extLst>
              <a:ext uri="{FF2B5EF4-FFF2-40B4-BE49-F238E27FC236}">
                <a16:creationId xmlns:a16="http://schemas.microsoft.com/office/drawing/2014/main" id="{D04A591C-D5D9-4312-A7C8-074A0EA037E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>
            <a:extLst>
              <a:ext uri="{FF2B5EF4-FFF2-40B4-BE49-F238E27FC236}">
                <a16:creationId xmlns:a16="http://schemas.microsoft.com/office/drawing/2014/main" id="{F5FB74DA-F2D9-4D78-BA92-33704D42FF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D054056-6A7E-4EDA-9297-ED7620882FB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90E1FD2-C1C3-4648-ACA5-A676DEEF133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6A4A917-0E52-4B1A-B1E5-D7ED0F809AC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投影片圖像版面配置區 1">
            <a:extLst>
              <a:ext uri="{FF2B5EF4-FFF2-40B4-BE49-F238E27FC236}">
                <a16:creationId xmlns:a16="http://schemas.microsoft.com/office/drawing/2014/main" id="{58FBADCC-9326-4271-AAD5-025C9BA663E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備忘稿版面配置區 2">
            <a:extLst>
              <a:ext uri="{FF2B5EF4-FFF2-40B4-BE49-F238E27FC236}">
                <a16:creationId xmlns:a16="http://schemas.microsoft.com/office/drawing/2014/main" id="{91AA5A0C-8C3F-4E38-8CBD-51D3BF72FD5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19460" name="投影片編號版面配置區 3">
            <a:extLst>
              <a:ext uri="{FF2B5EF4-FFF2-40B4-BE49-F238E27FC236}">
                <a16:creationId xmlns:a16="http://schemas.microsoft.com/office/drawing/2014/main" id="{11DFDCC8-E382-47B3-91FF-C69C593607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C581924E-862F-40AD-A79F-04004B639EC8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7">
            <a:extLst>
              <a:ext uri="{FF2B5EF4-FFF2-40B4-BE49-F238E27FC236}">
                <a16:creationId xmlns:a16="http://schemas.microsoft.com/office/drawing/2014/main" id="{AC39A8CE-E264-4208-8BAB-E538A349CCD8}"/>
              </a:ext>
            </a:extLst>
          </p:cNvPr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橢圓 8">
            <a:extLst>
              <a:ext uri="{FF2B5EF4-FFF2-40B4-BE49-F238E27FC236}">
                <a16:creationId xmlns:a16="http://schemas.microsoft.com/office/drawing/2014/main" id="{4FEACC5C-C37E-4E9E-A29F-606C80DE4ED4}"/>
              </a:ext>
            </a:extLst>
          </p:cNvPr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6" name="日期版面配置區 6">
            <a:extLst>
              <a:ext uri="{FF2B5EF4-FFF2-40B4-BE49-F238E27FC236}">
                <a16:creationId xmlns:a16="http://schemas.microsoft.com/office/drawing/2014/main" id="{E0CF9ACD-ED21-4C15-8FED-86BF02103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50B10-3FFA-4BE7-A5E8-C2417DD5BD79}" type="datetimeFigureOut">
              <a:rPr lang="zh-TW" altLang="en-US"/>
              <a:pPr>
                <a:defRPr/>
              </a:pPr>
              <a:t>2024/11/18</a:t>
            </a:fld>
            <a:endParaRPr lang="zh-TW" altLang="en-US"/>
          </a:p>
        </p:txBody>
      </p:sp>
      <p:sp>
        <p:nvSpPr>
          <p:cNvPr id="7" name="頁尾版面配置區 19">
            <a:extLst>
              <a:ext uri="{FF2B5EF4-FFF2-40B4-BE49-F238E27FC236}">
                <a16:creationId xmlns:a16="http://schemas.microsoft.com/office/drawing/2014/main" id="{B284192E-4911-4F94-A804-2F9816B1E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9">
            <a:extLst>
              <a:ext uri="{FF2B5EF4-FFF2-40B4-BE49-F238E27FC236}">
                <a16:creationId xmlns:a16="http://schemas.microsoft.com/office/drawing/2014/main" id="{02B8C189-37B2-43D6-8C95-7DA90C657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3C439-7949-4DA4-8268-4677F7CECA4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409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23">
            <a:extLst>
              <a:ext uri="{FF2B5EF4-FFF2-40B4-BE49-F238E27FC236}">
                <a16:creationId xmlns:a16="http://schemas.microsoft.com/office/drawing/2014/main" id="{CABF64A8-8495-4027-BE37-5B7B61D77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7D5FD-3BBD-4684-A100-03E51BBCECDF}" type="datetimeFigureOut">
              <a:rPr lang="zh-TW" altLang="en-US"/>
              <a:pPr>
                <a:defRPr/>
              </a:pPr>
              <a:t>2024/11/18</a:t>
            </a:fld>
            <a:endParaRPr lang="zh-TW" altLang="en-US"/>
          </a:p>
        </p:txBody>
      </p:sp>
      <p:sp>
        <p:nvSpPr>
          <p:cNvPr id="5" name="頁尾版面配置區 9">
            <a:extLst>
              <a:ext uri="{FF2B5EF4-FFF2-40B4-BE49-F238E27FC236}">
                <a16:creationId xmlns:a16="http://schemas.microsoft.com/office/drawing/2014/main" id="{C570E671-8121-498E-BEF9-8D64BD6CB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1">
            <a:extLst>
              <a:ext uri="{FF2B5EF4-FFF2-40B4-BE49-F238E27FC236}">
                <a16:creationId xmlns:a16="http://schemas.microsoft.com/office/drawing/2014/main" id="{F8A727AA-0DA3-4782-9C2C-91DABD1D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E99D4-43AE-4947-8B8C-65A09756F7A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2718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/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23">
            <a:extLst>
              <a:ext uri="{FF2B5EF4-FFF2-40B4-BE49-F238E27FC236}">
                <a16:creationId xmlns:a16="http://schemas.microsoft.com/office/drawing/2014/main" id="{786F9800-66F9-4DC4-AC11-05F5E7672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FD0ED-C68D-4682-8505-8B161C671E25}" type="datetimeFigureOut">
              <a:rPr lang="zh-TW" altLang="en-US"/>
              <a:pPr>
                <a:defRPr/>
              </a:pPr>
              <a:t>2024/11/18</a:t>
            </a:fld>
            <a:endParaRPr lang="zh-TW" altLang="en-US"/>
          </a:p>
        </p:txBody>
      </p:sp>
      <p:sp>
        <p:nvSpPr>
          <p:cNvPr id="5" name="頁尾版面配置區 9">
            <a:extLst>
              <a:ext uri="{FF2B5EF4-FFF2-40B4-BE49-F238E27FC236}">
                <a16:creationId xmlns:a16="http://schemas.microsoft.com/office/drawing/2014/main" id="{28348796-E5B8-4DD2-B67B-738331AD3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1">
            <a:extLst>
              <a:ext uri="{FF2B5EF4-FFF2-40B4-BE49-F238E27FC236}">
                <a16:creationId xmlns:a16="http://schemas.microsoft.com/office/drawing/2014/main" id="{245A943B-B95D-47F5-A255-4BF1152B6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137F0-210E-43F2-A013-7985252A488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6477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6">
            <a:extLst>
              <a:ext uri="{FF2B5EF4-FFF2-40B4-BE49-F238E27FC236}">
                <a16:creationId xmlns:a16="http://schemas.microsoft.com/office/drawing/2014/main" id="{C6036419-93FF-470A-AA93-BFFB4ACB4AAB}"/>
              </a:ext>
            </a:extLst>
          </p:cNvPr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矩形 9">
            <a:extLst>
              <a:ext uri="{FF2B5EF4-FFF2-40B4-BE49-F238E27FC236}">
                <a16:creationId xmlns:a16="http://schemas.microsoft.com/office/drawing/2014/main" id="{B3BAE6F5-1E9B-4C39-969B-D60ACBCFB0CB}"/>
              </a:ext>
            </a:extLst>
          </p:cNvPr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橢圓 7">
            <a:extLst>
              <a:ext uri="{FF2B5EF4-FFF2-40B4-BE49-F238E27FC236}">
                <a16:creationId xmlns:a16="http://schemas.microsoft.com/office/drawing/2014/main" id="{FD7873A4-6CBE-46E1-A05C-6773DDFF691D}"/>
              </a:ext>
            </a:extLst>
          </p:cNvPr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橢圓 8">
            <a:extLst>
              <a:ext uri="{FF2B5EF4-FFF2-40B4-BE49-F238E27FC236}">
                <a16:creationId xmlns:a16="http://schemas.microsoft.com/office/drawing/2014/main" id="{ADAE0D8A-DA2A-4953-AA93-52DB5CAEA5E8}"/>
              </a:ext>
            </a:extLst>
          </p:cNvPr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日期版面配置區 3">
            <a:extLst>
              <a:ext uri="{FF2B5EF4-FFF2-40B4-BE49-F238E27FC236}">
                <a16:creationId xmlns:a16="http://schemas.microsoft.com/office/drawing/2014/main" id="{F837684B-5926-4ACC-9234-9F3844710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4FB053-6116-4FE2-A7A3-1E883B7CAF3E}" type="datetimeFigureOut">
              <a:rPr lang="zh-TW" altLang="en-US"/>
              <a:pPr>
                <a:defRPr/>
              </a:pPr>
              <a:t>2024/11/18</a:t>
            </a:fld>
            <a:endParaRPr lang="zh-TW" altLang="en-US"/>
          </a:p>
        </p:txBody>
      </p:sp>
      <p:sp>
        <p:nvSpPr>
          <p:cNvPr id="9" name="頁尾版面配置區 4">
            <a:extLst>
              <a:ext uri="{FF2B5EF4-FFF2-40B4-BE49-F238E27FC236}">
                <a16:creationId xmlns:a16="http://schemas.microsoft.com/office/drawing/2014/main" id="{DDCBBB4B-02C3-419A-9A7A-5B4897D70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5">
            <a:extLst>
              <a:ext uri="{FF2B5EF4-FFF2-40B4-BE49-F238E27FC236}">
                <a16:creationId xmlns:a16="http://schemas.microsoft.com/office/drawing/2014/main" id="{B4DB722F-E0B6-4405-903B-EDCB67960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400FB-1435-4016-B170-CEFC653B4F8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5278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23">
            <a:extLst>
              <a:ext uri="{FF2B5EF4-FFF2-40B4-BE49-F238E27FC236}">
                <a16:creationId xmlns:a16="http://schemas.microsoft.com/office/drawing/2014/main" id="{748727AD-4F3C-420A-AE2B-10A013565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E13B2-FEC7-4909-B81E-49962662B94D}" type="datetimeFigureOut">
              <a:rPr lang="zh-TW" altLang="en-US"/>
              <a:pPr>
                <a:defRPr/>
              </a:pPr>
              <a:t>2024/11/18</a:t>
            </a:fld>
            <a:endParaRPr lang="zh-TW" altLang="en-US"/>
          </a:p>
        </p:txBody>
      </p:sp>
      <p:sp>
        <p:nvSpPr>
          <p:cNvPr id="6" name="頁尾版面配置區 9">
            <a:extLst>
              <a:ext uri="{FF2B5EF4-FFF2-40B4-BE49-F238E27FC236}">
                <a16:creationId xmlns:a16="http://schemas.microsoft.com/office/drawing/2014/main" id="{44C909C3-AEC9-4D2F-BE4C-8D6F79C77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21">
            <a:extLst>
              <a:ext uri="{FF2B5EF4-FFF2-40B4-BE49-F238E27FC236}">
                <a16:creationId xmlns:a16="http://schemas.microsoft.com/office/drawing/2014/main" id="{5C7CDEB0-6552-4E30-A730-147BDEEAB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9234B-A869-4219-81B8-5A3228DBB48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3828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BA512F37-6D08-4ECA-AE8C-83D08A1AB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836B290-7965-43DA-8354-B595840A027A}" type="datetimeFigureOut">
              <a:rPr lang="zh-TW" altLang="en-US"/>
              <a:pPr>
                <a:defRPr/>
              </a:pPr>
              <a:t>2024/11/18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A21CA579-3063-42C8-9A56-94C869C57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B2CDC473-7B7C-419A-83EB-471582CA9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47ED3-5889-495B-AD74-166C740140E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3769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日期版面配置區 23">
            <a:extLst>
              <a:ext uri="{FF2B5EF4-FFF2-40B4-BE49-F238E27FC236}">
                <a16:creationId xmlns:a16="http://schemas.microsoft.com/office/drawing/2014/main" id="{9324D33F-1BA0-42E0-A95C-030A3A1C5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A9C97-0305-4161-B50E-A02154634F07}" type="datetimeFigureOut">
              <a:rPr lang="zh-TW" altLang="en-US"/>
              <a:pPr>
                <a:defRPr/>
              </a:pPr>
              <a:t>2024/11/18</a:t>
            </a:fld>
            <a:endParaRPr lang="zh-TW" altLang="en-US"/>
          </a:p>
        </p:txBody>
      </p:sp>
      <p:sp>
        <p:nvSpPr>
          <p:cNvPr id="4" name="頁尾版面配置區 9">
            <a:extLst>
              <a:ext uri="{FF2B5EF4-FFF2-40B4-BE49-F238E27FC236}">
                <a16:creationId xmlns:a16="http://schemas.microsoft.com/office/drawing/2014/main" id="{C9D6AC62-FFCE-4163-87AA-44C4CFE6D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21">
            <a:extLst>
              <a:ext uri="{FF2B5EF4-FFF2-40B4-BE49-F238E27FC236}">
                <a16:creationId xmlns:a16="http://schemas.microsoft.com/office/drawing/2014/main" id="{675B92E4-CE2F-48FC-98DE-250B30926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A007F-7802-4513-8E95-EB0BCBABB66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3769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4">
            <a:extLst>
              <a:ext uri="{FF2B5EF4-FFF2-40B4-BE49-F238E27FC236}">
                <a16:creationId xmlns:a16="http://schemas.microsoft.com/office/drawing/2014/main" id="{CA4CAB6C-2CC6-4EBD-8A54-B7A08F7D8ED6}"/>
              </a:ext>
            </a:extLst>
          </p:cNvPr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3" name="矩形 5">
            <a:extLst>
              <a:ext uri="{FF2B5EF4-FFF2-40B4-BE49-F238E27FC236}">
                <a16:creationId xmlns:a16="http://schemas.microsoft.com/office/drawing/2014/main" id="{C894FDAA-CED2-481E-8FE8-9B891340DEB2}"/>
              </a:ext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4" name="日期版面配置區 1">
            <a:extLst>
              <a:ext uri="{FF2B5EF4-FFF2-40B4-BE49-F238E27FC236}">
                <a16:creationId xmlns:a16="http://schemas.microsoft.com/office/drawing/2014/main" id="{6DE372CF-69BE-4FFB-A538-4E9C6B0BC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208EC1-8776-44D2-8486-7545764C47B1}" type="datetimeFigureOut">
              <a:rPr lang="zh-TW" altLang="en-US"/>
              <a:pPr>
                <a:defRPr/>
              </a:pPr>
              <a:t>2024/11/18</a:t>
            </a:fld>
            <a:endParaRPr lang="zh-TW" altLang="en-US"/>
          </a:p>
        </p:txBody>
      </p:sp>
      <p:sp>
        <p:nvSpPr>
          <p:cNvPr id="5" name="頁尾版面配置區 2">
            <a:extLst>
              <a:ext uri="{FF2B5EF4-FFF2-40B4-BE49-F238E27FC236}">
                <a16:creationId xmlns:a16="http://schemas.microsoft.com/office/drawing/2014/main" id="{4B3FBB0C-746B-49E9-AFA4-D937B2F4B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3">
            <a:extLst>
              <a:ext uri="{FF2B5EF4-FFF2-40B4-BE49-F238E27FC236}">
                <a16:creationId xmlns:a16="http://schemas.microsoft.com/office/drawing/2014/main" id="{AB8DE048-D393-49DC-89D4-785E6DBAE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76F0D-CD82-41B4-8C04-33E00141A34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3273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3F5D864-EAF5-46E6-B292-57D01DF75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A89EE0-9000-43CC-AEC9-601679BE9D27}" type="datetimeFigureOut">
              <a:rPr lang="zh-TW" altLang="en-US"/>
              <a:pPr>
                <a:defRPr/>
              </a:pPr>
              <a:t>2024/11/18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C6C1BA5-466C-4B33-84F4-5234871E8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F32E89D-123B-407A-9162-B9EED1AFD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A27E9-61DA-4B39-947A-A3D17D8E8C0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7300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7">
            <a:extLst>
              <a:ext uri="{FF2B5EF4-FFF2-40B4-BE49-F238E27FC236}">
                <a16:creationId xmlns:a16="http://schemas.microsoft.com/office/drawing/2014/main" id="{990BCD09-3461-4A80-873B-00CBB6FDB6C6}"/>
              </a:ext>
            </a:extLst>
          </p:cNvPr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eaLnBrk="1" fontAlgn="auto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kumimoji="0" lang="en-US" sz="3200">
              <a:latin typeface="+mn-lt"/>
              <a:ea typeface="+mn-ea"/>
            </a:endParaRPr>
          </a:p>
        </p:txBody>
      </p:sp>
      <p:sp>
        <p:nvSpPr>
          <p:cNvPr id="6" name="流程圖: 程序 8">
            <a:extLst>
              <a:ext uri="{FF2B5EF4-FFF2-40B4-BE49-F238E27FC236}">
                <a16:creationId xmlns:a16="http://schemas.microsoft.com/office/drawing/2014/main" id="{869398F7-26CD-4215-8684-8B8B3162D475}"/>
              </a:ext>
            </a:extLst>
          </p:cNvPr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流程圖: 程序 9">
            <a:extLst>
              <a:ext uri="{FF2B5EF4-FFF2-40B4-BE49-F238E27FC236}">
                <a16:creationId xmlns:a16="http://schemas.microsoft.com/office/drawing/2014/main" id="{DB43E3BD-0601-46F2-A996-853DD4147FD0}"/>
              </a:ext>
            </a:extLst>
          </p:cNvPr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zh-TW" altLang="en-US" noProof="0"/>
              <a:t>按一下圖示以新增圖片</a:t>
            </a:r>
            <a:endParaRPr lang="en-US" noProof="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日期版面配置區 4">
            <a:extLst>
              <a:ext uri="{FF2B5EF4-FFF2-40B4-BE49-F238E27FC236}">
                <a16:creationId xmlns:a16="http://schemas.microsoft.com/office/drawing/2014/main" id="{80D1BFD6-292D-40B6-A3D9-C4E1A590F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8FA2D7-9EE4-4619-821B-4F8F4C3973DB}" type="datetimeFigureOut">
              <a:rPr lang="zh-TW" altLang="en-US"/>
              <a:pPr>
                <a:defRPr/>
              </a:pPr>
              <a:t>2024/11/18</a:t>
            </a:fld>
            <a:endParaRPr lang="zh-TW" altLang="en-US"/>
          </a:p>
        </p:txBody>
      </p:sp>
      <p:sp>
        <p:nvSpPr>
          <p:cNvPr id="9" name="頁尾版面配置區 5">
            <a:extLst>
              <a:ext uri="{FF2B5EF4-FFF2-40B4-BE49-F238E27FC236}">
                <a16:creationId xmlns:a16="http://schemas.microsoft.com/office/drawing/2014/main" id="{ED941749-97C0-4570-8132-A62553093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6">
            <a:extLst>
              <a:ext uri="{FF2B5EF4-FFF2-40B4-BE49-F238E27FC236}">
                <a16:creationId xmlns:a16="http://schemas.microsoft.com/office/drawing/2014/main" id="{7FC78E31-7999-4C58-95A4-66BF94D6F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A063D-F90A-4986-879B-C7DCE110E90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956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23">
            <a:extLst>
              <a:ext uri="{FF2B5EF4-FFF2-40B4-BE49-F238E27FC236}">
                <a16:creationId xmlns:a16="http://schemas.microsoft.com/office/drawing/2014/main" id="{EA6677AE-105D-4797-9745-7B1D4C4C6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441EA-01A2-4419-9625-97F1F3CCA8C6}" type="datetimeFigureOut">
              <a:rPr lang="zh-TW" altLang="en-US"/>
              <a:pPr>
                <a:defRPr/>
              </a:pPr>
              <a:t>2024/11/18</a:t>
            </a:fld>
            <a:endParaRPr lang="zh-TW" altLang="en-US"/>
          </a:p>
        </p:txBody>
      </p:sp>
      <p:sp>
        <p:nvSpPr>
          <p:cNvPr id="5" name="頁尾版面配置區 9">
            <a:extLst>
              <a:ext uri="{FF2B5EF4-FFF2-40B4-BE49-F238E27FC236}">
                <a16:creationId xmlns:a16="http://schemas.microsoft.com/office/drawing/2014/main" id="{F3DE5B2B-CC47-4532-9CE8-62EB661EB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1">
            <a:extLst>
              <a:ext uri="{FF2B5EF4-FFF2-40B4-BE49-F238E27FC236}">
                <a16:creationId xmlns:a16="http://schemas.microsoft.com/office/drawing/2014/main" id="{BD6BB00B-FC22-4C45-93F4-5956740C0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D2C91-0DAF-42E8-A519-D4F700E33F4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9218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>
            <a:extLst>
              <a:ext uri="{FF2B5EF4-FFF2-40B4-BE49-F238E27FC236}">
                <a16:creationId xmlns:a16="http://schemas.microsoft.com/office/drawing/2014/main" id="{E26D1D0F-75C8-41A7-8C36-AB78484663D4}"/>
              </a:ext>
            </a:extLst>
          </p:cNvPr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D22E47EA-3E05-43FD-8990-3380D020F8BA}"/>
              </a:ext>
            </a:extLst>
          </p:cNvPr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1" name="甜甜圈 10">
            <a:extLst>
              <a:ext uri="{FF2B5EF4-FFF2-40B4-BE49-F238E27FC236}">
                <a16:creationId xmlns:a16="http://schemas.microsoft.com/office/drawing/2014/main" id="{AB178E33-53E5-4DDD-97F7-0528FCF62127}"/>
              </a:ext>
            </a:extLst>
          </p:cNvPr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A83B630F-9EC3-4262-920A-F0889DF4E2B1}"/>
              </a:ext>
            </a:extLst>
          </p:cNvPr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標題版面配置區 4">
            <a:extLst>
              <a:ext uri="{FF2B5EF4-FFF2-40B4-BE49-F238E27FC236}">
                <a16:creationId xmlns:a16="http://schemas.microsoft.com/office/drawing/2014/main" id="{37DE12D7-02E8-431C-8011-B0451545D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1033" name="文字版面配置區 8">
            <a:extLst>
              <a:ext uri="{FF2B5EF4-FFF2-40B4-BE49-F238E27FC236}">
                <a16:creationId xmlns:a16="http://schemas.microsoft.com/office/drawing/2014/main" id="{05ED0798-3996-4638-A67E-DD1784FB68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24" name="日期版面配置區 23">
            <a:extLst>
              <a:ext uri="{FF2B5EF4-FFF2-40B4-BE49-F238E27FC236}">
                <a16:creationId xmlns:a16="http://schemas.microsoft.com/office/drawing/2014/main" id="{1BA77FA8-9BDC-45D6-82CA-C8D29C3A1B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fld id="{7D2E613D-7397-4573-8EE9-38900AFA8047}" type="datetimeFigureOut">
              <a:rPr lang="zh-TW" altLang="en-US"/>
              <a:pPr>
                <a:defRPr/>
              </a:pPr>
              <a:t>2024/11/18</a:t>
            </a:fld>
            <a:endParaRPr lang="zh-TW" altLang="en-US"/>
          </a:p>
        </p:txBody>
      </p:sp>
      <p:sp>
        <p:nvSpPr>
          <p:cNvPr id="10" name="頁尾版面配置區 9">
            <a:extLst>
              <a:ext uri="{FF2B5EF4-FFF2-40B4-BE49-F238E27FC236}">
                <a16:creationId xmlns:a16="http://schemas.microsoft.com/office/drawing/2014/main" id="{CB3CFF61-F3A2-4121-AFA1-3AB54F911B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22" name="投影片編號版面配置區 21">
            <a:extLst>
              <a:ext uri="{FF2B5EF4-FFF2-40B4-BE49-F238E27FC236}">
                <a16:creationId xmlns:a16="http://schemas.microsoft.com/office/drawing/2014/main" id="{CA842E28-8534-4187-8956-66FB6D77E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solidFill>
                  <a:srgbClr val="B5A788"/>
                </a:solidFill>
                <a:latin typeface="Gill Sans MT" panose="020B0502020104020203" pitchFamily="34" charset="0"/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119E0FC9-E8E2-4C08-819B-0FD709CB070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E029F401-3132-48CA-91A8-15E90203A938}"/>
              </a:ext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2" r:id="rId3"/>
    <p:sldLayoutId id="2147483839" r:id="rId4"/>
    <p:sldLayoutId id="2147483833" r:id="rId5"/>
    <p:sldLayoutId id="2147483840" r:id="rId6"/>
    <p:sldLayoutId id="2147483841" r:id="rId7"/>
    <p:sldLayoutId id="2147483842" r:id="rId8"/>
    <p:sldLayoutId id="2147483834" r:id="rId9"/>
    <p:sldLayoutId id="2147483835" r:id="rId10"/>
    <p:sldLayoutId id="214748383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微軟正黑體" pitchFamily="34" charset="-12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20.png"/><Relationship Id="rId10" Type="http://schemas.openxmlformats.org/officeDocument/2006/relationships/image" Target="../media/image14.png"/><Relationship Id="rId4" Type="http://schemas.openxmlformats.org/officeDocument/2006/relationships/image" Target="../media/image18.png"/><Relationship Id="rId9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3techs.com/technologies/overview/programming_language/all" TargetMode="Externa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1EC839-F402-41BE-B5C3-55835B849B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2875" y="333375"/>
            <a:ext cx="7407275" cy="935038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TW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Website Environment</a:t>
            </a:r>
            <a:endParaRPr lang="zh-TW" altLang="en-US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0243" name="副標題 2">
            <a:extLst>
              <a:ext uri="{FF2B5EF4-FFF2-40B4-BE49-F238E27FC236}">
                <a16:creationId xmlns:a16="http://schemas.microsoft.com/office/drawing/2014/main" id="{F939EDD7-DCFC-4E94-9BF9-EF7006E93D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8688" y="1849438"/>
            <a:ext cx="7910512" cy="4651375"/>
          </a:xfrm>
        </p:spPr>
        <p:txBody>
          <a:bodyPr/>
          <a:lstStyle/>
          <a:p>
            <a:pPr marL="26988" eaLnBrk="1" hangingPunct="1">
              <a:buFont typeface="Arial" panose="020B0604020202020204" pitchFamily="34" charset="0"/>
              <a:buChar char="•"/>
            </a:pPr>
            <a:r>
              <a:rPr lang="zh-TW" altLang="en-US" sz="3200">
                <a:solidFill>
                  <a:srgbClr val="320E04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靜態與動態網頁</a:t>
            </a:r>
          </a:p>
          <a:p>
            <a:pPr marL="26988" eaLnBrk="1" hangingPunct="1">
              <a:buFont typeface="Arial" panose="020B0604020202020204" pitchFamily="34" charset="0"/>
              <a:buChar char="•"/>
            </a:pPr>
            <a:r>
              <a:rPr lang="zh-TW" altLang="en-US"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認識 </a:t>
            </a:r>
            <a:r>
              <a:rPr lang="en-US" altLang="zh-TW"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PHP</a:t>
            </a:r>
            <a:endParaRPr lang="zh-TW" altLang="en-US" sz="3200">
              <a:solidFill>
                <a:schemeClr val="tx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26988" eaLnBrk="1" hangingPunct="1">
              <a:buFont typeface="Arial" panose="020B0604020202020204" pitchFamily="34" charset="0"/>
              <a:buChar char="•"/>
            </a:pPr>
            <a:r>
              <a:rPr lang="zh-TW" altLang="en-US"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認識 </a:t>
            </a:r>
            <a:r>
              <a:rPr lang="en-US" altLang="zh-TW" sz="3200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MySQL (MariaDB)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D6FEC59-2E98-4DB4-BB38-C70C4A1E5622}"/>
              </a:ext>
            </a:extLst>
          </p:cNvPr>
          <p:cNvSpPr>
            <a:spLocks noGrp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z="4200" b="1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MySQL </a:t>
            </a:r>
            <a:r>
              <a:rPr lang="zh-TW" altLang="en-US" sz="4200" b="1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的特性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307C0840-0D8F-4F51-A59A-16DE222F6001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000125" y="1500188"/>
            <a:ext cx="7499350" cy="40719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 Black" panose="020B0A04020102020204" pitchFamily="34" charset="0"/>
              <a:buAutoNum type="arabicPeriod"/>
            </a:pPr>
            <a:r>
              <a:rPr lang="zh-TW" altLang="en-US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開放原始碼的資料庫。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 Black" panose="020B0A04020102020204" pitchFamily="34" charset="0"/>
              <a:buAutoNum type="arabicPeriod"/>
            </a:pPr>
            <a:r>
              <a:rPr lang="zh-TW" altLang="en-US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可跨平台應用在多種作業系統。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 Black" panose="020B0A04020102020204" pitchFamily="34" charset="0"/>
              <a:buAutoNum type="arabicPeriod"/>
            </a:pPr>
            <a:r>
              <a:rPr lang="zh-TW" altLang="en-US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可供多種程式語言連接使用，</a:t>
            </a:r>
            <a:r>
              <a:rPr lang="en-US" altLang="zh-TW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</a:t>
            </a:r>
            <a:r>
              <a:rPr lang="zh-TW" altLang="en-US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C++</a:t>
            </a:r>
            <a:r>
              <a:rPr lang="zh-TW" altLang="en-US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C#</a:t>
            </a:r>
            <a:r>
              <a:rPr lang="zh-TW" altLang="en-US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Delphi</a:t>
            </a:r>
            <a:r>
              <a:rPr lang="zh-TW" altLang="en-US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Java</a:t>
            </a:r>
            <a:r>
              <a:rPr lang="zh-TW" altLang="en-US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Perl</a:t>
            </a:r>
            <a:r>
              <a:rPr lang="zh-TW" altLang="en-US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PHP</a:t>
            </a:r>
            <a:r>
              <a:rPr lang="zh-TW" altLang="en-US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Python </a:t>
            </a:r>
            <a:r>
              <a:rPr lang="zh-TW" altLang="en-US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和</a:t>
            </a:r>
            <a:r>
              <a:rPr lang="en-US" altLang="zh-TW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Ruby </a:t>
            </a:r>
            <a:r>
              <a:rPr lang="zh-TW" altLang="en-US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等。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 Black" panose="020B0A04020102020204" pitchFamily="34" charset="0"/>
              <a:buAutoNum type="arabicPeriod"/>
            </a:pPr>
            <a:r>
              <a:rPr lang="zh-TW" altLang="en-US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支援多工多用戶使用，可充分利用</a:t>
            </a:r>
            <a:r>
              <a:rPr lang="en-US" altLang="zh-TW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CPU</a:t>
            </a:r>
            <a:r>
              <a:rPr lang="zh-TW" altLang="en-US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資源。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 Black" panose="020B0A04020102020204" pitchFamily="34" charset="0"/>
              <a:buAutoNum type="arabicPeriod"/>
            </a:pPr>
            <a:r>
              <a:rPr lang="zh-TW" altLang="en-US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支援 </a:t>
            </a:r>
            <a:r>
              <a:rPr lang="en-US" altLang="zh-TW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SQL </a:t>
            </a:r>
            <a:r>
              <a:rPr lang="zh-TW" altLang="en-US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語法查詢，有效地提高查詢速度。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 Black" panose="020B0A04020102020204" pitchFamily="34" charset="0"/>
              <a:buAutoNum type="arabicPeriod"/>
            </a:pPr>
            <a:r>
              <a:rPr lang="zh-TW" altLang="en-US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支援多國語言，如中文的</a:t>
            </a:r>
            <a:r>
              <a:rPr lang="en-US" altLang="zh-TW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GB 2312, BIG5, …</a:t>
            </a:r>
            <a:r>
              <a:rPr lang="zh-TW" altLang="en-US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 Black" panose="020B0A04020102020204" pitchFamily="34" charset="0"/>
              <a:buAutoNum type="arabicPeriod"/>
            </a:pPr>
            <a:r>
              <a:rPr lang="zh-TW" altLang="en-US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提供</a:t>
            </a:r>
            <a:r>
              <a:rPr lang="en-US" altLang="zh-TW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TCP/IP</a:t>
            </a:r>
            <a:r>
              <a:rPr lang="zh-TW" altLang="en-US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ODBC</a:t>
            </a:r>
            <a:r>
              <a:rPr lang="zh-TW" altLang="en-US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和</a:t>
            </a:r>
            <a:r>
              <a:rPr lang="en-US" altLang="zh-TW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JDBC</a:t>
            </a:r>
            <a:r>
              <a:rPr lang="zh-TW" altLang="en-US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等資料庫連接途徑。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 Black" panose="020B0A04020102020204" pitchFamily="34" charset="0"/>
              <a:buAutoNum type="arabicPeriod"/>
            </a:pPr>
            <a:r>
              <a:rPr lang="zh-TW" altLang="en-US" sz="25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提供資料庫操作的管理工具。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endParaRPr lang="zh-TW" altLang="en-US" sz="280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AF80BEC8-C81B-45F3-913B-D3B7FCCE73E9}"/>
              </a:ext>
            </a:extLst>
          </p:cNvPr>
          <p:cNvSpPr>
            <a:spLocks noGrp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整合型環境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48DB9D09-9ACF-4C62-B2AE-9631DB2A855A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000125" y="1428750"/>
            <a:ext cx="7429500" cy="4800600"/>
          </a:xfrm>
        </p:spPr>
        <p:txBody>
          <a:bodyPr/>
          <a:lstStyle/>
          <a:p>
            <a:pPr marL="269875" indent="-269875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許多社群將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Apache, PHP, </a:t>
            </a:r>
            <a:r>
              <a:rPr lang="en-US" altLang="zh-TW" sz="28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MySQL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等架站常用的軟體做成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Open Source Package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，其中最具代表性的如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zh-TW" sz="28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XAMPP (LAMPP)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altLang="zh-TW" sz="28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AppServ</a:t>
            </a:r>
            <a:endParaRPr lang="en-US" altLang="zh-TW" sz="28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icons.iconarchive.com/icons/sirubico/black-metal/128/PC-a-icon.png">
            <a:extLst>
              <a:ext uri="{FF2B5EF4-FFF2-40B4-BE49-F238E27FC236}">
                <a16:creationId xmlns:a16="http://schemas.microsoft.com/office/drawing/2014/main" id="{EDEECD83-B298-4255-8020-F8947A7226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38" y="3051175"/>
            <a:ext cx="1120775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4" descr="http://icons.iconarchive.com/icons/icons-land/vista-hardware-devices/128/Home-Server-icon.png">
            <a:extLst>
              <a:ext uri="{FF2B5EF4-FFF2-40B4-BE49-F238E27FC236}">
                <a16:creationId xmlns:a16="http://schemas.microsoft.com/office/drawing/2014/main" id="{B3AC1731-F320-4712-9F64-7B089DF6A1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0700" y="2735263"/>
            <a:ext cx="11811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Picture 6" descr="http://icons.iconarchive.com/icons/oxygen-icons.org/oxygen/128/Places-network-server-database-icon.png">
            <a:extLst>
              <a:ext uri="{FF2B5EF4-FFF2-40B4-BE49-F238E27FC236}">
                <a16:creationId xmlns:a16="http://schemas.microsoft.com/office/drawing/2014/main" id="{612B1FF7-DEDC-4A13-91B7-4C81FA90A6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1913" y="2474913"/>
            <a:ext cx="914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169FBDA5-77C6-4542-9CB3-F2E7B43810F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745" y="3083879"/>
            <a:ext cx="937522" cy="630266"/>
          </a:xfrm>
          <a:prstGeom prst="roundRect">
            <a:avLst>
              <a:gd name="adj" fmla="val 2702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pic>
        <p:nvPicPr>
          <p:cNvPr id="22534" name="Picture 12" descr="PHP-logo.svg">
            <a:extLst>
              <a:ext uri="{FF2B5EF4-FFF2-40B4-BE49-F238E27FC236}">
                <a16:creationId xmlns:a16="http://schemas.microsoft.com/office/drawing/2014/main" id="{774D512B-52BF-4533-A66B-B0C8438FD1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300" y="2741613"/>
            <a:ext cx="871538" cy="62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Picture 14" descr="http://icons.iconarchive.com/icons/icons8/windows-8/128/Data-Mysql-icon.png">
            <a:extLst>
              <a:ext uri="{FF2B5EF4-FFF2-40B4-BE49-F238E27FC236}">
                <a16:creationId xmlns:a16="http://schemas.microsoft.com/office/drawing/2014/main" id="{40AEB418-504D-48E2-9C3C-1E64A4D115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1913" y="3489325"/>
            <a:ext cx="914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圖片 10">
            <a:extLst>
              <a:ext uri="{FF2B5EF4-FFF2-40B4-BE49-F238E27FC236}">
                <a16:creationId xmlns:a16="http://schemas.microsoft.com/office/drawing/2014/main" id="{3E2392D3-133F-409C-B306-58DCA9EC4F5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5562" y="3522061"/>
            <a:ext cx="1005886" cy="787554"/>
          </a:xfrm>
          <a:prstGeom prst="roundRect">
            <a:avLst>
              <a:gd name="adj" fmla="val 17057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  <p:sp>
        <p:nvSpPr>
          <p:cNvPr id="14" name="矩形: 圓角 13">
            <a:extLst>
              <a:ext uri="{FF2B5EF4-FFF2-40B4-BE49-F238E27FC236}">
                <a16:creationId xmlns:a16="http://schemas.microsoft.com/office/drawing/2014/main" id="{F544AE66-206D-46BE-95C6-6A100E0A711E}"/>
              </a:ext>
            </a:extLst>
          </p:cNvPr>
          <p:cNvSpPr/>
          <p:nvPr/>
        </p:nvSpPr>
        <p:spPr>
          <a:xfrm>
            <a:off x="3060700" y="2078038"/>
            <a:ext cx="3292475" cy="2705100"/>
          </a:xfrm>
          <a:prstGeom prst="roundRect">
            <a:avLst>
              <a:gd name="adj" fmla="val 14486"/>
            </a:avLst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6" name="矩形: 圓角 25">
            <a:extLst>
              <a:ext uri="{FF2B5EF4-FFF2-40B4-BE49-F238E27FC236}">
                <a16:creationId xmlns:a16="http://schemas.microsoft.com/office/drawing/2014/main" id="{3DD12763-2944-4308-AB65-594F2F615E41}"/>
              </a:ext>
            </a:extLst>
          </p:cNvPr>
          <p:cNvSpPr/>
          <p:nvPr/>
        </p:nvSpPr>
        <p:spPr>
          <a:xfrm>
            <a:off x="7464425" y="2074863"/>
            <a:ext cx="1236663" cy="2705100"/>
          </a:xfrm>
          <a:prstGeom prst="roundRect">
            <a:avLst>
              <a:gd name="adj" fmla="val 14486"/>
            </a:avLst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7" name="矩形: 圓角 26">
            <a:extLst>
              <a:ext uri="{FF2B5EF4-FFF2-40B4-BE49-F238E27FC236}">
                <a16:creationId xmlns:a16="http://schemas.microsoft.com/office/drawing/2014/main" id="{BC52E880-4B68-4300-BFFF-2D355C56A831}"/>
              </a:ext>
            </a:extLst>
          </p:cNvPr>
          <p:cNvSpPr/>
          <p:nvPr/>
        </p:nvSpPr>
        <p:spPr>
          <a:xfrm>
            <a:off x="200025" y="2089150"/>
            <a:ext cx="1652588" cy="2706688"/>
          </a:xfrm>
          <a:prstGeom prst="roundRect">
            <a:avLst>
              <a:gd name="adj" fmla="val 14486"/>
            </a:avLst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grpSp>
        <p:nvGrpSpPr>
          <p:cNvPr id="22540" name="群組 19">
            <a:extLst>
              <a:ext uri="{FF2B5EF4-FFF2-40B4-BE49-F238E27FC236}">
                <a16:creationId xmlns:a16="http://schemas.microsoft.com/office/drawing/2014/main" id="{103E2EF2-30DC-4506-9946-D90BB06679A2}"/>
              </a:ext>
            </a:extLst>
          </p:cNvPr>
          <p:cNvGrpSpPr>
            <a:grpSpLocks/>
          </p:cNvGrpSpPr>
          <p:nvPr/>
        </p:nvGrpSpPr>
        <p:grpSpPr bwMode="auto">
          <a:xfrm>
            <a:off x="3502025" y="1184275"/>
            <a:ext cx="2290763" cy="793750"/>
            <a:chOff x="4474825" y="1333619"/>
            <a:chExt cx="3053809" cy="794263"/>
          </a:xfrm>
        </p:grpSpPr>
        <p:grpSp>
          <p:nvGrpSpPr>
            <p:cNvPr id="22556" name="群組 17">
              <a:extLst>
                <a:ext uri="{FF2B5EF4-FFF2-40B4-BE49-F238E27FC236}">
                  <a16:creationId xmlns:a16="http://schemas.microsoft.com/office/drawing/2014/main" id="{302C2660-3063-493A-9628-9818C1FF44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74825" y="1333619"/>
              <a:ext cx="2304858" cy="794263"/>
              <a:chOff x="230952" y="1271040"/>
              <a:chExt cx="2304858" cy="794263"/>
            </a:xfrm>
          </p:grpSpPr>
          <p:pic>
            <p:nvPicPr>
              <p:cNvPr id="22558" name="Picture 24" descr="http://icons.iconarchive.com/icons/hopstarter/adobe-cs4/128/File-Adobe-Dreamweaver-JavaScript-icon.png">
                <a:extLst>
                  <a:ext uri="{FF2B5EF4-FFF2-40B4-BE49-F238E27FC236}">
                    <a16:creationId xmlns:a16="http://schemas.microsoft.com/office/drawing/2014/main" id="{B929B156-2171-4590-8B4E-A0F1F79CC01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59344" y="1271040"/>
                <a:ext cx="794263" cy="794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559" name="Picture 28" descr="http://icons.iconarchive.com/icons/hopstarter/adobe-cs4/128/File-Adobe-Dreamweaver-HTML-01-icon.png">
                <a:extLst>
                  <a:ext uri="{FF2B5EF4-FFF2-40B4-BE49-F238E27FC236}">
                    <a16:creationId xmlns:a16="http://schemas.microsoft.com/office/drawing/2014/main" id="{754573A1-4E06-4D94-96CA-277118853C0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0952" y="1271040"/>
                <a:ext cx="794263" cy="794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2560" name="Picture 30" descr="http://icons.iconarchive.com/icons/hopstarter/adobe-cs4/128/File-Adobe-Dreamweaver-CSS-01-icon.png">
                <a:extLst>
                  <a:ext uri="{FF2B5EF4-FFF2-40B4-BE49-F238E27FC236}">
                    <a16:creationId xmlns:a16="http://schemas.microsoft.com/office/drawing/2014/main" id="{2099675A-9C6A-448E-9033-A828073EB98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41547" y="1271040"/>
                <a:ext cx="794263" cy="794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2557" name="Picture 32" descr="http://icons.iconarchive.com/icons/hopstarter/adobe-cs4/128/File-Adobe-Dreamweaver-PHP-01-icon.png">
              <a:extLst>
                <a:ext uri="{FF2B5EF4-FFF2-40B4-BE49-F238E27FC236}">
                  <a16:creationId xmlns:a16="http://schemas.microsoft.com/office/drawing/2014/main" id="{D603F919-674D-4FAF-A9C4-9A228E6F901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4371" y="1333619"/>
              <a:ext cx="794263" cy="794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2541" name="群組 37">
            <a:extLst>
              <a:ext uri="{FF2B5EF4-FFF2-40B4-BE49-F238E27FC236}">
                <a16:creationId xmlns:a16="http://schemas.microsoft.com/office/drawing/2014/main" id="{307DB2B1-95D0-42AF-9E74-BEC32A802428}"/>
              </a:ext>
            </a:extLst>
          </p:cNvPr>
          <p:cNvGrpSpPr>
            <a:grpSpLocks/>
          </p:cNvGrpSpPr>
          <p:nvPr/>
        </p:nvGrpSpPr>
        <p:grpSpPr bwMode="auto">
          <a:xfrm>
            <a:off x="192088" y="1184275"/>
            <a:ext cx="1728787" cy="793750"/>
            <a:chOff x="230952" y="1271040"/>
            <a:chExt cx="2304858" cy="794263"/>
          </a:xfrm>
        </p:grpSpPr>
        <p:pic>
          <p:nvPicPr>
            <p:cNvPr id="22553" name="Picture 24" descr="http://icons.iconarchive.com/icons/hopstarter/adobe-cs4/128/File-Adobe-Dreamweaver-JavaScript-icon.png">
              <a:extLst>
                <a:ext uri="{FF2B5EF4-FFF2-40B4-BE49-F238E27FC236}">
                  <a16:creationId xmlns:a16="http://schemas.microsoft.com/office/drawing/2014/main" id="{B4DA5C55-9D06-4F1D-9B5A-034DE566A1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9344" y="1271040"/>
              <a:ext cx="794263" cy="794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54" name="Picture 28" descr="http://icons.iconarchive.com/icons/hopstarter/adobe-cs4/128/File-Adobe-Dreamweaver-HTML-01-icon.png">
              <a:extLst>
                <a:ext uri="{FF2B5EF4-FFF2-40B4-BE49-F238E27FC236}">
                  <a16:creationId xmlns:a16="http://schemas.microsoft.com/office/drawing/2014/main" id="{93BDF697-BE37-4709-8EA9-452E4E025E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0952" y="1271040"/>
              <a:ext cx="794263" cy="794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55" name="Picture 30" descr="http://icons.iconarchive.com/icons/hopstarter/adobe-cs4/128/File-Adobe-Dreamweaver-CSS-01-icon.png">
              <a:extLst>
                <a:ext uri="{FF2B5EF4-FFF2-40B4-BE49-F238E27FC236}">
                  <a16:creationId xmlns:a16="http://schemas.microsoft.com/office/drawing/2014/main" id="{1FC75EA5-62D7-417A-922A-4E7CE32E876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1547" y="1271040"/>
              <a:ext cx="794263" cy="794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542" name="文字方塊 21">
            <a:extLst>
              <a:ext uri="{FF2B5EF4-FFF2-40B4-BE49-F238E27FC236}">
                <a16:creationId xmlns:a16="http://schemas.microsoft.com/office/drawing/2014/main" id="{7EDB2398-8F13-4E64-B9E8-857B5BD2FD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13" y="4995863"/>
            <a:ext cx="10461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800" b="1"/>
              <a:t>Client</a:t>
            </a:r>
            <a:endParaRPr lang="zh-TW" altLang="en-US" sz="2800" b="1"/>
          </a:p>
        </p:txBody>
      </p:sp>
      <p:sp>
        <p:nvSpPr>
          <p:cNvPr id="22543" name="文字方塊 43">
            <a:extLst>
              <a:ext uri="{FF2B5EF4-FFF2-40B4-BE49-F238E27FC236}">
                <a16:creationId xmlns:a16="http://schemas.microsoft.com/office/drawing/2014/main" id="{5E10ADEB-6450-42FA-BEA1-3842871B5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1263" y="4995863"/>
            <a:ext cx="1911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800" b="1"/>
              <a:t>Web Server</a:t>
            </a:r>
            <a:endParaRPr lang="zh-TW" altLang="en-US" sz="2800" b="1"/>
          </a:p>
        </p:txBody>
      </p:sp>
      <p:sp>
        <p:nvSpPr>
          <p:cNvPr id="22544" name="文字方塊 44">
            <a:extLst>
              <a:ext uri="{FF2B5EF4-FFF2-40B4-BE49-F238E27FC236}">
                <a16:creationId xmlns:a16="http://schemas.microsoft.com/office/drawing/2014/main" id="{52917869-88ED-4E82-B11F-C829B5B65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5988" y="4878388"/>
            <a:ext cx="157797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800" b="1"/>
              <a:t>Database</a:t>
            </a:r>
          </a:p>
          <a:p>
            <a:pPr algn="ctr"/>
            <a:r>
              <a:rPr lang="en-US" altLang="zh-TW" sz="2800" b="1"/>
              <a:t>Server</a:t>
            </a:r>
            <a:endParaRPr lang="zh-TW" altLang="en-US" sz="2800" b="1"/>
          </a:p>
        </p:txBody>
      </p:sp>
      <p:pic>
        <p:nvPicPr>
          <p:cNvPr id="22545" name="Picture 34" descr="http://icons.iconarchive.com/icons/google/chrome/128/Google-Chrome-icon.png">
            <a:extLst>
              <a:ext uri="{FF2B5EF4-FFF2-40B4-BE49-F238E27FC236}">
                <a16:creationId xmlns:a16="http://schemas.microsoft.com/office/drawing/2014/main" id="{5466621A-3E01-4023-8E46-8DF5EA86A1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2390775"/>
            <a:ext cx="506412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6" name="Picture 36" descr="http://icons.iconarchive.com/icons/carlosjj/mozilla/128/Firefox-icon.png">
            <a:extLst>
              <a:ext uri="{FF2B5EF4-FFF2-40B4-BE49-F238E27FC236}">
                <a16:creationId xmlns:a16="http://schemas.microsoft.com/office/drawing/2014/main" id="{6164793D-7CAD-4C7C-A202-63EDD0B6C4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428875"/>
            <a:ext cx="48260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箭號: 左-右雙向 23">
            <a:extLst>
              <a:ext uri="{FF2B5EF4-FFF2-40B4-BE49-F238E27FC236}">
                <a16:creationId xmlns:a16="http://schemas.microsoft.com/office/drawing/2014/main" id="{36A218E1-9028-477A-B57A-0508612C8049}"/>
              </a:ext>
            </a:extLst>
          </p:cNvPr>
          <p:cNvSpPr/>
          <p:nvPr/>
        </p:nvSpPr>
        <p:spPr>
          <a:xfrm>
            <a:off x="1975241" y="3228856"/>
            <a:ext cx="888918" cy="522426"/>
          </a:xfrm>
          <a:prstGeom prst="left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51" name="箭號: 左-右雙向 50">
            <a:extLst>
              <a:ext uri="{FF2B5EF4-FFF2-40B4-BE49-F238E27FC236}">
                <a16:creationId xmlns:a16="http://schemas.microsoft.com/office/drawing/2014/main" id="{F56CE133-A401-4FCE-A448-7D0660E786CE}"/>
              </a:ext>
            </a:extLst>
          </p:cNvPr>
          <p:cNvSpPr/>
          <p:nvPr/>
        </p:nvSpPr>
        <p:spPr>
          <a:xfrm>
            <a:off x="6446530" y="3126886"/>
            <a:ext cx="888918" cy="522426"/>
          </a:xfrm>
          <a:prstGeom prst="left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2549" name="文字方塊 51">
            <a:extLst>
              <a:ext uri="{FF2B5EF4-FFF2-40B4-BE49-F238E27FC236}">
                <a16:creationId xmlns:a16="http://schemas.microsoft.com/office/drawing/2014/main" id="{08BED76C-D515-4C09-AAE7-BFE1145215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5519738"/>
            <a:ext cx="12763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800" b="1">
                <a:solidFill>
                  <a:srgbClr val="FF0000"/>
                </a:solidFill>
              </a:rPr>
              <a:t>Brower</a:t>
            </a:r>
          </a:p>
        </p:txBody>
      </p:sp>
      <p:sp>
        <p:nvSpPr>
          <p:cNvPr id="22550" name="文字方塊 52">
            <a:extLst>
              <a:ext uri="{FF2B5EF4-FFF2-40B4-BE49-F238E27FC236}">
                <a16:creationId xmlns:a16="http://schemas.microsoft.com/office/drawing/2014/main" id="{5DABD7B6-DA8B-42E4-A4A5-85791916D5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4825" y="5416550"/>
            <a:ext cx="310515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800" b="1">
                <a:solidFill>
                  <a:srgbClr val="FF0000"/>
                </a:solidFill>
              </a:rPr>
              <a:t>Apache Web Server</a:t>
            </a:r>
          </a:p>
          <a:p>
            <a:pPr algn="ctr"/>
            <a:r>
              <a:rPr lang="en-US" altLang="zh-TW" sz="2800" b="1">
                <a:solidFill>
                  <a:srgbClr val="FF0000"/>
                </a:solidFill>
              </a:rPr>
              <a:t>phpMyAdmin</a:t>
            </a:r>
          </a:p>
          <a:p>
            <a:pPr algn="ctr"/>
            <a:r>
              <a:rPr lang="en-US" altLang="zh-TW" sz="2800" b="1">
                <a:solidFill>
                  <a:srgbClr val="FF0000"/>
                </a:solidFill>
              </a:rPr>
              <a:t>php Apps</a:t>
            </a:r>
          </a:p>
        </p:txBody>
      </p:sp>
      <p:sp>
        <p:nvSpPr>
          <p:cNvPr id="22551" name="文字方塊 53">
            <a:extLst>
              <a:ext uri="{FF2B5EF4-FFF2-40B4-BE49-F238E27FC236}">
                <a16:creationId xmlns:a16="http://schemas.microsoft.com/office/drawing/2014/main" id="{F6720DAF-422F-43F2-87F9-14B5B57F93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0300" y="6008688"/>
            <a:ext cx="1238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800" b="1">
                <a:solidFill>
                  <a:srgbClr val="FF0000"/>
                </a:solidFill>
              </a:rPr>
              <a:t>MySQL</a:t>
            </a:r>
          </a:p>
        </p:txBody>
      </p:sp>
      <p:sp>
        <p:nvSpPr>
          <p:cNvPr id="22552" name="矩形 24">
            <a:extLst>
              <a:ext uri="{FF2B5EF4-FFF2-40B4-BE49-F238E27FC236}">
                <a16:creationId xmlns:a16="http://schemas.microsoft.com/office/drawing/2014/main" id="{29264865-6480-4287-B009-67336D57B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8" y="133350"/>
            <a:ext cx="37290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400" b="1"/>
              <a:t>E</a:t>
            </a:r>
            <a:r>
              <a:rPr lang="zh-TW" altLang="en-US" sz="4400" b="1"/>
              <a:t>xpectation</a:t>
            </a:r>
            <a:r>
              <a:rPr lang="en-US" altLang="zh-TW" sz="4400" b="1"/>
              <a:t>: </a:t>
            </a:r>
            <a:endParaRPr lang="zh-TW" altLang="en-US" sz="4400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icons.iconarchive.com/icons/jonathan-rey/devices-printers/128/Desktop-Acer-icon.png">
            <a:extLst>
              <a:ext uri="{FF2B5EF4-FFF2-40B4-BE49-F238E27FC236}">
                <a16:creationId xmlns:a16="http://schemas.microsoft.com/office/drawing/2014/main" id="{AC237912-C61C-4094-8247-27F978025C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450" y="3094038"/>
            <a:ext cx="1293813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Picture 34" descr="http://icons.iconarchive.com/icons/google/chrome/128/Google-Chrome-icon.png">
            <a:extLst>
              <a:ext uri="{FF2B5EF4-FFF2-40B4-BE49-F238E27FC236}">
                <a16:creationId xmlns:a16="http://schemas.microsoft.com/office/drawing/2014/main" id="{75E95D10-7021-4FB8-85EF-DD8D406000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538" y="2335213"/>
            <a:ext cx="503237" cy="67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36" descr="http://icons.iconarchive.com/icons/carlosjj/mozilla/128/Firefox-icon.png">
            <a:extLst>
              <a:ext uri="{FF2B5EF4-FFF2-40B4-BE49-F238E27FC236}">
                <a16:creationId xmlns:a16="http://schemas.microsoft.com/office/drawing/2014/main" id="{59DE05A6-7D4B-441D-99DE-69D0F51B94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575" y="2371725"/>
            <a:ext cx="47942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3E2EF35A-7EE0-40EB-8AEC-0BD182722D8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0467" y="3804756"/>
            <a:ext cx="956724" cy="643175"/>
          </a:xfrm>
          <a:prstGeom prst="roundRect">
            <a:avLst>
              <a:gd name="adj" fmla="val 2702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pic>
        <p:nvPicPr>
          <p:cNvPr id="23558" name="Picture 12" descr="PHP-logo.svg">
            <a:extLst>
              <a:ext uri="{FF2B5EF4-FFF2-40B4-BE49-F238E27FC236}">
                <a16:creationId xmlns:a16="http://schemas.microsoft.com/office/drawing/2014/main" id="{71DE94B8-0DB4-4DC3-8246-B12D4FB1E5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657725"/>
            <a:ext cx="871538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9" name="Picture 14" descr="http://icons.iconarchive.com/icons/icons8/windows-8/128/Data-Mysql-icon.png">
            <a:extLst>
              <a:ext uri="{FF2B5EF4-FFF2-40B4-BE49-F238E27FC236}">
                <a16:creationId xmlns:a16="http://schemas.microsoft.com/office/drawing/2014/main" id="{95F65F68-41F4-43F7-839B-D85AFA7326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900" y="5195888"/>
            <a:ext cx="914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C335B6BA-6745-46A5-89DF-49AA7E80C23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986" y="4613018"/>
            <a:ext cx="871578" cy="682398"/>
          </a:xfrm>
          <a:prstGeom prst="roundRect">
            <a:avLst>
              <a:gd name="adj" fmla="val 17057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  <p:grpSp>
        <p:nvGrpSpPr>
          <p:cNvPr id="23561" name="群組 9">
            <a:extLst>
              <a:ext uri="{FF2B5EF4-FFF2-40B4-BE49-F238E27FC236}">
                <a16:creationId xmlns:a16="http://schemas.microsoft.com/office/drawing/2014/main" id="{B3021A6B-E61D-48CD-AAD0-A922BF2F97D6}"/>
              </a:ext>
            </a:extLst>
          </p:cNvPr>
          <p:cNvGrpSpPr>
            <a:grpSpLocks/>
          </p:cNvGrpSpPr>
          <p:nvPr/>
        </p:nvGrpSpPr>
        <p:grpSpPr bwMode="auto">
          <a:xfrm>
            <a:off x="3395663" y="1235075"/>
            <a:ext cx="2290762" cy="793750"/>
            <a:chOff x="4474825" y="1333619"/>
            <a:chExt cx="3053809" cy="794263"/>
          </a:xfrm>
        </p:grpSpPr>
        <p:grpSp>
          <p:nvGrpSpPr>
            <p:cNvPr id="23570" name="群組 10">
              <a:extLst>
                <a:ext uri="{FF2B5EF4-FFF2-40B4-BE49-F238E27FC236}">
                  <a16:creationId xmlns:a16="http://schemas.microsoft.com/office/drawing/2014/main" id="{E1524FDD-D905-422B-B6F5-A997BFA03C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74825" y="1333619"/>
              <a:ext cx="2304858" cy="794263"/>
              <a:chOff x="230952" y="1271040"/>
              <a:chExt cx="2304858" cy="794263"/>
            </a:xfrm>
          </p:grpSpPr>
          <p:pic>
            <p:nvPicPr>
              <p:cNvPr id="23572" name="Picture 24" descr="http://icons.iconarchive.com/icons/hopstarter/adobe-cs4/128/File-Adobe-Dreamweaver-JavaScript-icon.png">
                <a:extLst>
                  <a:ext uri="{FF2B5EF4-FFF2-40B4-BE49-F238E27FC236}">
                    <a16:creationId xmlns:a16="http://schemas.microsoft.com/office/drawing/2014/main" id="{BE96C1E5-80C3-4F29-96BA-4DE8B0276E2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59344" y="1271040"/>
                <a:ext cx="794263" cy="794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3573" name="Picture 28" descr="http://icons.iconarchive.com/icons/hopstarter/adobe-cs4/128/File-Adobe-Dreamweaver-HTML-01-icon.png">
                <a:extLst>
                  <a:ext uri="{FF2B5EF4-FFF2-40B4-BE49-F238E27FC236}">
                    <a16:creationId xmlns:a16="http://schemas.microsoft.com/office/drawing/2014/main" id="{5E3A1DED-6901-4842-9DE3-6A4C506C0AF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0952" y="1271040"/>
                <a:ext cx="794263" cy="794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3574" name="Picture 30" descr="http://icons.iconarchive.com/icons/hopstarter/adobe-cs4/128/File-Adobe-Dreamweaver-CSS-01-icon.png">
                <a:extLst>
                  <a:ext uri="{FF2B5EF4-FFF2-40B4-BE49-F238E27FC236}">
                    <a16:creationId xmlns:a16="http://schemas.microsoft.com/office/drawing/2014/main" id="{853364CD-E6D6-463B-ACF2-2480548FB2A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41547" y="1271040"/>
                <a:ext cx="794263" cy="7942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3571" name="Picture 32" descr="http://icons.iconarchive.com/icons/hopstarter/adobe-cs4/128/File-Adobe-Dreamweaver-PHP-01-icon.png">
              <a:extLst>
                <a:ext uri="{FF2B5EF4-FFF2-40B4-BE49-F238E27FC236}">
                  <a16:creationId xmlns:a16="http://schemas.microsoft.com/office/drawing/2014/main" id="{03602408-835F-412B-9935-ADF76F115D7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4371" y="1333619"/>
              <a:ext cx="794263" cy="794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矩形: 圓角 15">
            <a:extLst>
              <a:ext uri="{FF2B5EF4-FFF2-40B4-BE49-F238E27FC236}">
                <a16:creationId xmlns:a16="http://schemas.microsoft.com/office/drawing/2014/main" id="{69BF5388-BF98-4C2B-B44E-96737DADA6E3}"/>
              </a:ext>
            </a:extLst>
          </p:cNvPr>
          <p:cNvSpPr/>
          <p:nvPr/>
        </p:nvSpPr>
        <p:spPr>
          <a:xfrm>
            <a:off x="1887538" y="876300"/>
            <a:ext cx="4108450" cy="5683250"/>
          </a:xfrm>
          <a:prstGeom prst="roundRect">
            <a:avLst>
              <a:gd name="adj" fmla="val 14486"/>
            </a:avLst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17" name="矩形: 圓角 16">
            <a:extLst>
              <a:ext uri="{FF2B5EF4-FFF2-40B4-BE49-F238E27FC236}">
                <a16:creationId xmlns:a16="http://schemas.microsoft.com/office/drawing/2014/main" id="{2B62AB78-8305-4D8F-B42B-2F5238BB7D19}"/>
              </a:ext>
            </a:extLst>
          </p:cNvPr>
          <p:cNvSpPr/>
          <p:nvPr/>
        </p:nvSpPr>
        <p:spPr>
          <a:xfrm>
            <a:off x="3551238" y="3406775"/>
            <a:ext cx="2135187" cy="2889250"/>
          </a:xfrm>
          <a:prstGeom prst="roundRect">
            <a:avLst>
              <a:gd name="adj" fmla="val 14486"/>
            </a:avLst>
          </a:prstGeom>
          <a:noFill/>
          <a:ln w="28575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56AF33C3-C282-418D-A391-5503333F7816}"/>
              </a:ext>
            </a:extLst>
          </p:cNvPr>
          <p:cNvSpPr txBox="1"/>
          <p:nvPr/>
        </p:nvSpPr>
        <p:spPr>
          <a:xfrm>
            <a:off x="3739460" y="3180533"/>
            <a:ext cx="1173071" cy="504587"/>
          </a:xfrm>
          <a:prstGeom prst="roundRect">
            <a:avLst>
              <a:gd name="adj" fmla="val 3583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2000" dirty="0">
                <a:latin typeface="+mn-ea"/>
              </a:rPr>
              <a:t>XAMPP</a:t>
            </a:r>
            <a:endParaRPr lang="zh-TW" altLang="en-US" sz="2000" dirty="0">
              <a:latin typeface="+mn-ea"/>
            </a:endParaRPr>
          </a:p>
        </p:txBody>
      </p:sp>
      <p:sp>
        <p:nvSpPr>
          <p:cNvPr id="23567" name="文字方塊 18">
            <a:extLst>
              <a:ext uri="{FF2B5EF4-FFF2-40B4-BE49-F238E27FC236}">
                <a16:creationId xmlns:a16="http://schemas.microsoft.com/office/drawing/2014/main" id="{586ACA7A-7AC1-4039-961B-932B83DC2D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375" y="2708275"/>
            <a:ext cx="3071813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400" b="1">
                <a:solidFill>
                  <a:srgbClr val="FF0000"/>
                </a:solidFill>
              </a:rPr>
              <a:t>Browser</a:t>
            </a:r>
          </a:p>
          <a:p>
            <a:pPr algn="ctr"/>
            <a:r>
              <a:rPr lang="en-US" altLang="zh-TW" sz="2400" b="1">
                <a:solidFill>
                  <a:srgbClr val="FF0000"/>
                </a:solidFill>
              </a:rPr>
              <a:t>Apache Web Server</a:t>
            </a:r>
          </a:p>
          <a:p>
            <a:pPr algn="ctr"/>
            <a:r>
              <a:rPr lang="en-US" altLang="zh-TW" sz="2400" b="1">
                <a:solidFill>
                  <a:srgbClr val="FF0000"/>
                </a:solidFill>
              </a:rPr>
              <a:t>phpMyAdmin</a:t>
            </a:r>
          </a:p>
          <a:p>
            <a:pPr algn="ctr"/>
            <a:r>
              <a:rPr lang="en-US" altLang="zh-TW" sz="2400" b="1">
                <a:solidFill>
                  <a:srgbClr val="FF0000"/>
                </a:solidFill>
              </a:rPr>
              <a:t>php Apps</a:t>
            </a:r>
          </a:p>
          <a:p>
            <a:pPr algn="ctr"/>
            <a:r>
              <a:rPr lang="en-US" altLang="zh-TW" sz="2400" b="1">
                <a:solidFill>
                  <a:srgbClr val="FF0000"/>
                </a:solidFill>
              </a:rPr>
              <a:t>MySQL</a:t>
            </a:r>
          </a:p>
        </p:txBody>
      </p:sp>
      <p:sp>
        <p:nvSpPr>
          <p:cNvPr id="23568" name="矩形 19">
            <a:extLst>
              <a:ext uri="{FF2B5EF4-FFF2-40B4-BE49-F238E27FC236}">
                <a16:creationId xmlns:a16="http://schemas.microsoft.com/office/drawing/2014/main" id="{A8DF27D4-60B8-4680-B7BC-707328F7B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115888"/>
            <a:ext cx="2379663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4400" b="1"/>
              <a:t>Reality: </a:t>
            </a:r>
            <a:endParaRPr lang="zh-TW" altLang="en-US" sz="4400" b="1"/>
          </a:p>
        </p:txBody>
      </p:sp>
      <p:sp>
        <p:nvSpPr>
          <p:cNvPr id="23569" name="文字方塊 17">
            <a:extLst>
              <a:ext uri="{FF2B5EF4-FFF2-40B4-BE49-F238E27FC236}">
                <a16:creationId xmlns:a16="http://schemas.microsoft.com/office/drawing/2014/main" id="{8D8BB24D-6DA5-47BA-B006-CFEAC494A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" y="3079750"/>
            <a:ext cx="18827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/>
            <a:r>
              <a:rPr lang="en-US" altLang="zh-TW" sz="2800" b="1"/>
              <a:t>Your</a:t>
            </a:r>
          </a:p>
          <a:p>
            <a:pPr algn="ctr"/>
            <a:r>
              <a:rPr lang="en-US" altLang="zh-TW" sz="2800" b="1"/>
              <a:t>Computer</a:t>
            </a:r>
            <a:endParaRPr lang="zh-TW" altLang="en-US" sz="2800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4DED998-07FE-4DD0-9484-768267E14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Notes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DD5D94C-0899-4FB9-A28B-D3C1E54FF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989138"/>
            <a:ext cx="7713662" cy="4264025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30000"/>
              </a:lnSpc>
              <a:defRPr/>
            </a:pPr>
            <a:r>
              <a:rPr lang="zh-TW" altLang="en-US" dirty="0">
                <a:latin typeface="+mn-ea"/>
              </a:rPr>
              <a:t>用戶端網頁程式</a:t>
            </a:r>
            <a:r>
              <a:rPr lang="en-US" altLang="zh-TW" dirty="0">
                <a:latin typeface="+mn-ea"/>
              </a:rPr>
              <a:t>(</a:t>
            </a:r>
            <a:r>
              <a:rPr lang="en-US" altLang="zh-TW" dirty="0" err="1">
                <a:latin typeface="+mn-ea"/>
              </a:rPr>
              <a:t>HTML+CSS+JavaScript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，可以在檔案總管環境開啟瀏覽器執行，但伺服器端程式</a:t>
            </a:r>
            <a:r>
              <a:rPr lang="en-US" altLang="zh-TW" dirty="0">
                <a:latin typeface="+mn-ea"/>
              </a:rPr>
              <a:t>(php)</a:t>
            </a:r>
            <a:r>
              <a:rPr lang="zh-TW" altLang="en-US" dirty="0">
                <a:latin typeface="+mn-ea"/>
              </a:rPr>
              <a:t>不可以。</a:t>
            </a:r>
            <a:endParaRPr lang="en-US" altLang="zh-TW" dirty="0">
              <a:latin typeface="+mn-ea"/>
            </a:endParaRPr>
          </a:p>
          <a:p>
            <a:pPr>
              <a:lnSpc>
                <a:spcPct val="130000"/>
              </a:lnSpc>
              <a:defRPr/>
            </a:pPr>
            <a:r>
              <a:rPr lang="zh-TW" altLang="en-US" dirty="0">
                <a:latin typeface="+mn-ea"/>
              </a:rPr>
              <a:t>伺服器端程式</a:t>
            </a:r>
            <a:r>
              <a:rPr lang="en-US" altLang="zh-TW" dirty="0">
                <a:latin typeface="+mn-ea"/>
              </a:rPr>
              <a:t>(php)</a:t>
            </a:r>
            <a:r>
              <a:rPr lang="zh-TW" altLang="en-US" dirty="0">
                <a:latin typeface="+mn-ea"/>
              </a:rPr>
              <a:t>必須經由瀏覽器連線至網站伺服器才可以執行</a:t>
            </a:r>
            <a:r>
              <a:rPr lang="en-US" altLang="zh-TW" dirty="0">
                <a:latin typeface="+mn-ea"/>
              </a:rPr>
              <a:t>(http://localhost/</a:t>
            </a:r>
            <a:r>
              <a:rPr lang="zh-TW" altLang="en-US" dirty="0">
                <a:latin typeface="+mn-ea"/>
              </a:rPr>
              <a:t>路徑</a:t>
            </a:r>
            <a:r>
              <a:rPr lang="en-US" altLang="zh-TW" dirty="0">
                <a:latin typeface="+mn-ea"/>
              </a:rPr>
              <a:t>/php</a:t>
            </a:r>
            <a:r>
              <a:rPr lang="zh-TW" altLang="en-US" dirty="0">
                <a:latin typeface="+mn-ea"/>
              </a:rPr>
              <a:t>檔名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；用戶端網頁程式也可以。</a:t>
            </a:r>
            <a:endParaRPr lang="en-US" altLang="zh-TW" dirty="0">
              <a:latin typeface="+mn-ea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zh-TW" dirty="0">
                <a:latin typeface="+mn-ea"/>
              </a:rPr>
              <a:t>php</a:t>
            </a:r>
            <a:r>
              <a:rPr lang="zh-TW" altLang="en-US" dirty="0">
                <a:latin typeface="+mn-ea"/>
              </a:rPr>
              <a:t>程式檔案延伸檔名必須是</a:t>
            </a:r>
            <a:r>
              <a:rPr lang="en-US" altLang="zh-TW" dirty="0">
                <a:latin typeface="+mn-ea"/>
              </a:rPr>
              <a:t>.php</a:t>
            </a:r>
            <a:r>
              <a:rPr lang="zh-TW" altLang="en-US" dirty="0">
                <a:latin typeface="+mn-ea"/>
              </a:rPr>
              <a:t>，否則即使連線至網站伺服器也不會執行。</a:t>
            </a:r>
            <a:endParaRPr lang="en-US" altLang="zh-TW" dirty="0">
              <a:latin typeface="+mn-ea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zh-TW" dirty="0">
                <a:latin typeface="+mn-ea"/>
              </a:rPr>
              <a:t>AJAX(</a:t>
            </a:r>
            <a:r>
              <a:rPr lang="zh-TW" altLang="en-US" dirty="0">
                <a:latin typeface="+mn-ea"/>
              </a:rPr>
              <a:t>使用</a:t>
            </a:r>
            <a:r>
              <a:rPr lang="en-US" altLang="zh-TW" dirty="0" err="1">
                <a:latin typeface="+mn-ea"/>
              </a:rPr>
              <a:t>XMLHttpRequest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網頁，即使延伸檔名為</a:t>
            </a:r>
            <a:r>
              <a:rPr lang="en-US" altLang="zh-TW" dirty="0">
                <a:latin typeface="+mn-ea"/>
              </a:rPr>
              <a:t>html</a:t>
            </a:r>
            <a:r>
              <a:rPr lang="zh-TW" altLang="en-US" dirty="0">
                <a:latin typeface="+mn-ea"/>
              </a:rPr>
              <a:t>，也必須經由瀏覽器連線至網站伺服器才能正常執行。</a:t>
            </a:r>
          </a:p>
        </p:txBody>
      </p:sp>
      <p:pic>
        <p:nvPicPr>
          <p:cNvPr id="24580" name="Picture 24" descr="http://icons.iconarchive.com/icons/hopstarter/adobe-cs4/128/File-Adobe-Dreamweaver-JavaScript-icon.png">
            <a:extLst>
              <a:ext uri="{FF2B5EF4-FFF2-40B4-BE49-F238E27FC236}">
                <a16:creationId xmlns:a16="http://schemas.microsoft.com/office/drawing/2014/main" id="{AF37D32C-37A2-4F70-A4AE-5A4D8F093F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575" y="512763"/>
            <a:ext cx="595313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Picture 28" descr="http://icons.iconarchive.com/icons/hopstarter/adobe-cs4/128/File-Adobe-Dreamweaver-HTML-01-icon.png">
            <a:extLst>
              <a:ext uri="{FF2B5EF4-FFF2-40B4-BE49-F238E27FC236}">
                <a16:creationId xmlns:a16="http://schemas.microsoft.com/office/drawing/2014/main" id="{1EF0777D-85FA-48C4-954F-3650BC7950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475" y="512763"/>
            <a:ext cx="595313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2" name="Picture 30" descr="http://icons.iconarchive.com/icons/hopstarter/adobe-cs4/128/File-Adobe-Dreamweaver-CSS-01-icon.png">
            <a:extLst>
              <a:ext uri="{FF2B5EF4-FFF2-40B4-BE49-F238E27FC236}">
                <a16:creationId xmlns:a16="http://schemas.microsoft.com/office/drawing/2014/main" id="{178D8BBE-F8F8-4036-B6AC-A8E2760114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512763"/>
            <a:ext cx="596900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3" name="Picture 32" descr="http://icons.iconarchive.com/icons/hopstarter/adobe-cs4/128/File-Adobe-Dreamweaver-PHP-01-icon.png">
            <a:extLst>
              <a:ext uri="{FF2B5EF4-FFF2-40B4-BE49-F238E27FC236}">
                <a16:creationId xmlns:a16="http://schemas.microsoft.com/office/drawing/2014/main" id="{2C74C30B-C6E2-4BD0-9F11-8C04BEF426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5075" y="512763"/>
            <a:ext cx="595313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36779E81-9EC3-426B-8428-5B23F1C32027}"/>
              </a:ext>
            </a:extLst>
          </p:cNvPr>
          <p:cNvCxnSpPr/>
          <p:nvPr/>
        </p:nvCxnSpPr>
        <p:spPr>
          <a:xfrm flipH="1">
            <a:off x="5662613" y="512763"/>
            <a:ext cx="425450" cy="78263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63F0723-66EA-43EA-9743-B7AECC8BFD71}"/>
              </a:ext>
            </a:extLst>
          </p:cNvPr>
          <p:cNvSpPr>
            <a:spLocks noGrp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靜態網站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BEE5D87-D611-471B-8D48-D17A120B0C35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zh-TW" altLang="en-US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標準網站又稱為靜態網站，它是由一組相關的 </a:t>
            </a:r>
            <a:r>
              <a:rPr lang="en-US" altLang="zh-TW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HTML </a:t>
            </a:r>
            <a:r>
              <a:rPr lang="zh-TW" altLang="en-US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網頁和檔案存放在執行網站伺服器的電腦上所組成的，一般這樣的網頁我們也稱為靜態網頁。</a:t>
            </a:r>
          </a:p>
          <a:p>
            <a:pPr eaLnBrk="1" hangingPunct="1"/>
            <a:r>
              <a:rPr lang="zh-TW" altLang="en-US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網站伺服器是提供網頁的軟體，會對網頁瀏覽器所發出的要求做出回應。</a:t>
            </a:r>
          </a:p>
        </p:txBody>
      </p:sp>
      <p:pic>
        <p:nvPicPr>
          <p:cNvPr id="11268" name="Picture 5">
            <a:extLst>
              <a:ext uri="{FF2B5EF4-FFF2-40B4-BE49-F238E27FC236}">
                <a16:creationId xmlns:a16="http://schemas.microsoft.com/office/drawing/2014/main" id="{32044E47-87EB-4A4C-A6AF-EC5E7C563A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4581525"/>
            <a:ext cx="512445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1F3BCE6-9FB0-4082-840E-EE0A640ECFA2}"/>
              </a:ext>
            </a:extLst>
          </p:cNvPr>
          <p:cNvSpPr>
            <a:spLocks noGrp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390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動態網站 </a:t>
            </a:r>
            <a:r>
              <a:rPr lang="en-US" altLang="zh-TW" sz="390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390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伺服器端網頁程式</a:t>
            </a:r>
            <a:r>
              <a:rPr lang="en-US" altLang="zh-TW" sz="390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sz="390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8227FFA-8817-4626-9C02-38B948B85860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zh-TW" altLang="en-US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網站伺服器接到對動態網頁的要求時，它會將網頁傳送到負責完成網頁的特殊軟體擴充功能，這個特殊軟體稱為應用程式伺服器。</a:t>
            </a:r>
            <a:endParaRPr lang="en-US" altLang="zh-TW" sz="270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zh-TW" altLang="en-US" sz="2700" b="1" u="sng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單純處理動態網站的原理</a:t>
            </a:r>
          </a:p>
          <a:p>
            <a:pPr lvl="1" eaLnBrk="1" hangingPunct="1"/>
            <a:r>
              <a:rPr lang="zh-TW" altLang="en-US" sz="23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一般應用程式伺服器的執行方式是直接讀取網頁上的程式碼，根據程式碼中的指示完成網頁，然後再將程式碼從網頁移除。</a:t>
            </a:r>
          </a:p>
          <a:p>
            <a:pPr eaLnBrk="1" hangingPunct="1"/>
            <a:endParaRPr lang="zh-TW" altLang="en-US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F382712-A6D5-4D66-849E-DECCAEB643AB}"/>
              </a:ext>
            </a:extLst>
          </p:cNvPr>
          <p:cNvSpPr>
            <a:spLocks noGrp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sz="390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動態網站</a:t>
            </a:r>
            <a:r>
              <a:rPr lang="en-US" altLang="zh-TW" sz="390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+</a:t>
            </a:r>
            <a:r>
              <a:rPr lang="zh-TW" altLang="en-US" sz="390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資料庫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9A20C74-9F62-4FBB-89B3-C215E16DCB8B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zh-TW" altLang="en-US" sz="2700" b="1" u="sng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連結資料庫處理動態網站的原理</a:t>
            </a:r>
          </a:p>
          <a:p>
            <a:pPr lvl="1" eaLnBrk="1" hangingPunct="1"/>
            <a:r>
              <a:rPr lang="zh-TW" altLang="en-US" sz="23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應用伺服器還可以進一步讓您使用資料庫的伺服器端資源。</a:t>
            </a:r>
            <a:endParaRPr lang="en-US" altLang="zh-TW" sz="230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 eaLnBrk="1" hangingPunct="1"/>
            <a:r>
              <a:rPr lang="zh-TW" altLang="en-US" sz="23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指示應用程式伺服器從資料庫擷取資料，並將其插入網頁的 </a:t>
            </a:r>
            <a:r>
              <a:rPr lang="en-US" altLang="zh-TW" sz="23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HTML </a:t>
            </a:r>
            <a:r>
              <a:rPr lang="zh-TW" altLang="en-US" sz="23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中。</a:t>
            </a:r>
            <a:endParaRPr lang="en-US" altLang="zh-TW" sz="230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 eaLnBrk="1" hangingPunct="1"/>
            <a:r>
              <a:rPr lang="zh-TW" altLang="en-US" sz="23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從資料庫擷取資料的指示稱為資料庫查詢。</a:t>
            </a:r>
            <a:endParaRPr lang="en-US" altLang="zh-TW" sz="230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 eaLnBrk="1" hangingPunct="1"/>
            <a:r>
              <a:rPr lang="zh-TW" altLang="en-US" sz="23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使用</a:t>
            </a:r>
            <a:r>
              <a:rPr lang="en-US" altLang="zh-TW" sz="23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SQL (</a:t>
            </a:r>
            <a:r>
              <a:rPr lang="zh-TW" altLang="en-US" sz="23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結構化查詢語言</a:t>
            </a:r>
            <a:r>
              <a:rPr lang="en-US" altLang="zh-TW" sz="23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 </a:t>
            </a:r>
            <a:r>
              <a:rPr lang="zh-TW" altLang="en-US" sz="23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的資料庫語言。</a:t>
            </a:r>
          </a:p>
        </p:txBody>
      </p:sp>
      <p:pic>
        <p:nvPicPr>
          <p:cNvPr id="13316" name="Picture 4">
            <a:extLst>
              <a:ext uri="{FF2B5EF4-FFF2-40B4-BE49-F238E27FC236}">
                <a16:creationId xmlns:a16="http://schemas.microsoft.com/office/drawing/2014/main" id="{3C78C6C6-0B5E-4255-B7AC-4617E295FA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4572000"/>
            <a:ext cx="74041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3A14BFE-F3B4-463F-9BAB-F9A700D1FCD7}"/>
              </a:ext>
            </a:extLst>
          </p:cNvPr>
          <p:cNvSpPr>
            <a:spLocks noGrp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認識</a:t>
            </a:r>
            <a:r>
              <a:rPr lang="en-US" altLang="zh-TW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PHP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7326F44A-125A-4892-8478-F826CA57DDAA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971550" y="1412875"/>
            <a:ext cx="7921625" cy="493395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zh-TW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PHP (PHP</a:t>
            </a:r>
            <a:r>
              <a:rPr lang="zh-TW" altLang="en-US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Hypertext Preprocessor)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zh-TW" altLang="en-US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一種伺服器端網頁程式語言，嵌入於 </a:t>
            </a:r>
            <a:r>
              <a:rPr lang="en-US" altLang="zh-TW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HTML </a:t>
            </a:r>
            <a:r>
              <a:rPr lang="zh-TW" altLang="en-US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中來運行</a:t>
            </a:r>
            <a:endParaRPr lang="en-US" altLang="zh-TW" sz="270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US" altLang="zh-TW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PHP </a:t>
            </a:r>
            <a:r>
              <a:rPr lang="zh-TW" altLang="en-US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容易學習和使用，目前 已成為開發大型網站及網頁應用程式的主要語言之一。</a:t>
            </a:r>
            <a:endParaRPr lang="en-US" altLang="zh-TW" sz="270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zh-TW" altLang="en-US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網路上許多網站開發工具使用</a:t>
            </a:r>
            <a:r>
              <a:rPr lang="en-US" altLang="zh-TW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php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zh-TW" sz="23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Joomla, Drupal, WordPress, XOOPS, </a:t>
            </a:r>
            <a:r>
              <a:rPr lang="en-US" altLang="zh-TW" sz="2400">
                <a:latin typeface="Times New Roman" panose="02020603050405020304" pitchFamily="18" charset="0"/>
                <a:cs typeface="Times New Roman" panose="02020603050405020304" pitchFamily="18" charset="0"/>
              </a:rPr>
              <a:t>OpenCart, </a:t>
            </a:r>
            <a:br>
              <a:rPr lang="en-US" altLang="zh-TW" sz="24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>
                <a:latin typeface="Times New Roman" panose="02020603050405020304" pitchFamily="18" charset="0"/>
                <a:ea typeface="標楷體" panose="03000509000000000000" pitchFamily="65" charset="-120"/>
              </a:rPr>
              <a:t>Twe-Commerce</a:t>
            </a:r>
            <a:r>
              <a:rPr lang="en-US" altLang="zh-TW" sz="2300">
                <a:latin typeface="Times New Roman" panose="02020603050405020304" pitchFamily="18" charset="0"/>
                <a:ea typeface="標楷體" panose="03000509000000000000" pitchFamily="65" charset="-120"/>
              </a:rPr>
              <a:t> </a:t>
            </a:r>
            <a:endParaRPr lang="zh-TW" altLang="en-US" sz="2300">
              <a:latin typeface="Times New Roman" panose="02020603050405020304" pitchFamily="18" charset="0"/>
              <a:ea typeface="標楷體" panose="03000509000000000000" pitchFamily="65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1C723884-039B-4F70-8004-910BF2663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188913"/>
            <a:ext cx="7704137" cy="6477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Usage of server-side programming languages for websites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矩形 4">
            <a:extLst>
              <a:ext uri="{FF2B5EF4-FFF2-40B4-BE49-F238E27FC236}">
                <a16:creationId xmlns:a16="http://schemas.microsoft.com/office/drawing/2014/main" id="{8C710F71-DEB9-404E-BF0D-A4FA9A090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675" y="6336432"/>
            <a:ext cx="7416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dirty="0">
                <a:hlinkClick r:id="rId2"/>
              </a:rPr>
              <a:t>https://w3techs.com/technologies/overview/programming_language/all</a:t>
            </a:r>
            <a:endParaRPr lang="en-US" altLang="zh-TW" dirty="0"/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749CAC34-3532-4978-B538-B4986DC2E9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1006" y="825771"/>
            <a:ext cx="7704137" cy="548312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B6127FE-7F90-4680-B0CF-D1FF9C8DEAE7}"/>
              </a:ext>
            </a:extLst>
          </p:cNvPr>
          <p:cNvSpPr>
            <a:spLocks noGrp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z="390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PHP </a:t>
            </a:r>
            <a:r>
              <a:rPr lang="zh-TW" altLang="en-US" sz="390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的特性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EEE383F-C0DB-4FD5-9AC4-2BEF24F83272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285875" y="1428750"/>
            <a:ext cx="7499350" cy="4800600"/>
          </a:xfrm>
        </p:spPr>
        <p:txBody>
          <a:bodyPr/>
          <a:lstStyle/>
          <a:p>
            <a:pPr eaLnBrk="1" hangingPunct="1"/>
            <a:r>
              <a:rPr lang="zh-TW" altLang="en-US" sz="2300" b="1" u="sng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開放的原始碼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zh-TW" sz="23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</a:t>
            </a:r>
            <a:r>
              <a:rPr lang="zh-TW" altLang="en-US" sz="23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任何人都可以自由的使用、複製、研究、修改 </a:t>
            </a:r>
            <a:r>
              <a:rPr lang="en-US" altLang="zh-TW" sz="23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PHP </a:t>
            </a:r>
            <a:r>
              <a:rPr lang="zh-TW" altLang="en-US" sz="23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所釋放的原始碼內容。</a:t>
            </a:r>
            <a:endParaRPr lang="en-US" altLang="zh-TW" sz="230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eaLnBrk="1" hangingPunct="1"/>
            <a:r>
              <a:rPr lang="zh-TW" altLang="en-US" sz="2300" b="1" u="sng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免費使用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zh-TW" altLang="en-US" sz="23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所有人不僅可以免費使用 </a:t>
            </a:r>
            <a:r>
              <a:rPr lang="en-US" altLang="zh-TW" sz="23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PHP </a:t>
            </a:r>
            <a:r>
              <a:rPr lang="zh-TW" altLang="en-US" sz="23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語法所提供的資源，甚至執行環境大多也是免費的。</a:t>
            </a:r>
            <a:endParaRPr lang="en-US" altLang="zh-TW" sz="230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zh-TW" sz="23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PHP </a:t>
            </a:r>
            <a:r>
              <a:rPr lang="zh-TW" altLang="en-US" sz="23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被納入</a:t>
            </a:r>
            <a:r>
              <a:rPr lang="en-US" altLang="zh-TW" sz="23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LAMP, XAMPP </a:t>
            </a:r>
            <a:r>
              <a:rPr lang="zh-TW" altLang="en-US" sz="23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網站開發套件，較容易安裝。</a:t>
            </a:r>
            <a:endParaRPr lang="en-US" altLang="zh-TW" sz="230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zh-TW" sz="19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LAMP:</a:t>
            </a:r>
            <a:r>
              <a:rPr lang="zh-TW" altLang="en-US" sz="19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19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Linux</a:t>
            </a:r>
            <a:r>
              <a:rPr lang="zh-TW" altLang="en-US" sz="19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19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Apache</a:t>
            </a:r>
            <a:r>
              <a:rPr lang="zh-TW" altLang="en-US" sz="19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19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MySQL</a:t>
            </a:r>
            <a:r>
              <a:rPr lang="zh-TW" altLang="en-US" sz="19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、</a:t>
            </a:r>
            <a:r>
              <a:rPr lang="en-US" altLang="zh-TW" sz="19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PHP</a:t>
            </a:r>
          </a:p>
          <a:p>
            <a:pPr lvl="1" eaLnBrk="1" hangingPunct="1"/>
            <a:r>
              <a:rPr lang="en-US" altLang="zh-TW" sz="19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XAMPP:</a:t>
            </a:r>
            <a:r>
              <a:rPr lang="zh-TW" altLang="en-US" sz="19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19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Linux/Windows,  Apache,  MySQL, PHP, Perl</a:t>
            </a:r>
            <a:endParaRPr lang="zh-TW" altLang="en-US" sz="190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2F9C4B0-5966-47F2-8DC0-AC4321879A0E}"/>
              </a:ext>
            </a:extLst>
          </p:cNvPr>
          <p:cNvSpPr>
            <a:spLocks noGrp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zh-TW" sz="390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PHP </a:t>
            </a:r>
            <a:r>
              <a:rPr lang="zh-TW" altLang="en-US" sz="390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的特性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97461BD-9CAB-4E41-85C5-1AD81666C869}"/>
              </a:ext>
            </a:extLst>
          </p:cNvPr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zh-TW" altLang="en-US" sz="2700" b="1" u="sng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資源廣泛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  <a:buFont typeface="Wingdings 2" panose="05020102010507070707" pitchFamily="18" charset="2"/>
              <a:buNone/>
            </a:pPr>
            <a:r>
              <a:rPr lang="zh-TW" altLang="en-US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許多技術性社群都會以 </a:t>
            </a:r>
            <a:r>
              <a:rPr lang="en-US" altLang="zh-TW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PHP </a:t>
            </a:r>
            <a:r>
              <a:rPr lang="zh-TW" altLang="en-US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為主要撰寫與討論的對象，並且會開放與分享許多 </a:t>
            </a:r>
            <a:r>
              <a:rPr lang="en-US" altLang="zh-TW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PHP </a:t>
            </a:r>
            <a:r>
              <a:rPr lang="zh-TW" altLang="en-US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相關的技術文件與教材。</a:t>
            </a:r>
            <a:endParaRPr lang="en-US" altLang="zh-TW" sz="270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zh-TW" altLang="en-US" sz="2700" b="1" u="sng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使用者多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  <a:buFont typeface="Wingdings 2" panose="05020102010507070707" pitchFamily="18" charset="2"/>
              <a:buNone/>
            </a:pPr>
            <a:r>
              <a:rPr lang="en-US" altLang="zh-TW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	PHP</a:t>
            </a:r>
            <a:r>
              <a:rPr lang="zh-TW" altLang="en-US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是目前全世界最受歡迎的伺服器端程式語言，跨平臺的特性更是讓</a:t>
            </a:r>
            <a:r>
              <a:rPr lang="en-US" altLang="zh-TW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PHP</a:t>
            </a:r>
            <a:r>
              <a:rPr lang="zh-TW" altLang="en-US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廣為流傳。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endParaRPr lang="zh-TW" altLang="en-US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84A00EF-A19A-4B4F-93B1-8A73788C4DE7}"/>
              </a:ext>
            </a:extLst>
          </p:cNvPr>
          <p:cNvSpPr>
            <a:spLocks noGrp="1"/>
          </p:cNvSpPr>
          <p:nvPr>
            <p:ph type="title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b="1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認識 </a:t>
            </a:r>
            <a:r>
              <a:rPr lang="en-US" altLang="zh-TW" b="1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MySQL/</a:t>
            </a:r>
            <a:r>
              <a:rPr lang="en-US" altLang="zh-TW" sz="4400" b="1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MariaDB</a:t>
            </a:r>
            <a:endParaRPr lang="zh-TW" altLang="en-US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B4EB6CAE-7BCD-44A2-A47E-6D1FB09AD32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900113" y="1412875"/>
            <a:ext cx="7815262" cy="51831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altLang="zh-TW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MySQL </a:t>
            </a:r>
            <a:r>
              <a:rPr lang="zh-TW" altLang="en-US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是一個開放原始碼的小型關聯式資料庫系統，開發者為瑞典公司：</a:t>
            </a:r>
            <a:r>
              <a:rPr lang="en-US" altLang="zh-TW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MySQL AB</a:t>
            </a:r>
            <a:r>
              <a:rPr lang="zh-TW" altLang="en-US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270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zh-TW" altLang="en-US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在 </a:t>
            </a:r>
            <a:r>
              <a:rPr lang="en-US" altLang="zh-TW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2008</a:t>
            </a:r>
            <a:r>
              <a:rPr lang="zh-TW" altLang="en-US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 </a:t>
            </a:r>
            <a:r>
              <a:rPr lang="en-US" altLang="zh-TW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MySQL AB </a:t>
            </a:r>
            <a:r>
              <a:rPr lang="zh-TW" altLang="en-US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公司為昇陽公司併購 </a:t>
            </a:r>
            <a:r>
              <a:rPr lang="en-US" altLang="zh-TW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(Sun Microsystems, Inc.)</a:t>
            </a:r>
            <a:r>
              <a:rPr lang="zh-TW" altLang="en-US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，為該產品的遠景投入更強而有力的支援。</a:t>
            </a:r>
            <a:endParaRPr lang="en-US" altLang="zh-TW" sz="270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zh-TW" altLang="en-US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目前</a:t>
            </a:r>
            <a:r>
              <a:rPr lang="en-US" altLang="zh-TW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MySQL </a:t>
            </a:r>
            <a:r>
              <a:rPr lang="zh-TW" altLang="en-US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資料庫被廣泛地應用在網際網路上的中小型網站，甚至大型商業網站中</a:t>
            </a:r>
            <a:endParaRPr lang="en-US" altLang="zh-TW" sz="270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zh-TW" altLang="en-US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新版</a:t>
            </a:r>
            <a:r>
              <a:rPr lang="en-US" altLang="zh-TW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XAMPP</a:t>
            </a:r>
            <a:r>
              <a:rPr lang="zh-TW" altLang="en-US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改用</a:t>
            </a:r>
            <a:r>
              <a:rPr lang="en-US" altLang="zh-TW" sz="27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MariaDB</a:t>
            </a:r>
            <a:r>
              <a:rPr lang="zh-TW" altLang="en-US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，但操作介面與</a:t>
            </a:r>
            <a:r>
              <a:rPr lang="en-US" altLang="zh-TW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MySQL</a:t>
            </a:r>
            <a:r>
              <a:rPr lang="zh-TW" altLang="en-US" sz="27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相同。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自訂 6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002060"/>
      </a:hlink>
      <a:folHlink>
        <a:srgbClr val="002060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950</TotalTime>
  <Words>812</Words>
  <Application>Microsoft Office PowerPoint</Application>
  <PresentationFormat>如螢幕大小 (4:3)</PresentationFormat>
  <Paragraphs>81</Paragraphs>
  <Slides>14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5" baseType="lpstr">
      <vt:lpstr>Arial</vt:lpstr>
      <vt:lpstr>新細明體</vt:lpstr>
      <vt:lpstr>Gill Sans MT</vt:lpstr>
      <vt:lpstr>微軟正黑體</vt:lpstr>
      <vt:lpstr>Wingdings 2</vt:lpstr>
      <vt:lpstr>Verdana</vt:lpstr>
      <vt:lpstr>Calibri</vt:lpstr>
      <vt:lpstr>Times New Roman</vt:lpstr>
      <vt:lpstr>標楷體</vt:lpstr>
      <vt:lpstr>Arial Black</vt:lpstr>
      <vt:lpstr>夏至</vt:lpstr>
      <vt:lpstr>Website Environment</vt:lpstr>
      <vt:lpstr>靜態網站</vt:lpstr>
      <vt:lpstr>動態網站 (伺服器端網頁程式)</vt:lpstr>
      <vt:lpstr>動態網站+資料庫</vt:lpstr>
      <vt:lpstr>認識PHP</vt:lpstr>
      <vt:lpstr>Usage of server-side programming languages for websites</vt:lpstr>
      <vt:lpstr>PHP 的特性</vt:lpstr>
      <vt:lpstr>PHP 的特性</vt:lpstr>
      <vt:lpstr>認識 MySQL/MariaDB</vt:lpstr>
      <vt:lpstr>MySQL 的特性</vt:lpstr>
      <vt:lpstr>整合型環境</vt:lpstr>
      <vt:lpstr>PowerPoint 簡報</vt:lpstr>
      <vt:lpstr>PowerPoint 簡報</vt:lpstr>
      <vt:lpstr>Notes</vt:lpstr>
    </vt:vector>
  </TitlesOfParts>
  <Company>NCTU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PHP 5 入門基礎</dc:title>
  <dc:creator>USER</dc:creator>
  <cp:lastModifiedBy>88693</cp:lastModifiedBy>
  <cp:revision>31</cp:revision>
  <dcterms:created xsi:type="dcterms:W3CDTF">2009-02-13T07:40:10Z</dcterms:created>
  <dcterms:modified xsi:type="dcterms:W3CDTF">2024-11-18T12:17:59Z</dcterms:modified>
</cp:coreProperties>
</file>