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E665673D-ED60-42B5-9285-FC0FF8EC534D}"/>
              </a:ext>
            </a:extLst>
          </p:cNvPr>
          <p:cNvSpPr/>
          <p:nvPr/>
        </p:nvSpPr>
        <p:spPr>
          <a:xfrm>
            <a:off x="685800" y="3197225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9B5944FC-8162-47C1-928E-D19A3D2CE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E9086-9FFF-4A1B-BCEF-8A8523CE0556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1213E92E-74AC-41BC-A680-DC5044C7A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3A4AEE8B-9982-45C5-9C16-8237E0962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2D610D-9309-4C6F-B503-EE11BF24548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7041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56319D0D-2E73-4884-B496-EFE6BCC1D294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EBBA4B0E-E50C-4A63-92B5-DB6FC38F6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6DF0E-70AD-4587-B3DA-7037602CC0D2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964C00AD-2D9B-4795-A0EF-63A10B5BF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722F71F6-B5EB-405F-A02D-E95B9E135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DB19DA-0423-4E78-AD90-DADFC8CB74B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0654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E5E8DE9-1589-4F11-93C9-3A99816D0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E67BB-8F49-411A-9179-6B5BBA60C80F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E3C4CF4-9DE6-47F6-807C-DADAC6F2F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116AF4C-5F63-4432-9341-31466B0BD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466B5-E585-432D-BB18-54C5222040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760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5D678CF0-EBAA-4E31-B689-E965F53E67D1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FD8F3819-DEDB-418C-B6D8-5CCA5C25B9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025" y="6400800"/>
            <a:ext cx="32004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DD4EE-D05F-4EFE-8B43-7A6C490F9E05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CB956693-616C-45C4-844C-28DFB366F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0825" y="6400800"/>
            <a:ext cx="37338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765AFA56-79A8-4753-9148-806F01417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FF8513-74B3-4B9B-AEDC-ED527BC864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1672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0704FDE7-054F-4689-B5C5-367AE18260A7}"/>
              </a:ext>
            </a:extLst>
          </p:cNvPr>
          <p:cNvSpPr/>
          <p:nvPr/>
        </p:nvSpPr>
        <p:spPr>
          <a:xfrm>
            <a:off x="685800" y="3143250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77FCF285-CFCA-4429-900E-C16BD6F6C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71190-68A1-4D99-854C-278B8BC6EFB3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1BC0283E-41FA-41AD-A742-283B7A5FB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6BEC2643-976E-4458-B6EA-47A75DD0A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9C4268-2A3D-4A1D-B241-BAE2FD8D997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440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313F9F5E-B768-445D-AC7E-0A073BEF5F3F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696206C7-CC61-4801-B217-E58E991DA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F7833-6962-4489-9F25-D1358DAC3FA0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DB02D256-2DC8-4E93-AE36-DB701AB22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338DE99B-8C3A-4701-B1AC-5CD6FB8E8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8C9B90-46D3-49C4-BD10-D741830D4F8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833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01B77499-7BE3-4377-9137-A937B0EBDD82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8" name="日期版面配置區 6">
            <a:extLst>
              <a:ext uri="{FF2B5EF4-FFF2-40B4-BE49-F238E27FC236}">
                <a16:creationId xmlns:a16="http://schemas.microsoft.com/office/drawing/2014/main" id="{CE191533-6D4D-4A9D-8B34-DEA1B0E96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5E371-D52D-43F9-BC0C-80CB3ABDBD69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9" name="頁尾版面配置區 7">
            <a:extLst>
              <a:ext uri="{FF2B5EF4-FFF2-40B4-BE49-F238E27FC236}">
                <a16:creationId xmlns:a16="http://schemas.microsoft.com/office/drawing/2014/main" id="{8933835C-4153-49D1-84F4-EF41547FC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8">
            <a:extLst>
              <a:ext uri="{FF2B5EF4-FFF2-40B4-BE49-F238E27FC236}">
                <a16:creationId xmlns:a16="http://schemas.microsoft.com/office/drawing/2014/main" id="{8663DFA7-BB0E-462F-81E8-6F0B30BDE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A181B81-F31C-4CE1-9A4F-CB1998D11E5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4171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1DE6BE22-4198-4E6F-B375-87B5B55DB379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日期版面配置區 2">
            <a:extLst>
              <a:ext uri="{FF2B5EF4-FFF2-40B4-BE49-F238E27FC236}">
                <a16:creationId xmlns:a16="http://schemas.microsoft.com/office/drawing/2014/main" id="{AB442491-3580-4B16-908E-69068C09E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64CAD-215E-4255-86EA-9788742C9152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5" name="頁尾版面配置區 3">
            <a:extLst>
              <a:ext uri="{FF2B5EF4-FFF2-40B4-BE49-F238E27FC236}">
                <a16:creationId xmlns:a16="http://schemas.microsoft.com/office/drawing/2014/main" id="{592B620C-24C4-425D-9537-D359FBD36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4">
            <a:extLst>
              <a:ext uri="{FF2B5EF4-FFF2-40B4-BE49-F238E27FC236}">
                <a16:creationId xmlns:a16="http://schemas.microsoft.com/office/drawing/2014/main" id="{2DAF2A1E-C1E1-44E0-907D-8A495281E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AF0C1C-3FCF-45CE-87CA-B22BA9EB1A9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0641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3176481-CA08-4A46-8E81-0942A1C6D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B09C4-545F-4271-9D18-A40500881F60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17A12C1-C9BA-4AEA-B990-4A9610AC8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DCBC98A-80BA-44E7-B268-4C06E467F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13BBC1-C968-4746-8C60-AEF454CC93D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12772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0CA4343C-F1D7-48C6-8EC9-84EF91A790EF}"/>
              </a:ext>
            </a:extLst>
          </p:cNvPr>
          <p:cNvSpPr/>
          <p:nvPr/>
        </p:nvSpPr>
        <p:spPr>
          <a:xfrm>
            <a:off x="2786063" y="1054100"/>
            <a:ext cx="5903912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BD7B3B95-CC41-410F-B024-C5B2A7AFD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E448D-0201-45C7-84B8-46C4D0991380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7EF12F20-5BFB-4A50-BBC4-25DB04BF1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356A4200-01A4-4E44-AA0C-881B45379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605620-68DC-4C6E-A89E-DA26F27F2D7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1507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32AC8D0-C2B2-4150-802E-8655ADDC8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F34F8-ED84-4626-83EF-C8F96CA892D4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B5FAF94-D6BC-4875-985C-362874FA2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0137C3D-CAD6-458D-ADD8-0ACB8370C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668F6D-771C-4E5C-B852-D483D7BCFFE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01229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4769388D-2E8E-4AD7-A838-FBD760AC926F}"/>
              </a:ext>
            </a:extLst>
          </p:cNvPr>
          <p:cNvSpPr/>
          <p:nvPr/>
        </p:nvSpPr>
        <p:spPr>
          <a:xfrm>
            <a:off x="0" y="6678613"/>
            <a:ext cx="9144000" cy="17938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1027" name="標題版面配置區 1">
            <a:extLst>
              <a:ext uri="{FF2B5EF4-FFF2-40B4-BE49-F238E27FC236}">
                <a16:creationId xmlns:a16="http://schemas.microsoft.com/office/drawing/2014/main" id="{58AFF544-4BF5-4F45-8AED-60DA1CCEA2E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1028" name="文字版面配置區 2">
            <a:extLst>
              <a:ext uri="{FF2B5EF4-FFF2-40B4-BE49-F238E27FC236}">
                <a16:creationId xmlns:a16="http://schemas.microsoft.com/office/drawing/2014/main" id="{F715D872-EBB7-4089-881F-44C48573AE1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C78018E-499F-4436-89AC-534C7C8DE3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CFC7B37-1715-4C3D-9580-23C5B3E96B1B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FBC60E6-E1DD-4336-BFD4-ECFDCB27EF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2BA161D-4F07-47E0-9C4A-50EA01D5A8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  <a:noFill/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100" smtClean="0">
                <a:solidFill>
                  <a:srgbClr val="636363"/>
                </a:solidFill>
                <a:latin typeface="Perpetua" panose="02020502060401020303" pitchFamily="18" charset="0"/>
              </a:defRPr>
            </a:lvl1pPr>
          </a:lstStyle>
          <a:p>
            <a:pPr>
              <a:defRPr/>
            </a:pPr>
            <a:fld id="{183E60A4-C34F-4E80-B2E6-40C7A9B868D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56B72AA-CE5A-4D10-B4E0-23DB6AD44249}"/>
              </a:ext>
            </a:extLst>
          </p:cNvPr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1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ß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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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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cssref/css_colors.asp" TargetMode="External"/><Relationship Id="rId2" Type="http://schemas.openxmlformats.org/officeDocument/2006/relationships/hyperlink" Target="http://ycchen.im.ncnu.edu.tw/www/216Color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w3schools.com/css/tryit.asp?filename=trycss3_color_rgb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>
            <a:extLst>
              <a:ext uri="{FF2B5EF4-FFF2-40B4-BE49-F238E27FC236}">
                <a16:creationId xmlns:a16="http://schemas.microsoft.com/office/drawing/2014/main" id="{225CA3BB-32D4-4B06-BF6B-30FB6CC48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538288"/>
          </a:xfrm>
        </p:spPr>
        <p:txBody>
          <a:bodyPr/>
          <a:lstStyle/>
          <a:p>
            <a:pPr eaLnBrk="1" hangingPunct="1"/>
            <a:r>
              <a:rPr lang="en-US" altLang="zh-TW">
                <a:latin typeface="微軟正黑體" panose="020B0604030504040204" pitchFamily="34" charset="-120"/>
              </a:rPr>
              <a:t>CSS - </a:t>
            </a:r>
            <a:r>
              <a:rPr lang="en-US" altLang="zh-TW" i="1">
                <a:latin typeface="微軟正黑體" panose="020B0604030504040204" pitchFamily="34" charset="-120"/>
              </a:rPr>
              <a:t>Cascading Style Sheets</a:t>
            </a:r>
            <a:endParaRPr lang="zh-TW" altLang="en-US">
              <a:latin typeface="微軟正黑體" panose="020B0604030504040204" pitchFamily="34" charset="-120"/>
            </a:endParaRPr>
          </a:p>
        </p:txBody>
      </p:sp>
      <p:sp>
        <p:nvSpPr>
          <p:cNvPr id="12291" name="副標題 2">
            <a:extLst>
              <a:ext uri="{FF2B5EF4-FFF2-40B4-BE49-F238E27FC236}">
                <a16:creationId xmlns:a16="http://schemas.microsoft.com/office/drawing/2014/main" id="{23657849-F89C-42FD-B32C-CA56432E88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8563" y="3727450"/>
            <a:ext cx="6400800" cy="1109663"/>
          </a:xfrm>
        </p:spPr>
        <p:txBody>
          <a:bodyPr/>
          <a:lstStyle/>
          <a:p>
            <a:pPr eaLnBrk="1" hangingPunct="1"/>
            <a:r>
              <a:rPr lang="zh-TW" altLang="en-US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樣式表語言</a:t>
            </a:r>
            <a:r>
              <a:rPr lang="en-US" altLang="zh-TW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串接樣式表</a:t>
            </a:r>
            <a:endParaRPr lang="en-US" altLang="zh-TW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>
            <a:extLst>
              <a:ext uri="{FF2B5EF4-FFF2-40B4-BE49-F238E27FC236}">
                <a16:creationId xmlns:a16="http://schemas.microsoft.com/office/drawing/2014/main" id="{CBB72C18-1A13-4458-AB63-A23AB8FAB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CSS</a:t>
            </a:r>
            <a:r>
              <a:rPr lang="zh-TW" altLang="en-US"/>
              <a:t>樣式套用優先順序</a:t>
            </a:r>
          </a:p>
        </p:txBody>
      </p:sp>
      <p:sp>
        <p:nvSpPr>
          <p:cNvPr id="21507" name="內容版面配置區 2">
            <a:extLst>
              <a:ext uri="{FF2B5EF4-FFF2-40B4-BE49-F238E27FC236}">
                <a16:creationId xmlns:a16="http://schemas.microsoft.com/office/drawing/2014/main" id="{98AAA800-41B1-4FD8-BBEA-E8EBAE316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637434"/>
            <a:ext cx="7715250" cy="46863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2800" dirty="0">
                <a:latin typeface="+mj-ea"/>
                <a:ea typeface="+mj-ea"/>
              </a:rPr>
              <a:t>當數個不同樣式來源指定至同一元素，後面出現的樣式覆蓋前面樣式</a:t>
            </a:r>
            <a:endParaRPr lang="en-US" altLang="zh-TW" sz="2800" dirty="0"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zh-TW" altLang="en-US" sz="2800" dirty="0">
                <a:latin typeface="+mj-ea"/>
                <a:ea typeface="+mj-ea"/>
              </a:rPr>
              <a:t>同時有</a:t>
            </a:r>
            <a:r>
              <a:rPr lang="en-US" altLang="zh-TW" sz="2800" dirty="0">
                <a:latin typeface="+mj-ea"/>
                <a:ea typeface="+mj-ea"/>
              </a:rPr>
              <a:t>Inline, Internal,</a:t>
            </a:r>
            <a:r>
              <a:rPr lang="zh-TW" altLang="en-US" sz="2800" dirty="0">
                <a:latin typeface="+mj-ea"/>
                <a:ea typeface="+mj-ea"/>
              </a:rPr>
              <a:t>及</a:t>
            </a:r>
            <a:r>
              <a:rPr lang="en-US" altLang="zh-TW" sz="2800" dirty="0">
                <a:latin typeface="+mj-ea"/>
                <a:ea typeface="+mj-ea"/>
              </a:rPr>
              <a:t>External</a:t>
            </a:r>
            <a:r>
              <a:rPr lang="zh-TW" altLang="en-US" sz="2800" dirty="0">
                <a:latin typeface="+mj-ea"/>
                <a:ea typeface="+mj-ea"/>
              </a:rPr>
              <a:t>樣式指定至同一元素，套用優先順序：</a:t>
            </a:r>
            <a:endParaRPr lang="en-US" altLang="zh-TW" sz="2800" dirty="0">
              <a:latin typeface="+mj-ea"/>
              <a:ea typeface="+mj-ea"/>
            </a:endParaRP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800" dirty="0">
                <a:latin typeface="+mj-ea"/>
                <a:ea typeface="+mj-ea"/>
              </a:rPr>
              <a:t>			Inline</a:t>
            </a:r>
            <a:r>
              <a:rPr lang="zh-TW" altLang="en-US" sz="2800" dirty="0">
                <a:latin typeface="+mj-ea"/>
                <a:ea typeface="+mj-ea"/>
              </a:rPr>
              <a:t> </a:t>
            </a:r>
            <a:r>
              <a:rPr lang="en-US" altLang="zh-TW" sz="2800" dirty="0">
                <a:latin typeface="+mj-ea"/>
                <a:ea typeface="+mj-ea"/>
              </a:rPr>
              <a:t>&gt; Internal</a:t>
            </a:r>
            <a:r>
              <a:rPr lang="zh-TW" altLang="en-US" sz="2800" dirty="0">
                <a:latin typeface="+mj-ea"/>
                <a:ea typeface="+mj-ea"/>
              </a:rPr>
              <a:t> </a:t>
            </a:r>
            <a:r>
              <a:rPr lang="en-US" altLang="zh-TW" sz="2800" dirty="0">
                <a:latin typeface="+mj-ea"/>
                <a:ea typeface="+mj-ea"/>
              </a:rPr>
              <a:t>&gt;</a:t>
            </a:r>
            <a:r>
              <a:rPr lang="zh-TW" altLang="en-US" sz="2800" dirty="0">
                <a:latin typeface="+mj-ea"/>
                <a:ea typeface="+mj-ea"/>
              </a:rPr>
              <a:t> </a:t>
            </a:r>
            <a:r>
              <a:rPr lang="en-US" altLang="zh-TW" sz="2800" dirty="0">
                <a:latin typeface="+mj-ea"/>
                <a:ea typeface="+mj-ea"/>
              </a:rPr>
              <a:t>External</a:t>
            </a:r>
          </a:p>
          <a:p>
            <a:pPr eaLnBrk="1" hangingPunct="1">
              <a:defRPr/>
            </a:pPr>
            <a:r>
              <a:rPr lang="en-US" altLang="zh-TW" sz="2800" dirty="0">
                <a:latin typeface="+mj-ea"/>
                <a:ea typeface="+mj-ea"/>
                <a:cs typeface="Courier New" panose="02070309020205020404" pitchFamily="49" charset="0"/>
              </a:rPr>
              <a:t>!important</a:t>
            </a:r>
            <a:r>
              <a:rPr lang="zh-TW" altLang="en-US" sz="2800" dirty="0">
                <a:latin typeface="+mj-ea"/>
                <a:ea typeface="+mj-ea"/>
                <a:cs typeface="Courier New" panose="02070309020205020404" pitchFamily="49" charset="0"/>
              </a:rPr>
              <a:t> </a:t>
            </a:r>
            <a:r>
              <a:rPr lang="zh-TW" altLang="en-US" sz="2800" dirty="0">
                <a:latin typeface="+mj-ea"/>
                <a:ea typeface="+mj-ea"/>
              </a:rPr>
              <a:t>最優先</a:t>
            </a:r>
            <a:endParaRPr lang="en-US" altLang="zh-TW" sz="2800" dirty="0">
              <a:latin typeface="+mj-ea"/>
              <a:ea typeface="+mj-ea"/>
            </a:endParaRPr>
          </a:p>
          <a:p>
            <a:pPr lvl="1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40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h1 {color: red </a:t>
            </a:r>
            <a:r>
              <a:rPr lang="en-US" altLang="zh-TW" sz="2400" b="1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!important</a:t>
            </a:r>
            <a:r>
              <a:rPr lang="en-US" altLang="zh-TW" sz="240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;}</a:t>
            </a:r>
            <a:endParaRPr lang="zh-TW" altLang="en-US" sz="2400" dirty="0"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標題 1">
            <a:extLst>
              <a:ext uri="{FF2B5EF4-FFF2-40B4-BE49-F238E27FC236}">
                <a16:creationId xmlns:a16="http://schemas.microsoft.com/office/drawing/2014/main" id="{CB8992A1-D755-4F9D-9C8E-08B5CCC5B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長度單位</a:t>
            </a:r>
          </a:p>
        </p:txBody>
      </p:sp>
      <p:graphicFrame>
        <p:nvGraphicFramePr>
          <p:cNvPr id="6" name="內容版面配置區 5">
            <a:extLst>
              <a:ext uri="{FF2B5EF4-FFF2-40B4-BE49-F238E27FC236}">
                <a16:creationId xmlns:a16="http://schemas.microsoft.com/office/drawing/2014/main" id="{48CDFE67-5901-4FDD-B167-8D8AC94304D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3900" y="1785938"/>
          <a:ext cx="7969250" cy="3946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7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1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>
                          <a:latin typeface="Calibri"/>
                          <a:ea typeface="新細明體"/>
                          <a:cs typeface="Times New Roman"/>
                        </a:rPr>
                        <a:t>Unit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>
                          <a:latin typeface="Calibri"/>
                          <a:ea typeface="新細明體"/>
                          <a:cs typeface="Times New Roman"/>
                        </a:rPr>
                        <a:t>Description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1" marR="6858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latin typeface="Times New Roman"/>
                          <a:ea typeface="新細明體"/>
                          <a:cs typeface="Times New Roman"/>
                        </a:rPr>
                        <a:t>%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>
                          <a:latin typeface="Times New Roman"/>
                          <a:ea typeface="新細明體"/>
                          <a:cs typeface="Times New Roman"/>
                        </a:rPr>
                        <a:t>a percentage of something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1" marR="6858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>
                          <a:latin typeface="Times New Roman"/>
                          <a:ea typeface="新細明體"/>
                          <a:cs typeface="Times New Roman"/>
                        </a:rPr>
                        <a:t>in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latin typeface="Times New Roman"/>
                          <a:ea typeface="新細明體"/>
                          <a:cs typeface="Times New Roman"/>
                        </a:rPr>
                        <a:t>inch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1" marR="6858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>
                          <a:latin typeface="Times New Roman"/>
                          <a:ea typeface="新細明體"/>
                          <a:cs typeface="Times New Roman"/>
                        </a:rPr>
                        <a:t>cm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>
                          <a:latin typeface="Times New Roman"/>
                          <a:ea typeface="新細明體"/>
                          <a:cs typeface="Times New Roman"/>
                        </a:rPr>
                        <a:t>centimeter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1" marR="6858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>
                          <a:latin typeface="Times New Roman"/>
                          <a:ea typeface="新細明體"/>
                          <a:cs typeface="Times New Roman"/>
                        </a:rPr>
                        <a:t>mm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>
                          <a:latin typeface="Times New Roman"/>
                          <a:ea typeface="新細明體"/>
                          <a:cs typeface="Times New Roman"/>
                        </a:rPr>
                        <a:t>millimeter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1" marR="6858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>
                          <a:latin typeface="Times New Roman"/>
                          <a:ea typeface="新細明體"/>
                          <a:cs typeface="Times New Roman"/>
                        </a:rPr>
                        <a:t>em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latin typeface="Times New Roman"/>
                          <a:ea typeface="新細明體"/>
                          <a:cs typeface="Times New Roman"/>
                        </a:rPr>
                        <a:t>one </a:t>
                      </a:r>
                      <a:r>
                        <a:rPr lang="en-US" sz="2000" kern="0" dirty="0" err="1">
                          <a:latin typeface="Times New Roman"/>
                          <a:ea typeface="新細明體"/>
                          <a:cs typeface="Times New Roman"/>
                        </a:rPr>
                        <a:t>em</a:t>
                      </a:r>
                      <a:r>
                        <a:rPr lang="en-US" sz="2000" kern="0" dirty="0">
                          <a:latin typeface="Times New Roman"/>
                          <a:ea typeface="新細明體"/>
                          <a:cs typeface="Times New Roman"/>
                        </a:rPr>
                        <a:t> is equal to the font size of the current element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1" marR="6858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95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>
                          <a:latin typeface="Times New Roman"/>
                          <a:ea typeface="新細明體"/>
                          <a:cs typeface="Times New Roman"/>
                        </a:rPr>
                        <a:t>ex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latin typeface="Times New Roman"/>
                          <a:ea typeface="新細明體"/>
                          <a:cs typeface="Times New Roman"/>
                        </a:rPr>
                        <a:t>one ex is the x-height of a font, the x-height is usually about half the font-size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1" marR="6858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>
                          <a:latin typeface="Times New Roman"/>
                          <a:ea typeface="新細明體"/>
                          <a:cs typeface="Times New Roman"/>
                        </a:rPr>
                        <a:t>pt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latin typeface="Times New Roman"/>
                          <a:ea typeface="新細明體"/>
                          <a:cs typeface="Times New Roman"/>
                        </a:rPr>
                        <a:t>point  (1 pt is the same as 1/72 inch)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1" marR="6858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>
                          <a:latin typeface="Times New Roman"/>
                          <a:ea typeface="新細明體"/>
                          <a:cs typeface="Times New Roman"/>
                        </a:rPr>
                        <a:t>pc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latin typeface="Times New Roman"/>
                          <a:ea typeface="新細明體"/>
                          <a:cs typeface="Times New Roman"/>
                        </a:rPr>
                        <a:t>pica  (1 pc is the same as 12 points)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1" marR="68581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 err="1">
                          <a:latin typeface="Times New Roman"/>
                          <a:ea typeface="新細明體"/>
                          <a:cs typeface="Times New Roman"/>
                        </a:rPr>
                        <a:t>px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latin typeface="Times New Roman"/>
                          <a:ea typeface="新細明體"/>
                          <a:cs typeface="Times New Roman"/>
                        </a:rPr>
                        <a:t>pixels  (a dot on the computer screen)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1" marR="68581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>
            <a:extLst>
              <a:ext uri="{FF2B5EF4-FFF2-40B4-BE49-F238E27FC236}">
                <a16:creationId xmlns:a16="http://schemas.microsoft.com/office/drawing/2014/main" id="{42F27C2D-5532-4AE2-96B7-F2EFA9869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顏色名稱</a:t>
            </a:r>
            <a:r>
              <a:rPr lang="en-US" altLang="zh-TW"/>
              <a:t>/</a:t>
            </a:r>
            <a:r>
              <a:rPr lang="zh-TW" altLang="en-US"/>
              <a:t>數值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76C3CA56-EA57-49E3-9803-F27CA563314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84163" y="1425575"/>
          <a:ext cx="8605836" cy="2468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5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1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09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14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Unit</a:t>
                      </a:r>
                      <a:endParaRPr lang="zh-TW" sz="18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Description</a:t>
                      </a:r>
                      <a:endParaRPr lang="zh-TW" sz="18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Example 1</a:t>
                      </a:r>
                      <a:endParaRPr lang="zh-TW" sz="18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Example</a:t>
                      </a:r>
                      <a:r>
                        <a:rPr lang="en-US" altLang="zh-TW" sz="1800" kern="100" baseline="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 2</a:t>
                      </a:r>
                      <a:endParaRPr lang="zh-TW" sz="18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1" kern="100" dirty="0" err="1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color_name</a:t>
                      </a:r>
                      <a:endParaRPr lang="zh-TW" sz="1800" b="1" i="1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A color name</a:t>
                      </a:r>
                      <a:endParaRPr lang="zh-TW" sz="18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red</a:t>
                      </a:r>
                      <a:endParaRPr lang="zh-TW" sz="18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yellow</a:t>
                      </a:r>
                      <a:endParaRPr lang="zh-TW" sz="18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 err="1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rgb</a:t>
                      </a:r>
                      <a:r>
                        <a:rPr lang="en-US" sz="1800" b="1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(</a:t>
                      </a:r>
                      <a:r>
                        <a:rPr lang="en-US" sz="1800" b="1" i="1" kern="100" dirty="0" err="1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x</a:t>
                      </a:r>
                      <a:r>
                        <a:rPr lang="en-US" sz="1800" b="1" kern="100" dirty="0" err="1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,</a:t>
                      </a:r>
                      <a:r>
                        <a:rPr lang="en-US" sz="1800" b="1" i="1" kern="100" dirty="0" err="1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x</a:t>
                      </a:r>
                      <a:r>
                        <a:rPr lang="en-US" sz="1800" b="1" kern="100" dirty="0" err="1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,</a:t>
                      </a:r>
                      <a:r>
                        <a:rPr lang="en-US" sz="1800" b="1" i="1" kern="100" dirty="0" err="1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x</a:t>
                      </a:r>
                      <a:r>
                        <a:rPr lang="en-US" sz="1800" b="1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)</a:t>
                      </a:r>
                      <a:endParaRPr lang="zh-TW" sz="1800" b="1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A </a:t>
                      </a:r>
                      <a:r>
                        <a:rPr lang="en-US" sz="1800" kern="100" dirty="0" err="1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rgb</a:t>
                      </a:r>
                      <a:r>
                        <a:rPr lang="en-US" sz="1800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 value</a:t>
                      </a:r>
                      <a:endParaRPr lang="zh-TW" sz="18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rgb</a:t>
                      </a:r>
                      <a:r>
                        <a:rPr lang="en-US" sz="1800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(255,0,0)</a:t>
                      </a:r>
                      <a:endParaRPr lang="zh-TW" sz="18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kern="100" dirty="0" err="1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rgb</a:t>
                      </a:r>
                      <a:r>
                        <a:rPr lang="en-US" altLang="zh-TW" sz="1800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(255,255,0)</a:t>
                      </a:r>
                      <a:endParaRPr lang="zh-TW" sz="18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4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 err="1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rgb</a:t>
                      </a:r>
                      <a:r>
                        <a:rPr lang="en-US" sz="1800" b="1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(</a:t>
                      </a:r>
                      <a:r>
                        <a:rPr lang="en-US" sz="1800" b="1" i="1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y</a:t>
                      </a:r>
                      <a:r>
                        <a:rPr lang="en-US" sz="1800" b="1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%, </a:t>
                      </a:r>
                      <a:r>
                        <a:rPr lang="en-US" sz="1800" b="1" i="1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y</a:t>
                      </a:r>
                      <a:r>
                        <a:rPr lang="en-US" sz="1800" b="1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%, </a:t>
                      </a:r>
                      <a:r>
                        <a:rPr lang="en-US" sz="1800" b="1" i="1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y</a:t>
                      </a:r>
                      <a:r>
                        <a:rPr lang="en-US" sz="1800" b="1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%)</a:t>
                      </a:r>
                      <a:endParaRPr lang="zh-TW" sz="1800" b="1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A </a:t>
                      </a:r>
                      <a:r>
                        <a:rPr lang="en-US" sz="1800" kern="100" dirty="0" err="1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rgb</a:t>
                      </a:r>
                      <a:r>
                        <a:rPr lang="en-US" sz="1800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 percentage value</a:t>
                      </a:r>
                      <a:endParaRPr lang="zh-TW" sz="18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rgb</a:t>
                      </a:r>
                      <a:r>
                        <a:rPr lang="en-US" sz="1800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(100%,0%,0%)</a:t>
                      </a:r>
                      <a:endParaRPr lang="zh-TW" sz="18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kern="100" dirty="0" err="1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rgb</a:t>
                      </a:r>
                      <a:r>
                        <a:rPr lang="en-US" altLang="zh-TW" sz="1800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(100%,100%,0%)</a:t>
                      </a:r>
                      <a:endParaRPr lang="zh-TW" sz="18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4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#</a:t>
                      </a:r>
                      <a:r>
                        <a:rPr lang="en-US" sz="1800" b="1" i="1" kern="100" dirty="0" err="1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rrggbb</a:t>
                      </a:r>
                      <a:endParaRPr lang="zh-TW" sz="1800" b="1" i="1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A hex number</a:t>
                      </a:r>
                      <a:endParaRPr lang="zh-TW" sz="18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#ff0000</a:t>
                      </a:r>
                      <a:endParaRPr lang="zh-TW" sz="18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Times New Roman" pitchFamily="18" charset="0"/>
                          <a:cs typeface="Times New Roman" pitchFamily="18" charset="0"/>
                        </a:rPr>
                        <a:t>#ffff00</a:t>
                      </a:r>
                      <a:endParaRPr lang="zh-TW" sz="1800" b="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4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#</a:t>
                      </a:r>
                      <a:r>
                        <a:rPr lang="en-US" sz="1800" b="1" i="1" kern="100" dirty="0" err="1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rgb</a:t>
                      </a:r>
                      <a:endParaRPr lang="zh-TW" sz="1800" b="1" i="1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A hex number</a:t>
                      </a:r>
                      <a:endParaRPr lang="zh-TW" sz="18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#f00</a:t>
                      </a:r>
                      <a:endParaRPr lang="zh-TW" sz="18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#ff0</a:t>
                      </a:r>
                      <a:endParaRPr lang="zh-TW" sz="18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592" name="矩形 4">
            <a:extLst>
              <a:ext uri="{FF2B5EF4-FFF2-40B4-BE49-F238E27FC236}">
                <a16:creationId xmlns:a16="http://schemas.microsoft.com/office/drawing/2014/main" id="{9FB29640-56EE-4393-A789-11CE06F12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63" y="3973513"/>
            <a:ext cx="8535987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000" b="1">
                <a:latin typeface="Arial" panose="020B0604020202020204" pitchFamily="34" charset="0"/>
              </a:rPr>
              <a:t>CSS standard 16 valid color names:</a:t>
            </a:r>
          </a:p>
          <a:p>
            <a:pPr lvl="1"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aqua, black, blue, fuchsia, gray, green, lime, maroon, navy, olive, purple, red, silver, teal, white, and yellow.</a:t>
            </a:r>
            <a:endParaRPr lang="en-US" altLang="zh-TW" sz="2000" b="1">
              <a:latin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000" b="1">
                <a:latin typeface="Arial" panose="020B0604020202020204" pitchFamily="34" charset="0"/>
              </a:rPr>
              <a:t>The 216 "Safety" Colors: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	</a:t>
            </a:r>
            <a:r>
              <a:rPr lang="en-US" altLang="zh-TW" sz="2000">
                <a:latin typeface="Arial" panose="020B0604020202020204" pitchFamily="34" charset="0"/>
                <a:hlinkClick r:id="rId2"/>
              </a:rPr>
              <a:t>https://ycchen.im.ncnu.edu.tw/www/216Color.html</a:t>
            </a:r>
            <a:endParaRPr lang="en-US" altLang="zh-TW" sz="2000">
              <a:latin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 </a:t>
            </a:r>
            <a:r>
              <a:rPr lang="en-US" altLang="zh-TW" sz="2000" b="1">
                <a:latin typeface="Arial" panose="020B0604020202020204" pitchFamily="34" charset="0"/>
              </a:rPr>
              <a:t>Other Color names:</a:t>
            </a:r>
          </a:p>
          <a:p>
            <a:pPr lvl="1"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23593" name="矩形 1">
            <a:extLst>
              <a:ext uri="{FF2B5EF4-FFF2-40B4-BE49-F238E27FC236}">
                <a16:creationId xmlns:a16="http://schemas.microsoft.com/office/drawing/2014/main" id="{3917B6B1-AB2C-44B9-A6AA-07B0F378D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9988" y="6105525"/>
            <a:ext cx="6264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hlinkClick r:id="rId3"/>
              </a:rPr>
              <a:t>https://www.w3schools.com/cssref/css_colors.asp</a:t>
            </a:r>
            <a:endParaRPr lang="en-US" altLang="zh-TW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標題 1">
            <a:extLst>
              <a:ext uri="{FF2B5EF4-FFF2-40B4-BE49-F238E27FC236}">
                <a16:creationId xmlns:a16="http://schemas.microsoft.com/office/drawing/2014/main" id="{C1C0A6C5-E57D-44A4-8DC2-7F1035C14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rgba(red, green, blue, alpha)</a:t>
            </a:r>
            <a:endParaRPr lang="zh-TW" altLang="en-US"/>
          </a:p>
        </p:txBody>
      </p:sp>
      <p:sp>
        <p:nvSpPr>
          <p:cNvPr id="24579" name="內容版面配置區 2">
            <a:extLst>
              <a:ext uri="{FF2B5EF4-FFF2-40B4-BE49-F238E27FC236}">
                <a16:creationId xmlns:a16="http://schemas.microsoft.com/office/drawing/2014/main" id="{55C5F110-58BD-4A05-BF5E-92EFCAD8F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不透明度</a:t>
            </a:r>
            <a:r>
              <a:rPr lang="en-US" altLang="zh-TW"/>
              <a:t>(opacity):</a:t>
            </a:r>
          </a:p>
          <a:p>
            <a:pPr lvl="1"/>
            <a:r>
              <a:rPr lang="en-US" altLang="zh-TW"/>
              <a:t>0.0 (fully transparent) ~ 1.0 (fully opaque)</a:t>
            </a:r>
          </a:p>
          <a:p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endParaRPr lang="en-US" altLang="zh-TW" sz="2800"/>
          </a:p>
          <a:p>
            <a:r>
              <a:rPr lang="en-US" altLang="zh-TW" sz="2800">
                <a:hlinkClick r:id="rId2"/>
              </a:rPr>
              <a:t>https://www.w3schools.com/css/tryit.asp?filename=trycss3_color_rgba</a:t>
            </a:r>
            <a:endParaRPr lang="en-US" altLang="zh-TW" sz="2800"/>
          </a:p>
          <a:p>
            <a:endParaRPr lang="zh-TW" altLang="en-US"/>
          </a:p>
        </p:txBody>
      </p:sp>
      <p:pic>
        <p:nvPicPr>
          <p:cNvPr id="24580" name="Picture 2">
            <a:extLst>
              <a:ext uri="{FF2B5EF4-FFF2-40B4-BE49-F238E27FC236}">
                <a16:creationId xmlns:a16="http://schemas.microsoft.com/office/drawing/2014/main" id="{7F610F91-F392-47A6-89A2-7A387D8BB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450" y="2963863"/>
            <a:ext cx="101917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3">
            <a:extLst>
              <a:ext uri="{FF2B5EF4-FFF2-40B4-BE49-F238E27FC236}">
                <a16:creationId xmlns:a16="http://schemas.microsoft.com/office/drawing/2014/main" id="{ADCE3E52-AD97-4450-8B0C-9D07B352CA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75" y="2927350"/>
            <a:ext cx="94297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C38CD83-A356-4859-A00D-9F52FFF42F5C}"/>
              </a:ext>
            </a:extLst>
          </p:cNvPr>
          <p:cNvSpPr/>
          <p:nvPr/>
        </p:nvSpPr>
        <p:spPr>
          <a:xfrm>
            <a:off x="527050" y="4167188"/>
            <a:ext cx="40195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latin typeface="Arial" charset="0"/>
                <a:ea typeface="新細明體" charset="-120"/>
              </a:rPr>
              <a:t>{</a:t>
            </a:r>
            <a:r>
              <a:rPr lang="en-US" altLang="zh-TW" dirty="0" err="1">
                <a:latin typeface="Arial" charset="0"/>
                <a:ea typeface="新細明體" charset="-120"/>
              </a:rPr>
              <a:t>background-color:rgba</a:t>
            </a:r>
            <a:r>
              <a:rPr lang="en-US" altLang="zh-TW" dirty="0">
                <a:latin typeface="Arial" charset="0"/>
                <a:ea typeface="新細明體" charset="-120"/>
              </a:rPr>
              <a:t>(255,0,0,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新細明體" charset="-120"/>
              </a:rPr>
              <a:t>0.3</a:t>
            </a:r>
            <a:r>
              <a:rPr lang="en-US" altLang="zh-TW" dirty="0">
                <a:latin typeface="Arial" charset="0"/>
                <a:ea typeface="新細明體" charset="-120"/>
              </a:rPr>
              <a:t>);}</a:t>
            </a:r>
            <a:endParaRPr lang="zh-TW" altLang="en-US" dirty="0">
              <a:latin typeface="Arial" charset="0"/>
              <a:ea typeface="新細明體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A83676A-DE83-4C55-ACEE-3D5078205120}"/>
              </a:ext>
            </a:extLst>
          </p:cNvPr>
          <p:cNvSpPr/>
          <p:nvPr/>
        </p:nvSpPr>
        <p:spPr>
          <a:xfrm>
            <a:off x="4687888" y="4176713"/>
            <a:ext cx="40195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latin typeface="Arial" charset="0"/>
                <a:ea typeface="新細明體" charset="-120"/>
              </a:rPr>
              <a:t>{</a:t>
            </a:r>
            <a:r>
              <a:rPr lang="en-US" altLang="zh-TW" dirty="0" err="1">
                <a:latin typeface="Arial" charset="0"/>
                <a:ea typeface="新細明體" charset="-120"/>
              </a:rPr>
              <a:t>background-color:rgba</a:t>
            </a:r>
            <a:r>
              <a:rPr lang="en-US" altLang="zh-TW" dirty="0">
                <a:latin typeface="Arial" charset="0"/>
                <a:ea typeface="新細明體" charset="-120"/>
              </a:rPr>
              <a:t>(255,0,0,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新細明體" charset="-120"/>
              </a:rPr>
              <a:t>0.8</a:t>
            </a:r>
            <a:r>
              <a:rPr lang="en-US" altLang="zh-TW" dirty="0">
                <a:latin typeface="Arial" charset="0"/>
                <a:ea typeface="新細明體" charset="-120"/>
              </a:rPr>
              <a:t>);}</a:t>
            </a:r>
            <a:endParaRPr lang="zh-TW" altLang="en-US" dirty="0">
              <a:latin typeface="Arial" charset="0"/>
              <a:ea typeface="新細明體" charset="-120"/>
            </a:endParaRPr>
          </a:p>
        </p:txBody>
      </p: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9D9A633F-2293-44B0-8A92-041E2C1EE3E3}"/>
              </a:ext>
            </a:extLst>
          </p:cNvPr>
          <p:cNvCxnSpPr/>
          <p:nvPr/>
        </p:nvCxnSpPr>
        <p:spPr>
          <a:xfrm flipH="1">
            <a:off x="895350" y="3100388"/>
            <a:ext cx="850900" cy="1077912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8100F6FA-1217-4857-873A-15AF9B96535E}"/>
              </a:ext>
            </a:extLst>
          </p:cNvPr>
          <p:cNvCxnSpPr/>
          <p:nvPr/>
        </p:nvCxnSpPr>
        <p:spPr>
          <a:xfrm flipH="1">
            <a:off x="5056188" y="3100388"/>
            <a:ext cx="850900" cy="1077912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>
            <a:extLst>
              <a:ext uri="{FF2B5EF4-FFF2-40B4-BE49-F238E27FC236}">
                <a16:creationId xmlns:a16="http://schemas.microsoft.com/office/drawing/2014/main" id="{CABAA50C-802F-42C7-B53F-6874CA614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CSS </a:t>
            </a:r>
            <a:r>
              <a:rPr lang="zh-TW" altLang="en-US"/>
              <a:t>註解</a:t>
            </a:r>
          </a:p>
        </p:txBody>
      </p:sp>
      <p:sp>
        <p:nvSpPr>
          <p:cNvPr id="25603" name="內容版面配置區 2">
            <a:extLst>
              <a:ext uri="{FF2B5EF4-FFF2-40B4-BE49-F238E27FC236}">
                <a16:creationId xmlns:a16="http://schemas.microsoft.com/office/drawing/2014/main" id="{C4DF2A14-DE28-44F5-B641-7F0D11D14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538288"/>
            <a:ext cx="3622675" cy="46863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b="1"/>
              <a:t>/*</a:t>
            </a:r>
            <a:r>
              <a:rPr lang="en-US" altLang="zh-TW"/>
              <a:t> </a:t>
            </a:r>
            <a:r>
              <a:rPr lang="zh-TW" altLang="en-US"/>
              <a:t>單行註解 *</a:t>
            </a:r>
            <a:r>
              <a:rPr lang="en-US" altLang="zh-TW"/>
              <a:t>/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b="1"/>
              <a:t>/*</a:t>
            </a:r>
            <a:r>
              <a:rPr lang="en-US" altLang="zh-TW"/>
              <a:t> </a:t>
            </a:r>
            <a:r>
              <a:rPr lang="zh-TW" altLang="en-US"/>
              <a:t>多行註解</a:t>
            </a:r>
            <a:endParaRPr lang="en-US" altLang="zh-TW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zh-TW" altLang="en-US"/>
              <a:t>第二行</a:t>
            </a:r>
            <a:endParaRPr lang="en-US" altLang="zh-TW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/>
              <a:t>…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/>
              <a:t>… </a:t>
            </a:r>
            <a:r>
              <a:rPr lang="en-US" altLang="zh-TW" b="1"/>
              <a:t>*/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/>
          </a:p>
        </p:txBody>
      </p:sp>
      <p:sp>
        <p:nvSpPr>
          <p:cNvPr id="25604" name="文字方塊 1">
            <a:extLst>
              <a:ext uri="{FF2B5EF4-FFF2-40B4-BE49-F238E27FC236}">
                <a16:creationId xmlns:a16="http://schemas.microsoft.com/office/drawing/2014/main" id="{AC802D1B-0CC6-47E6-BBA7-C3F36E487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2488" y="3336925"/>
            <a:ext cx="5700712" cy="1939925"/>
          </a:xfrm>
          <a:prstGeom prst="rect">
            <a:avLst/>
          </a:prstGeom>
          <a:noFill/>
          <a:ln w="19050">
            <a:solidFill>
              <a:srgbClr val="FF0000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* </a:t>
            </a:r>
            <a:r>
              <a:rPr lang="zh-TW" altLang="en-US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注意事項：</a:t>
            </a:r>
            <a:b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   勿在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&lt;style&gt;&lt;/style&gt;</a:t>
            </a: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中使用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html</a:t>
            </a: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註解</a:t>
            </a:r>
            <a:b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   方式！</a:t>
            </a:r>
            <a:b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en-US" altLang="zh-TW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&lt;!-- … --&gt;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會導致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css</a:t>
            </a: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解譯錯誤！</a:t>
            </a:r>
            <a:endParaRPr lang="en-US" altLang="zh-TW" sz="24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乘號 2">
            <a:extLst>
              <a:ext uri="{FF2B5EF4-FFF2-40B4-BE49-F238E27FC236}">
                <a16:creationId xmlns:a16="http://schemas.microsoft.com/office/drawing/2014/main" id="{581DE3F3-B44D-4FDD-9618-E9F26BACAC6B}"/>
              </a:ext>
            </a:extLst>
          </p:cNvPr>
          <p:cNvSpPr/>
          <p:nvPr/>
        </p:nvSpPr>
        <p:spPr>
          <a:xfrm>
            <a:off x="3922713" y="4471988"/>
            <a:ext cx="357187" cy="411162"/>
          </a:xfrm>
          <a:prstGeom prst="mathMultiply">
            <a:avLst>
              <a:gd name="adj1" fmla="val 12409"/>
            </a:avLst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>
            <a:extLst>
              <a:ext uri="{FF2B5EF4-FFF2-40B4-BE49-F238E27FC236}">
                <a16:creationId xmlns:a16="http://schemas.microsoft.com/office/drawing/2014/main" id="{A73CD0FE-316F-4D00-90AA-AC33F0643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CSS</a:t>
            </a:r>
            <a:r>
              <a:rPr lang="zh-TW" altLang="en-US"/>
              <a:t>樣式</a:t>
            </a:r>
          </a:p>
        </p:txBody>
      </p:sp>
      <p:sp>
        <p:nvSpPr>
          <p:cNvPr id="13315" name="內容版面配置區 2">
            <a:extLst>
              <a:ext uri="{FF2B5EF4-FFF2-40B4-BE49-F238E27FC236}">
                <a16:creationId xmlns:a16="http://schemas.microsoft.com/office/drawing/2014/main" id="{DA1F0439-4B5A-4C2A-9EA6-653B93A8F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238" y="1692275"/>
            <a:ext cx="8229600" cy="4686300"/>
          </a:xfrm>
        </p:spPr>
        <p:txBody>
          <a:bodyPr/>
          <a:lstStyle/>
          <a:p>
            <a:pPr eaLnBrk="1" hangingPunct="1"/>
            <a:r>
              <a:rPr lang="en-US" altLang="zh-TW" sz="2800"/>
              <a:t>CSS</a:t>
            </a:r>
            <a:r>
              <a:rPr lang="zh-TW" altLang="en-US" sz="2800"/>
              <a:t> </a:t>
            </a:r>
            <a:r>
              <a:rPr lang="en-US" altLang="zh-TW" sz="2800"/>
              <a:t>(</a:t>
            </a:r>
            <a:r>
              <a:rPr lang="en-US" altLang="zh-TW" sz="2800" i="1"/>
              <a:t>Cascading Style Sheets</a:t>
            </a:r>
            <a:r>
              <a:rPr lang="en-US" altLang="zh-TW" sz="2800"/>
              <a:t>)</a:t>
            </a:r>
          </a:p>
          <a:p>
            <a:pPr lvl="1" eaLnBrk="1" hangingPunct="1"/>
            <a:r>
              <a:rPr lang="en-US" altLang="zh-TW" sz="2400"/>
              <a:t>W3C</a:t>
            </a:r>
            <a:r>
              <a:rPr lang="zh-TW" altLang="en-US" sz="2400"/>
              <a:t>標準，用來定義網頁文件之外觀</a:t>
            </a:r>
            <a:endParaRPr lang="en-US" altLang="zh-TW" sz="2400"/>
          </a:p>
          <a:p>
            <a:pPr lvl="1" eaLnBrk="1" hangingPunct="1"/>
            <a:r>
              <a:rPr lang="en-US" altLang="zh-TW" sz="2400"/>
              <a:t>CSS: Presentation Layer, HTML:</a:t>
            </a:r>
            <a:r>
              <a:rPr lang="zh-TW" altLang="en-US" sz="2400"/>
              <a:t> </a:t>
            </a:r>
            <a:r>
              <a:rPr lang="en-US" altLang="zh-TW" sz="2400"/>
              <a:t>Structural Layer</a:t>
            </a:r>
          </a:p>
          <a:p>
            <a:pPr lvl="1" eaLnBrk="1" hangingPunct="1"/>
            <a:r>
              <a:rPr lang="en-US" altLang="zh-TW" sz="2400"/>
              <a:t>CSS 1, CSS 2, CSS 2.1, CSS 3</a:t>
            </a:r>
          </a:p>
          <a:p>
            <a:pPr eaLnBrk="1" hangingPunct="1"/>
            <a:r>
              <a:rPr lang="zh-TW" altLang="en-US" sz="2800"/>
              <a:t>優點</a:t>
            </a:r>
            <a:endParaRPr lang="en-US" altLang="zh-TW" sz="2800"/>
          </a:p>
          <a:p>
            <a:pPr lvl="1" eaLnBrk="1" hangingPunct="1"/>
            <a:r>
              <a:rPr lang="zh-TW" altLang="en-US" sz="2000"/>
              <a:t>提供</a:t>
            </a:r>
            <a:r>
              <a:rPr lang="en-US" altLang="zh-TW" sz="2000"/>
              <a:t>HTML</a:t>
            </a:r>
            <a:r>
              <a:rPr lang="zh-TW" altLang="en-US" sz="2000"/>
              <a:t>元素</a:t>
            </a:r>
            <a:r>
              <a:rPr lang="en-US" altLang="zh-TW" sz="2000"/>
              <a:t>/</a:t>
            </a:r>
            <a:r>
              <a:rPr lang="zh-TW" altLang="en-US" sz="2000"/>
              <a:t>屬性無法達到的特性</a:t>
            </a:r>
            <a:endParaRPr lang="en-US" altLang="zh-TW" sz="2000"/>
          </a:p>
          <a:p>
            <a:pPr lvl="1" eaLnBrk="1" hangingPunct="1"/>
            <a:r>
              <a:rPr lang="zh-TW" altLang="en-US" sz="2000"/>
              <a:t>讓網頁結構更清晰易懂</a:t>
            </a:r>
            <a:endParaRPr lang="en-US" altLang="zh-TW" sz="2000"/>
          </a:p>
          <a:p>
            <a:pPr lvl="1" eaLnBrk="1" hangingPunct="1"/>
            <a:r>
              <a:rPr lang="zh-TW" altLang="en-US" sz="2000"/>
              <a:t>同一樣式可應用於不同元素上</a:t>
            </a:r>
            <a:endParaRPr lang="en-US" altLang="zh-TW" sz="2000"/>
          </a:p>
          <a:p>
            <a:pPr lvl="1" eaLnBrk="1" hangingPunct="1"/>
            <a:r>
              <a:rPr lang="zh-TW" altLang="en-US" sz="2000"/>
              <a:t>可將</a:t>
            </a:r>
            <a:r>
              <a:rPr lang="en-US" altLang="zh-TW" sz="2000"/>
              <a:t>CSS</a:t>
            </a:r>
            <a:r>
              <a:rPr lang="zh-TW" altLang="en-US" sz="2000"/>
              <a:t>樣式獨立存於不同文件</a:t>
            </a:r>
            <a:endParaRPr lang="en-US" altLang="zh-TW" sz="2000"/>
          </a:p>
          <a:p>
            <a:pPr lvl="1" eaLnBrk="1" hangingPunct="1"/>
            <a:endParaRPr lang="zh-TW" altLang="en-US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>
            <a:extLst>
              <a:ext uri="{FF2B5EF4-FFF2-40B4-BE49-F238E27FC236}">
                <a16:creationId xmlns:a16="http://schemas.microsoft.com/office/drawing/2014/main" id="{282FD592-8539-444E-9291-46DB7407D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>
                <a:latin typeface="微軟正黑體" panose="020B0604030504040204" pitchFamily="34" charset="-120"/>
              </a:rPr>
              <a:t>CSS </a:t>
            </a:r>
            <a:r>
              <a:rPr lang="zh-TW" altLang="en-US" sz="4000">
                <a:latin typeface="微軟正黑體" panose="020B0604030504040204" pitchFamily="34" charset="-120"/>
              </a:rPr>
              <a:t>樣式語法</a:t>
            </a:r>
          </a:p>
        </p:txBody>
      </p:sp>
      <p:sp>
        <p:nvSpPr>
          <p:cNvPr id="14339" name="內容版面配置區 2">
            <a:extLst>
              <a:ext uri="{FF2B5EF4-FFF2-40B4-BE49-F238E27FC236}">
                <a16:creationId xmlns:a16="http://schemas.microsoft.com/office/drawing/2014/main" id="{009426FD-50C9-4F4E-B8AC-3C0491CF69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3350" y="1498600"/>
            <a:ext cx="4038600" cy="4525963"/>
          </a:xfrm>
        </p:spPr>
        <p:txBody>
          <a:bodyPr/>
          <a:lstStyle/>
          <a:p>
            <a:pPr eaLnBrk="1" hangingPunct="1"/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選取器 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(selector)</a:t>
            </a:r>
          </a:p>
          <a:p>
            <a:pPr eaLnBrk="1" hangingPunct="1"/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樣式宣告</a:t>
            </a:r>
            <a:endParaRPr lang="en-US" altLang="zh-TW" sz="24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/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屬性 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(property)</a:t>
            </a:r>
          </a:p>
          <a:p>
            <a:pPr lvl="1" eaLnBrk="1" hangingPunct="1"/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值 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(value)</a:t>
            </a:r>
            <a:endParaRPr lang="zh-TW" altLang="en-US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A73DF60-A9CE-426A-89C6-DB8374A06E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94013" y="2074863"/>
            <a:ext cx="5902325" cy="4033837"/>
          </a:xfrm>
          <a:ln>
            <a:solidFill>
              <a:srgbClr val="92D050"/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selector </a:t>
            </a:r>
            <a:r>
              <a:rPr lang="zh-TW" alt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{property: value}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selector </a:t>
            </a:r>
            <a:r>
              <a:rPr lang="zh-TW" alt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{property: value; </a:t>
            </a:r>
            <a:r>
              <a:rPr lang="zh-TW" alt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property: value}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selector </a:t>
            </a:r>
            <a:r>
              <a:rPr lang="zh-TW" alt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{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property: value;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property: value;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…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property: value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}</a:t>
            </a:r>
            <a:endParaRPr lang="zh-TW" altLang="en-US" sz="2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>
            <a:extLst>
              <a:ext uri="{FF2B5EF4-FFF2-40B4-BE49-F238E27FC236}">
                <a16:creationId xmlns:a16="http://schemas.microsoft.com/office/drawing/2014/main" id="{76A59DDD-FCDE-496E-9673-A1C85BF50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CSS Examples</a:t>
            </a:r>
            <a:endParaRPr lang="zh-TW" altLang="en-US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B395A07A-9623-4F9F-97AC-2EEE2C046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500188"/>
            <a:ext cx="8229600" cy="4929187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body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{color: black}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{font-family: "sans serif"; </a:t>
            </a:r>
            <a:r>
              <a:rPr lang="zh-TW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text-indent: 3.5em;}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text-align: center;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color: black;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font-family: "sans serif",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arial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someid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{font-size: 18pt}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classbw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{color: white; background-color: black}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p.classbw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{color: white; background-color: black}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altLang="zh-TW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h1, h2, h3 </a:t>
            </a:r>
            <a:r>
              <a:rPr lang="en-US" altLang="zh-TW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{text-align:</a:t>
            </a:r>
            <a:r>
              <a:rPr lang="zh-TW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center; background-color: #</a:t>
            </a:r>
            <a:r>
              <a:rPr lang="en-US" altLang="zh-TW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cff</a:t>
            </a:r>
            <a:r>
              <a:rPr lang="en-US" altLang="zh-TW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 </a:t>
            </a:r>
            <a:r>
              <a:rPr lang="en-US" altLang="zh-TW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{text-decoration: none}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a:hover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{…}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h1+p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{…}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altLang="zh-TW" sz="2000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zh-TW" alt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>
            <a:extLst>
              <a:ext uri="{FF2B5EF4-FFF2-40B4-BE49-F238E27FC236}">
                <a16:creationId xmlns:a16="http://schemas.microsoft.com/office/drawing/2014/main" id="{33A2BE93-12CD-403A-96AB-608708ACD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在網頁中加入</a:t>
            </a:r>
            <a:r>
              <a:rPr lang="en-US" altLang="zh-TW"/>
              <a:t>CSS</a:t>
            </a:r>
            <a:r>
              <a:rPr lang="zh-TW" altLang="en-US"/>
              <a:t>樣式</a:t>
            </a:r>
          </a:p>
        </p:txBody>
      </p:sp>
      <p:sp>
        <p:nvSpPr>
          <p:cNvPr id="16387" name="內容版面配置區 2">
            <a:extLst>
              <a:ext uri="{FF2B5EF4-FFF2-40B4-BE49-F238E27FC236}">
                <a16:creationId xmlns:a16="http://schemas.microsoft.com/office/drawing/2014/main" id="{7D373704-F57B-486F-9C87-86141918F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13" y="1536700"/>
            <a:ext cx="8229600" cy="4232275"/>
          </a:xfrm>
        </p:spPr>
        <p:txBody>
          <a:bodyPr/>
          <a:lstStyle/>
          <a:p>
            <a:pPr eaLnBrk="1" hangingPunct="1"/>
            <a:r>
              <a:rPr lang="en-US" altLang="zh-TW"/>
              <a:t>Inline Style (</a:t>
            </a:r>
            <a:r>
              <a:rPr lang="zh-TW" altLang="en-US"/>
              <a:t>行內樣式</a:t>
            </a:r>
            <a:r>
              <a:rPr lang="en-US" altLang="zh-TW"/>
              <a:t>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zh-TW" altLang="en-US"/>
              <a:t>* 使用</a:t>
            </a:r>
            <a:r>
              <a:rPr lang="en-US" altLang="zh-TW"/>
              <a:t>HTML</a:t>
            </a:r>
            <a:r>
              <a:rPr lang="zh-TW" altLang="en-US"/>
              <a:t>之</a:t>
            </a:r>
            <a:r>
              <a:rPr lang="en-US" altLang="zh-TW"/>
              <a:t>style</a:t>
            </a:r>
            <a:r>
              <a:rPr lang="zh-TW" altLang="en-US"/>
              <a:t>屬性</a:t>
            </a:r>
            <a:endParaRPr lang="en-US" altLang="zh-TW"/>
          </a:p>
          <a:p>
            <a:pPr eaLnBrk="1" hangingPunct="1"/>
            <a:r>
              <a:rPr lang="en-US" altLang="zh-TW"/>
              <a:t>Internal style sheet</a:t>
            </a:r>
            <a:r>
              <a:rPr lang="zh-TW" altLang="en-US"/>
              <a:t> </a:t>
            </a:r>
            <a:r>
              <a:rPr lang="en-US" altLang="zh-TW"/>
              <a:t>(</a:t>
            </a:r>
            <a:r>
              <a:rPr lang="zh-TW" altLang="en-US"/>
              <a:t>嵌入樣式</a:t>
            </a:r>
            <a:r>
              <a:rPr lang="en-US" altLang="zh-TW"/>
              <a:t>)</a:t>
            </a:r>
          </a:p>
          <a:p>
            <a:pPr lvl="1" eaLnBrk="1" hangingPunct="1"/>
            <a:r>
              <a:rPr lang="zh-TW" altLang="en-US"/>
              <a:t>於</a:t>
            </a:r>
            <a:r>
              <a:rPr lang="en-US" altLang="zh-TW"/>
              <a:t>&lt;head&gt;</a:t>
            </a:r>
            <a:r>
              <a:rPr lang="zh-TW" altLang="en-US"/>
              <a:t>中加入</a:t>
            </a:r>
            <a:r>
              <a:rPr lang="en-US" altLang="zh-TW"/>
              <a:t>&lt;style&gt;</a:t>
            </a:r>
            <a:r>
              <a:rPr lang="zh-TW" altLang="en-US"/>
              <a:t>元素</a:t>
            </a:r>
            <a:endParaRPr lang="en-US" altLang="zh-TW"/>
          </a:p>
          <a:p>
            <a:pPr eaLnBrk="1" hangingPunct="1"/>
            <a:r>
              <a:rPr lang="en-US" altLang="zh-TW"/>
              <a:t>External style sheet (</a:t>
            </a:r>
            <a:r>
              <a:rPr lang="zh-TW" altLang="en-US"/>
              <a:t>外部樣式</a:t>
            </a:r>
            <a:r>
              <a:rPr lang="en-US" altLang="zh-TW"/>
              <a:t>)</a:t>
            </a:r>
          </a:p>
          <a:p>
            <a:pPr lvl="1" eaLnBrk="1" hangingPunct="1"/>
            <a:r>
              <a:rPr lang="zh-TW" altLang="en-US"/>
              <a:t>於</a:t>
            </a:r>
            <a:r>
              <a:rPr lang="en-US" altLang="zh-TW"/>
              <a:t>&lt;head&gt;</a:t>
            </a:r>
            <a:r>
              <a:rPr lang="zh-TW" altLang="en-US"/>
              <a:t>中使用</a:t>
            </a:r>
            <a:r>
              <a:rPr lang="en-US" altLang="zh-TW"/>
              <a:t>&lt;link&gt;</a:t>
            </a:r>
            <a:r>
              <a:rPr lang="zh-TW" altLang="en-US"/>
              <a:t>元素</a:t>
            </a:r>
            <a:endParaRPr lang="en-US" altLang="zh-TW"/>
          </a:p>
          <a:p>
            <a:pPr lvl="1" eaLnBrk="1" hangingPunct="1"/>
            <a:r>
              <a:rPr lang="zh-TW" altLang="en-US"/>
              <a:t>於</a:t>
            </a:r>
            <a:r>
              <a:rPr lang="en-US" altLang="zh-TW"/>
              <a:t>&lt;style&gt;</a:t>
            </a:r>
            <a:r>
              <a:rPr lang="zh-TW" altLang="en-US"/>
              <a:t>中使用</a:t>
            </a:r>
            <a:r>
              <a:rPr lang="en-US" altLang="zh-TW"/>
              <a:t>@import </a:t>
            </a:r>
            <a:r>
              <a:rPr lang="zh-TW" altLang="en-US"/>
              <a:t>指令</a:t>
            </a:r>
            <a:endParaRPr lang="en-US" altLang="zh-TW"/>
          </a:p>
        </p:txBody>
      </p:sp>
      <p:sp>
        <p:nvSpPr>
          <p:cNvPr id="2" name="五角星形 1">
            <a:extLst>
              <a:ext uri="{FF2B5EF4-FFF2-40B4-BE49-F238E27FC236}">
                <a16:creationId xmlns:a16="http://schemas.microsoft.com/office/drawing/2014/main" id="{323B84E8-F1D9-4F58-8AA4-50A9A5C5F61E}"/>
              </a:ext>
            </a:extLst>
          </p:cNvPr>
          <p:cNvSpPr/>
          <p:nvPr/>
        </p:nvSpPr>
        <p:spPr>
          <a:xfrm>
            <a:off x="6355080" y="3310128"/>
            <a:ext cx="256032" cy="256032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5" name="五角星形 4">
            <a:extLst>
              <a:ext uri="{FF2B5EF4-FFF2-40B4-BE49-F238E27FC236}">
                <a16:creationId xmlns:a16="http://schemas.microsoft.com/office/drawing/2014/main" id="{867729CE-FF28-4588-A672-39E3E73F6FEC}"/>
              </a:ext>
            </a:extLst>
          </p:cNvPr>
          <p:cNvSpPr/>
          <p:nvPr/>
        </p:nvSpPr>
        <p:spPr>
          <a:xfrm>
            <a:off x="6135624" y="4407408"/>
            <a:ext cx="256032" cy="256032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>
            <a:extLst>
              <a:ext uri="{FF2B5EF4-FFF2-40B4-BE49-F238E27FC236}">
                <a16:creationId xmlns:a16="http://schemas.microsoft.com/office/drawing/2014/main" id="{8F5A1693-4868-493B-A6BE-CBA857BD1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Inline Style (</a:t>
            </a:r>
            <a:r>
              <a:rPr lang="zh-TW" altLang="en-US"/>
              <a:t>行內樣式</a:t>
            </a:r>
            <a:r>
              <a:rPr lang="en-US" altLang="zh-TW"/>
              <a:t>)</a:t>
            </a:r>
            <a:endParaRPr lang="zh-TW" altLang="en-US"/>
          </a:p>
        </p:txBody>
      </p:sp>
      <p:sp>
        <p:nvSpPr>
          <p:cNvPr id="17411" name="內容版面配置區 2">
            <a:extLst>
              <a:ext uri="{FF2B5EF4-FFF2-40B4-BE49-F238E27FC236}">
                <a16:creationId xmlns:a16="http://schemas.microsoft.com/office/drawing/2014/main" id="{26DDDCB6-EF7A-49B0-A879-FCEC5388C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Font typeface="Wingdings 2" panose="05020102010507070707" pitchFamily="18" charset="2"/>
              <a:buChar char="ß"/>
            </a:pPr>
            <a:r>
              <a:rPr lang="zh-TW" altLang="en-US"/>
              <a:t>使用</a:t>
            </a:r>
            <a:r>
              <a:rPr lang="en-US" altLang="zh-TW"/>
              <a:t>HTML</a:t>
            </a:r>
            <a:r>
              <a:rPr lang="zh-TW" altLang="en-US"/>
              <a:t>之</a:t>
            </a:r>
            <a:r>
              <a:rPr lang="en-US" altLang="zh-TW"/>
              <a:t>style</a:t>
            </a:r>
            <a:r>
              <a:rPr lang="zh-TW" altLang="en-US"/>
              <a:t>屬性</a:t>
            </a:r>
            <a:endParaRPr lang="en-US" altLang="zh-TW"/>
          </a:p>
          <a:p>
            <a:pPr marL="342900" lvl="1" indent="-342900" eaLnBrk="1" hangingPunct="1">
              <a:buFont typeface="Wingdings 2" panose="05020102010507070707" pitchFamily="18" charset="2"/>
              <a:buNone/>
            </a:pPr>
            <a:r>
              <a:rPr lang="en-US" altLang="zh-TW"/>
              <a:t>	</a:t>
            </a:r>
          </a:p>
          <a:p>
            <a:pPr marL="342900" lvl="1" indent="-342900" eaLnBrk="1" hangingPunct="1">
              <a:buFont typeface="Wingdings 2" panose="05020102010507070707" pitchFamily="18" charset="2"/>
              <a:buNone/>
            </a:pPr>
            <a:r>
              <a:rPr lang="en-US" altLang="zh-TW"/>
              <a:t>	</a:t>
            </a:r>
            <a:r>
              <a:rPr lang="en-US" altLang="zh-TW" sz="2400"/>
              <a:t>&lt;h1 </a:t>
            </a:r>
            <a:r>
              <a:rPr lang="en-US" altLang="zh-TW" sz="2400">
                <a:solidFill>
                  <a:srgbClr val="FF0000"/>
                </a:solidFill>
              </a:rPr>
              <a:t>style="</a:t>
            </a:r>
            <a:r>
              <a:rPr lang="en-US" altLang="zh-TW" sz="2400"/>
              <a:t>text-align: center</a:t>
            </a:r>
            <a:r>
              <a:rPr lang="en-US" altLang="zh-TW" sz="2400">
                <a:solidFill>
                  <a:srgbClr val="FF0000"/>
                </a:solidFill>
              </a:rPr>
              <a:t>"</a:t>
            </a:r>
            <a:r>
              <a:rPr lang="en-US" altLang="zh-TW" sz="2400"/>
              <a:t>&gt;…&lt;/h1&gt;	</a:t>
            </a:r>
          </a:p>
          <a:p>
            <a:pPr marL="342900" lvl="1" indent="-342900"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	&lt;p </a:t>
            </a:r>
            <a:r>
              <a:rPr lang="en-US" altLang="zh-TW" sz="2400">
                <a:solidFill>
                  <a:srgbClr val="FF0000"/>
                </a:solidFill>
              </a:rPr>
              <a:t>style="</a:t>
            </a:r>
            <a:r>
              <a:rPr lang="en-US" altLang="zh-TW" sz="2400"/>
              <a:t>font-size: 18pt; font-family: </a:t>
            </a:r>
            <a:r>
              <a:rPr lang="en-US" altLang="zh-TW" sz="2400" b="1">
                <a:solidFill>
                  <a:srgbClr val="0070C0"/>
                </a:solidFill>
              </a:rPr>
              <a:t>'</a:t>
            </a:r>
            <a:r>
              <a:rPr lang="zh-TW" altLang="en-US" sz="2400"/>
              <a:t>新細明體</a:t>
            </a:r>
            <a:r>
              <a:rPr lang="en-US" altLang="zh-TW" sz="2400" b="1">
                <a:solidFill>
                  <a:srgbClr val="0070C0"/>
                </a:solidFill>
              </a:rPr>
              <a:t>'</a:t>
            </a:r>
            <a:r>
              <a:rPr lang="en-US" altLang="zh-TW" sz="2400"/>
              <a:t>; </a:t>
            </a:r>
            <a:br>
              <a:rPr lang="en-US" altLang="zh-TW" sz="2400"/>
            </a:br>
            <a:r>
              <a:rPr lang="en-US" altLang="zh-TW" sz="2400"/>
              <a:t>color: #669999;</a:t>
            </a:r>
            <a:r>
              <a:rPr lang="en-US" altLang="zh-TW" sz="2400">
                <a:solidFill>
                  <a:srgbClr val="FF0000"/>
                </a:solidFill>
              </a:rPr>
              <a:t>"</a:t>
            </a:r>
            <a:r>
              <a:rPr lang="en-US" altLang="zh-TW" sz="2400"/>
              <a:t>&gt;…&lt;/p&gt;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>
            <a:extLst>
              <a:ext uri="{FF2B5EF4-FFF2-40B4-BE49-F238E27FC236}">
                <a16:creationId xmlns:a16="http://schemas.microsoft.com/office/drawing/2014/main" id="{48CA846E-E50D-46E0-8A88-DE2280B00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Internal style sheet</a:t>
            </a:r>
            <a:r>
              <a:rPr lang="zh-TW" altLang="en-US"/>
              <a:t> </a:t>
            </a:r>
            <a:r>
              <a:rPr lang="en-US" altLang="zh-TW"/>
              <a:t>(</a:t>
            </a:r>
            <a:r>
              <a:rPr lang="zh-TW" altLang="en-US"/>
              <a:t>嵌入樣式</a:t>
            </a:r>
            <a:r>
              <a:rPr lang="en-US" altLang="zh-TW"/>
              <a:t>)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F46E0EA-BB56-4076-A75F-20967F477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42900" lvl="1" indent="-342900" eaLnBrk="1" fontAlgn="auto" hangingPunct="1">
              <a:spcAft>
                <a:spcPts val="0"/>
              </a:spcAft>
              <a:buFont typeface="Wingdings 2"/>
              <a:buChar char="Þ"/>
              <a:defRPr/>
            </a:pPr>
            <a:r>
              <a:rPr lang="zh-TW" altLang="en-US" dirty="0"/>
              <a:t>於</a:t>
            </a:r>
            <a:r>
              <a:rPr lang="en-US" altLang="zh-TW" dirty="0"/>
              <a:t>&lt;head&gt;</a:t>
            </a:r>
            <a:r>
              <a:rPr lang="zh-TW" altLang="en-US" dirty="0"/>
              <a:t>中加入</a:t>
            </a:r>
            <a:r>
              <a:rPr lang="en-US" altLang="zh-TW" dirty="0"/>
              <a:t>&lt;style&gt;</a:t>
            </a:r>
            <a:r>
              <a:rPr lang="zh-TW" altLang="en-US" dirty="0"/>
              <a:t>元素</a:t>
            </a:r>
            <a:endParaRPr lang="en-US" altLang="zh-TW" dirty="0"/>
          </a:p>
          <a:p>
            <a:pPr marL="4763" lvl="1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altLang="zh-TW" sz="2000" b="1" dirty="0">
              <a:latin typeface="Courier New" pitchFamily="49" charset="0"/>
              <a:cs typeface="Courier New" pitchFamily="49" charset="0"/>
            </a:endParaRPr>
          </a:p>
          <a:p>
            <a:pPr marL="4763"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b="1" dirty="0">
                <a:latin typeface="Courier New" pitchFamily="49" charset="0"/>
                <a:cs typeface="Courier New" pitchFamily="49" charset="0"/>
              </a:rPr>
              <a:t>&lt;style type="text/</a:t>
            </a:r>
            <a:r>
              <a:rPr lang="en-US" altLang="zh-TW" sz="2000" b="1" dirty="0" err="1">
                <a:latin typeface="Courier New" pitchFamily="49" charset="0"/>
                <a:cs typeface="Courier New" pitchFamily="49" charset="0"/>
              </a:rPr>
              <a:t>css</a:t>
            </a:r>
            <a:r>
              <a:rPr lang="en-US" altLang="zh-TW" sz="2000" b="1" dirty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pPr marL="4763"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dirty="0">
                <a:latin typeface="Courier New" pitchFamily="49" charset="0"/>
                <a:cs typeface="Courier New" pitchFamily="49" charset="0"/>
              </a:rPr>
              <a:t>h1 {color: red;}</a:t>
            </a:r>
          </a:p>
          <a:p>
            <a:pPr marL="4763"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dirty="0">
                <a:latin typeface="Courier New" pitchFamily="49" charset="0"/>
                <a:cs typeface="Courier New" pitchFamily="49" charset="0"/>
              </a:rPr>
              <a:t>p {</a:t>
            </a:r>
          </a:p>
          <a:p>
            <a:pPr marL="4763"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dirty="0">
                <a:latin typeface="Courier New" pitchFamily="49" charset="0"/>
                <a:cs typeface="Courier New" pitchFamily="49" charset="0"/>
              </a:rPr>
              <a:t>  font-size: 18px; </a:t>
            </a:r>
          </a:p>
          <a:p>
            <a:pPr marL="4763"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dirty="0">
                <a:latin typeface="Courier New" pitchFamily="49" charset="0"/>
                <a:cs typeface="Courier New" pitchFamily="49" charset="0"/>
              </a:rPr>
              <a:t>  font-family: '</a:t>
            </a:r>
            <a:r>
              <a:rPr lang="zh-TW" altLang="en-US" sz="2000" dirty="0">
                <a:latin typeface="Courier New" pitchFamily="49" charset="0"/>
                <a:cs typeface="Courier New" pitchFamily="49" charset="0"/>
              </a:rPr>
              <a:t>新細明體</a:t>
            </a:r>
            <a:r>
              <a:rPr lang="en-US" altLang="zh-TW" sz="2000" dirty="0">
                <a:latin typeface="Courier New" pitchFamily="49" charset="0"/>
                <a:cs typeface="Courier New" pitchFamily="49" charset="0"/>
              </a:rPr>
              <a:t>'; </a:t>
            </a:r>
          </a:p>
          <a:p>
            <a:pPr marL="4763"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dirty="0">
                <a:latin typeface="Courier New" pitchFamily="49" charset="0"/>
                <a:cs typeface="Courier New" pitchFamily="49" charset="0"/>
              </a:rPr>
              <a:t>  color: #669999;</a:t>
            </a:r>
          </a:p>
          <a:p>
            <a:pPr marL="4763"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763"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b="1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marL="4763"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b="1" dirty="0">
                <a:latin typeface="Courier New" pitchFamily="49" charset="0"/>
                <a:cs typeface="Courier New" pitchFamily="49" charset="0"/>
              </a:rPr>
              <a:t>&lt;/style&gt;</a:t>
            </a:r>
            <a:endParaRPr lang="zh-TW" alt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36" name="矩形 3">
            <a:extLst>
              <a:ext uri="{FF2B5EF4-FFF2-40B4-BE49-F238E27FC236}">
                <a16:creationId xmlns:a16="http://schemas.microsoft.com/office/drawing/2014/main" id="{C51640DF-9FCE-4914-BE60-A0786E77F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188" y="5237163"/>
            <a:ext cx="6638925" cy="40005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 b="1"/>
              <a:t>&lt;style type="text/css" title="myStyle" media="screen"&gt;</a:t>
            </a:r>
            <a:endParaRPr kumimoji="0" lang="zh-TW" altLang="en-US" sz="20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圓角矩形 4">
            <a:extLst>
              <a:ext uri="{FF2B5EF4-FFF2-40B4-BE49-F238E27FC236}">
                <a16:creationId xmlns:a16="http://schemas.microsoft.com/office/drawing/2014/main" id="{463DBA60-F68E-463C-B5B6-318DC914B173}"/>
              </a:ext>
            </a:extLst>
          </p:cNvPr>
          <p:cNvSpPr/>
          <p:nvPr/>
        </p:nvSpPr>
        <p:spPr>
          <a:xfrm>
            <a:off x="749300" y="3292475"/>
            <a:ext cx="3883025" cy="2838450"/>
          </a:xfrm>
          <a:prstGeom prst="roundRect">
            <a:avLst>
              <a:gd name="adj" fmla="val 8234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9459" name="標題 1">
            <a:extLst>
              <a:ext uri="{FF2B5EF4-FFF2-40B4-BE49-F238E27FC236}">
                <a16:creationId xmlns:a16="http://schemas.microsoft.com/office/drawing/2014/main" id="{6B3FE202-B09B-4178-98BA-7A01C2FAD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External style sheet (</a:t>
            </a:r>
            <a:r>
              <a:rPr lang="zh-TW" altLang="en-US"/>
              <a:t>外部樣式</a:t>
            </a:r>
            <a:r>
              <a:rPr lang="en-US" altLang="zh-TW"/>
              <a:t>)</a:t>
            </a:r>
            <a:endParaRPr lang="zh-TW" altLang="en-US"/>
          </a:p>
        </p:txBody>
      </p:sp>
      <p:sp>
        <p:nvSpPr>
          <p:cNvPr id="19460" name="內容版面配置區 2">
            <a:extLst>
              <a:ext uri="{FF2B5EF4-FFF2-40B4-BE49-F238E27FC236}">
                <a16:creationId xmlns:a16="http://schemas.microsoft.com/office/drawing/2014/main" id="{68DC0DB1-6BF2-4842-982B-ABC35ECC3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Font typeface="Wingdings 2" panose="05020102010507070707" pitchFamily="18" charset="2"/>
              <a:buChar char="ß"/>
            </a:pPr>
            <a:r>
              <a:rPr lang="zh-TW" altLang="en-US"/>
              <a:t>於</a:t>
            </a:r>
            <a:r>
              <a:rPr lang="en-US" altLang="zh-TW"/>
              <a:t>&lt;head&gt;</a:t>
            </a:r>
            <a:r>
              <a:rPr lang="zh-TW" altLang="en-US"/>
              <a:t>中使用</a:t>
            </a:r>
            <a:r>
              <a:rPr lang="en-US" altLang="zh-TW"/>
              <a:t>&lt;link&gt;</a:t>
            </a:r>
            <a:r>
              <a:rPr lang="zh-TW" altLang="en-US"/>
              <a:t>元素</a:t>
            </a:r>
            <a:endParaRPr lang="en-US" altLang="zh-TW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/>
              <a:t>	</a:t>
            </a:r>
            <a:endParaRPr lang="en-US" altLang="zh-TW" i="1" u="sng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b="1" i="1" u="sng"/>
              <a:t>mycss.css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/>
              <a:t>    </a:t>
            </a: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@charset "utf-8";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	h1 {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   text-align: center;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   background-color: #cff;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p {…}</a:t>
            </a:r>
            <a:b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altLang="zh-TW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461" name="矩形 1">
            <a:extLst>
              <a:ext uri="{FF2B5EF4-FFF2-40B4-BE49-F238E27FC236}">
                <a16:creationId xmlns:a16="http://schemas.microsoft.com/office/drawing/2014/main" id="{C7DEF039-7E26-424E-B9AE-D82EA6F91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" y="2211388"/>
            <a:ext cx="8901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en-US" altLang="zh-TW" sz="2400" b="1">
                <a:latin typeface="Arial" panose="020B0604020202020204" pitchFamily="34" charset="0"/>
              </a:rPr>
              <a:t>&lt;link  href="</a:t>
            </a:r>
            <a:r>
              <a:rPr lang="en-US" altLang="zh-TW" sz="2400" b="1" i="1">
                <a:solidFill>
                  <a:srgbClr val="0070C0"/>
                </a:solidFill>
                <a:latin typeface="Arial" panose="020B0604020202020204" pitchFamily="34" charset="0"/>
              </a:rPr>
              <a:t>mycss.css</a:t>
            </a:r>
            <a:r>
              <a:rPr lang="en-US" altLang="zh-TW" sz="2400" b="1">
                <a:latin typeface="Arial" panose="020B0604020202020204" pitchFamily="34" charset="0"/>
              </a:rPr>
              <a:t>"  rel="stylesheet"  type="text/css" /&gt;</a:t>
            </a:r>
            <a:endParaRPr lang="zh-TW" altLang="en-US" sz="24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1">
            <a:extLst>
              <a:ext uri="{FF2B5EF4-FFF2-40B4-BE49-F238E27FC236}">
                <a16:creationId xmlns:a16="http://schemas.microsoft.com/office/drawing/2014/main" id="{D549DCA3-78B0-4135-BA15-1B7270AA5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匯入外部</a:t>
            </a:r>
            <a:r>
              <a:rPr lang="en-US" altLang="zh-TW"/>
              <a:t>CSS</a:t>
            </a:r>
            <a:r>
              <a:rPr lang="zh-TW" altLang="en-US"/>
              <a:t>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1C26E38-C1BC-4DBC-B98F-B10A6FF1A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7488"/>
            <a:ext cx="8229600" cy="46863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ß"/>
              <a:defRPr/>
            </a:pPr>
            <a:r>
              <a:rPr lang="zh-TW" altLang="en-US" sz="2800" dirty="0"/>
              <a:t>於</a:t>
            </a:r>
            <a:r>
              <a:rPr lang="en-US" altLang="zh-TW" sz="2800" dirty="0"/>
              <a:t>&lt;style&gt;</a:t>
            </a:r>
            <a:r>
              <a:rPr lang="zh-TW" altLang="en-US" sz="2800" dirty="0"/>
              <a:t>中使用</a:t>
            </a:r>
            <a:r>
              <a:rPr lang="en-US" altLang="zh-TW" sz="2800" dirty="0"/>
              <a:t>@import </a:t>
            </a:r>
            <a:r>
              <a:rPr lang="zh-TW" altLang="en-US" sz="2800" dirty="0"/>
              <a:t>指令</a:t>
            </a:r>
            <a:endParaRPr lang="en-US" altLang="zh-TW" sz="2800" dirty="0"/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ß"/>
              <a:defRPr/>
            </a:pPr>
            <a:endParaRPr lang="en-US" altLang="zh-TW" sz="2800" dirty="0"/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800" dirty="0"/>
              <a:t>&lt;style type="text/</a:t>
            </a:r>
            <a:r>
              <a:rPr lang="en-US" altLang="zh-TW" sz="2800" dirty="0" err="1"/>
              <a:t>css</a:t>
            </a:r>
            <a:r>
              <a:rPr lang="en-US" altLang="zh-TW" sz="2800" dirty="0"/>
              <a:t>"&gt;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800" dirty="0"/>
              <a:t>&lt;!--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800" dirty="0"/>
              <a:t> </a:t>
            </a:r>
            <a:r>
              <a:rPr lang="en-US" altLang="zh-TW" sz="2800" b="1" dirty="0"/>
              <a:t>@import </a:t>
            </a:r>
            <a:r>
              <a:rPr lang="en-US" altLang="zh-TW" sz="2800" b="1" dirty="0" err="1"/>
              <a:t>url</a:t>
            </a:r>
            <a:r>
              <a:rPr lang="en-US" altLang="zh-TW" sz="2800" b="1" dirty="0"/>
              <a:t>(stylesheet.css);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800" dirty="0"/>
              <a:t> p {color: #CC00FF;}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800" dirty="0"/>
              <a:t>--&gt;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800" dirty="0"/>
              <a:t>&lt;/style&gt;</a:t>
            </a:r>
            <a:endParaRPr lang="zh-TW" alt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252</TotalTime>
  <Words>944</Words>
  <Application>Microsoft Office PowerPoint</Application>
  <PresentationFormat>如螢幕大小 (4:3)</PresentationFormat>
  <Paragraphs>166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6" baseType="lpstr">
      <vt:lpstr>Arial</vt:lpstr>
      <vt:lpstr>新細明體</vt:lpstr>
      <vt:lpstr>Franklin Gothic Book</vt:lpstr>
      <vt:lpstr>微軟正黑體</vt:lpstr>
      <vt:lpstr>Perpetua</vt:lpstr>
      <vt:lpstr>Wingdings 2</vt:lpstr>
      <vt:lpstr>Calibri</vt:lpstr>
      <vt:lpstr>宋体</vt:lpstr>
      <vt:lpstr>標楷體</vt:lpstr>
      <vt:lpstr>Courier New</vt:lpstr>
      <vt:lpstr>Times New Roman</vt:lpstr>
      <vt:lpstr>暗香撲面</vt:lpstr>
      <vt:lpstr>CSS - Cascading Style Sheets</vt:lpstr>
      <vt:lpstr>CSS樣式</vt:lpstr>
      <vt:lpstr>CSS 樣式語法</vt:lpstr>
      <vt:lpstr>CSS Examples</vt:lpstr>
      <vt:lpstr>在網頁中加入CSS樣式</vt:lpstr>
      <vt:lpstr>Inline Style (行內樣式)</vt:lpstr>
      <vt:lpstr>Internal style sheet (嵌入樣式)</vt:lpstr>
      <vt:lpstr>External style sheet (外部樣式)</vt:lpstr>
      <vt:lpstr>匯入外部CSS樣式</vt:lpstr>
      <vt:lpstr>CSS樣式套用優先順序</vt:lpstr>
      <vt:lpstr>長度單位</vt:lpstr>
      <vt:lpstr>顏色名稱/數值</vt:lpstr>
      <vt:lpstr>rgba(red, green, blue, alpha)</vt:lpstr>
      <vt:lpstr>CSS 註解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 - Cascading Style Sheets</dc:title>
  <dc:creator>ycchen</dc:creator>
  <cp:lastModifiedBy>Yen-Cheng Chen</cp:lastModifiedBy>
  <cp:revision>41</cp:revision>
  <dcterms:created xsi:type="dcterms:W3CDTF">2009-03-09T00:04:51Z</dcterms:created>
  <dcterms:modified xsi:type="dcterms:W3CDTF">2024-09-24T02:27:30Z</dcterms:modified>
</cp:coreProperties>
</file>