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15"/>
  </p:notesMasterIdLst>
  <p:sldIdLst>
    <p:sldId id="271" r:id="rId2"/>
    <p:sldId id="275" r:id="rId3"/>
    <p:sldId id="259" r:id="rId4"/>
    <p:sldId id="260" r:id="rId5"/>
    <p:sldId id="261" r:id="rId6"/>
    <p:sldId id="262" r:id="rId7"/>
    <p:sldId id="263" r:id="rId8"/>
    <p:sldId id="265" r:id="rId9"/>
    <p:sldId id="276" r:id="rId10"/>
    <p:sldId id="273" r:id="rId11"/>
    <p:sldId id="278" r:id="rId12"/>
    <p:sldId id="274" r:id="rId13"/>
    <p:sldId id="277" r:id="rId14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70" autoAdjust="0"/>
  </p:normalViewPr>
  <p:slideViewPr>
    <p:cSldViewPr snapToGrid="0">
      <p:cViewPr varScale="1">
        <p:scale>
          <a:sx n="59" d="100"/>
          <a:sy n="59" d="100"/>
        </p:scale>
        <p:origin x="724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95A44475-74F3-450D-81EC-122332CE72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F9BA025C-0E8E-4DA1-8B5E-55FADE1DD9D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EABD4755-5128-44F6-9079-8131B672A052}" type="datetimeFigureOut">
              <a:rPr lang="zh-TW" altLang="en-US"/>
              <a:pPr>
                <a:defRPr/>
              </a:pPr>
              <a:t>2024/9/17</a:t>
            </a:fld>
            <a:endParaRPr lang="zh-TW" altLang="en-US"/>
          </a:p>
        </p:txBody>
      </p:sp>
      <p:sp>
        <p:nvSpPr>
          <p:cNvPr id="4" name="投影片圖像版面配置區 3">
            <a:extLst>
              <a:ext uri="{FF2B5EF4-FFF2-40B4-BE49-F238E27FC236}">
                <a16:creationId xmlns:a16="http://schemas.microsoft.com/office/drawing/2014/main" id="{46581101-4D91-477A-91F6-B12879129D6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>
            <a:extLst>
              <a:ext uri="{FF2B5EF4-FFF2-40B4-BE49-F238E27FC236}">
                <a16:creationId xmlns:a16="http://schemas.microsoft.com/office/drawing/2014/main" id="{B453951A-66A4-4B09-8F97-987260E11D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6F5BE4B-DC4B-4B33-BEEE-29A8AF7F321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5A70B80-8614-4E60-905A-1E408927E3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8F57C79-0F9E-4097-8757-F123A7A531A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>
            <a:extLst>
              <a:ext uri="{FF2B5EF4-FFF2-40B4-BE49-F238E27FC236}">
                <a16:creationId xmlns:a16="http://schemas.microsoft.com/office/drawing/2014/main" id="{C1F42745-10B2-431C-BAEE-18471E3C77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" name="Line 8">
            <a:extLst>
              <a:ext uri="{FF2B5EF4-FFF2-40B4-BE49-F238E27FC236}">
                <a16:creationId xmlns:a16="http://schemas.microsoft.com/office/drawing/2014/main" id="{FE3FE8B2-5D85-4623-A961-0334E9DCFDE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2D7F2D3B-51F4-4A19-B83C-411A953BDF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F1A2C30-4CA7-4C8F-AC41-289EDBD635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928AF16E-EB30-4ADE-BB24-A6E0A7EED8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94CC9D-9842-418C-ABC4-2020C85EF31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9880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096BB6-4386-489C-B1E1-D7DA30F29D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84B95B-1729-4D11-8C8C-CD95F2791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8A5040-44BA-4B36-B48E-6A384BF954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38A99-B729-46C7-954E-609676B03D3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81689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1B5884D-3205-4891-B5C7-1EBBA546E0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E8B22C-88B1-4623-AC23-879F14B0F6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02859F9-0E7F-4A3B-8F98-7BF39D06B3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70C9D-BD57-4F7C-A524-6C3E0536282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06667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4AF81A9-9D3B-4669-AB4F-0FAE839EC1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FF74BCA-ABD9-4CA2-8BC7-66A117B984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1958103-F18F-405B-B6E4-54B85EC106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3DFBF-C6B2-4E73-BF82-DEFF07142A0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5400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25EBFB6-A752-4E9D-8250-0FA16EF123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76ACDA2-3390-4E4B-9E95-ECF12F86B4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4CE04B-3CFB-4835-9C11-2DA0EA454C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80888-051F-4D8D-8042-374CC1EE8B2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0020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4244A23-F849-4388-BD93-9BCA346113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6AF4B6A-8CE3-435C-A4CF-B485757921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FFC9A6-B25B-4388-8777-EE5E43C8C9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589ED-71EC-4A43-B3C2-EA0164ADF45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24115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0A1309-0645-4E22-8014-22C640EC91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121C66-380D-46B1-AB63-FC7987AE6E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21B074-E9D6-4A67-B58B-CA4885D2F8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F3C30-2E00-4E0A-8800-C32B3921F5D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58968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45EF60C-2D14-4311-8DB3-3208A0E4BB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3B0F912-F8B5-4F34-B135-F6502EF619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56814FA-7406-41E4-89FE-BE85A37A21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4342B-9AA7-4E87-B740-4C18AA47001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7112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6B4AB61-7E4A-49B6-BB58-2B46F83B8C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38A6344-A84E-4BD2-830A-50F4A0EA03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FB59FCF-DF4A-4C28-8E90-BB60E2584B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FA4D2-693D-4D74-9EA7-50E73FF2EAC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92083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692312-A3F1-4E86-B3FA-B1DB9039E4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06B3338-A48B-44D3-98E8-23AF096D7D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F133D79-213E-4AAF-8193-54EB563694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51AED5-0C0E-44BC-A70D-0219C34452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58625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995B16-EC4A-40B7-8F8F-7455EC3BE1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C28722-9445-4556-9F8E-EAEDEFA284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A3E27E3-D8BE-4C90-B28F-9195498487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A54F9-F85E-45DD-BE5F-42E19F32B44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44442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78701B9-75F7-49EA-B982-D636FA9B64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794D78-6564-47BA-AE10-39DA589223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040D2B-DD49-453D-918F-9FD2546739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A2028-D4A9-4F6D-89CE-2CD8F4F4DCA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15712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052A6FB-B8C3-4024-B53A-C74EABA82D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0357877-D907-46C1-8506-0C7683DFB2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0964" name="Rectangle 4">
            <a:extLst>
              <a:ext uri="{FF2B5EF4-FFF2-40B4-BE49-F238E27FC236}">
                <a16:creationId xmlns:a16="http://schemas.microsoft.com/office/drawing/2014/main" id="{497AD91F-EB8E-4D76-B517-0940C3E6C2F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+mj-lt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65" name="Rectangle 5">
            <a:extLst>
              <a:ext uri="{FF2B5EF4-FFF2-40B4-BE49-F238E27FC236}">
                <a16:creationId xmlns:a16="http://schemas.microsoft.com/office/drawing/2014/main" id="{4C5F6FD7-869B-48C9-8318-7E6F5379319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>
                <a:latin typeface="+mj-lt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66" name="Rectangle 6">
            <a:extLst>
              <a:ext uri="{FF2B5EF4-FFF2-40B4-BE49-F238E27FC236}">
                <a16:creationId xmlns:a16="http://schemas.microsoft.com/office/drawing/2014/main" id="{71C84128-CB48-4A2C-B858-0962800126A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>
                <a:latin typeface="Garamond" panose="02020404030301010803" pitchFamily="18" charset="0"/>
              </a:defRPr>
            </a:lvl1pPr>
          </a:lstStyle>
          <a:p>
            <a:pPr>
              <a:defRPr/>
            </a:pPr>
            <a:fld id="{6BBFFE2B-EE20-4B6C-9FAE-B09459D98D2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1" name="Freeform 7">
            <a:extLst>
              <a:ext uri="{FF2B5EF4-FFF2-40B4-BE49-F238E27FC236}">
                <a16:creationId xmlns:a16="http://schemas.microsoft.com/office/drawing/2014/main" id="{E8E5A857-910C-4AC1-B07F-9807B82851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AE687E65-3777-4D1D-9DC7-7393E42C3FB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1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  <p:sldLayoutId id="214748400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kumimoji="1" sz="2600">
          <a:solidFill>
            <a:schemeClr val="tx1"/>
          </a:solidFill>
          <a:latin typeface="+mn-lt"/>
          <a:ea typeface="+mn-ea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kumimoji="1" sz="2200">
          <a:solidFill>
            <a:schemeClr val="tx1"/>
          </a:solidFill>
          <a:latin typeface="+mn-lt"/>
          <a:ea typeface="+mn-ea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kumimoji="1" sz="2000">
          <a:solidFill>
            <a:schemeClr val="tx1"/>
          </a:solidFill>
          <a:latin typeface="+mn-lt"/>
          <a:ea typeface="+mn-ea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Meta_element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html/example_withviewport.htm" TargetMode="External"/><Relationship Id="rId2" Type="http://schemas.openxmlformats.org/officeDocument/2006/relationships/hyperlink" Target="https://www.w3schools.com/html/example_withoutviewport.ht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m.ncnu.edu.tw/robots.txt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xiconeditor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cchen.im.ncnu.edu.tw/www2011/lab/empty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js/js_examples.asp" TargetMode="External"/><Relationship Id="rId2" Type="http://schemas.openxmlformats.org/officeDocument/2006/relationships/hyperlink" Target="https://ycchen.im.ncnu.edu.tw/www2011/npm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ycchen.im.ncnu.edu.tw/www2011/lab/empty.html" TargetMode="External"/><Relationship Id="rId2" Type="http://schemas.openxmlformats.org/officeDocument/2006/relationships/hyperlink" Target="view-source:http://www.im.ncnu.edu.tw/%7Eycchen/favicon.ic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>
            <a:extLst>
              <a:ext uri="{FF2B5EF4-FFF2-40B4-BE49-F238E27FC236}">
                <a16:creationId xmlns:a16="http://schemas.microsoft.com/office/drawing/2014/main" id="{113C5B5E-3E48-43BE-A2C3-4CD116A9C7E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85813" y="1928813"/>
            <a:ext cx="7772400" cy="1470025"/>
          </a:xfrm>
        </p:spPr>
        <p:txBody>
          <a:bodyPr/>
          <a:lstStyle/>
          <a:p>
            <a:r>
              <a:rPr lang="en-US" altLang="zh-TW"/>
              <a:t>Introduction to HTML</a:t>
            </a:r>
          </a:p>
        </p:txBody>
      </p:sp>
      <p:sp>
        <p:nvSpPr>
          <p:cNvPr id="4099" name="Rectangle 5">
            <a:extLst>
              <a:ext uri="{FF2B5EF4-FFF2-40B4-BE49-F238E27FC236}">
                <a16:creationId xmlns:a16="http://schemas.microsoft.com/office/drawing/2014/main" id="{9B016866-0949-431E-8EA9-57EC7785045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/>
              <a:t>Yen-Cheng Chen</a:t>
            </a:r>
          </a:p>
          <a:p>
            <a:r>
              <a:rPr lang="en-US" altLang="zh-TW"/>
              <a:t>National Chi Nan University</a:t>
            </a:r>
          </a:p>
          <a:p>
            <a:r>
              <a:rPr lang="en-US" altLang="zh-TW"/>
              <a:t>ycchen@ncnu.edu.tw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標題 1">
            <a:extLst>
              <a:ext uri="{FF2B5EF4-FFF2-40B4-BE49-F238E27FC236}">
                <a16:creationId xmlns:a16="http://schemas.microsoft.com/office/drawing/2014/main" id="{2E840815-5EBC-4AB5-8803-E1B689BE03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meta and HTTP headers</a:t>
            </a:r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689E20B-4A1F-49EA-9434-277825053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725" y="1114425"/>
            <a:ext cx="8572500" cy="4833938"/>
          </a:xfrm>
        </p:spPr>
        <p:txBody>
          <a:bodyPr/>
          <a:lstStyle/>
          <a:p>
            <a:pPr>
              <a:lnSpc>
                <a:spcPct val="20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000" dirty="0"/>
              <a:t>&lt;meta charset="UTF-8" /&gt;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000" dirty="0"/>
              <a:t>&lt;meta name="viewport" content="width=device-width, initial-scale=1.0" /&gt;</a:t>
            </a:r>
          </a:p>
          <a:p>
            <a:pPr marL="0" indent="0">
              <a:lnSpc>
                <a:spcPct val="20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000" dirty="0"/>
              <a:t>&lt;meta http-equiv="Cache-Control" content="no-cache" /&gt;</a:t>
            </a:r>
          </a:p>
          <a:p>
            <a:pPr marL="0" indent="0">
              <a:lnSpc>
                <a:spcPct val="20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000" dirty="0"/>
              <a:t>&lt;meta http-equiv="Expires" content ="Fri, 13 Mar 2020 01:47:40 GMT" /&gt; </a:t>
            </a:r>
          </a:p>
          <a:p>
            <a:pPr marL="0" indent="0">
              <a:lnSpc>
                <a:spcPct val="20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000" dirty="0"/>
              <a:t>&lt;meta http-equiv="Date" content ="Fri, 06 Mar 2020 01:47:40 GMT" /&gt; </a:t>
            </a:r>
            <a:endParaRPr lang="fr-FR" altLang="zh-TW" sz="2000" dirty="0"/>
          </a:p>
          <a:p>
            <a:pPr>
              <a:lnSpc>
                <a:spcPct val="20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000" dirty="0"/>
              <a:t>&lt;meta http-</a:t>
            </a:r>
            <a:r>
              <a:rPr lang="en-US" altLang="zh-TW" sz="2000" dirty="0" err="1"/>
              <a:t>equiv</a:t>
            </a:r>
            <a:r>
              <a:rPr lang="en-US" altLang="zh-TW" sz="2000" dirty="0"/>
              <a:t>="refresh" content ="300" /&gt;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000" dirty="0"/>
              <a:t>&lt;meta http-</a:t>
            </a:r>
            <a:r>
              <a:rPr lang="en-US" altLang="zh-TW" sz="2000" dirty="0" err="1"/>
              <a:t>equiv</a:t>
            </a:r>
            <a:r>
              <a:rPr lang="en-US" altLang="zh-TW" sz="2000" dirty="0"/>
              <a:t>="refresh" content ="5; </a:t>
            </a:r>
            <a:r>
              <a:rPr lang="en-US" altLang="zh-TW" sz="2000" dirty="0" err="1"/>
              <a:t>url</a:t>
            </a:r>
            <a:r>
              <a:rPr lang="en-US" altLang="zh-TW" sz="2000" dirty="0"/>
              <a:t>=http://www.ncnu.edu.tw/" /&gt; 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None/>
              <a:defRPr/>
            </a:pPr>
            <a:endParaRPr lang="zh-TW" altLang="en-US" sz="2000" dirty="0"/>
          </a:p>
        </p:txBody>
      </p:sp>
      <p:sp>
        <p:nvSpPr>
          <p:cNvPr id="13316" name="矩形 3">
            <a:extLst>
              <a:ext uri="{FF2B5EF4-FFF2-40B4-BE49-F238E27FC236}">
                <a16:creationId xmlns:a16="http://schemas.microsoft.com/office/drawing/2014/main" id="{58B2495F-3FC8-4C09-9D7A-005447ABF8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1488" y="6284913"/>
            <a:ext cx="45191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dirty="0">
                <a:hlinkClick r:id="rId2"/>
              </a:rPr>
              <a:t>https://en.wikipedia.org/wiki/Meta_element</a:t>
            </a:r>
            <a:endParaRPr lang="en-US" altLang="zh-TW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標題 1">
            <a:extLst>
              <a:ext uri="{FF2B5EF4-FFF2-40B4-BE49-F238E27FC236}">
                <a16:creationId xmlns:a16="http://schemas.microsoft.com/office/drawing/2014/main" id="{E93A3BC0-79C5-4AB2-9826-924CDBB2C8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Setting The Viewport</a:t>
            </a:r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0B88670-E39D-453F-A220-61F03932A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150" y="1295400"/>
            <a:ext cx="9061450" cy="3444875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altLang="zh-TW" sz="1800" b="1" dirty="0"/>
              <a:t>&lt;meta name="</a:t>
            </a:r>
            <a:r>
              <a:rPr lang="en-US" altLang="zh-TW" sz="1800" b="1" dirty="0">
                <a:solidFill>
                  <a:srgbClr val="0070C0"/>
                </a:solidFill>
              </a:rPr>
              <a:t>viewport</a:t>
            </a:r>
            <a:r>
              <a:rPr lang="en-US" altLang="zh-TW" sz="1800" b="1" dirty="0"/>
              <a:t>" content="</a:t>
            </a:r>
            <a:r>
              <a:rPr lang="en-US" altLang="zh-TW" sz="1800" b="1" dirty="0">
                <a:solidFill>
                  <a:srgbClr val="0070C0"/>
                </a:solidFill>
              </a:rPr>
              <a:t>width=device-width, initial-scale=1.0</a:t>
            </a:r>
            <a:r>
              <a:rPr lang="en-US" altLang="zh-TW" sz="1800" b="1" dirty="0"/>
              <a:t>" /&gt;</a:t>
            </a:r>
          </a:p>
          <a:p>
            <a:pPr>
              <a:defRPr/>
            </a:pPr>
            <a:r>
              <a:rPr lang="en-US" altLang="zh-TW" sz="2400" dirty="0"/>
              <a:t>viewport </a:t>
            </a:r>
          </a:p>
          <a:p>
            <a:pPr lvl="1">
              <a:defRPr/>
            </a:pPr>
            <a:r>
              <a:rPr lang="en-US" altLang="zh-TW" sz="1800" dirty="0"/>
              <a:t>user's visible area of a web page.</a:t>
            </a:r>
          </a:p>
          <a:p>
            <a:pPr lvl="1">
              <a:defRPr/>
            </a:pPr>
            <a:r>
              <a:rPr lang="en-US" altLang="zh-TW" sz="1800" dirty="0"/>
              <a:t>It varies with the device, and will be smaller on a mobile phone than on a computer screen.</a:t>
            </a:r>
          </a:p>
          <a:p>
            <a:pPr>
              <a:defRPr/>
            </a:pPr>
            <a:r>
              <a:rPr lang="en-US" altLang="zh-TW" sz="2400" dirty="0"/>
              <a:t>width=device-width</a:t>
            </a:r>
          </a:p>
          <a:p>
            <a:pPr lvl="1">
              <a:defRPr/>
            </a:pPr>
            <a:r>
              <a:rPr lang="en-US" altLang="zh-TW" sz="2000" dirty="0"/>
              <a:t>the width of the page to follow the screen-width of the device</a:t>
            </a:r>
          </a:p>
          <a:p>
            <a:pPr>
              <a:defRPr/>
            </a:pPr>
            <a:r>
              <a:rPr lang="en-US" altLang="zh-TW" sz="2400" dirty="0"/>
              <a:t>initial-scale=1.0</a:t>
            </a:r>
          </a:p>
          <a:p>
            <a:pPr lvl="1">
              <a:defRPr/>
            </a:pPr>
            <a:r>
              <a:rPr lang="en-US" altLang="zh-TW" sz="2000" dirty="0"/>
              <a:t>the initial zoom level when the page is first loaded by the browser</a:t>
            </a:r>
          </a:p>
          <a:p>
            <a:pPr lvl="1">
              <a:defRPr/>
            </a:pPr>
            <a:endParaRPr lang="zh-TW" altLang="en-US" sz="1800" dirty="0"/>
          </a:p>
        </p:txBody>
      </p:sp>
      <p:sp>
        <p:nvSpPr>
          <p:cNvPr id="14340" name="矩形 3">
            <a:extLst>
              <a:ext uri="{FF2B5EF4-FFF2-40B4-BE49-F238E27FC236}">
                <a16:creationId xmlns:a16="http://schemas.microsoft.com/office/drawing/2014/main" id="{D16D4794-AE69-4DFC-9DD1-E289F72CB0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188" y="4879975"/>
            <a:ext cx="73421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/>
              <a:t>Without viewport:</a:t>
            </a:r>
          </a:p>
          <a:p>
            <a:r>
              <a:rPr lang="en-US" altLang="zh-TW">
                <a:hlinkClick r:id="rId2"/>
              </a:rPr>
              <a:t>https://www.w3schools.com/html/example_withoutviewport.htm</a:t>
            </a:r>
            <a:endParaRPr lang="en-US" altLang="zh-TW"/>
          </a:p>
          <a:p>
            <a:r>
              <a:rPr lang="en-US" altLang="zh-TW"/>
              <a:t>With viewport:</a:t>
            </a:r>
            <a:endParaRPr lang="en-US" altLang="zh-TW">
              <a:hlinkClick r:id="rId3"/>
            </a:endParaRPr>
          </a:p>
          <a:p>
            <a:r>
              <a:rPr lang="en-US" altLang="zh-TW">
                <a:hlinkClick r:id="rId3"/>
              </a:rPr>
              <a:t>https://www.w3schools.com/html/example_withviewport.htm</a:t>
            </a:r>
            <a:endParaRPr lang="en-US" altLang="zh-TW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標題 1">
            <a:extLst>
              <a:ext uri="{FF2B5EF4-FFF2-40B4-BE49-F238E27FC236}">
                <a16:creationId xmlns:a16="http://schemas.microsoft.com/office/drawing/2014/main" id="{FAA35201-0DE4-4891-891F-27F07F3D69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meta and Search Engines</a:t>
            </a:r>
            <a:endParaRPr lang="zh-TW" altLang="en-US"/>
          </a:p>
        </p:txBody>
      </p:sp>
      <p:sp>
        <p:nvSpPr>
          <p:cNvPr id="15363" name="內容版面配置區 2">
            <a:extLst>
              <a:ext uri="{FF2B5EF4-FFF2-40B4-BE49-F238E27FC236}">
                <a16:creationId xmlns:a16="http://schemas.microsoft.com/office/drawing/2014/main" id="{53DA7850-96A6-482A-ADE5-FE2EA135C43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9238" y="1079500"/>
            <a:ext cx="8229600" cy="4530725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US" altLang="zh-TW" sz="2000"/>
              <a:t>&lt;meta name="</a:t>
            </a:r>
            <a:r>
              <a:rPr lang="en-US" altLang="zh-TW" sz="2000" b="1"/>
              <a:t>keywords</a:t>
            </a:r>
            <a:r>
              <a:rPr lang="en-US" altLang="zh-TW" sz="2000"/>
              <a:t>" content="</a:t>
            </a:r>
            <a:r>
              <a:rPr lang="zh-TW" altLang="en-US" sz="2000"/>
              <a:t>購物</a:t>
            </a:r>
            <a:r>
              <a:rPr lang="en-US" altLang="zh-TW" sz="2000"/>
              <a:t>,NB,</a:t>
            </a:r>
            <a:r>
              <a:rPr lang="zh-TW" altLang="en-US" sz="2000"/>
              <a:t>筆記型電腦</a:t>
            </a:r>
            <a:r>
              <a:rPr lang="en-US" altLang="zh-TW" sz="2000"/>
              <a:t>,LV,PC,</a:t>
            </a:r>
            <a:r>
              <a:rPr lang="zh-TW" altLang="en-US" sz="2000"/>
              <a:t>手機</a:t>
            </a:r>
            <a:r>
              <a:rPr lang="en-US" altLang="zh-TW" sz="2000"/>
              <a:t>,</a:t>
            </a:r>
            <a:r>
              <a:rPr lang="zh-TW" altLang="en-US" sz="2000"/>
              <a:t>相機</a:t>
            </a:r>
            <a:r>
              <a:rPr lang="en-US" altLang="zh-TW" sz="2000"/>
              <a:t>,mp3,Gucci,Coach,psp,Wii,iPod" /&gt;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zh-TW" sz="2000"/>
              <a:t>&lt;meta name="</a:t>
            </a:r>
            <a:r>
              <a:rPr lang="en-US" altLang="zh-TW" sz="2000" b="1"/>
              <a:t>description</a:t>
            </a:r>
            <a:r>
              <a:rPr lang="en-US" altLang="zh-TW" sz="2000"/>
              <a:t>" content="PChome</a:t>
            </a:r>
            <a:r>
              <a:rPr lang="zh-TW" altLang="en-US" sz="2000"/>
              <a:t>線上購物提供</a:t>
            </a:r>
            <a:r>
              <a:rPr lang="en-US" altLang="zh-TW" sz="2000"/>
              <a:t>30</a:t>
            </a:r>
            <a:r>
              <a:rPr lang="zh-TW" altLang="en-US" sz="2000"/>
              <a:t>萬件以上商品供您挑選，網路價保證便宜，更提供分期</a:t>
            </a:r>
            <a:r>
              <a:rPr lang="en-US" altLang="zh-TW" sz="2000"/>
              <a:t>0</a:t>
            </a:r>
            <a:r>
              <a:rPr lang="zh-TW" altLang="en-US" sz="2000"/>
              <a:t>利率、退貨免費到府收件，還有</a:t>
            </a:r>
            <a:r>
              <a:rPr lang="en-US" altLang="zh-TW" sz="2000"/>
              <a:t>24h</a:t>
            </a:r>
            <a:r>
              <a:rPr lang="zh-TW" altLang="en-US" sz="2000"/>
              <a:t>保證到貨服務。</a:t>
            </a:r>
            <a:r>
              <a:rPr lang="en-US" altLang="zh-TW" sz="2000"/>
              <a:t>" /&gt;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zh-TW" sz="2000"/>
              <a:t>&lt;meta name="</a:t>
            </a:r>
            <a:r>
              <a:rPr lang="en-US" altLang="zh-TW" sz="2000" b="1"/>
              <a:t>robots</a:t>
            </a:r>
            <a:r>
              <a:rPr lang="en-US" altLang="zh-TW" sz="2000"/>
              <a:t>" content="index, follow" /&gt;</a:t>
            </a:r>
            <a:endParaRPr lang="zh-TW" altLang="en-US" sz="2000"/>
          </a:p>
        </p:txBody>
      </p:sp>
      <p:pic>
        <p:nvPicPr>
          <p:cNvPr id="15364" name="Picture 2">
            <a:extLst>
              <a:ext uri="{FF2B5EF4-FFF2-40B4-BE49-F238E27FC236}">
                <a16:creationId xmlns:a16="http://schemas.microsoft.com/office/drawing/2014/main" id="{FAFFF001-937C-4FF8-81A9-B5AA119CB4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63"/>
          <a:stretch>
            <a:fillRect/>
          </a:stretch>
        </p:blipFill>
        <p:spPr bwMode="auto">
          <a:xfrm>
            <a:off x="646113" y="3527425"/>
            <a:ext cx="5643562" cy="320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99F72B2B-F792-4E96-BB33-32E21D107CC0}"/>
              </a:ext>
            </a:extLst>
          </p:cNvPr>
          <p:cNvSpPr/>
          <p:nvPr/>
        </p:nvSpPr>
        <p:spPr>
          <a:xfrm>
            <a:off x="869950" y="6251575"/>
            <a:ext cx="4286250" cy="285750"/>
          </a:xfrm>
          <a:prstGeom prst="rect">
            <a:avLst/>
          </a:prstGeom>
          <a:noFill/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/>
          </a:p>
        </p:txBody>
      </p:sp>
      <p:sp>
        <p:nvSpPr>
          <p:cNvPr id="6" name="向右箭號 5">
            <a:extLst>
              <a:ext uri="{FF2B5EF4-FFF2-40B4-BE49-F238E27FC236}">
                <a16:creationId xmlns:a16="http://schemas.microsoft.com/office/drawing/2014/main" id="{920573F1-B663-4430-A20C-0DD1DF529B04}"/>
              </a:ext>
            </a:extLst>
          </p:cNvPr>
          <p:cNvSpPr/>
          <p:nvPr/>
        </p:nvSpPr>
        <p:spPr>
          <a:xfrm>
            <a:off x="412375" y="6248400"/>
            <a:ext cx="412377" cy="268942"/>
          </a:xfrm>
          <a:prstGeom prst="rightArrow">
            <a:avLst/>
          </a:prstGeom>
        </p:spPr>
        <p:style>
          <a:lnRef idx="0">
            <a:schemeClr val="accent1"/>
          </a:lnRef>
          <a:fillRef idx="1003">
            <a:schemeClr val="dk2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/>
          </a:p>
        </p:txBody>
      </p:sp>
      <p:sp>
        <p:nvSpPr>
          <p:cNvPr id="15369" name="矩形 6">
            <a:extLst>
              <a:ext uri="{FF2B5EF4-FFF2-40B4-BE49-F238E27FC236}">
                <a16:creationId xmlns:a16="http://schemas.microsoft.com/office/drawing/2014/main" id="{2D2D833B-0518-4ABE-BE98-F83526A08C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7263" y="3092450"/>
            <a:ext cx="38766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>
                <a:hlinkClick r:id="rId3"/>
              </a:rPr>
              <a:t>http://www.im.ncnu.edu.tw/robots.txt</a:t>
            </a:r>
            <a:endParaRPr lang="en-US" altLang="zh-TW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內容版面配置區 2">
            <a:extLst>
              <a:ext uri="{FF2B5EF4-FFF2-40B4-BE49-F238E27FC236}">
                <a16:creationId xmlns:a16="http://schemas.microsoft.com/office/drawing/2014/main" id="{C20E9622-D405-42A4-8386-328C2730692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96888" y="303213"/>
            <a:ext cx="7591425" cy="862012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US" altLang="zh-TW" sz="2800"/>
              <a:t>&lt;link rel="icon" href="</a:t>
            </a:r>
            <a:r>
              <a:rPr lang="en-US" altLang="zh-TW" sz="2800" b="1">
                <a:solidFill>
                  <a:srgbClr val="FF0000"/>
                </a:solidFill>
              </a:rPr>
              <a:t>favicon.ico</a:t>
            </a:r>
            <a:r>
              <a:rPr lang="en-US" altLang="zh-TW" sz="2800"/>
              <a:t>" type="image/x-icon" /&gt;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zh-TW" altLang="en-US" sz="2800"/>
          </a:p>
        </p:txBody>
      </p:sp>
      <p:sp>
        <p:nvSpPr>
          <p:cNvPr id="16387" name="AutoShape 4" descr="view-source:http://ycchen.im.ncnu.edu.tw/favicon.ico">
            <a:extLst>
              <a:ext uri="{FF2B5EF4-FFF2-40B4-BE49-F238E27FC236}">
                <a16:creationId xmlns:a16="http://schemas.microsoft.com/office/drawing/2014/main" id="{05E49B5B-1F92-4E61-8E45-F1F559DF950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16388" name="AutoShape 6" descr="view-source:http://ycchen.im.ncnu.edu.tw/favicon.ico">
            <a:extLst>
              <a:ext uri="{FF2B5EF4-FFF2-40B4-BE49-F238E27FC236}">
                <a16:creationId xmlns:a16="http://schemas.microsoft.com/office/drawing/2014/main" id="{8B8C3A8C-0420-4A70-BFDB-F3647683468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16389" name="AutoShape 8" descr="view-source:http://ycchen.im.ncnu.edu.tw/favicon.ico">
            <a:extLst>
              <a:ext uri="{FF2B5EF4-FFF2-40B4-BE49-F238E27FC236}">
                <a16:creationId xmlns:a16="http://schemas.microsoft.com/office/drawing/2014/main" id="{72B8E57A-415E-4E07-946C-139E47BA853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60375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pic>
        <p:nvPicPr>
          <p:cNvPr id="16390" name="Picture 9">
            <a:extLst>
              <a:ext uri="{FF2B5EF4-FFF2-40B4-BE49-F238E27FC236}">
                <a16:creationId xmlns:a16="http://schemas.microsoft.com/office/drawing/2014/main" id="{3498A8A6-1BCC-46C2-88F8-330BA1A775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613" y="2633663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10">
            <a:extLst>
              <a:ext uri="{FF2B5EF4-FFF2-40B4-BE49-F238E27FC236}">
                <a16:creationId xmlns:a16="http://schemas.microsoft.com/office/drawing/2014/main" id="{15385B48-CDC8-4F43-AD15-DD8588D3F2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725" y="1436688"/>
            <a:ext cx="6292850" cy="420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橢圓 6">
            <a:extLst>
              <a:ext uri="{FF2B5EF4-FFF2-40B4-BE49-F238E27FC236}">
                <a16:creationId xmlns:a16="http://schemas.microsoft.com/office/drawing/2014/main" id="{4B3EBC02-6876-46A4-9B40-4743714A4C3B}"/>
              </a:ext>
            </a:extLst>
          </p:cNvPr>
          <p:cNvSpPr/>
          <p:nvPr/>
        </p:nvSpPr>
        <p:spPr>
          <a:xfrm>
            <a:off x="2501900" y="1506538"/>
            <a:ext cx="1778000" cy="392112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6393" name="矩形 7">
            <a:extLst>
              <a:ext uri="{FF2B5EF4-FFF2-40B4-BE49-F238E27FC236}">
                <a16:creationId xmlns:a16="http://schemas.microsoft.com/office/drawing/2014/main" id="{A123855F-DC5D-4E20-AEF3-77F67632D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713" y="1987550"/>
            <a:ext cx="13906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b="1">
                <a:solidFill>
                  <a:srgbClr val="FF0000"/>
                </a:solidFill>
              </a:rPr>
              <a:t>favicon.ico</a:t>
            </a:r>
            <a:endParaRPr lang="zh-TW" altLang="en-US"/>
          </a:p>
        </p:txBody>
      </p:sp>
      <p:sp>
        <p:nvSpPr>
          <p:cNvPr id="16394" name="矩形 8">
            <a:extLst>
              <a:ext uri="{FF2B5EF4-FFF2-40B4-BE49-F238E27FC236}">
                <a16:creationId xmlns:a16="http://schemas.microsoft.com/office/drawing/2014/main" id="{A158E9E2-3957-44B1-8236-7851F34F2B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913" y="5816600"/>
            <a:ext cx="34068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dirty="0">
                <a:sym typeface="Wingdings" panose="05000000000000000000" pitchFamily="2" charset="2"/>
                <a:hlinkClick r:id="rId4"/>
              </a:rPr>
              <a:t> </a:t>
            </a:r>
            <a:r>
              <a:rPr lang="en-US" altLang="zh-TW" dirty="0">
                <a:hlinkClick r:id="rId4"/>
              </a:rPr>
              <a:t>https://www.xiconeditor.com/</a:t>
            </a:r>
            <a:endParaRPr lang="en-US" altLang="zh-TW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>
            <a:extLst>
              <a:ext uri="{FF2B5EF4-FFF2-40B4-BE49-F238E27FC236}">
                <a16:creationId xmlns:a16="http://schemas.microsoft.com/office/drawing/2014/main" id="{4ABFC027-A26E-492E-A4A5-35685C6691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HTML5</a:t>
            </a:r>
            <a:endParaRPr lang="zh-TW" altLang="en-US"/>
          </a:p>
        </p:txBody>
      </p:sp>
      <p:sp>
        <p:nvSpPr>
          <p:cNvPr id="5123" name="矩形 3">
            <a:extLst>
              <a:ext uri="{FF2B5EF4-FFF2-40B4-BE49-F238E27FC236}">
                <a16:creationId xmlns:a16="http://schemas.microsoft.com/office/drawing/2014/main" id="{B4F53866-4C12-460E-A16A-D6A7ABFBB8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1166842"/>
            <a:ext cx="7427912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n-US" altLang="zh-TW" sz="2400" dirty="0"/>
              <a:t>&lt;!DOCTYPE html&gt;</a:t>
            </a:r>
            <a:br>
              <a:rPr lang="en-US" altLang="zh-TW" sz="2400" dirty="0"/>
            </a:br>
            <a:r>
              <a:rPr lang="en-US" altLang="zh-TW" sz="2400" dirty="0"/>
              <a:t>&lt;html </a:t>
            </a:r>
            <a:r>
              <a:rPr lang="en-US" altLang="zh-TW" sz="2400" dirty="0" err="1"/>
              <a:t>lang</a:t>
            </a:r>
            <a:r>
              <a:rPr lang="en-US" altLang="zh-TW" sz="2400" dirty="0"/>
              <a:t>="</a:t>
            </a:r>
            <a:r>
              <a:rPr lang="en-US" altLang="zh-TW" sz="2400" dirty="0" err="1"/>
              <a:t>zh</a:t>
            </a:r>
            <a:r>
              <a:rPr lang="en-US" altLang="zh-TW" sz="2400" dirty="0"/>
              <a:t>-</a:t>
            </a:r>
            <a:r>
              <a:rPr lang="en-US" altLang="zh-TW" sz="2400" dirty="0" err="1"/>
              <a:t>Hant</a:t>
            </a:r>
            <a:r>
              <a:rPr lang="en-US" altLang="zh-TW" sz="2400" dirty="0"/>
              <a:t>-TW"&gt;</a:t>
            </a:r>
            <a:br>
              <a:rPr lang="en-US" altLang="zh-TW" sz="2400" dirty="0"/>
            </a:br>
            <a:r>
              <a:rPr lang="en-US" altLang="zh-TW" sz="2400" dirty="0"/>
              <a:t>&lt;head&gt;</a:t>
            </a:r>
            <a:br>
              <a:rPr lang="en-US" altLang="zh-TW" sz="2400" dirty="0"/>
            </a:br>
            <a:r>
              <a:rPr lang="en-US" altLang="zh-TW" sz="2400" dirty="0"/>
              <a:t>&lt;meta charset="UTF-8" /&gt;</a:t>
            </a:r>
            <a:br>
              <a:rPr lang="en-US" altLang="zh-TW" sz="2400" dirty="0"/>
            </a:br>
            <a:r>
              <a:rPr lang="en-US" altLang="zh-TW" sz="2400" dirty="0"/>
              <a:t>&lt;meta name="keywords" content=" " /&gt;</a:t>
            </a:r>
            <a:br>
              <a:rPr lang="en-US" altLang="zh-TW" sz="2400" dirty="0"/>
            </a:br>
            <a:r>
              <a:rPr lang="en-US" altLang="zh-TW" sz="2400" dirty="0"/>
              <a:t>&lt;meta name="description" content=" " /&gt;</a:t>
            </a:r>
            <a:br>
              <a:rPr lang="en-US" altLang="zh-TW" sz="2400" dirty="0"/>
            </a:br>
            <a:r>
              <a:rPr lang="en-US" altLang="zh-TW" sz="2400" dirty="0"/>
              <a:t>&lt;title&gt;</a:t>
            </a:r>
            <a:r>
              <a:rPr lang="zh-TW" altLang="en-US" sz="2400" dirty="0"/>
              <a:t>網頁標題</a:t>
            </a:r>
            <a:r>
              <a:rPr lang="en-US" altLang="zh-TW" sz="2400" dirty="0"/>
              <a:t>&lt;/title&gt;</a:t>
            </a:r>
            <a:br>
              <a:rPr lang="en-US" altLang="zh-TW" sz="2400" dirty="0"/>
            </a:br>
            <a:r>
              <a:rPr lang="en-US" altLang="zh-TW" sz="2400" dirty="0"/>
              <a:t>&lt;/head&gt;</a:t>
            </a:r>
            <a:br>
              <a:rPr lang="en-US" altLang="zh-TW" sz="2400" dirty="0"/>
            </a:br>
            <a:r>
              <a:rPr lang="en-US" altLang="zh-TW" sz="2400" dirty="0"/>
              <a:t>&lt;body&gt;</a:t>
            </a:r>
            <a:br>
              <a:rPr lang="en-US" altLang="zh-TW" sz="2400" dirty="0"/>
            </a:br>
            <a:r>
              <a:rPr lang="zh-TW" altLang="en-US" sz="2400" dirty="0"/>
              <a:t>網頁內容</a:t>
            </a:r>
            <a:br>
              <a:rPr lang="zh-TW" altLang="en-US" sz="2400" dirty="0"/>
            </a:br>
            <a:r>
              <a:rPr lang="en-US" altLang="zh-TW" sz="2400" dirty="0"/>
              <a:t>&lt;/body&gt;</a:t>
            </a:r>
            <a:br>
              <a:rPr lang="en-US" altLang="zh-TW" sz="2400" dirty="0"/>
            </a:br>
            <a:r>
              <a:rPr lang="en-US" altLang="zh-TW" sz="2400" dirty="0"/>
              <a:t>&lt;/html&gt;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4C991D14-74A0-4CA0-95E2-6653FA21464D}"/>
              </a:ext>
            </a:extLst>
          </p:cNvPr>
          <p:cNvSpPr/>
          <p:nvPr/>
        </p:nvSpPr>
        <p:spPr>
          <a:xfrm>
            <a:off x="1328057" y="6180076"/>
            <a:ext cx="648788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000" dirty="0">
                <a:hlinkClick r:id="rId2"/>
              </a:rPr>
              <a:t>https://ycchen.im.ncnu.edu.tw/www2011/lab/empty.html</a:t>
            </a:r>
            <a:endParaRPr lang="en-US" altLang="zh-TW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5027AAC-741D-4304-8BC3-E8213437C6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CSS (Cascading Style Sheets)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CF18DA28-23CB-45E4-B713-0A087F9BF0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71463" y="976313"/>
            <a:ext cx="7858125" cy="5767387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1800" dirty="0"/>
              <a:t>&lt;!DOCTYPE html&gt;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1800" dirty="0"/>
              <a:t>&lt;html&gt;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1800" dirty="0"/>
              <a:t>&lt;head&gt;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1800" dirty="0"/>
              <a:t>&lt;title&gt;ex1&lt;/title&gt;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1800" dirty="0"/>
              <a:t>&lt;meta charset="UTF-8" /&gt;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1800" dirty="0"/>
              <a:t>&lt;style type="text/</a:t>
            </a:r>
            <a:r>
              <a:rPr lang="en-US" altLang="zh-TW" sz="1800" dirty="0" err="1"/>
              <a:t>css</a:t>
            </a:r>
            <a:r>
              <a:rPr lang="en-US" altLang="zh-TW" sz="1800" dirty="0"/>
              <a:t>"&gt;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1800" dirty="0"/>
              <a:t>p  {border: dashed 2pt red}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1800" dirty="0"/>
              <a:t>.</a:t>
            </a:r>
            <a:r>
              <a:rPr lang="en-US" altLang="zh-TW" sz="1800" dirty="0" err="1"/>
              <a:t>pclass</a:t>
            </a:r>
            <a:r>
              <a:rPr lang="en-US" altLang="zh-TW" sz="1800" dirty="0"/>
              <a:t>  {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1800" dirty="0"/>
              <a:t>text-align: center;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1800" dirty="0"/>
              <a:t>background-color: </a:t>
            </a:r>
            <a:r>
              <a:rPr lang="en-US" altLang="zh-TW" sz="1800" dirty="0" err="1"/>
              <a:t>LightGreen</a:t>
            </a:r>
            <a:r>
              <a:rPr lang="en-US" altLang="zh-TW" sz="1800" dirty="0"/>
              <a:t> }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1800" dirty="0"/>
              <a:t>&lt;/style&gt;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1800" dirty="0"/>
              <a:t>&lt;/head&gt;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1800" dirty="0"/>
              <a:t>&lt;body&gt;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1800" dirty="0"/>
              <a:t>&lt;p&gt;</a:t>
            </a:r>
            <a:r>
              <a:rPr lang="zh-TW" altLang="en-US" sz="1800" dirty="0"/>
              <a:t>這是一份</a:t>
            </a:r>
            <a:r>
              <a:rPr lang="en-US" altLang="zh-TW" sz="1800" dirty="0"/>
              <a:t>HTML</a:t>
            </a:r>
            <a:r>
              <a:rPr lang="zh-TW" altLang="en-US" sz="1800" dirty="0"/>
              <a:t>文件</a:t>
            </a:r>
            <a:r>
              <a:rPr lang="en-US" altLang="zh-TW" sz="1800" dirty="0"/>
              <a:t>&lt;/p&gt;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1800" dirty="0"/>
              <a:t>&lt;p style="font-size: 24pt; </a:t>
            </a:r>
            <a:r>
              <a:rPr lang="en-US" altLang="zh-TW" sz="1800" dirty="0" err="1"/>
              <a:t>font-weight:bold</a:t>
            </a:r>
            <a:r>
              <a:rPr lang="en-US" altLang="zh-TW" sz="1800" dirty="0"/>
              <a:t>;"&gt;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zh-TW" altLang="en-US" sz="1800" dirty="0"/>
              <a:t>這是一份</a:t>
            </a:r>
            <a:r>
              <a:rPr lang="en-US" altLang="zh-TW" sz="1800" dirty="0"/>
              <a:t>HTML</a:t>
            </a:r>
            <a:r>
              <a:rPr lang="zh-TW" altLang="en-US" sz="1800" dirty="0"/>
              <a:t>文件</a:t>
            </a:r>
            <a:r>
              <a:rPr lang="en-US" altLang="zh-TW" sz="1800" dirty="0"/>
              <a:t>&lt;/p&gt;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1800" dirty="0"/>
              <a:t>&lt;p class="</a:t>
            </a:r>
            <a:r>
              <a:rPr lang="en-US" altLang="zh-TW" sz="1800" dirty="0" err="1"/>
              <a:t>pclass</a:t>
            </a:r>
            <a:r>
              <a:rPr lang="en-US" altLang="zh-TW" sz="1800" dirty="0"/>
              <a:t>"&gt;</a:t>
            </a:r>
            <a:r>
              <a:rPr lang="zh-TW" altLang="en-US" sz="1800" dirty="0"/>
              <a:t>這是一份</a:t>
            </a:r>
            <a:r>
              <a:rPr lang="en-US" altLang="zh-TW" sz="1800" dirty="0"/>
              <a:t>HTML</a:t>
            </a:r>
            <a:r>
              <a:rPr lang="zh-TW" altLang="en-US" sz="1800" dirty="0"/>
              <a:t>文件</a:t>
            </a:r>
            <a:r>
              <a:rPr lang="en-US" altLang="zh-TW" sz="1800" dirty="0"/>
              <a:t>&lt;/p&gt;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1800" dirty="0"/>
              <a:t>&lt;/body&gt;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1800" dirty="0"/>
              <a:t>&lt;/html&gt;</a:t>
            </a:r>
          </a:p>
        </p:txBody>
      </p:sp>
      <p:pic>
        <p:nvPicPr>
          <p:cNvPr id="6148" name="Picture 5">
            <a:extLst>
              <a:ext uri="{FF2B5EF4-FFF2-40B4-BE49-F238E27FC236}">
                <a16:creationId xmlns:a16="http://schemas.microsoft.com/office/drawing/2014/main" id="{2CCFEECC-0D03-427C-981B-89D5B4BF48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0" y="1409700"/>
            <a:ext cx="5230813" cy="363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EF578EF-06CE-4629-BA68-022272E6A4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3 Layers of Web Page Design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7547C0D-EF25-4E0C-9364-A5807F27C1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b="1" dirty="0"/>
              <a:t>Structural Layer</a:t>
            </a:r>
          </a:p>
          <a:p>
            <a:pPr lvl="1" eaLnBrk="1" hangingPunct="1"/>
            <a:r>
              <a:rPr lang="en-US" altLang="zh-TW" dirty="0"/>
              <a:t>HTML</a:t>
            </a:r>
          </a:p>
          <a:p>
            <a:pPr eaLnBrk="1" hangingPunct="1"/>
            <a:r>
              <a:rPr lang="en-US" altLang="zh-TW" b="1" dirty="0"/>
              <a:t>Presentation Layer</a:t>
            </a:r>
          </a:p>
          <a:p>
            <a:pPr lvl="1" eaLnBrk="1" hangingPunct="1"/>
            <a:r>
              <a:rPr lang="en-US" altLang="zh-TW" dirty="0"/>
              <a:t>CSS</a:t>
            </a:r>
          </a:p>
          <a:p>
            <a:pPr eaLnBrk="1" hangingPunct="1"/>
            <a:r>
              <a:rPr lang="en-US" altLang="zh-TW" b="1" dirty="0"/>
              <a:t>Behavior Layer</a:t>
            </a:r>
          </a:p>
          <a:p>
            <a:pPr lvl="1" eaLnBrk="1" hangingPunct="1"/>
            <a:r>
              <a:rPr lang="en-US" altLang="zh-TW" dirty="0"/>
              <a:t>JavaScript</a:t>
            </a:r>
          </a:p>
          <a:p>
            <a:pPr lvl="1" eaLnBrk="1" hangingPunct="1"/>
            <a:r>
              <a:rPr lang="en-US" altLang="zh-TW" sz="2200" dirty="0">
                <a:hlinkClick r:id="rId2"/>
              </a:rPr>
              <a:t>https://ycchen.im.ncnu.edu.tw/www2011/npm.html</a:t>
            </a:r>
            <a:endParaRPr lang="en-US" altLang="zh-TW" sz="2200" dirty="0"/>
          </a:p>
          <a:p>
            <a:pPr lvl="1" eaLnBrk="1" hangingPunct="1"/>
            <a:r>
              <a:rPr lang="en-US" altLang="zh-TW" sz="2000" dirty="0">
                <a:hlinkClick r:id="rId3"/>
              </a:rPr>
              <a:t>https://www.w3schools.com/js/js_examples.asp</a:t>
            </a:r>
            <a:endParaRPr lang="en-US" altLang="zh-TW" sz="2000" dirty="0"/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zh-TW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BC229727-A951-40B3-9392-C47E216B2C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HTML</a:t>
            </a:r>
            <a:r>
              <a:rPr lang="zh-TW" altLang="en-US"/>
              <a:t>元素與屬性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0EBDE756-321B-48A3-A501-898967D8CF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17525" y="1238250"/>
            <a:ext cx="8229600" cy="492125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b="1" dirty="0"/>
              <a:t>&lt;</a:t>
            </a:r>
            <a:r>
              <a:rPr lang="en-US" altLang="zh-TW" b="1" i="1" dirty="0">
                <a:solidFill>
                  <a:srgbClr val="0070C0"/>
                </a:solidFill>
              </a:rPr>
              <a:t>element</a:t>
            </a:r>
            <a:r>
              <a:rPr lang="en-US" altLang="zh-TW" b="1" dirty="0"/>
              <a:t>&gt;</a:t>
            </a:r>
            <a:r>
              <a:rPr lang="en-US" altLang="zh-TW" b="1" i="1" dirty="0">
                <a:solidFill>
                  <a:srgbClr val="0070C0"/>
                </a:solidFill>
              </a:rPr>
              <a:t>contents</a:t>
            </a:r>
            <a:r>
              <a:rPr lang="en-US" altLang="zh-TW" b="1" dirty="0"/>
              <a:t>&lt;/</a:t>
            </a:r>
            <a:r>
              <a:rPr lang="en-US" altLang="zh-TW" b="1" i="1" dirty="0">
                <a:solidFill>
                  <a:srgbClr val="0070C0"/>
                </a:solidFill>
              </a:rPr>
              <a:t>element</a:t>
            </a:r>
            <a:r>
              <a:rPr lang="en-US" altLang="zh-TW" b="1" dirty="0"/>
              <a:t>&gt;</a:t>
            </a:r>
          </a:p>
          <a:p>
            <a:pPr lvl="1" eaLnBrk="1" hangingPunct="1">
              <a:defRPr/>
            </a:pPr>
            <a:r>
              <a:rPr lang="en-US" altLang="zh-TW" dirty="0"/>
              <a:t>&lt;p&gt;This is the first paragraph&lt;/p&gt;</a:t>
            </a:r>
          </a:p>
          <a:p>
            <a:pPr eaLnBrk="1" hangingPunct="1">
              <a:defRPr/>
            </a:pPr>
            <a:r>
              <a:rPr lang="en-US" altLang="zh-TW" b="1" dirty="0"/>
              <a:t>&lt;</a:t>
            </a:r>
            <a:r>
              <a:rPr lang="en-US" altLang="zh-TW" b="1" i="1" dirty="0">
                <a:solidFill>
                  <a:srgbClr val="0070C0"/>
                </a:solidFill>
              </a:rPr>
              <a:t>element</a:t>
            </a:r>
            <a:r>
              <a:rPr lang="en-US" altLang="zh-TW" b="1" dirty="0"/>
              <a:t> /&gt;</a:t>
            </a:r>
            <a:r>
              <a:rPr lang="zh-TW" altLang="en-US" b="1" dirty="0"/>
              <a:t>      </a:t>
            </a:r>
            <a:r>
              <a:rPr lang="en-US" altLang="zh-TW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獨立存在的元素</a:t>
            </a:r>
            <a:r>
              <a:rPr lang="en-US" altLang="zh-TW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1" eaLnBrk="1" hangingPunct="1">
              <a:defRPr/>
            </a:pPr>
            <a:r>
              <a:rPr lang="en-US" altLang="zh-TW" dirty="0"/>
              <a:t>&lt;</a:t>
            </a:r>
            <a:r>
              <a:rPr lang="en-US" altLang="zh-TW" dirty="0" err="1"/>
              <a:t>br</a:t>
            </a:r>
            <a:r>
              <a:rPr lang="en-US" altLang="zh-TW" dirty="0"/>
              <a:t> /&gt;</a:t>
            </a:r>
          </a:p>
          <a:p>
            <a:pPr lvl="1" eaLnBrk="1" hangingPunct="1">
              <a:defRPr/>
            </a:pPr>
            <a:r>
              <a:rPr lang="en-US" altLang="zh-TW" dirty="0"/>
              <a:t>&lt;</a:t>
            </a:r>
            <a:r>
              <a:rPr lang="en-US" altLang="zh-TW" dirty="0" err="1"/>
              <a:t>img</a:t>
            </a:r>
            <a:r>
              <a:rPr lang="en-US" altLang="zh-TW" dirty="0"/>
              <a:t> </a:t>
            </a:r>
            <a:r>
              <a:rPr lang="en-US" altLang="zh-TW" dirty="0" err="1"/>
              <a:t>src</a:t>
            </a:r>
            <a:r>
              <a:rPr lang="en-US" altLang="zh-TW" dirty="0"/>
              <a:t>=“img1.png" /&gt;</a:t>
            </a:r>
          </a:p>
          <a:p>
            <a:pPr eaLnBrk="1" hangingPunct="1">
              <a:defRPr/>
            </a:pPr>
            <a:r>
              <a:rPr lang="en-US" altLang="zh-TW" b="1" dirty="0"/>
              <a:t>&lt;</a:t>
            </a:r>
            <a:r>
              <a:rPr lang="en-US" altLang="zh-TW" b="1" i="1" dirty="0">
                <a:solidFill>
                  <a:srgbClr val="0070C0"/>
                </a:solidFill>
              </a:rPr>
              <a:t>element</a:t>
            </a:r>
            <a:r>
              <a:rPr lang="en-US" altLang="zh-TW" b="1" dirty="0"/>
              <a:t> </a:t>
            </a:r>
            <a:r>
              <a:rPr lang="en-US" altLang="zh-TW" b="1" i="1" dirty="0">
                <a:solidFill>
                  <a:srgbClr val="0070C0"/>
                </a:solidFill>
              </a:rPr>
              <a:t>attribute</a:t>
            </a:r>
            <a:r>
              <a:rPr lang="en-US" altLang="zh-TW" b="1" dirty="0"/>
              <a:t>="</a:t>
            </a:r>
            <a:r>
              <a:rPr lang="en-US" altLang="zh-TW" b="1" i="1" dirty="0"/>
              <a:t>value</a:t>
            </a:r>
            <a:r>
              <a:rPr lang="en-US" altLang="zh-TW" b="1" dirty="0"/>
              <a:t>" …&gt;</a:t>
            </a:r>
          </a:p>
          <a:p>
            <a:pPr lvl="1" eaLnBrk="1" hangingPunct="1">
              <a:defRPr/>
            </a:pPr>
            <a:r>
              <a:rPr lang="en-US" altLang="zh-TW" dirty="0"/>
              <a:t>&lt;div id="banner"&gt;…&lt;/div&gt;</a:t>
            </a:r>
          </a:p>
          <a:p>
            <a:pPr lvl="1" eaLnBrk="1" hangingPunct="1">
              <a:defRPr/>
            </a:pPr>
            <a:r>
              <a:rPr lang="en-US" altLang="zh-TW" sz="2000" dirty="0"/>
              <a:t>&lt;a </a:t>
            </a:r>
            <a:r>
              <a:rPr lang="en-US" altLang="zh-TW" sz="2000" dirty="0" err="1"/>
              <a:t>href</a:t>
            </a:r>
            <a:r>
              <a:rPr lang="en-US" altLang="zh-TW" sz="2000" dirty="0"/>
              <a:t>="https://www.ncnu.edu.tw/"  target="new"&gt;NCNU&lt;/a&gt;</a:t>
            </a:r>
          </a:p>
          <a:p>
            <a:pPr eaLnBrk="1" hangingPunct="1">
              <a:defRPr/>
            </a:pPr>
            <a:r>
              <a:rPr lang="zh-TW" altLang="en-US" sz="2600" b="1" dirty="0">
                <a:effectLst>
                  <a:outerShdw blurRad="38100" dist="38100" dir="2700000" algn="tl">
                    <a:srgbClr val="C0C0C0"/>
                  </a:outerShdw>
                </a:effectLst>
                <a:ea typeface="標楷體" pitchFamily="65" charset="-120"/>
              </a:rPr>
              <a:t>元素與屬性名稱請使用小寫字</a:t>
            </a:r>
            <a:endParaRPr lang="en-US" altLang="zh-TW" sz="2600" b="1" dirty="0">
              <a:effectLst>
                <a:outerShdw blurRad="38100" dist="38100" dir="2700000" algn="tl">
                  <a:srgbClr val="C0C0C0"/>
                </a:outerShdw>
              </a:effectLst>
              <a:ea typeface="標楷體" pitchFamily="65" charset="-120"/>
            </a:endParaRPr>
          </a:p>
          <a:p>
            <a:pPr eaLnBrk="1" hangingPunct="1">
              <a:defRPr/>
            </a:pPr>
            <a:r>
              <a:rPr lang="zh-TW" altLang="en-US" sz="2600" b="1" dirty="0">
                <a:effectLst>
                  <a:outerShdw blurRad="38100" dist="38100" dir="2700000" algn="tl">
                    <a:srgbClr val="C0C0C0"/>
                  </a:outerShdw>
                </a:effectLst>
                <a:ea typeface="標楷體" pitchFamily="65" charset="-120"/>
              </a:rPr>
              <a:t>元素若有多個屬性設定，屬性設定間需以</a:t>
            </a:r>
            <a:r>
              <a:rPr lang="zh-TW" altLang="en-US" sz="2600" b="1" u="sng" dirty="0">
                <a:effectLst>
                  <a:outerShdw blurRad="38100" dist="38100" dir="2700000" algn="tl">
                    <a:srgbClr val="C0C0C0"/>
                  </a:outerShdw>
                </a:effectLst>
                <a:ea typeface="標楷體" pitchFamily="65" charset="-120"/>
              </a:rPr>
              <a:t>空白</a:t>
            </a:r>
            <a:r>
              <a:rPr lang="zh-TW" altLang="en-US" sz="2600" b="1" dirty="0">
                <a:effectLst>
                  <a:outerShdw blurRad="38100" dist="38100" dir="2700000" algn="tl">
                    <a:srgbClr val="C0C0C0"/>
                  </a:outerShdw>
                </a:effectLst>
                <a:ea typeface="標楷體" pitchFamily="65" charset="-120"/>
              </a:rPr>
              <a:t>隔開。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1B015B14-C14F-4AFC-8531-F4568F7180B0}"/>
              </a:ext>
            </a:extLst>
          </p:cNvPr>
          <p:cNvSpPr/>
          <p:nvPr/>
        </p:nvSpPr>
        <p:spPr>
          <a:xfrm>
            <a:off x="1557338" y="4864100"/>
            <a:ext cx="90487" cy="269875"/>
          </a:xfrm>
          <a:prstGeom prst="rect">
            <a:avLst/>
          </a:prstGeom>
          <a:noFill/>
          <a:ln w="31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A71520C9-D7E6-41FF-9170-88FA71960060}"/>
              </a:ext>
            </a:extLst>
          </p:cNvPr>
          <p:cNvSpPr/>
          <p:nvPr/>
        </p:nvSpPr>
        <p:spPr>
          <a:xfrm>
            <a:off x="5114925" y="4864100"/>
            <a:ext cx="90488" cy="269875"/>
          </a:xfrm>
          <a:prstGeom prst="rect">
            <a:avLst/>
          </a:prstGeom>
          <a:noFill/>
          <a:ln w="31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4DAB5BEF-A8FD-476F-90D4-5F3A70F50F79}"/>
              </a:ext>
            </a:extLst>
          </p:cNvPr>
          <p:cNvSpPr/>
          <p:nvPr/>
        </p:nvSpPr>
        <p:spPr>
          <a:xfrm>
            <a:off x="7173913" y="5365750"/>
            <a:ext cx="90487" cy="271463"/>
          </a:xfrm>
          <a:prstGeom prst="rect">
            <a:avLst/>
          </a:prstGeom>
          <a:noFill/>
          <a:ln w="31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cxnSp>
        <p:nvCxnSpPr>
          <p:cNvPr id="4" name="弧形接點 3">
            <a:extLst>
              <a:ext uri="{FF2B5EF4-FFF2-40B4-BE49-F238E27FC236}">
                <a16:creationId xmlns:a16="http://schemas.microsoft.com/office/drawing/2014/main" id="{A75CC741-4848-40DE-96D3-C36FA75B4BEE}"/>
              </a:ext>
            </a:extLst>
          </p:cNvPr>
          <p:cNvCxnSpPr/>
          <p:nvPr/>
        </p:nvCxnSpPr>
        <p:spPr>
          <a:xfrm rot="10800000">
            <a:off x="5159375" y="5114925"/>
            <a:ext cx="1995488" cy="366713"/>
          </a:xfrm>
          <a:prstGeom prst="curvedConnector2">
            <a:avLst/>
          </a:prstGeom>
          <a:ln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D5E2E4F-D850-4055-A6C2-D72D8A3382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HTML</a:t>
            </a:r>
            <a:r>
              <a:rPr lang="zh-TW" altLang="en-US"/>
              <a:t>網頁結構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BD3DD120-2082-4EAC-A4B9-660A27F54A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1412875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/>
              <a:t>&lt;html&gt;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/>
              <a:t>	&lt;head&gt;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/>
              <a:t>		&lt;title&gt; Page Title&lt;/title&gt;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/>
              <a:t>	&lt;/head&gt;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/>
              <a:t>	&lt;body&gt;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/>
              <a:t>      &lt;h1&gt;Heading level 1&lt;/h1&gt;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/>
              <a:t>      &lt;p&gt;The first paragraph is here.&lt;/p&gt;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/>
              <a:t>	&lt;/body&gt;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/>
              <a:t>&lt;/html&gt;</a:t>
            </a:r>
          </a:p>
        </p:txBody>
      </p:sp>
      <p:sp>
        <p:nvSpPr>
          <p:cNvPr id="9220" name="AutoShape 4">
            <a:extLst>
              <a:ext uri="{FF2B5EF4-FFF2-40B4-BE49-F238E27FC236}">
                <a16:creationId xmlns:a16="http://schemas.microsoft.com/office/drawing/2014/main" id="{66A7D0D8-8E40-41D4-A85F-E7919974A437}"/>
              </a:ext>
            </a:extLst>
          </p:cNvPr>
          <p:cNvSpPr>
            <a:spLocks/>
          </p:cNvSpPr>
          <p:nvPr/>
        </p:nvSpPr>
        <p:spPr bwMode="auto">
          <a:xfrm>
            <a:off x="323850" y="1628775"/>
            <a:ext cx="287338" cy="4032250"/>
          </a:xfrm>
          <a:prstGeom prst="leftBracket">
            <a:avLst>
              <a:gd name="adj" fmla="val 116943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9221" name="AutoShape 5">
            <a:extLst>
              <a:ext uri="{FF2B5EF4-FFF2-40B4-BE49-F238E27FC236}">
                <a16:creationId xmlns:a16="http://schemas.microsoft.com/office/drawing/2014/main" id="{C5893D26-8CBE-4D7D-B91B-DEF8375BED47}"/>
              </a:ext>
            </a:extLst>
          </p:cNvPr>
          <p:cNvSpPr>
            <a:spLocks/>
          </p:cNvSpPr>
          <p:nvPr/>
        </p:nvSpPr>
        <p:spPr bwMode="auto">
          <a:xfrm>
            <a:off x="827088" y="2060575"/>
            <a:ext cx="215900" cy="1081088"/>
          </a:xfrm>
          <a:prstGeom prst="leftBracket">
            <a:avLst>
              <a:gd name="adj" fmla="val 4172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9222" name="AutoShape 6">
            <a:extLst>
              <a:ext uri="{FF2B5EF4-FFF2-40B4-BE49-F238E27FC236}">
                <a16:creationId xmlns:a16="http://schemas.microsoft.com/office/drawing/2014/main" id="{BAE8B327-A0E0-40DF-9226-E1D14FA18C4B}"/>
              </a:ext>
            </a:extLst>
          </p:cNvPr>
          <p:cNvSpPr>
            <a:spLocks/>
          </p:cNvSpPr>
          <p:nvPr/>
        </p:nvSpPr>
        <p:spPr bwMode="auto">
          <a:xfrm>
            <a:off x="827088" y="3644900"/>
            <a:ext cx="215900" cy="1512888"/>
          </a:xfrm>
          <a:prstGeom prst="leftBracket">
            <a:avLst>
              <a:gd name="adj" fmla="val 5839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9223" name="文字方塊 1">
            <a:extLst>
              <a:ext uri="{FF2B5EF4-FFF2-40B4-BE49-F238E27FC236}">
                <a16:creationId xmlns:a16="http://schemas.microsoft.com/office/drawing/2014/main" id="{C3763D3F-43C6-4212-A7D5-3360695E3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3313" y="1457325"/>
            <a:ext cx="28622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4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~</a:t>
            </a:r>
            <a:r>
              <a:rPr lang="zh-TW" altLang="en-US" sz="24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巢狀</a:t>
            </a:r>
            <a:r>
              <a:rPr lang="en-US" altLang="zh-TW" sz="24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樹狀</a:t>
            </a:r>
            <a:r>
              <a:rPr lang="en-US" altLang="zh-TW" sz="24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結構 </a:t>
            </a:r>
            <a:r>
              <a:rPr lang="en-US" altLang="zh-TW" sz="24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~</a:t>
            </a:r>
            <a:endParaRPr lang="zh-TW" altLang="en-US" sz="2400" b="1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89777985-A99D-40AB-8684-FB4728E425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空白與換行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47E639B4-6E39-494D-A77C-A7CE2F458F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229600" cy="4530725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sz="2600"/>
              <a:t>&lt;p&gt;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sz="2600"/>
              <a:t>It is a feature of HTML that all white space is treated identically.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sz="2600"/>
              <a:t>Any sequence of white-space characters is treated as a single         space. </a:t>
            </a:r>
            <a:br>
              <a:rPr lang="en-US" altLang="zh-TW" sz="2600"/>
            </a:br>
            <a:r>
              <a:rPr lang="en-US" altLang="zh-TW" sz="2600"/>
              <a:t>&lt;/p&gt;</a:t>
            </a:r>
          </a:p>
        </p:txBody>
      </p:sp>
      <p:pic>
        <p:nvPicPr>
          <p:cNvPr id="10244" name="Picture 4">
            <a:extLst>
              <a:ext uri="{FF2B5EF4-FFF2-40B4-BE49-F238E27FC236}">
                <a16:creationId xmlns:a16="http://schemas.microsoft.com/office/drawing/2014/main" id="{C1A9210F-EA85-4B59-ABF6-978C3FE64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933825"/>
            <a:ext cx="7920038" cy="276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文字方塊 1">
            <a:extLst>
              <a:ext uri="{FF2B5EF4-FFF2-40B4-BE49-F238E27FC236}">
                <a16:creationId xmlns:a16="http://schemas.microsoft.com/office/drawing/2014/main" id="{D0F87620-5098-44AC-8B04-546548221E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463" y="944563"/>
            <a:ext cx="8364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0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~</a:t>
            </a:r>
            <a:r>
              <a:rPr lang="zh-TW" altLang="en-US" sz="20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在</a:t>
            </a:r>
            <a:r>
              <a:rPr lang="en-US" altLang="zh-TW" sz="20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HTML</a:t>
            </a:r>
            <a:r>
              <a:rPr lang="zh-TW" altLang="en-US" sz="20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原始文字檔中的多個空白或換行，瀏覽器只會顯示一個空白。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E9242B6A-DD7D-4FE5-8DAB-B1D0613269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HTML Comments</a:t>
            </a:r>
            <a:r>
              <a:rPr lang="zh-TW" altLang="en-US"/>
              <a:t> </a:t>
            </a:r>
            <a:r>
              <a:rPr lang="en-US" altLang="zh-TW"/>
              <a:t>(</a:t>
            </a:r>
            <a:r>
              <a:rPr lang="zh-TW" altLang="en-US"/>
              <a:t>註解</a:t>
            </a:r>
            <a:r>
              <a:rPr lang="en-US" altLang="zh-TW"/>
              <a:t>)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A8779C0-723E-40B2-BA5B-C40CD02559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&lt;!--</a:t>
            </a:r>
            <a:r>
              <a:rPr lang="en-US" altLang="zh-TW"/>
              <a:t> This is a comment. </a:t>
            </a:r>
            <a:r>
              <a:rPr lang="en-US" altLang="zh-TW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--&gt;</a:t>
            </a:r>
            <a:r>
              <a:rPr lang="en-US" altLang="zh-TW"/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zh-TW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&lt;!--</a:t>
            </a:r>
            <a:r>
              <a:rPr lang="en-US" altLang="zh-TW"/>
              <a:t> This is another comment.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/>
              <a:t>2nd line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/>
              <a:t>3rd line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/>
              <a:t>&lt;h1&gt;Heading level 1&lt;/h1&gt;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--&gt;</a:t>
            </a:r>
            <a:r>
              <a:rPr lang="en-US" altLang="zh-TW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標題 1">
            <a:extLst>
              <a:ext uri="{FF2B5EF4-FFF2-40B4-BE49-F238E27FC236}">
                <a16:creationId xmlns:a16="http://schemas.microsoft.com/office/drawing/2014/main" id="{357276CC-F55D-49FA-B5EA-2D35CC8B4B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22312"/>
          </a:xfrm>
        </p:spPr>
        <p:txBody>
          <a:bodyPr/>
          <a:lstStyle/>
          <a:p>
            <a:r>
              <a:rPr lang="en-US" altLang="zh-TW"/>
              <a:t>Example (HTML5)</a:t>
            </a:r>
            <a:endParaRPr lang="zh-TW" altLang="en-US"/>
          </a:p>
        </p:txBody>
      </p:sp>
      <p:sp>
        <p:nvSpPr>
          <p:cNvPr id="12291" name="內容版面配置區 2">
            <a:extLst>
              <a:ext uri="{FF2B5EF4-FFF2-40B4-BE49-F238E27FC236}">
                <a16:creationId xmlns:a16="http://schemas.microsoft.com/office/drawing/2014/main" id="{3FADC18D-4A5F-4A4A-85F5-885ED8F133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95275" y="1071563"/>
            <a:ext cx="8715375" cy="51308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US" altLang="zh-TW" sz="1400" b="1" dirty="0"/>
              <a:t>&lt;!DOCTYPE html&gt;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zh-TW" sz="1400" b="1" dirty="0"/>
              <a:t>&lt;html&gt;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zh-TW" sz="1400" b="1" dirty="0"/>
              <a:t>&lt;head&gt;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zh-TW" sz="1400" b="1" dirty="0"/>
              <a:t>&lt;title&gt;</a:t>
            </a:r>
            <a:r>
              <a:rPr lang="en-US" altLang="zh-TW" sz="1400" dirty="0"/>
              <a:t>Yen-Cheng Chen (</a:t>
            </a:r>
            <a:r>
              <a:rPr lang="zh-TW" altLang="en-US" sz="1400" dirty="0"/>
              <a:t>陳彥錚</a:t>
            </a:r>
            <a:r>
              <a:rPr lang="en-US" altLang="zh-TW" sz="1400" b="1" dirty="0"/>
              <a:t>)&lt;/title&gt;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zh-TW" sz="1400" dirty="0"/>
              <a:t>&lt;meta charset="UTF-8"&gt;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zh-TW" sz="1400" dirty="0"/>
              <a:t>&lt;meta http-</a:t>
            </a:r>
            <a:r>
              <a:rPr lang="en-US" altLang="zh-TW" sz="1400" dirty="0" err="1"/>
              <a:t>equiv</a:t>
            </a:r>
            <a:r>
              <a:rPr lang="en-US" altLang="zh-TW" sz="1400" dirty="0"/>
              <a:t>="Cache-Control" content="no-cache" /&gt;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zh-TW" sz="1400" dirty="0"/>
              <a:t>&lt;meta name="keywords" content="Yen-Cheng Chen,</a:t>
            </a:r>
            <a:r>
              <a:rPr lang="zh-TW" altLang="en-US" sz="1400" dirty="0"/>
              <a:t>陳彥錚</a:t>
            </a:r>
            <a:r>
              <a:rPr lang="en-US" altLang="zh-TW" sz="1400" dirty="0"/>
              <a:t>, network management, wireless networks" /&gt;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zh-TW" sz="1400" dirty="0"/>
              <a:t>&lt;meta name="description" content="Yen-Cheng Chen's web site, including tech and teaching materials." /&gt;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zh-TW" sz="1400" dirty="0"/>
              <a:t>&lt;link </a:t>
            </a:r>
            <a:r>
              <a:rPr lang="en-US" altLang="zh-TW" sz="1400" dirty="0" err="1"/>
              <a:t>rel</a:t>
            </a:r>
            <a:r>
              <a:rPr lang="en-US" altLang="zh-TW" sz="1400" dirty="0"/>
              <a:t>="icon" </a:t>
            </a:r>
            <a:r>
              <a:rPr lang="en-US" altLang="zh-TW" sz="1400" dirty="0" err="1"/>
              <a:t>href</a:t>
            </a:r>
            <a:r>
              <a:rPr lang="en-US" altLang="zh-TW" sz="1400" dirty="0"/>
              <a:t>="</a:t>
            </a:r>
            <a:r>
              <a:rPr lang="en-US" altLang="zh-TW" sz="1400" dirty="0">
                <a:hlinkClick r:id="rId2"/>
              </a:rPr>
              <a:t>favicon.ico</a:t>
            </a:r>
            <a:r>
              <a:rPr lang="en-US" altLang="zh-TW" sz="1400" dirty="0"/>
              <a:t>" type="image/x-icon" /&gt;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zh-TW" sz="1400" b="1" dirty="0"/>
              <a:t>&lt;/head&gt;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zh-TW" sz="1400" b="1" dirty="0"/>
              <a:t>&lt;body&gt;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zh-TW" sz="1400" dirty="0"/>
              <a:t>&lt;!-- Yen-Cheng Chen's web page goes here… --&gt;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US" altLang="zh-TW" sz="1400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zh-TW" sz="1400" b="1" dirty="0"/>
              <a:t>&lt;/body&gt;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zh-TW" sz="1400" b="1" dirty="0"/>
              <a:t>&lt;/html&gt; </a:t>
            </a:r>
            <a:endParaRPr lang="zh-TW" altLang="en-US" sz="14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BDB541A6-EA42-4D97-A2F0-0AFD5AAEA2C9}"/>
              </a:ext>
            </a:extLst>
          </p:cNvPr>
          <p:cNvSpPr/>
          <p:nvPr/>
        </p:nvSpPr>
        <p:spPr>
          <a:xfrm>
            <a:off x="5100638" y="3475038"/>
            <a:ext cx="3441700" cy="286226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altLang="zh-TW" dirty="0"/>
              <a:t>&lt;!DOCTYPE html&gt;</a:t>
            </a:r>
            <a:br>
              <a:rPr lang="en-US" altLang="zh-TW" dirty="0"/>
            </a:br>
            <a:r>
              <a:rPr lang="en-US" altLang="zh-TW" dirty="0"/>
              <a:t>&lt;html&gt;</a:t>
            </a:r>
            <a:br>
              <a:rPr lang="en-US" altLang="zh-TW" dirty="0"/>
            </a:br>
            <a:r>
              <a:rPr lang="en-US" altLang="zh-TW" dirty="0"/>
              <a:t>&lt;head&gt;</a:t>
            </a:r>
            <a:br>
              <a:rPr lang="en-US" altLang="zh-TW" dirty="0"/>
            </a:br>
            <a:r>
              <a:rPr lang="en-US" altLang="zh-TW" dirty="0"/>
              <a:t>&lt;meta charset="UTF-8" /&gt;</a:t>
            </a:r>
            <a:br>
              <a:rPr lang="en-US" altLang="zh-TW" dirty="0"/>
            </a:br>
            <a:r>
              <a:rPr lang="en-US" altLang="zh-TW" dirty="0"/>
              <a:t>&lt;title&gt;</a:t>
            </a:r>
            <a:r>
              <a:rPr lang="zh-TW" altLang="en-US" dirty="0"/>
              <a:t>網頁標題</a:t>
            </a:r>
            <a:r>
              <a:rPr lang="en-US" altLang="zh-TW" dirty="0"/>
              <a:t>&lt;/title&gt;</a:t>
            </a:r>
            <a:br>
              <a:rPr lang="en-US" altLang="zh-TW" dirty="0"/>
            </a:br>
            <a:r>
              <a:rPr lang="en-US" altLang="zh-TW" dirty="0"/>
              <a:t>&lt;/head&gt;</a:t>
            </a:r>
            <a:br>
              <a:rPr lang="en-US" altLang="zh-TW" dirty="0"/>
            </a:br>
            <a:r>
              <a:rPr lang="en-US" altLang="zh-TW" dirty="0"/>
              <a:t>&lt;body&gt;</a:t>
            </a:r>
            <a:br>
              <a:rPr lang="en-US" altLang="zh-TW" dirty="0"/>
            </a:br>
            <a:r>
              <a:rPr lang="zh-TW" altLang="en-US" dirty="0"/>
              <a:t>網頁內容</a:t>
            </a:r>
            <a:br>
              <a:rPr lang="zh-TW" altLang="en-US" dirty="0"/>
            </a:br>
            <a:r>
              <a:rPr lang="en-US" altLang="zh-TW" dirty="0"/>
              <a:t>&lt;/body&gt;</a:t>
            </a:r>
            <a:br>
              <a:rPr lang="en-US" altLang="zh-TW" dirty="0"/>
            </a:br>
            <a:r>
              <a:rPr lang="en-US" altLang="zh-TW" dirty="0"/>
              <a:t>&lt;/html&gt;</a:t>
            </a:r>
            <a:endParaRPr lang="zh-TW" altLang="en-US" dirty="0"/>
          </a:p>
        </p:txBody>
      </p:sp>
      <p:sp>
        <p:nvSpPr>
          <p:cNvPr id="12293" name="矩形 2">
            <a:extLst>
              <a:ext uri="{FF2B5EF4-FFF2-40B4-BE49-F238E27FC236}">
                <a16:creationId xmlns:a16="http://schemas.microsoft.com/office/drawing/2014/main" id="{6BE6B31B-3D1F-46D6-A2C3-6AE92BECA2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0" y="6342063"/>
            <a:ext cx="58721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dirty="0">
                <a:hlinkClick r:id="rId3"/>
              </a:rPr>
              <a:t>https://ycchen.im.ncnu.edu.tw/www2011/lab/empty.html</a:t>
            </a:r>
            <a:endParaRPr lang="en-US" altLang="zh-TW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533</TotalTime>
  <Words>1120</Words>
  <Application>Microsoft Office PowerPoint</Application>
  <PresentationFormat>如螢幕大小 (4:3)</PresentationFormat>
  <Paragraphs>119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2" baseType="lpstr">
      <vt:lpstr>Arial</vt:lpstr>
      <vt:lpstr>新細明體</vt:lpstr>
      <vt:lpstr>Garamond</vt:lpstr>
      <vt:lpstr>Wingdings</vt:lpstr>
      <vt:lpstr>Calibri</vt:lpstr>
      <vt:lpstr>微軟正黑體</vt:lpstr>
      <vt:lpstr>標楷體</vt:lpstr>
      <vt:lpstr>Courier New</vt:lpstr>
      <vt:lpstr>Edge</vt:lpstr>
      <vt:lpstr>Introduction to HTML</vt:lpstr>
      <vt:lpstr>HTML5</vt:lpstr>
      <vt:lpstr>CSS (Cascading Style Sheets)</vt:lpstr>
      <vt:lpstr>3 Layers of Web Page Design</vt:lpstr>
      <vt:lpstr>HTML元素與屬性</vt:lpstr>
      <vt:lpstr>HTML網頁結構</vt:lpstr>
      <vt:lpstr>空白與換行</vt:lpstr>
      <vt:lpstr>HTML Comments (註解)</vt:lpstr>
      <vt:lpstr>Example (HTML5)</vt:lpstr>
      <vt:lpstr>meta and HTTP headers</vt:lpstr>
      <vt:lpstr>Setting The Viewport</vt:lpstr>
      <vt:lpstr>meta and Search Engines</vt:lpstr>
      <vt:lpstr>PowerPoint 簡報</vt:lpstr>
    </vt:vector>
  </TitlesOfParts>
  <Company>NCNU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Yen-Cheng Chen</dc:creator>
  <cp:lastModifiedBy>88693</cp:lastModifiedBy>
  <cp:revision>68</cp:revision>
  <dcterms:created xsi:type="dcterms:W3CDTF">2009-02-25T06:19:30Z</dcterms:created>
  <dcterms:modified xsi:type="dcterms:W3CDTF">2024-09-17T12:19:07Z</dcterms:modified>
</cp:coreProperties>
</file>