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3"/>
  </p:notesMasterIdLst>
  <p:sldIdLst>
    <p:sldId id="277" r:id="rId2"/>
    <p:sldId id="278" r:id="rId3"/>
    <p:sldId id="257" r:id="rId4"/>
    <p:sldId id="317" r:id="rId5"/>
    <p:sldId id="303" r:id="rId6"/>
    <p:sldId id="258" r:id="rId7"/>
    <p:sldId id="259" r:id="rId8"/>
    <p:sldId id="302" r:id="rId9"/>
    <p:sldId id="304" r:id="rId10"/>
    <p:sldId id="260" r:id="rId11"/>
    <p:sldId id="261" r:id="rId12"/>
    <p:sldId id="262" r:id="rId13"/>
    <p:sldId id="300" r:id="rId14"/>
    <p:sldId id="263" r:id="rId15"/>
    <p:sldId id="313" r:id="rId16"/>
    <p:sldId id="314" r:id="rId17"/>
    <p:sldId id="264" r:id="rId18"/>
    <p:sldId id="280" r:id="rId19"/>
    <p:sldId id="265" r:id="rId20"/>
    <p:sldId id="266" r:id="rId21"/>
    <p:sldId id="318" r:id="rId22"/>
    <p:sldId id="267" r:id="rId23"/>
    <p:sldId id="268" r:id="rId24"/>
    <p:sldId id="305" r:id="rId25"/>
    <p:sldId id="316" r:id="rId26"/>
    <p:sldId id="270" r:id="rId27"/>
    <p:sldId id="272" r:id="rId28"/>
    <p:sldId id="273" r:id="rId29"/>
    <p:sldId id="281" r:id="rId30"/>
    <p:sldId id="269" r:id="rId31"/>
    <p:sldId id="271" r:id="rId32"/>
    <p:sldId id="274" r:id="rId33"/>
    <p:sldId id="275" r:id="rId34"/>
    <p:sldId id="276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  <p:sldId id="290" r:id="rId44"/>
    <p:sldId id="311" r:id="rId45"/>
    <p:sldId id="312" r:id="rId46"/>
    <p:sldId id="315" r:id="rId47"/>
    <p:sldId id="291" r:id="rId48"/>
    <p:sldId id="292" r:id="rId49"/>
    <p:sldId id="293" r:id="rId50"/>
    <p:sldId id="294" r:id="rId51"/>
    <p:sldId id="295" r:id="rId52"/>
    <p:sldId id="301" r:id="rId53"/>
    <p:sldId id="296" r:id="rId54"/>
    <p:sldId id="297" r:id="rId55"/>
    <p:sldId id="298" r:id="rId56"/>
    <p:sldId id="299" r:id="rId57"/>
    <p:sldId id="306" r:id="rId58"/>
    <p:sldId id="307" r:id="rId59"/>
    <p:sldId id="308" r:id="rId60"/>
    <p:sldId id="309" r:id="rId61"/>
    <p:sldId id="310" r:id="rId6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5785" autoAdjust="0"/>
  </p:normalViewPr>
  <p:slideViewPr>
    <p:cSldViewPr>
      <p:cViewPr varScale="1">
        <p:scale>
          <a:sx n="59" d="100"/>
          <a:sy n="59" d="100"/>
        </p:scale>
        <p:origin x="7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0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86A16238-15DE-4876-8E65-C5793FBECE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CF576CC-AA87-4BD3-BB9C-C036FFFE03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A9AE1A8-C242-488C-A0A5-AC6C34CACA1A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703ADDEE-B5DD-4ACA-9E2C-5D3AE2024B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6323734A-94C3-4514-9238-481B31A93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A429ADB-3E45-4C7A-9FD2-57441752376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4C09748-F8DE-4234-92D6-DE0A1D9471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442D25-F98A-432B-B3B3-5620521C1C6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>
            <a:extLst>
              <a:ext uri="{FF2B5EF4-FFF2-40B4-BE49-F238E27FC236}">
                <a16:creationId xmlns:a16="http://schemas.microsoft.com/office/drawing/2014/main" id="{EE627483-63EC-4771-939F-E57A6E3B68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備忘稿版面配置區 2">
            <a:extLst>
              <a:ext uri="{FF2B5EF4-FFF2-40B4-BE49-F238E27FC236}">
                <a16:creationId xmlns:a16="http://schemas.microsoft.com/office/drawing/2014/main" id="{966A6719-E4AC-4B7B-AA9F-C9F89482E0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30724" name="投影片編號版面配置區 3">
            <a:extLst>
              <a:ext uri="{FF2B5EF4-FFF2-40B4-BE49-F238E27FC236}">
                <a16:creationId xmlns:a16="http://schemas.microsoft.com/office/drawing/2014/main" id="{CF34F2F2-B080-4F5B-A00B-D35FAD4633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C01D944-983F-490C-9379-885ADBB40A12}" type="slidenum">
              <a:rPr lang="zh-TW" altLang="en-US" smtClean="0"/>
              <a:pPr>
                <a:spcBef>
                  <a:spcPct val="0"/>
                </a:spcBef>
              </a:pPr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圖像版面配置區 1">
            <a:extLst>
              <a:ext uri="{FF2B5EF4-FFF2-40B4-BE49-F238E27FC236}">
                <a16:creationId xmlns:a16="http://schemas.microsoft.com/office/drawing/2014/main" id="{0FCDBA98-D622-452B-B066-AFF6760C00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備忘稿版面配置區 2">
            <a:extLst>
              <a:ext uri="{FF2B5EF4-FFF2-40B4-BE49-F238E27FC236}">
                <a16:creationId xmlns:a16="http://schemas.microsoft.com/office/drawing/2014/main" id="{48BE6A16-F3D4-45BC-87F1-33EB15B021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3012" name="投影片編號版面配置區 3">
            <a:extLst>
              <a:ext uri="{FF2B5EF4-FFF2-40B4-BE49-F238E27FC236}">
                <a16:creationId xmlns:a16="http://schemas.microsoft.com/office/drawing/2014/main" id="{5D1B37E5-0851-4610-BB6F-DB252711C6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DBABEE2-5F91-41AF-A7E8-F3710426604E}" type="slidenum">
              <a:rPr lang="zh-TW" altLang="en-US" smtClean="0"/>
              <a:pPr>
                <a:spcBef>
                  <a:spcPct val="0"/>
                </a:spcBef>
              </a:pPr>
              <a:t>29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115C6B0-111A-4B95-912C-25035ABB8653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3DF4446-BD60-4645-BB5D-CF888D430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D4ADE-C1A0-40C6-9F5F-D8E43D369EA8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54587C8-8482-4F33-82B4-1FE739BCF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358BDBE-9BD9-4AAD-BF60-AC8A2DEF3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BD2D8-C763-4F3F-9625-4072C03F1B6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660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128EF90-9853-493A-ACDD-64B4819EE409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CAEE2CD-4AA9-4444-AED7-C338907D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86BD-7021-4336-A943-41EC21E7095A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E447875C-00B3-49C5-B13F-D3DF1401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B31613C-3700-49AC-949F-82B2C00B0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B01DA-8846-4D05-9988-9B5C02D3DF3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02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5B1130-3EAB-4135-8AD0-CF5369BA4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7336A-4788-4A58-AC93-11B7F861B784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FB8AC1E-0CEF-4127-986C-5036670A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8FB8B5-FCD1-4D3A-8B29-035097EC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2DD9-370A-4017-B2E7-B5DA9A4977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150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E6173B9-068D-4358-B1DF-7F2256299AE3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9974F72-ABF6-456D-8594-1529482953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0D247-E196-4825-87DC-11FDDC4D201C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B2FA72E7-A123-418F-9155-8574B811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F961876C-6DB9-4A86-BBD3-65055D405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98938-24C9-4FFF-82E6-C17947E980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46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CCCB716-8877-45CB-B8D8-0C636E93CF0C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37FA6E5-CED8-4D9E-A567-437FAA50F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F1CF0-CA7B-4CF8-9A4B-07AD4714BDF4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4C9C00B-D320-492E-B958-F7A8CC66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F8C5B83-71A1-48C5-B8DB-DB907F875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F9559-248C-4ED1-8E6A-ED46A98FC8F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5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F6BB4A2-FD8C-4A61-B30A-08A511705B85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BC0BBCD8-A4FD-425A-9DF7-26EAFCB03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7B87-DC65-46B3-AA01-2AE8A74B6A8A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0B28A715-7E2D-463A-8C8C-DE943C27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F24DFB32-A766-46CC-9D48-A2D69A12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286DD-5609-40B2-8C66-3F221042E76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99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55B61E61-2AFB-4B8D-A93F-5279580B2E00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87B5D861-7AF0-4EB4-B3D9-22891475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A541-0DD4-4235-8C1A-36F812D3B161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F5A1310A-9A7B-409E-8E33-2CDF0F74F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65FCB54E-225D-41C1-B551-498E1454D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8D472-B190-45EE-AD43-68DD366436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B25F0F7E-7270-491A-9828-1AFAEC88CC91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BCA89107-45A0-4507-BD1F-B56DD616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D7452-5712-4516-AF01-B0130281A5BB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A2838C9D-F777-49A1-AE59-1C2F591C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E88BD51A-65AE-45B4-B286-6ED7080EA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1EEB-1DDB-4D3A-8D6E-B8657CEB0C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55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FE8DABF-FF93-4E8E-AADE-DBC6BD58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25F8F-8FF8-4E6D-A3F9-2CC7F2106F92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99A0A5B-EFED-4D1A-882F-E6E7B3F8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2183AF4-B0E7-4686-9F36-09E483823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F5998-7EE7-46B4-9A2E-AF1EDBC82D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840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0F9EE99A-BC44-44EE-8CA6-8619B39B9A80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CBD21A41-E2B1-428C-8EB4-8BD78FCBA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40F3-8909-4193-BDD9-C1A84856FA21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37166ED0-7460-4F54-A478-AFEB45835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889D487B-DE05-4472-B3DF-279AC244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C886E-5DFE-4B16-9ED0-E62A8A4249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95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B6C979-42EF-450F-823C-2159815B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6F526-87C2-40FF-A8AC-6C1AE276244B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C41A4D7-3EC7-4FE3-A0F6-AC9E4DB9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9CB9D85-3AC8-431B-8B1D-B5B6877F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F51C4-4594-4608-9CEE-AA0BBA8C0E5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322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F18E87C1-52A5-44C9-B5AF-7E56A766AA73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8F518196-A5F8-4596-82B0-7A27D7A0E35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36530247-EEFC-49DE-B242-EC38DAA571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930677-1B7F-428F-9CA3-4C6FBF1DC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48C43C19-6FD0-43B2-901C-1D5205268369}" type="datetimeFigureOut">
              <a:rPr lang="zh-TW" altLang="en-US"/>
              <a:pPr>
                <a:defRPr/>
              </a:pPr>
              <a:t>2024/10/16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80BD9E-68A3-4216-A90B-8201872D1E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98868A-2C19-4834-A270-8D9EEB934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>
                <a:solidFill>
                  <a:srgbClr val="636363"/>
                </a:solidFill>
              </a:defRPr>
            </a:lvl1pPr>
          </a:lstStyle>
          <a:p>
            <a:pPr>
              <a:defRPr/>
            </a:pPr>
            <a:fld id="{103AC82E-D166-4848-8AE6-653FB983448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3E669B9-F6AB-4C49-8145-A55077812A63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/js_reserved.asp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ycchen.im.ncnu.edu.tw/www2011/lab/array2D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/js_intro.asp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ycchen.im.ncnu.edu.tw/www2011/lab/varScope.html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ycchen.im.ncnu.edu.tw/www2011/lab/json.html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/js_output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>
            <a:extLst>
              <a:ext uri="{FF2B5EF4-FFF2-40B4-BE49-F238E27FC236}">
                <a16:creationId xmlns:a16="http://schemas.microsoft.com/office/drawing/2014/main" id="{2190176F-88C5-49FC-ABAB-DECE2EB19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US" altLang="zh-TW"/>
              <a:t>JavaScript</a:t>
            </a:r>
            <a:r>
              <a:rPr lang="zh-TW" altLang="en-US"/>
              <a:t>基礎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64A8291-3FA9-46EE-BA2E-A529765B3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>
            <a:extLst>
              <a:ext uri="{FF2B5EF4-FFF2-40B4-BE49-F238E27FC236}">
                <a16:creationId xmlns:a16="http://schemas.microsoft.com/office/drawing/2014/main" id="{1347CF61-A98C-4B9F-966A-8925285B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JavaScript Basics</a:t>
            </a:r>
            <a:endParaRPr lang="zh-TW" altLang="en-US"/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8D10FBF7-850D-4DCF-914B-713CEBB78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1" dirty="0"/>
              <a:t>JavaScript is Case Sensitive</a:t>
            </a:r>
          </a:p>
          <a:p>
            <a:pPr marL="457200" lvl="1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zh-TW" b="1" dirty="0"/>
              <a:t>e.g.  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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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pPr eaLnBrk="1" hangingPunct="1">
              <a:defRPr/>
            </a:pPr>
            <a:r>
              <a:rPr lang="en-US" altLang="zh-TW" b="1" dirty="0"/>
              <a:t>JavaScript Statements</a:t>
            </a:r>
          </a:p>
          <a:p>
            <a:pPr lvl="1" eaLnBrk="1" hangingPunct="1">
              <a:buFont typeface="Arial" panose="020B0604020202020204" pitchFamily="34" charset="0"/>
              <a:buNone/>
              <a:defRPr/>
            </a:pP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 eaLnBrk="1" hangingPunct="1">
              <a:buFont typeface="Arial" panose="020B0604020202020204" pitchFamily="34" charset="0"/>
              <a:buNone/>
              <a:defRPr/>
            </a:pP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 j</a:t>
            </a:r>
          </a:p>
          <a:p>
            <a:pPr lvl="1" eaLnBrk="1" hangingPunct="1">
              <a:buFont typeface="Arial" panose="020B0604020202020204" pitchFamily="34" charset="0"/>
              <a:buNone/>
              <a:defRPr/>
            </a:pP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j=6; </a:t>
            </a:r>
            <a:r>
              <a:rPr lang="en-US" altLang="zh-TW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=j+2;</a:t>
            </a:r>
          </a:p>
          <a:p>
            <a:pPr eaLnBrk="1" hangingPunct="1">
              <a:defRPr/>
            </a:pPr>
            <a:r>
              <a:rPr lang="en-US" altLang="zh-TW" b="1" dirty="0"/>
              <a:t>JavaScript statements can be grouped in blocks, using { and }.</a:t>
            </a:r>
          </a:p>
        </p:txBody>
      </p:sp>
      <p:sp>
        <p:nvSpPr>
          <p:cNvPr id="22532" name="文字方塊 1">
            <a:extLst>
              <a:ext uri="{FF2B5EF4-FFF2-40B4-BE49-F238E27FC236}">
                <a16:creationId xmlns:a16="http://schemas.microsoft.com/office/drawing/2014/main" id="{8E113FFC-C6A0-4D42-85AD-DF301F2FF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8" y="3644900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分號或換行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0FFC247B-2CCE-48E8-BA11-3E2CB772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JavaScript Comments</a:t>
            </a:r>
            <a:endParaRPr lang="zh-TW" altLang="en-US"/>
          </a:p>
        </p:txBody>
      </p:sp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59EBE877-6A30-4B82-90AB-73321AB6D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643063"/>
            <a:ext cx="8643937" cy="4525962"/>
          </a:xfrm>
        </p:spPr>
        <p:txBody>
          <a:bodyPr/>
          <a:lstStyle/>
          <a:p>
            <a:pPr eaLnBrk="1" hangingPunct="1"/>
            <a:r>
              <a:rPr lang="en-US" altLang="zh-TW"/>
              <a:t>Single line comments start with </a:t>
            </a:r>
            <a:r>
              <a:rPr lang="en-US" altLang="zh-TW" sz="2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altLang="zh-TW"/>
              <a:t>.</a:t>
            </a:r>
            <a:endParaRPr lang="en-US" altLang="zh-TW">
              <a:solidFill>
                <a:srgbClr val="FF0000"/>
              </a:solidFill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altLang="zh-TW"/>
              <a:t> This will write a header: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/>
              <a:t>document.write("&lt;h1&gt;This is a header&lt;/h1&gt;");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/>
              <a:t>var i;  </a:t>
            </a:r>
            <a:r>
              <a:rPr lang="en-US" altLang="zh-TW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altLang="zh-TW"/>
              <a:t>comments at the End of a Line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zh-TW"/>
              <a:t> </a:t>
            </a:r>
            <a:r>
              <a:rPr lang="en-US" altLang="zh-TW" sz="2800"/>
              <a:t>Multi line comments start with </a:t>
            </a:r>
            <a:r>
              <a:rPr lang="en-US" altLang="zh-TW" sz="2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altLang="zh-TW" sz="2800"/>
              <a:t> and end with </a:t>
            </a:r>
            <a:r>
              <a:rPr lang="en-US" altLang="zh-TW" sz="2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r>
              <a:rPr lang="en-US" altLang="zh-TW" sz="2800"/>
              <a:t>.</a:t>
            </a:r>
            <a:br>
              <a:rPr lang="en-US" altLang="zh-TW"/>
            </a:br>
            <a:r>
              <a:rPr lang="en-US" altLang="zh-TW" sz="2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br>
              <a:rPr lang="en-US" altLang="zh-TW" sz="2400"/>
            </a:br>
            <a:r>
              <a:rPr lang="en-US" altLang="zh-TW" sz="2400"/>
              <a:t>The code below will write</a:t>
            </a:r>
            <a:br>
              <a:rPr lang="en-US" altLang="zh-TW" sz="2400"/>
            </a:br>
            <a:r>
              <a:rPr lang="en-US" altLang="zh-TW" sz="2400"/>
              <a:t>one header and two paragraphs</a:t>
            </a:r>
            <a:br>
              <a:rPr lang="en-US" altLang="zh-TW" sz="2400"/>
            </a:br>
            <a:r>
              <a:rPr lang="en-US" altLang="zh-TW" sz="2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endParaRPr lang="zh-TW" altLang="en-US" sz="28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>
            <a:extLst>
              <a:ext uri="{FF2B5EF4-FFF2-40B4-BE49-F238E27FC236}">
                <a16:creationId xmlns:a16="http://schemas.microsoft.com/office/drawing/2014/main" id="{9E32B7A7-DBE4-4D59-9AF8-E7B5AD81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/>
              <a:t>JavaScript Variables</a:t>
            </a:r>
            <a:endParaRPr lang="zh-TW" altLang="en-US"/>
          </a:p>
        </p:txBody>
      </p:sp>
      <p:sp>
        <p:nvSpPr>
          <p:cNvPr id="24579" name="內容版面配置區 2">
            <a:extLst>
              <a:ext uri="{FF2B5EF4-FFF2-40B4-BE49-F238E27FC236}">
                <a16:creationId xmlns:a16="http://schemas.microsoft.com/office/drawing/2014/main" id="{46409C41-F1A6-44E8-A7E8-BD610771A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Variable names are case sensitive.</a:t>
            </a:r>
          </a:p>
          <a:p>
            <a:pPr eaLnBrk="1" hangingPunct="1"/>
            <a:r>
              <a:rPr lang="en-US" altLang="zh-TW"/>
              <a:t>Variable names must begin with</a:t>
            </a:r>
          </a:p>
          <a:p>
            <a:pPr lvl="1" eaLnBrk="1" hangingPunct="1"/>
            <a:r>
              <a:rPr lang="en-US" altLang="zh-TW"/>
              <a:t>a letter: </a:t>
            </a:r>
            <a:r>
              <a:rPr lang="en-US" altLang="zh-TW" b="1" i="1">
                <a:solidFill>
                  <a:srgbClr val="FF0000"/>
                </a:solidFill>
              </a:rPr>
              <a:t>v</a:t>
            </a:r>
            <a:r>
              <a:rPr lang="en-US" altLang="zh-TW" b="1" i="1"/>
              <a:t>ar1</a:t>
            </a:r>
          </a:p>
          <a:p>
            <a:pPr lvl="1" eaLnBrk="1" hangingPunct="1"/>
            <a:r>
              <a:rPr lang="en-US" altLang="zh-TW"/>
              <a:t>underscore character: </a:t>
            </a:r>
            <a:r>
              <a:rPr lang="en-US" altLang="zh-TW" b="1" i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b="1" i="1"/>
              <a:t>var1</a:t>
            </a:r>
          </a:p>
          <a:p>
            <a:pPr lvl="1" eaLnBrk="1" hangingPunct="1"/>
            <a:r>
              <a:rPr lang="en-US" altLang="zh-TW"/>
              <a:t>dollar sign character: </a:t>
            </a:r>
            <a:r>
              <a:rPr lang="en-US" altLang="zh-TW" b="1" i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altLang="zh-TW" b="1" i="1"/>
              <a:t>var1</a:t>
            </a:r>
          </a:p>
          <a:p>
            <a:pPr eaLnBrk="1" hangingPunct="1"/>
            <a:r>
              <a:rPr lang="en-US" altLang="zh-TW"/>
              <a:t>Variable names should not be the same as JavaScript  reserved words.</a:t>
            </a:r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矩形 1">
            <a:extLst>
              <a:ext uri="{FF2B5EF4-FFF2-40B4-BE49-F238E27FC236}">
                <a16:creationId xmlns:a16="http://schemas.microsoft.com/office/drawing/2014/main" id="{2A592CDE-F575-47D0-B29E-68635D1A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75" y="6289675"/>
            <a:ext cx="5611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  <a:hlinkClick r:id="rId2"/>
              </a:rPr>
              <a:t>https://www.w3schools.com/js/js_reserved.a</a:t>
            </a:r>
            <a:r>
              <a:rPr lang="en-US" altLang="zh-TW" sz="1800">
                <a:latin typeface="Arial" panose="020B0604020202020204" pitchFamily="34" charset="0"/>
                <a:hlinkClick r:id="rId2"/>
              </a:rPr>
              <a:t>s</a:t>
            </a:r>
            <a:r>
              <a:rPr lang="zh-TW" altLang="en-US" sz="1800">
                <a:latin typeface="Arial" panose="020B0604020202020204" pitchFamily="34" charset="0"/>
                <a:hlinkClick r:id="rId2"/>
              </a:rPr>
              <a:t>p</a:t>
            </a:r>
            <a:endParaRPr lang="en-US" altLang="zh-TW" sz="1800">
              <a:latin typeface="Arial" panose="020B0604020202020204" pitchFamily="34" charset="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0B0AC8B-776D-46CF-9294-57C8738D113A}"/>
              </a:ext>
            </a:extLst>
          </p:cNvPr>
          <p:cNvGraphicFramePr>
            <a:graphicFrameLocks noGrp="1"/>
          </p:cNvGraphicFramePr>
          <p:nvPr/>
        </p:nvGraphicFramePr>
        <p:xfrm>
          <a:off x="1258888" y="1196975"/>
          <a:ext cx="6481762" cy="5040313"/>
        </p:xfrm>
        <a:graphic>
          <a:graphicData uri="http://schemas.openxmlformats.org/drawingml/2006/table">
            <a:tbl>
              <a:tblPr/>
              <a:tblGrid>
                <a:gridCol w="1829864">
                  <a:extLst>
                    <a:ext uri="{9D8B030D-6E8A-4147-A177-3AD203B41FA5}">
                      <a16:colId xmlns:a16="http://schemas.microsoft.com/office/drawing/2014/main" val="412442312"/>
                    </a:ext>
                  </a:extLst>
                </a:gridCol>
                <a:gridCol w="1663513">
                  <a:extLst>
                    <a:ext uri="{9D8B030D-6E8A-4147-A177-3AD203B41FA5}">
                      <a16:colId xmlns:a16="http://schemas.microsoft.com/office/drawing/2014/main" val="45164614"/>
                    </a:ext>
                  </a:extLst>
                </a:gridCol>
                <a:gridCol w="1497162">
                  <a:extLst>
                    <a:ext uri="{9D8B030D-6E8A-4147-A177-3AD203B41FA5}">
                      <a16:colId xmlns:a16="http://schemas.microsoft.com/office/drawing/2014/main" val="3608857562"/>
                    </a:ext>
                  </a:extLst>
                </a:gridCol>
                <a:gridCol w="1491223">
                  <a:extLst>
                    <a:ext uri="{9D8B030D-6E8A-4147-A177-3AD203B41FA5}">
                      <a16:colId xmlns:a16="http://schemas.microsoft.com/office/drawing/2014/main" val="258618548"/>
                    </a:ext>
                  </a:extLst>
                </a:gridCol>
              </a:tblGrid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abstract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arguments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await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boolean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758240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break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byte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case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catch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841279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char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class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const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continue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609535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debugger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default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delete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do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66770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double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else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enum</a:t>
                      </a:r>
                      <a:endParaRPr lang="en-US" sz="12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eval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399260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export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extends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false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final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830684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finally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float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for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function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333354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goto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if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implements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import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57548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in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instanceof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int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interface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407830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let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long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native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new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361118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null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package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private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protected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003800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public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return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short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static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505386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super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switch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synchronized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this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96577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throw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throws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transient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true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61458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try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typeof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var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void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104461"/>
                  </a:ext>
                </a:extLst>
              </a:tr>
              <a:tr h="31502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volatile</a:t>
                      </a:r>
                    </a:p>
                  </a:txBody>
                  <a:tcPr marL="104622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while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with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yield</a:t>
                      </a:r>
                    </a:p>
                  </a:txBody>
                  <a:tcPr marL="52310" marR="52310" marT="52299" marB="52299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67381"/>
                  </a:ext>
                </a:extLst>
              </a:tr>
            </a:tbl>
          </a:graphicData>
        </a:graphic>
      </p:graphicFrame>
      <p:sp>
        <p:nvSpPr>
          <p:cNvPr id="25684" name="標題 3">
            <a:extLst>
              <a:ext uri="{FF2B5EF4-FFF2-40B4-BE49-F238E27FC236}">
                <a16:creationId xmlns:a16="http://schemas.microsoft.com/office/drawing/2014/main" id="{6F2447FA-78FA-478A-A318-BA625585A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68288"/>
            <a:ext cx="8229600" cy="706437"/>
          </a:xfrm>
        </p:spPr>
        <p:txBody>
          <a:bodyPr/>
          <a:lstStyle/>
          <a:p>
            <a:r>
              <a:rPr lang="en-US" altLang="zh-TW"/>
              <a:t>JavaScript Reserved Words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>
            <a:extLst>
              <a:ext uri="{FF2B5EF4-FFF2-40B4-BE49-F238E27FC236}">
                <a16:creationId xmlns:a16="http://schemas.microsoft.com/office/drawing/2014/main" id="{DA5E8126-AC32-4341-B87F-3CA553AD3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/>
              <a:t>Declaring JavaScript Variables</a:t>
            </a:r>
            <a:endParaRPr lang="zh-TW" altLang="en-US"/>
          </a:p>
        </p:txBody>
      </p:sp>
      <p:sp>
        <p:nvSpPr>
          <p:cNvPr id="26627" name="內容版面配置區 2">
            <a:extLst>
              <a:ext uri="{FF2B5EF4-FFF2-40B4-BE49-F238E27FC236}">
                <a16:creationId xmlns:a16="http://schemas.microsoft.com/office/drawing/2014/main" id="{4DE6F07D-11AD-43FB-8E62-B2686B5EE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341438"/>
            <a:ext cx="8572500" cy="4929187"/>
          </a:xfrm>
        </p:spPr>
        <p:txBody>
          <a:bodyPr/>
          <a:lstStyle/>
          <a:p>
            <a:pPr eaLnBrk="1" hangingPunct="1"/>
            <a:r>
              <a:rPr lang="en-US" altLang="zh-TW" sz="2400"/>
              <a:t>Declare JavaScript variables with the </a:t>
            </a: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sz="2400" b="1"/>
              <a:t> statement</a:t>
            </a:r>
            <a:r>
              <a:rPr lang="en-US" altLang="zh-TW" sz="2400"/>
              <a:t>.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var x;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var carname;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zh-TW" sz="2400"/>
              <a:t>Assign values to the variables when you declare them.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var x=5;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var carname="Volvo";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zh-TW" sz="2400"/>
              <a:t>Assign values to variables that have not yet been declared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x=5;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carname="Volvo";</a:t>
            </a:r>
          </a:p>
          <a:p>
            <a:pPr eaLnBrk="1" hangingPunct="1"/>
            <a:r>
              <a:rPr lang="en-US" altLang="zh-TW" sz="2400"/>
              <a:t>Redeclaring a JavaScript variable will not lose its original value.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var x=5;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var x;</a:t>
            </a:r>
            <a:endParaRPr lang="zh-TW" altLang="en-US" sz="2000" b="1">
              <a:solidFill>
                <a:srgbClr val="FF0000"/>
              </a:solidFill>
            </a:endParaRPr>
          </a:p>
        </p:txBody>
      </p:sp>
      <p:sp>
        <p:nvSpPr>
          <p:cNvPr id="26628" name="文字方塊 3">
            <a:extLst>
              <a:ext uri="{FF2B5EF4-FFF2-40B4-BE49-F238E27FC236}">
                <a16:creationId xmlns:a16="http://schemas.microsoft.com/office/drawing/2014/main" id="{41B6F2A1-B808-4919-A0A9-F36D6B092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1928813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x, carname;</a:t>
            </a:r>
            <a:endParaRPr kumimoji="0" lang="zh-TW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9" name="文字方塊 4">
            <a:extLst>
              <a:ext uri="{FF2B5EF4-FFF2-40B4-BE49-F238E27FC236}">
                <a16:creationId xmlns:a16="http://schemas.microsoft.com/office/drawing/2014/main" id="{88ACFFAB-6F73-4283-8559-4C6F3560D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3286125"/>
            <a:ext cx="3232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kumimoji="0" lang="en-US" altLang="zh-TW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x=5, carname="Volvo";</a:t>
            </a:r>
            <a:endParaRPr kumimoji="0" lang="zh-TW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0DC7ACAD-1644-41F8-9CF4-80938E74F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var, let, const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2866C4-0037-4904-A488-D851EB97A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557338"/>
            <a:ext cx="7548563" cy="4686300"/>
          </a:xfrm>
        </p:spPr>
        <p:txBody>
          <a:bodyPr/>
          <a:lstStyle/>
          <a:p>
            <a:pPr>
              <a:defRPr/>
            </a:pPr>
            <a:r>
              <a:rPr lang="en-US" altLang="zh-TW" b="1" dirty="0" err="1"/>
              <a:t>var</a:t>
            </a:r>
            <a:endParaRPr lang="en-US" altLang="zh-TW" b="1" i="1" dirty="0"/>
          </a:p>
          <a:p>
            <a:pPr lvl="1">
              <a:defRPr/>
            </a:pPr>
            <a:r>
              <a:rPr lang="en-US" altLang="zh-TW" b="1" dirty="0"/>
              <a:t>Global scope</a:t>
            </a:r>
            <a:r>
              <a:rPr lang="en-US" altLang="zh-TW" dirty="0"/>
              <a:t>, </a:t>
            </a:r>
            <a:r>
              <a:rPr lang="en-US" altLang="zh-TW" b="1" dirty="0"/>
              <a:t>Function scope</a:t>
            </a:r>
          </a:p>
          <a:p>
            <a:pPr>
              <a:defRPr/>
            </a:pPr>
            <a:r>
              <a:rPr lang="en-US" altLang="zh-TW" b="1" dirty="0"/>
              <a:t>let</a:t>
            </a:r>
          </a:p>
          <a:p>
            <a:pPr lvl="1">
              <a:defRPr/>
            </a:pPr>
            <a:r>
              <a:rPr lang="en-US" altLang="zh-TW" b="1" dirty="0"/>
              <a:t>Block scope</a:t>
            </a:r>
          </a:p>
          <a:p>
            <a:pPr lvl="1">
              <a:defRPr/>
            </a:pPr>
            <a:r>
              <a:rPr lang="en-US" altLang="zh-TW" dirty="0"/>
              <a:t>Variables declared inside a block </a:t>
            </a:r>
            <a:r>
              <a:rPr lang="en-US" altLang="zh-TW" b="1" dirty="0"/>
              <a:t>{ }</a:t>
            </a:r>
            <a:endParaRPr lang="en-US" altLang="zh-TW" dirty="0"/>
          </a:p>
          <a:p>
            <a:pPr>
              <a:defRPr/>
            </a:pPr>
            <a:r>
              <a:rPr lang="en-US" altLang="zh-TW" b="1" dirty="0" err="1"/>
              <a:t>const</a:t>
            </a:r>
            <a:endParaRPr lang="en-US" altLang="zh-TW" b="1" dirty="0"/>
          </a:p>
          <a:p>
            <a:pPr marL="857250" lvl="1" indent="-457200">
              <a:defRPr/>
            </a:pPr>
            <a:r>
              <a:rPr lang="en-US" altLang="zh-TW" dirty="0"/>
              <a:t>constant value</a:t>
            </a:r>
          </a:p>
          <a:p>
            <a:pPr marL="857250" lvl="1" indent="-457200">
              <a:defRPr/>
            </a:pPr>
            <a:r>
              <a:rPr lang="en-US" altLang="zh-TW" dirty="0"/>
              <a:t>can not be changed</a:t>
            </a:r>
          </a:p>
          <a:p>
            <a:pPr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1FE99939-5324-4E67-BB3F-A94A24794229}"/>
              </a:ext>
            </a:extLst>
          </p:cNvPr>
          <p:cNvSpPr txBox="1"/>
          <p:nvPr/>
        </p:nvSpPr>
        <p:spPr>
          <a:xfrm>
            <a:off x="1116013" y="260350"/>
            <a:ext cx="6911975" cy="61245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sz="2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totalPay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>
              <a:defRPr/>
            </a:pPr>
            <a:endParaRPr lang="en-US" altLang="zh-TW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check(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price) {</a:t>
            </a: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zh-TW" sz="2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partialSum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paritialSum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*price;</a:t>
            </a: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partialSum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defRPr/>
            </a:pPr>
            <a:endParaRPr lang="en-US" altLang="zh-TW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zh-TW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=0;i&lt;100,i++) {</a:t>
            </a: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zh-TW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triple=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pPr>
              <a:defRPr/>
            </a:pP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defRPr/>
            </a:pPr>
            <a:endParaRPr lang="en-US" altLang="zh-TW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altLang="zh-TW" sz="2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discount=0.8;</a:t>
            </a:r>
            <a:endParaRPr lang="zh-TW" altLang="en-US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D27ED887-E642-4208-8350-392636E1D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/>
              <a:t>JavaScript Data Types </a:t>
            </a:r>
            <a:endParaRPr lang="zh-TW" altLang="en-US"/>
          </a:p>
        </p:txBody>
      </p:sp>
      <p:sp>
        <p:nvSpPr>
          <p:cNvPr id="29699" name="內容版面配置區 2">
            <a:extLst>
              <a:ext uri="{FF2B5EF4-FFF2-40B4-BE49-F238E27FC236}">
                <a16:creationId xmlns:a16="http://schemas.microsoft.com/office/drawing/2014/main" id="{B264F9D0-6F99-445E-8590-A860DEF91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417638"/>
            <a:ext cx="4038600" cy="4525962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data = -20;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pi = 3.14159;</a:t>
            </a:r>
          </a:p>
          <a:p>
            <a:pPr eaLnBrk="1" hangingPunct="1">
              <a:spcBef>
                <a:spcPts val="1200"/>
              </a:spcBef>
              <a:buFont typeface="Wingdings 2" panose="05020102010507070707" pitchFamily="18" charset="2"/>
              <a:buNone/>
            </a:pP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str1 = "Hello World!";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str2 = 'Hello World!';</a:t>
            </a:r>
          </a:p>
          <a:p>
            <a:pPr eaLnBrk="1" hangingPunct="1">
              <a:spcBef>
                <a:spcPts val="1200"/>
              </a:spcBef>
              <a:buFont typeface="Wingdings 2" panose="05020102010507070707" pitchFamily="18" charset="2"/>
              <a:buNone/>
            </a:pP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isAdmin = true;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isLogin = false;</a:t>
            </a:r>
          </a:p>
        </p:txBody>
      </p:sp>
      <p:sp>
        <p:nvSpPr>
          <p:cNvPr id="29700" name="內容版面配置區 6">
            <a:extLst>
              <a:ext uri="{FF2B5EF4-FFF2-40B4-BE49-F238E27FC236}">
                <a16:creationId xmlns:a16="http://schemas.microsoft.com/office/drawing/2014/main" id="{85087AE7-14ED-45FF-B893-B2A94AC32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387475"/>
            <a:ext cx="4500563" cy="5195888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Wingdings 2" panose="05020102010507070707" pitchFamily="18" charset="2"/>
              <a:buNone/>
            </a:pP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scoreArr = [78, 87, 65];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arr1[0] = 1.414;</a:t>
            </a:r>
            <a:endParaRPr lang="zh-TW" altLang="en-US" sz="2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hw = function() {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document.write("Hello World!");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};</a:t>
            </a:r>
            <a:endParaRPr lang="en-US" altLang="zh-TW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car1 = {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brand:"Toyota",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cc:1987,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type:"sedan"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TW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};</a:t>
            </a:r>
          </a:p>
        </p:txBody>
      </p:sp>
      <p:sp>
        <p:nvSpPr>
          <p:cNvPr id="29701" name="矩形 1">
            <a:extLst>
              <a:ext uri="{FF2B5EF4-FFF2-40B4-BE49-F238E27FC236}">
                <a16:creationId xmlns:a16="http://schemas.microsoft.com/office/drawing/2014/main" id="{A1308709-CAE9-49DA-9FE6-90732D976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" y="59944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Null, Undefined, BigInt,</a:t>
            </a:r>
            <a:r>
              <a:rPr lang="zh-TW" altLang="en-US" sz="240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4">
            <a:extLst>
              <a:ext uri="{FF2B5EF4-FFF2-40B4-BE49-F238E27FC236}">
                <a16:creationId xmlns:a16="http://schemas.microsoft.com/office/drawing/2014/main" id="{EB70EDC4-752D-452D-98B6-D51A2B58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Data Types</a:t>
            </a:r>
            <a:r>
              <a:rPr lang="zh-TW" altLang="en-US"/>
              <a:t>相關函數</a:t>
            </a:r>
          </a:p>
        </p:txBody>
      </p:sp>
      <p:sp>
        <p:nvSpPr>
          <p:cNvPr id="31747" name="內容版面配置區 5">
            <a:extLst>
              <a:ext uri="{FF2B5EF4-FFF2-40B4-BE49-F238E27FC236}">
                <a16:creationId xmlns:a16="http://schemas.microsoft.com/office/drawing/2014/main" id="{C50B0A4D-9016-461C-A2FF-445CEF767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TW" sz="2800" b="1"/>
              <a:t>typeof( 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var str1 = "Hello World!";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typeof(str1)   </a:t>
            </a:r>
            <a:r>
              <a:rPr lang="en-US" altLang="zh-TW" sz="2400">
                <a:sym typeface="Wingdings" panose="05000000000000000000" pitchFamily="2" charset="2"/>
              </a:rPr>
              <a:t> string</a:t>
            </a:r>
            <a:endParaRPr lang="en-US" altLang="zh-TW" sz="2400"/>
          </a:p>
          <a:p>
            <a:pPr eaLnBrk="1" hangingPunct="1"/>
            <a:r>
              <a:rPr lang="en-US" altLang="zh-TW" sz="2800" b="1"/>
              <a:t>parseInt( 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parseInt("329forYoung")  </a:t>
            </a:r>
            <a:r>
              <a:rPr lang="en-US" altLang="zh-TW" sz="2400">
                <a:sym typeface="Wingdings" panose="05000000000000000000" pitchFamily="2" charset="2"/>
              </a:rPr>
              <a:t> 329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parsetInt("329forYoung", 16)  </a:t>
            </a:r>
            <a:r>
              <a:rPr lang="en-US" altLang="zh-TW" sz="2400"/>
              <a:t>12959 (=0x329f)</a:t>
            </a:r>
          </a:p>
          <a:p>
            <a:pPr eaLnBrk="1" hangingPunct="1"/>
            <a:r>
              <a:rPr lang="en-US" altLang="zh-TW" sz="2800" b="1"/>
              <a:t>parseFloat( )</a:t>
            </a:r>
          </a:p>
          <a:p>
            <a:pPr marL="742950" lvl="2" indent="-342900" eaLnBrk="1" hangingPunct="1">
              <a:buFont typeface="Wingdings 2" panose="05020102010507070707" pitchFamily="18" charset="2"/>
              <a:buNone/>
            </a:pPr>
            <a:r>
              <a:rPr lang="en-US" altLang="zh-TW" sz="2800"/>
              <a:t>parseFloat</a:t>
            </a:r>
            <a:r>
              <a:rPr lang="en-US" altLang="zh-TW"/>
              <a:t>("3.29forYoung")  </a:t>
            </a:r>
            <a:r>
              <a:rPr lang="en-US" altLang="zh-TW">
                <a:sym typeface="Wingdings" panose="05000000000000000000" pitchFamily="2" charset="2"/>
              </a:rPr>
              <a:t> 3.29</a:t>
            </a:r>
            <a:endParaRPr lang="en-US" altLang="zh-TW" sz="2800"/>
          </a:p>
          <a:p>
            <a:pPr eaLnBrk="1" hangingPunct="1"/>
            <a:r>
              <a:rPr lang="en-US" altLang="zh-TW" sz="2800" b="1"/>
              <a:t>eval( 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eval("3+2")  </a:t>
            </a:r>
            <a:r>
              <a:rPr lang="en-US" altLang="zh-TW" sz="2400">
                <a:sym typeface="Wingdings" panose="05000000000000000000" pitchFamily="2" charset="2"/>
              </a:rPr>
              <a:t>  5</a:t>
            </a:r>
            <a:endParaRPr lang="en-US" altLang="zh-TW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>
            <a:extLst>
              <a:ext uri="{FF2B5EF4-FFF2-40B4-BE49-F238E27FC236}">
                <a16:creationId xmlns:a16="http://schemas.microsoft.com/office/drawing/2014/main" id="{B3EBEC93-EB53-409B-9499-ED711C387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Number</a:t>
            </a:r>
            <a:endParaRPr lang="zh-TW" altLang="en-US"/>
          </a:p>
        </p:txBody>
      </p:sp>
      <p:sp>
        <p:nvSpPr>
          <p:cNvPr id="11267" name="內容版面配置區 2">
            <a:extLst>
              <a:ext uri="{FF2B5EF4-FFF2-40B4-BE49-F238E27FC236}">
                <a16:creationId xmlns:a16="http://schemas.microsoft.com/office/drawing/2014/main" id="{3437247A-6EA8-43E5-89ED-ACCD32ACD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32575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 = 15;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 j = -20;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 k = .38;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 x = 4.2e-3;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 y = 0xa5;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 z = 047;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zh-TW" b="1" dirty="0"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zh-TW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4FD34D3-6020-4E9F-AA83-066B2A768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WWW</a:t>
            </a:r>
            <a:r>
              <a:rPr lang="zh-TW" altLang="en-US"/>
              <a:t>技術發展</a:t>
            </a:r>
            <a:r>
              <a:rPr lang="en-US" altLang="zh-TW"/>
              <a:t>-JavaScript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0921D3F-E920-47E4-A8A1-2F1EA31D9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(Dec. 1995) Netscape Navigator 2.0</a:t>
            </a:r>
            <a:r>
              <a:rPr lang="zh-TW" altLang="en-US"/>
              <a:t>支援</a:t>
            </a:r>
            <a:r>
              <a:rPr lang="en-US" altLang="zh-TW"/>
              <a:t>JavaScript</a:t>
            </a:r>
          </a:p>
          <a:p>
            <a:pPr lvl="1" eaLnBrk="1" hangingPunct="1"/>
            <a:r>
              <a:rPr lang="zh-TW" altLang="en-US"/>
              <a:t>可於</a:t>
            </a:r>
            <a:r>
              <a:rPr lang="en-US" altLang="zh-TW"/>
              <a:t>Brower</a:t>
            </a:r>
            <a:r>
              <a:rPr lang="zh-TW" altLang="en-US"/>
              <a:t>中解譯執行的程式語言</a:t>
            </a:r>
          </a:p>
          <a:p>
            <a:pPr eaLnBrk="1" hangingPunct="1"/>
            <a:endParaRPr lang="en-US" altLang="zh-TW"/>
          </a:p>
        </p:txBody>
      </p:sp>
      <p:sp>
        <p:nvSpPr>
          <p:cNvPr id="14340" name="Text Box 5">
            <a:extLst>
              <a:ext uri="{FF2B5EF4-FFF2-40B4-BE49-F238E27FC236}">
                <a16:creationId xmlns:a16="http://schemas.microsoft.com/office/drawing/2014/main" id="{C163E0CA-3B1E-4AEA-AFC3-B6E1FCF95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860800"/>
            <a:ext cx="8964613" cy="16541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b="1">
                <a:latin typeface="Courier New" panose="02070309020205020404" pitchFamily="49" charset="0"/>
              </a:rPr>
              <a:t>&lt;script&gt;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b="1">
                <a:latin typeface="Courier New" panose="02070309020205020404" pitchFamily="49" charset="0"/>
              </a:rPr>
              <a:t>for (i=0;i&lt;10;i++)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b="1">
                <a:latin typeface="Courier New" panose="02070309020205020404" pitchFamily="49" charset="0"/>
              </a:rPr>
              <a:t>  document.write("&lt;hr size="+2*i+" width=" + 40*i+" color='red'&gt;");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b="1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b="1">
                <a:latin typeface="Courier New" panose="02070309020205020404" pitchFamily="49" charset="0"/>
              </a:rPr>
              <a:t>alert("Welcome to JavaScript Test!\nSee you!");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700" b="1">
                <a:latin typeface="Courier New" panose="02070309020205020404" pitchFamily="49" charset="0"/>
              </a:rPr>
              <a:t>&lt;/script&gt;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>
            <a:extLst>
              <a:ext uri="{FF2B5EF4-FFF2-40B4-BE49-F238E27FC236}">
                <a16:creationId xmlns:a16="http://schemas.microsoft.com/office/drawing/2014/main" id="{37E5ED54-4590-4BF4-9AD6-0429BF374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String</a:t>
            </a:r>
            <a:endParaRPr lang="zh-TW" altLang="en-US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219149BC-D011-4785-B339-C2D2B2231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525963"/>
          </a:xfrm>
        </p:spPr>
        <p:txBody>
          <a:bodyPr/>
          <a:lstStyle/>
          <a:p>
            <a:pPr lvl="1" indent="-563563" eaLnBrk="1" hangingPunct="1">
              <a:buFont typeface="Arial" charset="0"/>
              <a:buNone/>
              <a:defRPr/>
            </a:pP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strHW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="Hello World!";</a:t>
            </a:r>
          </a:p>
          <a:p>
            <a:pPr lvl="1" indent="-563563" eaLnBrk="1" hangingPunct="1">
              <a:buFont typeface="Arial" charset="0"/>
              <a:buNone/>
              <a:defRPr/>
            </a:pP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strHW1='Hello World!';</a:t>
            </a:r>
          </a:p>
          <a:p>
            <a:pPr lvl="1" indent="-563563" eaLnBrk="1" hangingPunct="1">
              <a:buFont typeface="Arial" charset="0"/>
              <a:buNone/>
              <a:defRPr/>
            </a:pP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str1="Hello Mr. Smith's World";</a:t>
            </a:r>
          </a:p>
          <a:p>
            <a:pPr lvl="1" indent="-563563" eaLnBrk="1" hangingPunct="1">
              <a:buFont typeface="Arial" charset="0"/>
              <a:buNone/>
              <a:defRPr/>
            </a:pP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str2='Hello Mr. </a:t>
            </a: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Smith"s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World';</a:t>
            </a:r>
          </a:p>
          <a:p>
            <a:pPr lvl="1" indent="-563563" eaLnBrk="1" hangingPunct="1">
              <a:buFont typeface="Arial" charset="0"/>
              <a:buNone/>
              <a:defRPr/>
            </a:pP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str3="Hello Mr. Smith\"s World";</a:t>
            </a:r>
          </a:p>
          <a:p>
            <a:pPr lvl="1" indent="-563563" eaLnBrk="1" hangingPunct="1">
              <a:buFont typeface="Arial" charset="0"/>
              <a:buNone/>
              <a:defRPr/>
            </a:pPr>
            <a:r>
              <a:rPr lang="en-US" altLang="zh-TW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 str4='Hello Mr. Smith\'s World';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zh-TW" dirty="0"/>
              <a:t>Escape characters:</a:t>
            </a:r>
          </a:p>
          <a:p>
            <a:pPr lvl="1" eaLnBrk="1" hangingPunct="1">
              <a:defRPr/>
            </a:pPr>
            <a:r>
              <a:rPr lang="en-US" altLang="zh-TW" dirty="0"/>
              <a:t>\0, \b, \t, \n, \v, \f,\r, \", \', \\, \</a:t>
            </a:r>
            <a:r>
              <a:rPr lang="en-US" altLang="zh-TW" dirty="0" err="1"/>
              <a:t>xXX</a:t>
            </a:r>
            <a:r>
              <a:rPr lang="en-US" altLang="zh-TW" dirty="0"/>
              <a:t>, \</a:t>
            </a:r>
            <a:r>
              <a:rPr lang="en-US" altLang="zh-TW" dirty="0" err="1"/>
              <a:t>uXXXX</a:t>
            </a:r>
            <a:endParaRPr lang="en-US" altLang="zh-TW" dirty="0"/>
          </a:p>
        </p:txBody>
      </p:sp>
      <p:sp>
        <p:nvSpPr>
          <p:cNvPr id="33796" name="文字方塊 3">
            <a:extLst>
              <a:ext uri="{FF2B5EF4-FFF2-40B4-BE49-F238E27FC236}">
                <a16:creationId xmlns:a16="http://schemas.microsoft.com/office/drawing/2014/main" id="{C3A23DD7-0FD0-4CA9-9F00-1EE43C731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6143625"/>
            <a:ext cx="877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Latin 1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33797" name="文字方塊 4">
            <a:extLst>
              <a:ext uri="{FF2B5EF4-FFF2-40B4-BE49-F238E27FC236}">
                <a16:creationId xmlns:a16="http://schemas.microsoft.com/office/drawing/2014/main" id="{52E0C084-DDFD-4F58-802A-4FBF9597C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6143625"/>
            <a:ext cx="1030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Unicode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4AA8A6A5-4B98-408B-82BF-0A77BC0CD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316074"/>
            <a:ext cx="8229600" cy="1143000"/>
          </a:xfrm>
        </p:spPr>
        <p:txBody>
          <a:bodyPr/>
          <a:lstStyle/>
          <a:p>
            <a:r>
              <a:rPr lang="en-US" altLang="zh-TW" sz="4000" dirty="0"/>
              <a:t>Template Literals (String Templates)</a:t>
            </a:r>
            <a:endParaRPr lang="zh-TW" altLang="en-US" sz="4000" dirty="0"/>
          </a:p>
        </p:txBody>
      </p:sp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F6FEDCD2-A624-4310-B7A2-8AA29EB51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70570"/>
            <a:ext cx="8229600" cy="4686300"/>
          </a:xfrm>
        </p:spPr>
        <p:txBody>
          <a:bodyPr/>
          <a:lstStyle/>
          <a:p>
            <a:r>
              <a:rPr lang="en-US" altLang="zh-TW" dirty="0"/>
              <a:t>Template Literals use back-ticks (` `) rather than the quotes (" ") to define a string.</a:t>
            </a:r>
          </a:p>
          <a:p>
            <a:r>
              <a:rPr lang="en-US" altLang="zh-TW" dirty="0"/>
              <a:t>Template literals allow variables in strings.</a:t>
            </a:r>
            <a:endParaRPr lang="zh-TW" altLang="en-US" dirty="0"/>
          </a:p>
        </p:txBody>
      </p:sp>
      <p:sp>
        <p:nvSpPr>
          <p:cNvPr id="17412" name="文字方塊 4">
            <a:extLst>
              <a:ext uri="{FF2B5EF4-FFF2-40B4-BE49-F238E27FC236}">
                <a16:creationId xmlns:a16="http://schemas.microsoft.com/office/drawing/2014/main" id="{CFA458A2-C50E-44DA-B9BD-A5C9B6B81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75747"/>
            <a:ext cx="8573181" cy="8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200" dirty="0"/>
              <a:t>let </a:t>
            </a:r>
            <a:r>
              <a:rPr lang="en-US" altLang="zh-TW" sz="2200" b="1" i="1" dirty="0"/>
              <a:t>title</a:t>
            </a:r>
            <a:r>
              <a:rPr lang="zh-TW" altLang="en-US" sz="2200" b="1" i="1" dirty="0"/>
              <a:t> </a:t>
            </a:r>
            <a:r>
              <a:rPr lang="en-US" altLang="zh-TW" sz="2200" dirty="0"/>
              <a:t>=</a:t>
            </a:r>
            <a:r>
              <a:rPr lang="zh-TW" altLang="en-US" sz="2200" dirty="0"/>
              <a:t> </a:t>
            </a:r>
            <a:r>
              <a:rPr lang="en-US" altLang="zh-TW" sz="2200" dirty="0"/>
              <a:t>"How to use back-ticks";</a:t>
            </a:r>
          </a:p>
          <a:p>
            <a:pPr>
              <a:lnSpc>
                <a:spcPct val="150000"/>
              </a:lnSpc>
            </a:pPr>
            <a:r>
              <a:rPr lang="en-US" altLang="zh-TW" sz="2200" dirty="0" err="1"/>
              <a:t>document.getElementById</a:t>
            </a:r>
            <a:r>
              <a:rPr lang="en-US" altLang="zh-TW" sz="2200" dirty="0"/>
              <a:t>("</a:t>
            </a:r>
            <a:r>
              <a:rPr lang="en-US" altLang="zh-TW" sz="2200" dirty="0" err="1"/>
              <a:t>cont</a:t>
            </a:r>
            <a:r>
              <a:rPr lang="en-US" altLang="zh-TW" sz="2200" dirty="0"/>
              <a:t>").</a:t>
            </a:r>
            <a:r>
              <a:rPr lang="en-US" altLang="zh-TW" sz="2200" dirty="0" err="1"/>
              <a:t>innerHTML</a:t>
            </a:r>
            <a:r>
              <a:rPr lang="en-US" altLang="zh-TW" sz="2200" dirty="0"/>
              <a:t>=</a:t>
            </a:r>
            <a:r>
              <a:rPr lang="en-US" altLang="zh-TW" sz="2200" b="1" dirty="0">
                <a:solidFill>
                  <a:srgbClr val="FF0000"/>
                </a:solidFill>
              </a:rPr>
              <a:t>`</a:t>
            </a:r>
            <a:r>
              <a:rPr lang="en-US" altLang="zh-TW" sz="2200" dirty="0"/>
              <a:t>&lt;h2&gt;</a:t>
            </a:r>
            <a:r>
              <a:rPr lang="en-US" altLang="zh-TW" sz="2200" b="1" dirty="0">
                <a:solidFill>
                  <a:srgbClr val="FF0000"/>
                </a:solidFill>
              </a:rPr>
              <a:t>${</a:t>
            </a:r>
            <a:r>
              <a:rPr lang="en-US" altLang="zh-TW" sz="2200" b="1" i="1" dirty="0"/>
              <a:t>title</a:t>
            </a:r>
            <a:r>
              <a:rPr lang="en-US" altLang="zh-TW" sz="2200" b="1" dirty="0">
                <a:solidFill>
                  <a:srgbClr val="FF0000"/>
                </a:solidFill>
              </a:rPr>
              <a:t>}</a:t>
            </a:r>
            <a:r>
              <a:rPr lang="en-US" altLang="zh-TW" sz="2200" dirty="0"/>
              <a:t>&lt;/h2&gt;</a:t>
            </a:r>
            <a:r>
              <a:rPr lang="en-US" altLang="zh-TW" sz="2200" b="1" dirty="0">
                <a:solidFill>
                  <a:srgbClr val="FF0000"/>
                </a:solidFill>
              </a:rPr>
              <a:t>`</a:t>
            </a:r>
            <a:r>
              <a:rPr lang="en-US" altLang="zh-TW" sz="2200" dirty="0"/>
              <a:t>;</a:t>
            </a:r>
            <a:endParaRPr lang="zh-TW" altLang="en-US" sz="2200" dirty="0"/>
          </a:p>
        </p:txBody>
      </p:sp>
      <p:sp>
        <p:nvSpPr>
          <p:cNvPr id="17413" name="矩形 5">
            <a:extLst>
              <a:ext uri="{FF2B5EF4-FFF2-40B4-BE49-F238E27FC236}">
                <a16:creationId xmlns:a16="http://schemas.microsoft.com/office/drawing/2014/main" id="{0A30D6AB-1D60-408A-8CF6-401441CB6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37112"/>
            <a:ext cx="82296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>
                <a:latin typeface="Consolas" panose="020B0609020204030204" pitchFamily="49" charset="0"/>
              </a:rPr>
              <a:t>let </a:t>
            </a:r>
            <a:r>
              <a:rPr lang="en-US" altLang="zh-TW" sz="2400" dirty="0" err="1">
                <a:latin typeface="Consolas" panose="020B0609020204030204" pitchFamily="49" charset="0"/>
              </a:rPr>
              <a:t>firstName</a:t>
            </a:r>
            <a:r>
              <a:rPr lang="en-US" altLang="zh-TW" sz="2400" dirty="0">
                <a:latin typeface="Consolas" panose="020B0609020204030204" pitchFamily="49" charset="0"/>
              </a:rPr>
              <a:t> = "John";</a:t>
            </a:r>
            <a:br>
              <a:rPr lang="en-US" altLang="zh-TW" sz="2400" dirty="0"/>
            </a:br>
            <a:r>
              <a:rPr lang="en-US" altLang="zh-TW" sz="2400" dirty="0">
                <a:latin typeface="Consolas" panose="020B0609020204030204" pitchFamily="49" charset="0"/>
              </a:rPr>
              <a:t>let </a:t>
            </a:r>
            <a:r>
              <a:rPr lang="en-US" altLang="zh-TW" sz="2400" dirty="0" err="1">
                <a:latin typeface="Consolas" panose="020B0609020204030204" pitchFamily="49" charset="0"/>
              </a:rPr>
              <a:t>lastName</a:t>
            </a:r>
            <a:r>
              <a:rPr lang="en-US" altLang="zh-TW" sz="2400" dirty="0">
                <a:latin typeface="Consolas" panose="020B0609020204030204" pitchFamily="49" charset="0"/>
              </a:rPr>
              <a:t> = "Doe";</a:t>
            </a:r>
            <a:br>
              <a:rPr lang="en-US" altLang="zh-TW" sz="2400" dirty="0"/>
            </a:br>
            <a:r>
              <a:rPr lang="en-US" altLang="zh-TW" sz="2400" dirty="0">
                <a:latin typeface="Consolas" panose="020B0609020204030204" pitchFamily="49" charset="0"/>
              </a:rPr>
              <a:t>let text = </a:t>
            </a:r>
            <a:r>
              <a:rPr lang="en-US" altLang="zh-TW" sz="2800" b="1" dirty="0">
                <a:solidFill>
                  <a:srgbClr val="FF0000"/>
                </a:solidFill>
              </a:rPr>
              <a:t>`</a:t>
            </a:r>
            <a:r>
              <a:rPr lang="en-US" altLang="zh-TW" sz="2400" dirty="0">
                <a:latin typeface="Consolas" panose="020B0609020204030204" pitchFamily="49" charset="0"/>
              </a:rPr>
              <a:t>Welcome ${</a:t>
            </a:r>
            <a:r>
              <a:rPr lang="en-US" altLang="zh-TW" sz="2400" dirty="0" err="1">
                <a:latin typeface="Consolas" panose="020B0609020204030204" pitchFamily="49" charset="0"/>
              </a:rPr>
              <a:t>firstName</a:t>
            </a:r>
            <a:r>
              <a:rPr lang="en-US" altLang="zh-TW" sz="2400" dirty="0">
                <a:latin typeface="Consolas" panose="020B0609020204030204" pitchFamily="49" charset="0"/>
              </a:rPr>
              <a:t>}, ${</a:t>
            </a:r>
            <a:r>
              <a:rPr lang="en-US" altLang="zh-TW" sz="2400" dirty="0" err="1">
                <a:latin typeface="Consolas" panose="020B0609020204030204" pitchFamily="49" charset="0"/>
              </a:rPr>
              <a:t>lastName</a:t>
            </a:r>
            <a:r>
              <a:rPr lang="en-US" altLang="zh-TW" sz="2400" dirty="0">
                <a:latin typeface="Consolas" panose="020B0609020204030204" pitchFamily="49" charset="0"/>
              </a:rPr>
              <a:t>}!</a:t>
            </a:r>
            <a:r>
              <a:rPr lang="en-US" altLang="zh-TW" sz="2800" b="1" dirty="0">
                <a:solidFill>
                  <a:srgbClr val="FF0000"/>
                </a:solidFill>
              </a:rPr>
              <a:t>`</a:t>
            </a:r>
            <a:r>
              <a:rPr lang="en-US" altLang="zh-TW" sz="2400" dirty="0">
                <a:latin typeface="Consolas" panose="020B0609020204030204" pitchFamily="49" charset="0"/>
              </a:rPr>
              <a:t>;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>
            <a:extLst>
              <a:ext uri="{FF2B5EF4-FFF2-40B4-BE49-F238E27FC236}">
                <a16:creationId xmlns:a16="http://schemas.microsoft.com/office/drawing/2014/main" id="{9F0F15B2-BC2D-416A-98BF-AC2C0FB4B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Boolean</a:t>
            </a:r>
            <a:endParaRPr lang="zh-TW" altLang="en-US"/>
          </a:p>
        </p:txBody>
      </p:sp>
      <p:sp>
        <p:nvSpPr>
          <p:cNvPr id="34819" name="內容版面配置區 2">
            <a:extLst>
              <a:ext uri="{FF2B5EF4-FFF2-40B4-BE49-F238E27FC236}">
                <a16:creationId xmlns:a16="http://schemas.microsoft.com/office/drawing/2014/main" id="{52DA1B62-8AF4-47E0-AE93-B03C1B32A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860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/>
              <a:t>var isOk = false;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/>
              <a:t>var isAdmin = true;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/>
              <a:t>var beTrue =1;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/>
              <a:t>var beFalse = 0;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>
            <a:extLst>
              <a:ext uri="{FF2B5EF4-FFF2-40B4-BE49-F238E27FC236}">
                <a16:creationId xmlns:a16="http://schemas.microsoft.com/office/drawing/2014/main" id="{D0E56E34-E1EB-4BB7-AFF1-6ECC514ED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Array</a:t>
            </a:r>
            <a:endParaRPr lang="zh-TW" altLang="en-US"/>
          </a:p>
        </p:txBody>
      </p:sp>
      <p:sp>
        <p:nvSpPr>
          <p:cNvPr id="35843" name="內容版面配置區 2">
            <a:extLst>
              <a:ext uri="{FF2B5EF4-FFF2-40B4-BE49-F238E27FC236}">
                <a16:creationId xmlns:a16="http://schemas.microsoft.com/office/drawing/2014/main" id="{E7CC0794-A6B2-40A0-A6C5-D95801096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TW"/>
              <a:t>Declare an array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/>
              <a:t>var arr1 = new Array();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/>
              <a:t>var arr2 = new Array(3);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/>
              <a:t>var arr3 = [];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/>
              <a:t>var arr4 = new Array(1.5, '2009', true);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zh-TW"/>
              <a:t>var arr5 = [1.5, '2009', true];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zh-TW"/>
          </a:p>
          <a:p>
            <a:pPr lvl="1" eaLnBrk="1" hangingPunct="1">
              <a:buFont typeface="Arial" panose="020B0604020202020204" pitchFamily="34" charset="0"/>
              <a:buNone/>
            </a:pPr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>
            <a:extLst>
              <a:ext uri="{FF2B5EF4-FFF2-40B4-BE49-F238E27FC236}">
                <a16:creationId xmlns:a16="http://schemas.microsoft.com/office/drawing/2014/main" id="{FF126D75-764D-47DF-8548-7AD61627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Array Index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8E668F-A899-4041-94B3-2D90931CE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b="1" dirty="0"/>
              <a:t>Integer starting from 0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altLang="zh-TW" dirty="0"/>
              <a:t>arr1[0] = 45;    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altLang="zh-TW" dirty="0"/>
              <a:t>arr1[5]= 32;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altLang="zh-TW" dirty="0"/>
          </a:p>
          <a:p>
            <a:pPr marL="342900" lvl="1" indent="-342900" eaLnBrk="1" hangingPunct="1">
              <a:buFont typeface="Wingdings 2" panose="05020102010507070707" pitchFamily="18" charset="2"/>
              <a:buChar char="ß"/>
              <a:defRPr/>
            </a:pPr>
            <a:r>
              <a:rPr lang="en-US" altLang="zh-TW" b="1" dirty="0"/>
              <a:t>String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altLang="zh-TW" dirty="0"/>
              <a:t>arr1["</a:t>
            </a:r>
            <a:r>
              <a:rPr lang="zh-TW" altLang="en-US" dirty="0"/>
              <a:t>暨大</a:t>
            </a:r>
            <a:r>
              <a:rPr lang="en-US" altLang="zh-TW" dirty="0"/>
              <a:t>"]="www.ncnu.edu.tw";  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altLang="zh-TW" dirty="0"/>
              <a:t>arr1["</a:t>
            </a:r>
            <a:r>
              <a:rPr lang="zh-TW" altLang="en-US" dirty="0"/>
              <a:t>資管系</a:t>
            </a:r>
            <a:r>
              <a:rPr lang="en-US" altLang="zh-TW" dirty="0"/>
              <a:t>"]="www.im.ncnu.edu.tw";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en-US" altLang="zh-TW" dirty="0" err="1"/>
              <a:t>mathScore</a:t>
            </a:r>
            <a:r>
              <a:rPr lang="en-US" altLang="zh-TW" dirty="0"/>
              <a:t>["</a:t>
            </a:r>
            <a:r>
              <a:rPr lang="zh-TW" altLang="en-US" dirty="0"/>
              <a:t>王曉華</a:t>
            </a:r>
            <a:r>
              <a:rPr lang="en-US" altLang="zh-TW" dirty="0"/>
              <a:t>“]= 87.5;</a:t>
            </a:r>
          </a:p>
          <a:p>
            <a:pPr>
              <a:defRPr/>
            </a:pPr>
            <a:endParaRPr lang="zh-TW" altLang="en-US" dirty="0"/>
          </a:p>
        </p:txBody>
      </p:sp>
      <p:sp>
        <p:nvSpPr>
          <p:cNvPr id="36868" name="文字方塊 3">
            <a:extLst>
              <a:ext uri="{FF2B5EF4-FFF2-40B4-BE49-F238E27FC236}">
                <a16:creationId xmlns:a16="http://schemas.microsoft.com/office/drawing/2014/main" id="{7A62B50B-5E7E-4E69-A240-5CA0EFA19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92375"/>
            <a:ext cx="290512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Associative Array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Hash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</a:p>
        </p:txBody>
      </p:sp>
      <p:sp>
        <p:nvSpPr>
          <p:cNvPr id="5" name="向右箭號 4">
            <a:extLst>
              <a:ext uri="{FF2B5EF4-FFF2-40B4-BE49-F238E27FC236}">
                <a16:creationId xmlns:a16="http://schemas.microsoft.com/office/drawing/2014/main" id="{A09067BF-DA25-40E2-BCCD-E40B402745E6}"/>
              </a:ext>
            </a:extLst>
          </p:cNvPr>
          <p:cNvSpPr/>
          <p:nvPr/>
        </p:nvSpPr>
        <p:spPr>
          <a:xfrm rot="9169703">
            <a:off x="4651059" y="3313278"/>
            <a:ext cx="851467" cy="55203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id="{490043FD-E4ED-4A69-A563-268BB8E4F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 Dimensional Array</a:t>
            </a:r>
            <a:endParaRPr lang="zh-TW" altLang="en-US"/>
          </a:p>
        </p:txBody>
      </p:sp>
      <p:sp>
        <p:nvSpPr>
          <p:cNvPr id="37891" name="內容版面配置區 2">
            <a:extLst>
              <a:ext uri="{FF2B5EF4-FFF2-40B4-BE49-F238E27FC236}">
                <a16:creationId xmlns:a16="http://schemas.microsoft.com/office/drawing/2014/main" id="{D5789193-6437-4658-B9F3-F80881EAB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435100"/>
            <a:ext cx="8928100" cy="46863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/>
              <a:t>var arr2D = [];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/>
              <a:t>arr2D[0] = ["p001", "Appl iPhone 12", 28500];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/>
              <a:t>arr2D[1] = ["p002", "SONY</a:t>
            </a:r>
            <a:r>
              <a:rPr lang="zh-TW" altLang="en-US" sz="2800"/>
              <a:t> </a:t>
            </a:r>
            <a:r>
              <a:rPr lang="en-US" altLang="zh-TW" sz="2800"/>
              <a:t>Xperia 1", 26700];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/>
              <a:t>arr2D[2] = ["p003", "ASUS Zenfone 7 ", 18900];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zh-TW" sz="280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arr2D[1][2] += 100;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document.getElementById("mobilePhone").innerHTML = arr2D[0][1];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document.getElementByID("applePrice").innerHTML = arr2D[0][2];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console.table(arr2D);</a:t>
            </a:r>
          </a:p>
        </p:txBody>
      </p:sp>
      <p:sp>
        <p:nvSpPr>
          <p:cNvPr id="37892" name="矩形 1">
            <a:extLst>
              <a:ext uri="{FF2B5EF4-FFF2-40B4-BE49-F238E27FC236}">
                <a16:creationId xmlns:a16="http://schemas.microsoft.com/office/drawing/2014/main" id="{F0A65296-45BC-4448-865B-4A57A2122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5805488"/>
            <a:ext cx="6626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latin typeface="Arial" panose="020B0604020202020204" pitchFamily="34" charset="0"/>
                <a:hlinkClick r:id="rId2"/>
              </a:rPr>
              <a:t>http://ycchen.im.ncnu.edu.tw/www2011/lab/array2D.html</a:t>
            </a:r>
            <a:endParaRPr lang="en-US" altLang="zh-TW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id="{95A00C17-0552-4953-A7E4-A4B05F3F6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運算子</a:t>
            </a:r>
            <a:r>
              <a:rPr lang="en-US" altLang="zh-TW"/>
              <a:t>(Operator)</a:t>
            </a:r>
            <a:endParaRPr lang="zh-TW" altLang="en-US"/>
          </a:p>
        </p:txBody>
      </p:sp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id="{2E6984C5-7DBA-4642-81D6-2D10B579C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8" y="1643063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b="1"/>
              <a:t>算術運算子</a:t>
            </a:r>
            <a:r>
              <a:rPr lang="en-US" altLang="zh-TW" b="1"/>
              <a:t>(Arithmetic Operators)</a:t>
            </a:r>
            <a:endParaRPr lang="zh-TW" altLang="en-US" b="1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47DE442-B9D1-4086-91A6-8F3FBBA341B1}"/>
              </a:ext>
            </a:extLst>
          </p:cNvPr>
          <p:cNvGraphicFramePr>
            <a:graphicFrameLocks noGrp="1"/>
          </p:cNvGraphicFramePr>
          <p:nvPr/>
        </p:nvGraphicFramePr>
        <p:xfrm>
          <a:off x="714375" y="2786063"/>
          <a:ext cx="7572375" cy="3333750"/>
        </p:xfrm>
        <a:graphic>
          <a:graphicData uri="http://schemas.openxmlformats.org/drawingml/2006/table">
            <a:tbl>
              <a:tblPr/>
              <a:tblGrid>
                <a:gridCol w="128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7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Operator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B59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B59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Example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B59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Result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B5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Addition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x=y+2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x=7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Subtraction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x=y-2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x=3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Multiplication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x=y*2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x=10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/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Division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x=y/2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x=2.5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4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Modulus </a:t>
                      </a:r>
                      <a:b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</a:b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(division remainder)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x=y%2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++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Increment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x=++y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x=6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--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Decrement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x=--y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x=4 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B5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8960" name="矩形 4">
            <a:extLst>
              <a:ext uri="{FF2B5EF4-FFF2-40B4-BE49-F238E27FC236}">
                <a16:creationId xmlns:a16="http://schemas.microsoft.com/office/drawing/2014/main" id="{5474B08F-7B84-4BE6-9C39-23D46A719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75" y="2357438"/>
            <a:ext cx="1819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Given that </a:t>
            </a:r>
            <a:r>
              <a:rPr lang="en-US" altLang="zh-TW" sz="1800" b="1">
                <a:latin typeface="Arial" panose="020B0604020202020204" pitchFamily="34" charset="0"/>
              </a:rPr>
              <a:t>y=5</a:t>
            </a:r>
            <a:r>
              <a:rPr lang="en-US" altLang="zh-TW" sz="1800">
                <a:latin typeface="Arial" panose="020B0604020202020204" pitchFamily="34" charset="0"/>
              </a:rPr>
              <a:t>, 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標題 1">
            <a:extLst>
              <a:ext uri="{FF2B5EF4-FFF2-40B4-BE49-F238E27FC236}">
                <a16:creationId xmlns:a16="http://schemas.microsoft.com/office/drawing/2014/main" id="{3791E83C-2696-40A3-9F8B-DBC2FB36A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/>
              <a:t>The + Operator Used on Strings</a:t>
            </a:r>
            <a:endParaRPr lang="zh-TW" altLang="en-US"/>
          </a:p>
        </p:txBody>
      </p:sp>
      <p:sp>
        <p:nvSpPr>
          <p:cNvPr id="39939" name="內容版面配置區 2">
            <a:extLst>
              <a:ext uri="{FF2B5EF4-FFF2-40B4-BE49-F238E27FC236}">
                <a16:creationId xmlns:a16="http://schemas.microsoft.com/office/drawing/2014/main" id="{BC08C9F4-AF42-45CA-93D3-1E8C8DB5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686300"/>
          </a:xfrm>
        </p:spPr>
        <p:txBody>
          <a:bodyPr/>
          <a:lstStyle/>
          <a:p>
            <a:pPr eaLnBrk="1" hangingPunct="1"/>
            <a:r>
              <a:rPr lang="en-US" altLang="zh-TW"/>
              <a:t>use + operator to add two or more string variables together.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altLang="zh-TW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/>
              <a:t>txt1="What a very ";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/>
              <a:t>txt2="nice day";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/>
              <a:t>txt3=txt1+txt2;  // What a very nice day"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>
            <a:extLst>
              <a:ext uri="{FF2B5EF4-FFF2-40B4-BE49-F238E27FC236}">
                <a16:creationId xmlns:a16="http://schemas.microsoft.com/office/drawing/2014/main" id="{BE08258B-2D10-478E-A544-A19851B6F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3" y="214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b="1"/>
              <a:t>Adding Strings and Numbers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2374B4-F027-4664-A7C0-B0AC9F1C4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ß"/>
              <a:defRPr/>
            </a:pPr>
            <a:r>
              <a:rPr lang="en-US" b="1" dirty="0"/>
              <a:t>If you add a number and a string, the result will be a string.</a:t>
            </a:r>
            <a:br>
              <a:rPr lang="en-US" b="1" dirty="0"/>
            </a:b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	</a:t>
            </a:r>
            <a:r>
              <a:rPr lang="en-US" b="1" dirty="0" err="1"/>
              <a:t>var</a:t>
            </a:r>
            <a:r>
              <a:rPr lang="en-US" b="1" dirty="0"/>
              <a:t> n=2;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	</a:t>
            </a:r>
            <a:r>
              <a:rPr lang="en-US" b="1" dirty="0" err="1"/>
              <a:t>var</a:t>
            </a:r>
            <a:r>
              <a:rPr lang="en-US" b="1" dirty="0"/>
              <a:t> s="0.5";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    </a:t>
            </a:r>
            <a:r>
              <a:rPr lang="en-US" b="1" dirty="0" err="1"/>
              <a:t>var</a:t>
            </a:r>
            <a:r>
              <a:rPr lang="en-US" b="1" dirty="0"/>
              <a:t> </a:t>
            </a:r>
            <a:r>
              <a:rPr lang="en-US" b="1" dirty="0" err="1"/>
              <a:t>nps</a:t>
            </a:r>
            <a:r>
              <a:rPr lang="en-US" b="1" dirty="0"/>
              <a:t>, </a:t>
            </a:r>
            <a:r>
              <a:rPr lang="en-US" b="1" dirty="0" err="1"/>
              <a:t>spn</a:t>
            </a:r>
            <a:r>
              <a:rPr lang="en-US" b="1" dirty="0"/>
              <a:t>, </a:t>
            </a:r>
            <a:r>
              <a:rPr lang="en-US" b="1" dirty="0" err="1"/>
              <a:t>nms</a:t>
            </a:r>
            <a:r>
              <a:rPr lang="en-US" b="1" dirty="0"/>
              <a:t>, </a:t>
            </a:r>
            <a:r>
              <a:rPr lang="en-US" b="1" dirty="0" err="1"/>
              <a:t>smn</a:t>
            </a:r>
            <a:r>
              <a:rPr lang="en-US" b="1" dirty="0"/>
              <a:t>;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	</a:t>
            </a:r>
            <a:r>
              <a:rPr lang="en-US" b="1" dirty="0" err="1"/>
              <a:t>nps</a:t>
            </a:r>
            <a:r>
              <a:rPr lang="en-US" b="1" dirty="0"/>
              <a:t> = </a:t>
            </a:r>
            <a:r>
              <a:rPr lang="en-US" b="1" dirty="0" err="1"/>
              <a:t>n+s</a:t>
            </a:r>
            <a:r>
              <a:rPr lang="en-US" b="1" dirty="0"/>
              <a:t>;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// "20.5", a string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	</a:t>
            </a:r>
            <a:r>
              <a:rPr lang="en-US" b="1" dirty="0" err="1"/>
              <a:t>spn</a:t>
            </a:r>
            <a:r>
              <a:rPr lang="en-US" b="1" dirty="0"/>
              <a:t> = </a:t>
            </a:r>
            <a:r>
              <a:rPr lang="en-US" b="1" dirty="0" err="1"/>
              <a:t>s+n</a:t>
            </a:r>
            <a:r>
              <a:rPr lang="en-US" b="1" dirty="0"/>
              <a:t>;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// "0.52", a string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	</a:t>
            </a:r>
            <a:r>
              <a:rPr lang="en-US" b="1" dirty="0" err="1"/>
              <a:t>nms</a:t>
            </a:r>
            <a:r>
              <a:rPr lang="en-US" b="1" dirty="0"/>
              <a:t> = n*s;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// 1, a number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	</a:t>
            </a:r>
            <a:r>
              <a:rPr lang="en-US" b="1" dirty="0" err="1"/>
              <a:t>smn</a:t>
            </a:r>
            <a:r>
              <a:rPr lang="en-US" b="1" dirty="0"/>
              <a:t> = s*n; 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// 1, a number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b="1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97C8CC1-FED4-4B58-AE26-668448AAE00E}"/>
              </a:ext>
            </a:extLst>
          </p:cNvPr>
          <p:cNvSpPr txBox="1"/>
          <p:nvPr/>
        </p:nvSpPr>
        <p:spPr>
          <a:xfrm>
            <a:off x="5357818" y="2285992"/>
            <a:ext cx="3360215" cy="1569660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TW" sz="2400" dirty="0" err="1">
                <a:latin typeface="Times New Roman" pitchFamily="18" charset="0"/>
                <a:ea typeface="新細明體" charset="-120"/>
                <a:cs typeface="Times New Roman" pitchFamily="18" charset="0"/>
              </a:rPr>
              <a:t>typeof</a:t>
            </a:r>
            <a:r>
              <a:rPr lang="en-US" altLang="zh-TW" sz="2400" dirty="0">
                <a:latin typeface="Times New Roman" pitchFamily="18" charset="0"/>
                <a:ea typeface="新細明體" charset="-120"/>
                <a:cs typeface="Times New Roman" pitchFamily="18" charset="0"/>
              </a:rPr>
              <a:t>( ) operator</a:t>
            </a:r>
          </a:p>
          <a:p>
            <a:pPr eaLnBrk="1" hangingPunct="1">
              <a:defRPr/>
            </a:pPr>
            <a:endParaRPr lang="en-US" altLang="zh-TW" sz="2400" dirty="0">
              <a:latin typeface="Times New Roman" pitchFamily="18" charset="0"/>
              <a:ea typeface="新細明體" charset="-12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zh-TW" sz="2400" dirty="0" err="1">
                <a:latin typeface="Times New Roman" pitchFamily="18" charset="0"/>
                <a:ea typeface="新細明體" charset="-120"/>
                <a:cs typeface="Times New Roman" pitchFamily="18" charset="0"/>
              </a:rPr>
              <a:t>typeof</a:t>
            </a:r>
            <a:r>
              <a:rPr lang="en-US" altLang="zh-TW" sz="2400" dirty="0">
                <a:latin typeface="Times New Roman" pitchFamily="18" charset="0"/>
                <a:ea typeface="新細明體" charset="-120"/>
                <a:cs typeface="Times New Roman" pitchFamily="18" charset="0"/>
              </a:rPr>
              <a:t>(</a:t>
            </a:r>
            <a:r>
              <a:rPr lang="en-US" altLang="zh-TW" sz="2400" dirty="0" err="1">
                <a:latin typeface="Times New Roman" pitchFamily="18" charset="0"/>
                <a:ea typeface="新細明體" charset="-120"/>
                <a:cs typeface="Times New Roman" pitchFamily="18" charset="0"/>
              </a:rPr>
              <a:t>nps</a:t>
            </a:r>
            <a:r>
              <a:rPr lang="en-US" altLang="zh-TW" sz="2400" dirty="0">
                <a:latin typeface="Times New Roman" pitchFamily="18" charset="0"/>
                <a:ea typeface="新細明體" charset="-120"/>
                <a:cs typeface="Times New Roman" pitchFamily="18" charset="0"/>
              </a:rPr>
              <a:t>) </a:t>
            </a:r>
            <a:r>
              <a:rPr lang="en-US" altLang="zh-TW" sz="2400" dirty="0">
                <a:latin typeface="Times New Roman" pitchFamily="18" charset="0"/>
                <a:ea typeface="新細明體" charset="-120"/>
                <a:cs typeface="Times New Roman" pitchFamily="18" charset="0"/>
                <a:sym typeface="Wingdings" pitchFamily="2" charset="2"/>
              </a:rPr>
              <a:t> "string"</a:t>
            </a:r>
          </a:p>
          <a:p>
            <a:pPr eaLnBrk="1" hangingPunct="1">
              <a:defRPr/>
            </a:pPr>
            <a:r>
              <a:rPr lang="en-US" altLang="zh-TW" sz="2400" dirty="0" err="1">
                <a:latin typeface="Times New Roman" pitchFamily="18" charset="0"/>
                <a:ea typeface="新細明體" charset="-120"/>
                <a:cs typeface="Times New Roman" pitchFamily="18" charset="0"/>
                <a:sym typeface="Wingdings" pitchFamily="2" charset="2"/>
              </a:rPr>
              <a:t>typeof</a:t>
            </a:r>
            <a:r>
              <a:rPr lang="en-US" altLang="zh-TW" sz="2400" dirty="0">
                <a:latin typeface="Times New Roman" pitchFamily="18" charset="0"/>
                <a:ea typeface="新細明體" charset="-12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altLang="zh-TW" sz="2400" dirty="0" err="1">
                <a:latin typeface="Times New Roman" pitchFamily="18" charset="0"/>
                <a:ea typeface="新細明體" charset="-120"/>
                <a:cs typeface="Times New Roman" pitchFamily="18" charset="0"/>
                <a:sym typeface="Wingdings" pitchFamily="2" charset="2"/>
              </a:rPr>
              <a:t>smn</a:t>
            </a:r>
            <a:r>
              <a:rPr lang="en-US" altLang="zh-TW" sz="2400" dirty="0">
                <a:latin typeface="Times New Roman" pitchFamily="18" charset="0"/>
                <a:ea typeface="新細明體" charset="-120"/>
                <a:cs typeface="Times New Roman" pitchFamily="18" charset="0"/>
                <a:sym typeface="Wingdings" pitchFamily="2" charset="2"/>
              </a:rPr>
              <a:t>)  "number"</a:t>
            </a:r>
            <a:endParaRPr lang="zh-TW" altLang="en-US" sz="2400" dirty="0">
              <a:latin typeface="Times New Roman" pitchFamily="18" charset="0"/>
              <a:ea typeface="新細明體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1">
            <a:extLst>
              <a:ext uri="{FF2B5EF4-FFF2-40B4-BE49-F238E27FC236}">
                <a16:creationId xmlns:a16="http://schemas.microsoft.com/office/drawing/2014/main" id="{B6D6C470-26BD-4350-B200-2C07B6471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Other Adding types</a:t>
            </a:r>
            <a:endParaRPr lang="zh-TW" altLang="en-US"/>
          </a:p>
        </p:txBody>
      </p:sp>
      <p:sp>
        <p:nvSpPr>
          <p:cNvPr id="41987" name="內容版面配置區 2">
            <a:extLst>
              <a:ext uri="{FF2B5EF4-FFF2-40B4-BE49-F238E27FC236}">
                <a16:creationId xmlns:a16="http://schemas.microsoft.com/office/drawing/2014/main" id="{85C330F7-5A20-47BD-B783-E67E89193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b="1"/>
              <a:t>Booleans + Numbers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b="1">
                <a:sym typeface="Wingdings" panose="05000000000000000000" pitchFamily="2" charset="2"/>
              </a:rPr>
              <a:t> number</a:t>
            </a:r>
            <a:endParaRPr lang="en-US" altLang="zh-TW" b="1"/>
          </a:p>
          <a:p>
            <a:pPr eaLnBrk="1" hangingPunct="1"/>
            <a:r>
              <a:rPr lang="en-US" altLang="zh-TW" b="1"/>
              <a:t>Booleans + Strings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b="1">
                <a:sym typeface="Wingdings" panose="05000000000000000000" pitchFamily="2" charset="2"/>
              </a:rPr>
              <a:t> string</a:t>
            </a:r>
            <a:endParaRPr lang="en-US" altLang="zh-TW" b="1"/>
          </a:p>
          <a:p>
            <a:pPr eaLnBrk="1" hangingPunct="1"/>
            <a:r>
              <a:rPr lang="en-US" altLang="zh-TW" b="1"/>
              <a:t>Booleans +Booleans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b="1">
                <a:sym typeface="Wingdings" panose="05000000000000000000" pitchFamily="2" charset="2"/>
              </a:rPr>
              <a:t> number</a:t>
            </a:r>
            <a:endParaRPr lang="en-US" altLang="zh-TW" b="1"/>
          </a:p>
          <a:p>
            <a:pPr eaLnBrk="1" hangingPunct="1"/>
            <a:endParaRPr lang="en-US" altLang="zh-TW" b="1"/>
          </a:p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A2BDD3E6-1E1B-488B-9CA8-F0CC29B71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b="1"/>
              <a:t>How to Put a JavaScript Into an HTML Page</a:t>
            </a:r>
            <a:endParaRPr lang="zh-TW" altLang="en-US" sz="3200"/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CEBBF188-EB96-45C3-9CB8-8F53AD721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28775"/>
            <a:ext cx="6491287" cy="3916363"/>
          </a:xfrm>
          <a:ln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400" b="1">
                <a:latin typeface="Courier New" panose="02070309020205020404" pitchFamily="49" charset="0"/>
              </a:rPr>
              <a:t>&lt;html&gt;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400" b="1">
                <a:latin typeface="Courier New" panose="02070309020205020404" pitchFamily="49" charset="0"/>
              </a:rPr>
              <a:t>&lt;body&gt;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400" b="1">
                <a:solidFill>
                  <a:srgbClr val="FF0000"/>
                </a:solidFill>
                <a:latin typeface="Courier New" panose="02070309020205020404" pitchFamily="49" charset="0"/>
              </a:rPr>
              <a:t>&lt;script type="text/javascript"&gt;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400" b="1">
                <a:latin typeface="Courier New" panose="02070309020205020404" pitchFamily="49" charset="0"/>
              </a:rPr>
              <a:t>var hw="Hello World!";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400" b="1">
                <a:latin typeface="Courier New" panose="02070309020205020404" pitchFamily="49" charset="0"/>
              </a:rPr>
              <a:t>window.alert(hw);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400" b="1">
                <a:solidFill>
                  <a:srgbClr val="FF0000"/>
                </a:solidFill>
                <a:latin typeface="Courier New" panose="02070309020205020404" pitchFamily="49" charset="0"/>
              </a:rPr>
              <a:t>&lt;/script&gt;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400" b="1">
                <a:latin typeface="Courier New" panose="02070309020205020404" pitchFamily="49" charset="0"/>
              </a:rPr>
              <a:t>&lt;/body&gt;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400" b="1">
                <a:latin typeface="Courier New" panose="02070309020205020404" pitchFamily="49" charset="0"/>
              </a:rPr>
              <a:t>&lt;/html&gt;</a:t>
            </a:r>
            <a:endParaRPr lang="zh-TW" altLang="en-US" sz="24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251C7097-D7A9-4E3C-9A3A-72CB98F0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比較運算子</a:t>
            </a:r>
            <a:r>
              <a:rPr lang="en-US" altLang="zh-TW" dirty="0"/>
              <a:t>(Comparison Operators)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E7851D73-D05C-46ED-92B0-6715920DF6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8625" y="1928813"/>
          <a:ext cx="7972425" cy="44688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71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Operator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 anchor="ctr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Description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 anchor="ctr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Example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ourier New" pitchFamily="49" charset="0"/>
                          <a:cs typeface="Courier New" pitchFamily="49" charset="0"/>
                        </a:rPr>
                        <a:t>==</a:t>
                      </a:r>
                      <a:endParaRPr lang="zh-TW" sz="2000" b="1" kern="100" dirty="0"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is equal to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x==8 is false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ourier New" pitchFamily="49" charset="0"/>
                          <a:cs typeface="Courier New" pitchFamily="49" charset="0"/>
                        </a:rPr>
                        <a:t>===</a:t>
                      </a:r>
                      <a:endParaRPr lang="zh-TW" sz="2000" b="1" kern="100" dirty="0"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is exactly equal to (value and type)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x===5 is true</a:t>
                      </a:r>
                      <a:br>
                        <a:rPr lang="en-US" sz="2000" b="1" kern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en-US" sz="2000" b="1" kern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x==="5" is false</a:t>
                      </a:r>
                      <a:endParaRPr lang="zh-TW" sz="20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ourier New" pitchFamily="49" charset="0"/>
                          <a:cs typeface="Courier New" pitchFamily="49" charset="0"/>
                        </a:rPr>
                        <a:t>!=</a:t>
                      </a:r>
                      <a:endParaRPr lang="zh-TW" sz="2000" b="1" kern="100" dirty="0"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is not equal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x!=8 is true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endParaRPr lang="zh-TW" sz="2000" b="1" kern="100" dirty="0"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/>
                        <a:t>is greater than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x&gt;8 is false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endParaRPr lang="zh-TW" sz="2000" b="1" kern="100" dirty="0"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is less than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x&lt;8 is true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ourier New" pitchFamily="49" charset="0"/>
                          <a:cs typeface="Courier New" pitchFamily="49" charset="0"/>
                        </a:rPr>
                        <a:t>&gt;=</a:t>
                      </a:r>
                      <a:endParaRPr lang="zh-TW" sz="2000" b="1" kern="100" dirty="0"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is greater than or equal to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x&gt;=8 is false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Courier New" pitchFamily="49" charset="0"/>
                          <a:cs typeface="Courier New" pitchFamily="49" charset="0"/>
                        </a:rPr>
                        <a:t>&lt;=</a:t>
                      </a:r>
                      <a:endParaRPr lang="zh-TW" sz="2000" b="1" kern="100" dirty="0">
                        <a:latin typeface="Courier New" pitchFamily="49" charset="0"/>
                        <a:ea typeface="新細明體"/>
                        <a:cs typeface="Courier New" pitchFamily="49" charset="0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is less than or equal to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en-US" sz="2000" kern="0" dirty="0"/>
                        <a:t>x&lt;=8 is true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20320" marR="20320" marT="19839" marB="1983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4073" name="文字方塊 4">
            <a:extLst>
              <a:ext uri="{FF2B5EF4-FFF2-40B4-BE49-F238E27FC236}">
                <a16:creationId xmlns:a16="http://schemas.microsoft.com/office/drawing/2014/main" id="{28D90870-78E1-42EA-8B96-BE2ECD924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938" y="1500188"/>
            <a:ext cx="1236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400">
                <a:latin typeface="Calibri" panose="020F0502020204030204" pitchFamily="34" charset="0"/>
              </a:rPr>
              <a:t>var x= 5;</a:t>
            </a:r>
            <a:endParaRPr kumimoji="0" lang="zh-TW" altLang="en-US" sz="2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標題 1">
            <a:extLst>
              <a:ext uri="{FF2B5EF4-FFF2-40B4-BE49-F238E27FC236}">
                <a16:creationId xmlns:a16="http://schemas.microsoft.com/office/drawing/2014/main" id="{7F815977-F5D1-45B4-A0B0-7218484D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邏輯運算子</a:t>
            </a:r>
            <a:r>
              <a:rPr lang="en-US" altLang="zh-TW"/>
              <a:t>(Logical Operators)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7FEA5EF-CB75-4C16-95AF-F473C886483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0063" y="2571750"/>
          <a:ext cx="8229600" cy="186055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0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Operator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Example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&amp;&amp;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and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(x &lt; 10 &amp;&amp; y &gt; 1) is true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||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or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(x==5 || y==5) is false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!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not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!(x==y) is true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1" name="矩形 4">
            <a:extLst>
              <a:ext uri="{FF2B5EF4-FFF2-40B4-BE49-F238E27FC236}">
                <a16:creationId xmlns:a16="http://schemas.microsoft.com/office/drawing/2014/main" id="{68BD4414-2C34-4042-8BCE-945BD01A9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2071688"/>
            <a:ext cx="2959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Given that </a:t>
            </a:r>
            <a:r>
              <a:rPr lang="en-US" altLang="zh-TW" sz="2000" b="1">
                <a:latin typeface="Arial" panose="020B0604020202020204" pitchFamily="34" charset="0"/>
              </a:rPr>
              <a:t>x=6 and y=3</a:t>
            </a:r>
            <a:r>
              <a:rPr lang="en-US" altLang="zh-TW" sz="2000">
                <a:latin typeface="Arial" panose="020B0604020202020204" pitchFamily="34" charset="0"/>
              </a:rPr>
              <a:t>,</a:t>
            </a:r>
            <a:endParaRPr lang="zh-TW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>
            <a:extLst>
              <a:ext uri="{FF2B5EF4-FFF2-40B4-BE49-F238E27FC236}">
                <a16:creationId xmlns:a16="http://schemas.microsoft.com/office/drawing/2014/main" id="{116656D5-528C-4252-8FA1-1A7D647C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條件運算子</a:t>
            </a:r>
            <a:r>
              <a:rPr lang="en-US" altLang="zh-TW"/>
              <a:t>(Conditional Operator)</a:t>
            </a:r>
            <a:endParaRPr lang="zh-TW" altLang="en-US"/>
          </a:p>
        </p:txBody>
      </p:sp>
      <p:sp>
        <p:nvSpPr>
          <p:cNvPr id="46083" name="內容版面配置區 2">
            <a:extLst>
              <a:ext uri="{FF2B5EF4-FFF2-40B4-BE49-F238E27FC236}">
                <a16:creationId xmlns:a16="http://schemas.microsoft.com/office/drawing/2014/main" id="{5514F617-63C0-4CDB-852D-8DFA504D9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571625"/>
            <a:ext cx="8072438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/>
              <a:t>variablename</a:t>
            </a:r>
            <a:r>
              <a:rPr lang="zh-TW" altLang="en-US"/>
              <a:t> </a:t>
            </a:r>
            <a:r>
              <a:rPr lang="en-US" altLang="zh-TW"/>
              <a:t>=</a:t>
            </a:r>
            <a:r>
              <a:rPr lang="zh-TW" altLang="en-US"/>
              <a:t> </a:t>
            </a:r>
            <a:r>
              <a:rPr lang="en-US" altLang="zh-TW" b="1"/>
              <a:t>(</a:t>
            </a:r>
            <a:r>
              <a:rPr lang="en-US" altLang="zh-TW"/>
              <a:t>condition</a:t>
            </a:r>
            <a:r>
              <a:rPr lang="en-US" altLang="zh-TW" b="1"/>
              <a:t>)</a:t>
            </a:r>
            <a:r>
              <a:rPr lang="zh-TW" altLang="en-US"/>
              <a:t> </a:t>
            </a:r>
            <a:r>
              <a:rPr lang="en-US" altLang="zh-TW" b="1"/>
              <a:t>?</a:t>
            </a:r>
            <a:r>
              <a:rPr lang="zh-TW" altLang="en-US"/>
              <a:t> </a:t>
            </a:r>
            <a:r>
              <a:rPr lang="en-US" altLang="zh-TW"/>
              <a:t>value1</a:t>
            </a:r>
            <a:r>
              <a:rPr lang="zh-TW" altLang="en-US"/>
              <a:t> </a:t>
            </a:r>
            <a:r>
              <a:rPr lang="en-US" altLang="zh-TW" b="1"/>
              <a:t>:</a:t>
            </a:r>
            <a:r>
              <a:rPr lang="zh-TW" altLang="en-US"/>
              <a:t> </a:t>
            </a:r>
            <a:r>
              <a:rPr lang="en-US" altLang="zh-TW"/>
              <a:t>value2;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str1 </a:t>
            </a:r>
            <a:r>
              <a:rPr lang="en-US" altLang="zh-TW" sz="2400" b="1"/>
              <a:t>=</a:t>
            </a:r>
            <a:r>
              <a:rPr lang="en-US" altLang="zh-TW" sz="2400"/>
              <a:t> (gender</a:t>
            </a:r>
            <a:r>
              <a:rPr lang="en-US" altLang="zh-TW" sz="240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zh-TW" sz="2400"/>
              <a:t>"m") </a:t>
            </a:r>
            <a:r>
              <a:rPr lang="en-US" altLang="zh-TW" sz="2400" b="1"/>
              <a:t>?</a:t>
            </a:r>
            <a:r>
              <a:rPr lang="en-US" altLang="zh-TW" sz="2400"/>
              <a:t> "</a:t>
            </a:r>
            <a:r>
              <a:rPr lang="zh-TW" altLang="en-US" sz="2400"/>
              <a:t>先生</a:t>
            </a:r>
            <a:r>
              <a:rPr lang="en-US" altLang="zh-TW" sz="2400"/>
              <a:t>" </a:t>
            </a:r>
            <a:r>
              <a:rPr lang="en-US" altLang="zh-TW" sz="2400" b="1"/>
              <a:t>:</a:t>
            </a:r>
            <a:r>
              <a:rPr lang="en-US" altLang="zh-TW" sz="2400"/>
              <a:t> "</a:t>
            </a:r>
            <a:r>
              <a:rPr lang="zh-TW" altLang="en-US" sz="2400"/>
              <a:t>女士</a:t>
            </a:r>
            <a:r>
              <a:rPr lang="en-US" altLang="zh-TW" sz="2400"/>
              <a:t>";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str2 </a:t>
            </a:r>
            <a:r>
              <a:rPr lang="en-US" altLang="zh-TW" sz="2400" b="1"/>
              <a:t>=</a:t>
            </a:r>
            <a:r>
              <a:rPr lang="en-US" altLang="zh-TW" sz="2400"/>
              <a:t> (gender</a:t>
            </a:r>
            <a:r>
              <a:rPr lang="en-US" altLang="zh-TW" sz="240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zh-TW" sz="2400"/>
              <a:t>"m") </a:t>
            </a:r>
            <a:r>
              <a:rPr lang="en-US" altLang="zh-TW" sz="2400" b="1"/>
              <a:t>?</a:t>
            </a:r>
            <a:r>
              <a:rPr lang="en-US" altLang="zh-TW" sz="2400"/>
              <a:t> "</a:t>
            </a:r>
            <a:r>
              <a:rPr lang="zh-TW" altLang="en-US" sz="2400"/>
              <a:t>先生</a:t>
            </a:r>
            <a:r>
              <a:rPr lang="en-US" altLang="zh-TW" sz="2400"/>
              <a:t>" </a:t>
            </a:r>
            <a:r>
              <a:rPr lang="en-US" altLang="zh-TW" sz="2400" b="1"/>
              <a:t>:</a:t>
            </a:r>
            <a:r>
              <a:rPr lang="en-US" altLang="zh-TW" sz="2400"/>
              <a:t> (isMarried) ? "</a:t>
            </a:r>
            <a:r>
              <a:rPr lang="zh-TW" altLang="en-US" sz="2400"/>
              <a:t>女士</a:t>
            </a:r>
            <a:r>
              <a:rPr lang="en-US" altLang="zh-TW" sz="2400"/>
              <a:t>" : "</a:t>
            </a:r>
            <a:r>
              <a:rPr lang="zh-TW" altLang="en-US" sz="2400"/>
              <a:t>小姐</a:t>
            </a:r>
            <a:r>
              <a:rPr lang="en-US" altLang="zh-TW" sz="2400"/>
              <a:t>";</a:t>
            </a:r>
            <a:endParaRPr lang="zh-TW" altLang="en-US" sz="2400"/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FCA67FFC-694F-4DCF-A569-C8AC31FC6B95}"/>
              </a:ext>
            </a:extLst>
          </p:cNvPr>
          <p:cNvCxnSpPr/>
          <p:nvPr/>
        </p:nvCxnSpPr>
        <p:spPr>
          <a:xfrm>
            <a:off x="4572000" y="3643313"/>
            <a:ext cx="3571875" cy="1587"/>
          </a:xfrm>
          <a:prstGeom prst="line">
            <a:avLst/>
          </a:prstGeom>
          <a:ln w="19050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>
            <a:extLst>
              <a:ext uri="{FF2B5EF4-FFF2-40B4-BE49-F238E27FC236}">
                <a16:creationId xmlns:a16="http://schemas.microsoft.com/office/drawing/2014/main" id="{EA802E48-30D7-46DF-83F7-BC2EE4400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位元運算子</a:t>
            </a:r>
            <a:r>
              <a:rPr lang="en-US" altLang="zh-TW"/>
              <a:t>(bitwise operator)</a:t>
            </a:r>
            <a:endParaRPr lang="zh-TW" altLang="en-US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B51528AB-C6C5-4BA2-8E4B-5484DD561F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0063" y="1785938"/>
          <a:ext cx="8258175" cy="3644900"/>
        </p:xfrm>
        <a:graphic>
          <a:graphicData uri="http://schemas.openxmlformats.org/drawingml/2006/table">
            <a:tbl>
              <a:tblPr/>
              <a:tblGrid>
                <a:gridCol w="1757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Operator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Example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&amp;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Bitwise AND.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0x1234 &amp; 0x00ff  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  <a:sym typeface="Wingdings" pitchFamily="2" charset="2"/>
                        </a:rPr>
                        <a:t> 0x0034</a:t>
                      </a:r>
                      <a:endParaRPr kumimoji="0" lang="en-US" altLang="zh-TW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  <a:ea typeface="新細明體" pitchFamily="18" charset="-120"/>
                      </a:endParaRP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|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Bitwise OR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271463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9 | 10  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  <a:sym typeface="Wingdings" pitchFamily="2" charset="2"/>
                        </a:rPr>
                        <a:t>  11</a:t>
                      </a:r>
                      <a:endParaRPr kumimoji="0" lang="en-US" altLang="zh-TW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  <a:ea typeface="新細明體" pitchFamily="18" charset="-120"/>
                      </a:endParaRP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^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Bitwise XOR.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271463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9 ^ 10  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  <a:sym typeface="Wingdings" pitchFamily="2" charset="2"/>
                        </a:rPr>
                        <a:t>  3</a:t>
                      </a:r>
                      <a:endParaRPr kumimoji="0" lang="en-US" altLang="zh-TW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  <a:ea typeface="新細明體" pitchFamily="18" charset="-120"/>
                      </a:endParaRP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~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Bitwise NOT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271463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~0x0f   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  <a:sym typeface="Wingdings" pitchFamily="2" charset="2"/>
                        </a:rPr>
                        <a:t>  -16</a:t>
                      </a:r>
                      <a:endParaRPr kumimoji="0" lang="en-US" altLang="zh-TW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  <a:ea typeface="新細明體" pitchFamily="18" charset="-120"/>
                      </a:endParaRP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&lt;&lt;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Shift left.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271463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7 &lt;&lt; 1   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  <a:sym typeface="Wingdings" pitchFamily="2" charset="2"/>
                        </a:rPr>
                        <a:t>  14</a:t>
                      </a:r>
                      <a:endParaRPr kumimoji="0" lang="en-US" altLang="zh-TW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  <a:ea typeface="新細明體" pitchFamily="18" charset="-120"/>
                      </a:endParaRP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&gt;&gt;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Shift right.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271463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7 &gt;&gt; 1   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  <a:sym typeface="Wingdings" pitchFamily="2" charset="2"/>
                        </a:rPr>
                        <a:t>  3</a:t>
                      </a:r>
                      <a:endParaRPr kumimoji="0" lang="en-US" altLang="zh-TW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  <a:ea typeface="新細明體" pitchFamily="18" charset="-120"/>
                      </a:endParaRP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&gt;&gt;&gt;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Shift right, zero fill.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271463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-1 &gt;&gt;&gt; 2  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  <a:sym typeface="Wingdings" pitchFamily="2" charset="2"/>
                        </a:rPr>
                        <a:t>  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1073741823</a:t>
                      </a:r>
                    </a:p>
                  </a:txBody>
                  <a:tcPr marL="19050" marR="19050" marT="19050" marB="190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89B1F7-A31C-45EB-BDF8-6DDCCC50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指定運算子</a:t>
            </a:r>
            <a:r>
              <a:rPr lang="en-US" altLang="zh-TW" dirty="0"/>
              <a:t>(</a:t>
            </a:r>
            <a:r>
              <a:rPr lang="en-US" dirty="0"/>
              <a:t>Assignment Operators)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FF088BFC-25F2-48F0-AA4B-21802B9E73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8625" y="1785938"/>
          <a:ext cx="8229600" cy="4705350"/>
        </p:xfrm>
        <a:graphic>
          <a:graphicData uri="http://schemas.openxmlformats.org/drawingml/2006/table">
            <a:tbl>
              <a:tblPr/>
              <a:tblGrid>
                <a:gridCol w="1785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Operator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Example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Same 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ea typeface="新細明體" pitchFamily="18" charset="-120"/>
                        </a:rPr>
                        <a:t>Result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= 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 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x=5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+=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+= 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= x+y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x=15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-=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-= 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= x-y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x=5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*</a:t>
                      </a: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*= 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= x*y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x=50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/=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/= 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= x/y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x=2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%=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%= 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 = x%y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x=0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&lt;&lt;=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&lt;&lt;= 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= a&lt;&lt;b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ea typeface="新細明體" pitchFamily="18" charset="-12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&gt;&gt;=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&gt;&gt;= 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= a&gt;&gt;b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ea typeface="新細明體" pitchFamily="18" charset="-12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&gt;&gt;&gt;=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&gt;&gt;&gt;= 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= a&gt;&gt;&gt;b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ea typeface="新細明體" pitchFamily="18" charset="-12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&amp;=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&amp;= 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= a&amp;b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ea typeface="新細明體" pitchFamily="18" charset="-12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|=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|= 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= a|b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ea typeface="新細明體" pitchFamily="18" charset="-12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^=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^= 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ea typeface="新細明體" pitchFamily="18" charset="-120"/>
                          <a:cs typeface="Courier New" pitchFamily="49" charset="0"/>
                        </a:rPr>
                        <a:t>a = a^b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ea typeface="新細明體" pitchFamily="18" charset="-120"/>
                        <a:cs typeface="Courier New" pitchFamily="49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8203" name="矩形 4">
            <a:extLst>
              <a:ext uri="{FF2B5EF4-FFF2-40B4-BE49-F238E27FC236}">
                <a16:creationId xmlns:a16="http://schemas.microsoft.com/office/drawing/2014/main" id="{03855081-8352-474B-BB26-E1CBA0F1B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1357313"/>
            <a:ext cx="307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Given that </a:t>
            </a:r>
            <a:r>
              <a:rPr lang="en-US" altLang="zh-TW" sz="2000" b="1">
                <a:latin typeface="Arial" panose="020B0604020202020204" pitchFamily="34" charset="0"/>
              </a:rPr>
              <a:t>x=10</a:t>
            </a:r>
            <a:r>
              <a:rPr lang="en-US" altLang="zh-TW" sz="2000">
                <a:latin typeface="Arial" panose="020B0604020202020204" pitchFamily="34" charset="0"/>
              </a:rPr>
              <a:t> and </a:t>
            </a:r>
            <a:r>
              <a:rPr lang="en-US" altLang="zh-TW" sz="2000" b="1">
                <a:latin typeface="Arial" panose="020B0604020202020204" pitchFamily="34" charset="0"/>
              </a:rPr>
              <a:t>y=5</a:t>
            </a:r>
            <a:r>
              <a:rPr lang="en-US" altLang="zh-TW" sz="2000">
                <a:latin typeface="Arial" panose="020B0604020202020204" pitchFamily="34" charset="0"/>
              </a:rPr>
              <a:t>,</a:t>
            </a:r>
            <a:endParaRPr lang="zh-TW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>
            <a:extLst>
              <a:ext uri="{FF2B5EF4-FFF2-40B4-BE49-F238E27FC236}">
                <a16:creationId xmlns:a16="http://schemas.microsoft.com/office/drawing/2014/main" id="{6E0CFE76-8058-4CE0-A5D7-21F952D93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Conditional Statements</a:t>
            </a:r>
            <a:endParaRPr lang="zh-TW" altLang="en-US"/>
          </a:p>
        </p:txBody>
      </p:sp>
      <p:sp>
        <p:nvSpPr>
          <p:cNvPr id="49155" name="內容版面配置區 2">
            <a:extLst>
              <a:ext uri="{FF2B5EF4-FFF2-40B4-BE49-F238E27FC236}">
                <a16:creationId xmlns:a16="http://schemas.microsoft.com/office/drawing/2014/main" id="{957F3821-7AA1-4623-9450-D1DCD471D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4313" y="2286000"/>
            <a:ext cx="3929062" cy="1185863"/>
          </a:xfrm>
          <a:ln>
            <a:solidFill>
              <a:srgbClr val="92D05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000" b="1"/>
              <a:t>if</a:t>
            </a:r>
            <a:r>
              <a:rPr lang="en-US" altLang="zh-TW" sz="2000"/>
              <a:t> (</a:t>
            </a:r>
            <a:r>
              <a:rPr lang="en-US" altLang="zh-TW" sz="2000" i="1"/>
              <a:t>condition</a:t>
            </a:r>
            <a:r>
              <a:rPr lang="en-US" altLang="zh-TW" sz="2000"/>
              <a:t>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/>
              <a:t>// statements if condition is TRUE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/>
              <a:t>}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000"/>
          </a:p>
          <a:p>
            <a:pPr>
              <a:buFont typeface="Wingdings 2" panose="05020102010507070707" pitchFamily="18" charset="2"/>
              <a:buNone/>
            </a:pPr>
            <a:endParaRPr lang="zh-TW" altLang="en-US"/>
          </a:p>
        </p:txBody>
      </p:sp>
      <p:sp>
        <p:nvSpPr>
          <p:cNvPr id="49156" name="內容版面配置區 3">
            <a:extLst>
              <a:ext uri="{FF2B5EF4-FFF2-40B4-BE49-F238E27FC236}">
                <a16:creationId xmlns:a16="http://schemas.microsoft.com/office/drawing/2014/main" id="{658ECD75-A9DA-4560-B51B-8109B8A23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6250" y="2286000"/>
            <a:ext cx="4643438" cy="3429000"/>
          </a:xfrm>
          <a:ln>
            <a:solidFill>
              <a:srgbClr val="92D05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000" b="1"/>
              <a:t>if</a:t>
            </a:r>
            <a:r>
              <a:rPr lang="en-US" altLang="zh-TW" sz="2000"/>
              <a:t> (</a:t>
            </a:r>
            <a:r>
              <a:rPr lang="en-US" altLang="zh-TW" sz="2000" i="1"/>
              <a:t>condition</a:t>
            </a:r>
            <a:r>
              <a:rPr lang="en-US" altLang="zh-TW" sz="2000"/>
              <a:t>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/>
              <a:t>//Statements if condition is TRUE;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/>
              <a:t>}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/>
              <a:t>else if </a:t>
            </a:r>
            <a:r>
              <a:rPr lang="en-US" altLang="zh-TW" sz="2000"/>
              <a:t>(</a:t>
            </a:r>
            <a:r>
              <a:rPr lang="en-US" altLang="zh-TW" sz="2000" i="1"/>
              <a:t>condition</a:t>
            </a:r>
            <a:r>
              <a:rPr lang="en-US" altLang="zh-TW" sz="2000"/>
              <a:t>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/>
              <a:t>//Statements if condition is TRUE;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/>
              <a:t>}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/>
              <a:t>else</a:t>
            </a:r>
            <a:r>
              <a:rPr lang="en-US" altLang="zh-TW" sz="2000"/>
              <a:t>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/>
              <a:t>//Statements if no prior condition is true;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/>
              <a:t>}</a:t>
            </a:r>
            <a:endParaRPr lang="zh-TW" altLang="en-US" sz="2000"/>
          </a:p>
        </p:txBody>
      </p:sp>
      <p:sp>
        <p:nvSpPr>
          <p:cNvPr id="49157" name="矩形 4">
            <a:extLst>
              <a:ext uri="{FF2B5EF4-FFF2-40B4-BE49-F238E27FC236}">
                <a16:creationId xmlns:a16="http://schemas.microsoft.com/office/drawing/2014/main" id="{85DC3BAF-F045-4E77-B7B4-B6A405115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3929063"/>
            <a:ext cx="3929062" cy="1754187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if</a:t>
            </a:r>
            <a:r>
              <a:rPr lang="en-US" altLang="zh-TW" sz="1800">
                <a:latin typeface="Arial" panose="020B0604020202020204" pitchFamily="34" charset="0"/>
              </a:rPr>
              <a:t> (</a:t>
            </a:r>
            <a:r>
              <a:rPr lang="en-US" altLang="zh-TW" sz="1800" i="1">
                <a:latin typeface="Arial" panose="020B0604020202020204" pitchFamily="34" charset="0"/>
              </a:rPr>
              <a:t>condition</a:t>
            </a:r>
            <a:r>
              <a:rPr lang="en-US" altLang="zh-TW" sz="1800">
                <a:latin typeface="Arial" panose="020B0604020202020204" pitchFamily="34" charset="0"/>
              </a:rPr>
              <a:t>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//statements if condition is TRUE;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Arial" panose="020B0604020202020204" pitchFamily="34" charset="0"/>
              </a:rPr>
              <a:t>else</a:t>
            </a:r>
            <a:r>
              <a:rPr lang="en-US" altLang="zh-TW" sz="1800">
                <a:latin typeface="Arial" panose="020B0604020202020204" pitchFamily="34" charset="0"/>
              </a:rPr>
              <a:t>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//statements if condition is FALSE;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49158" name="文字方塊 5">
            <a:extLst>
              <a:ext uri="{FF2B5EF4-FFF2-40B4-BE49-F238E27FC236}">
                <a16:creationId xmlns:a16="http://schemas.microsoft.com/office/drawing/2014/main" id="{EFF1483C-FF23-4DB3-A7B8-EDC1A6AF4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500188"/>
            <a:ext cx="2506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>
                <a:latin typeface="Arial" panose="020B0604020202020204" pitchFamily="34" charset="0"/>
              </a:rPr>
              <a:t>if statements</a:t>
            </a:r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內容版面配置區 5">
            <a:extLst>
              <a:ext uri="{FF2B5EF4-FFF2-40B4-BE49-F238E27FC236}">
                <a16:creationId xmlns:a16="http://schemas.microsoft.com/office/drawing/2014/main" id="{56FCC67C-FB6F-4C6B-9ED1-B1CBEF3A9FC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925" y="188913"/>
            <a:ext cx="6215063" cy="6286500"/>
          </a:xfrm>
        </p:spPr>
        <p:txBody>
          <a:bodyPr/>
          <a:lstStyle/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>
                <a:latin typeface="Courier New" panose="02070309020205020404" pitchFamily="49" charset="0"/>
                <a:cs typeface="Courier New" panose="02070309020205020404" pitchFamily="49" charset="0"/>
              </a:rPr>
              <a:t>var name = "</a:t>
            </a:r>
            <a:r>
              <a:rPr lang="zh-TW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林志玲</a:t>
            </a:r>
            <a:r>
              <a:rPr lang="en-US" altLang="zh-TW" sz="180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>
                <a:latin typeface="Courier New" panose="02070309020205020404" pitchFamily="49" charset="0"/>
                <a:cs typeface="Courier New" panose="02070309020205020404" pitchFamily="49" charset="0"/>
              </a:rPr>
              <a:t>var gender ="f";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>
                <a:latin typeface="Courier New" panose="02070309020205020404" pitchFamily="49" charset="0"/>
                <a:cs typeface="Courier New" panose="02070309020205020404" pitchFamily="49" charset="0"/>
              </a:rPr>
              <a:t>var isMarried=true;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>
                <a:latin typeface="Courier New" panose="02070309020205020404" pitchFamily="49" charset="0"/>
                <a:cs typeface="Courier New" panose="02070309020205020404" pitchFamily="49" charset="0"/>
              </a:rPr>
              <a:t>var title;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(gender == "m") {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title = "</a:t>
            </a:r>
            <a:r>
              <a:rPr lang="zh-TW" altLang="en-US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先生</a:t>
            </a:r>
            <a:r>
              <a:rPr lang="en-US" altLang="zh-TW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title = "</a:t>
            </a:r>
            <a:r>
              <a:rPr lang="zh-TW" altLang="en-US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女士</a:t>
            </a:r>
            <a:r>
              <a:rPr lang="en-US" altLang="zh-TW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(gender == "m") {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title = "</a:t>
            </a:r>
            <a:r>
              <a:rPr lang="zh-TW" altLang="en-US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先生</a:t>
            </a: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(isMarried) {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title = "</a:t>
            </a:r>
            <a:r>
              <a:rPr lang="zh-TW" altLang="en-US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女士</a:t>
            </a: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title= "</a:t>
            </a:r>
            <a:r>
              <a:rPr lang="zh-TW" altLang="en-US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小姐</a:t>
            </a: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 b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TW" sz="1800">
                <a:latin typeface="Courier New" panose="02070309020205020404" pitchFamily="49" charset="0"/>
                <a:cs typeface="Courier New" panose="02070309020205020404" pitchFamily="49" charset="0"/>
              </a:rPr>
              <a:t>document.write(name + title +"</a:t>
            </a:r>
            <a:r>
              <a:rPr lang="zh-TW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您好</a:t>
            </a:r>
            <a:r>
              <a:rPr lang="en-US" altLang="zh-TW" sz="1800">
                <a:latin typeface="Courier New" panose="02070309020205020404" pitchFamily="49" charset="0"/>
                <a:cs typeface="Courier New" panose="02070309020205020404" pitchFamily="49" charset="0"/>
              </a:rPr>
              <a:t>!&lt;br /&gt;");</a:t>
            </a:r>
            <a:endParaRPr lang="zh-TW" alt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179" name="文字方塊 1">
            <a:extLst>
              <a:ext uri="{FF2B5EF4-FFF2-40B4-BE49-F238E27FC236}">
                <a16:creationId xmlns:a16="http://schemas.microsoft.com/office/drawing/2014/main" id="{B5497FA9-BAC3-4CA4-B9F4-78CC2DB56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949950"/>
            <a:ext cx="6362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title = (gender == “m“)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"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先生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"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(isMarried) ? "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女士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"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"</a:t>
            </a:r>
            <a:r>
              <a:rPr lang="zh-TW" altLang="en-US" sz="1800">
                <a:solidFill>
                  <a:srgbClr val="FF0000"/>
                </a:solidFill>
                <a:latin typeface="Arial" panose="020B0604020202020204" pitchFamily="34" charset="0"/>
              </a:rPr>
              <a:t>小姐</a:t>
            </a:r>
            <a:r>
              <a:rPr lang="en-US" altLang="zh-TW" sz="1800">
                <a:solidFill>
                  <a:srgbClr val="FF0000"/>
                </a:solidFill>
                <a:latin typeface="Arial" panose="020B0604020202020204" pitchFamily="34" charset="0"/>
              </a:rPr>
              <a:t>";</a:t>
            </a:r>
            <a:endParaRPr lang="zh-TW" altLang="en-US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>
            <a:extLst>
              <a:ext uri="{FF2B5EF4-FFF2-40B4-BE49-F238E27FC236}">
                <a16:creationId xmlns:a16="http://schemas.microsoft.com/office/drawing/2014/main" id="{EDF1B01E-2285-4127-A8A9-E7FFD6AE9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switch</a:t>
            </a:r>
            <a:endParaRPr lang="zh-TW" altLang="en-US"/>
          </a:p>
        </p:txBody>
      </p:sp>
      <p:sp>
        <p:nvSpPr>
          <p:cNvPr id="51203" name="內容版面配置區 2">
            <a:extLst>
              <a:ext uri="{FF2B5EF4-FFF2-40B4-BE49-F238E27FC236}">
                <a16:creationId xmlns:a16="http://schemas.microsoft.com/office/drawing/2014/main" id="{1C82B143-6BAA-4622-BA57-6C7313803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628775"/>
            <a:ext cx="8858250" cy="414337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switch (expression or variable name)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case </a:t>
            </a:r>
            <a:r>
              <a:rPr lang="en-US" altLang="zh-TW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    //statements if expression matches this label;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case </a:t>
            </a:r>
            <a:r>
              <a:rPr lang="en-US" altLang="zh-TW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    //statements if expression matches this label;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default: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    //statements if expression does not match any label;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zh-TW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838AE03B-7524-42A7-862B-86760DB395DD}"/>
              </a:ext>
            </a:extLst>
          </p:cNvPr>
          <p:cNvSpPr txBox="1"/>
          <p:nvPr/>
        </p:nvSpPr>
        <p:spPr>
          <a:xfrm>
            <a:off x="3276600" y="836613"/>
            <a:ext cx="4829175" cy="12001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/>
              <a:t>&lt;body&gt;</a:t>
            </a:r>
          </a:p>
          <a:p>
            <a:pPr>
              <a:defRPr/>
            </a:pPr>
            <a:r>
              <a:rPr lang="en-US" altLang="zh-TW" dirty="0"/>
              <a:t>&lt;p&gt;</a:t>
            </a:r>
            <a:r>
              <a:rPr lang="zh-TW" altLang="en-US" dirty="0"/>
              <a:t>今天是星期</a:t>
            </a:r>
            <a:r>
              <a:rPr lang="en-US" altLang="zh-TW" dirty="0"/>
              <a:t>&lt;span id="</a:t>
            </a:r>
            <a:r>
              <a:rPr lang="en-US" altLang="zh-TW" dirty="0" err="1"/>
              <a:t>dn</a:t>
            </a:r>
            <a:r>
              <a:rPr lang="en-US" altLang="zh-TW" dirty="0"/>
              <a:t>"&gt;&lt;/span&gt;…&lt;/p&gt;</a:t>
            </a:r>
          </a:p>
          <a:p>
            <a:pPr>
              <a:defRPr/>
            </a:pPr>
            <a:r>
              <a:rPr lang="en-US" altLang="zh-TW" dirty="0"/>
              <a:t>…</a:t>
            </a:r>
          </a:p>
          <a:p>
            <a:pPr>
              <a:defRPr/>
            </a:pPr>
            <a:r>
              <a:rPr lang="en-US" altLang="zh-TW" dirty="0"/>
              <a:t>&lt;/body&gt;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A8D848A-BD92-45EC-912D-4BF49F3D53D6}"/>
              </a:ext>
            </a:extLst>
          </p:cNvPr>
          <p:cNvSpPr txBox="1"/>
          <p:nvPr/>
        </p:nvSpPr>
        <p:spPr>
          <a:xfrm>
            <a:off x="2987675" y="2565400"/>
            <a:ext cx="5975350" cy="1476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 err="1"/>
              <a:t>window.onload</a:t>
            </a:r>
            <a:r>
              <a:rPr lang="en-US" altLang="zh-TW" dirty="0"/>
              <a:t> = function() {</a:t>
            </a:r>
          </a:p>
          <a:p>
            <a:pPr>
              <a:defRPr/>
            </a:pPr>
            <a:r>
              <a:rPr lang="en-US" altLang="zh-TW" dirty="0"/>
              <a:t>…</a:t>
            </a:r>
          </a:p>
          <a:p>
            <a:pPr>
              <a:defRPr/>
            </a:pPr>
            <a:r>
              <a:rPr lang="en-US" altLang="zh-TW" dirty="0" err="1"/>
              <a:t>document.getElementById</a:t>
            </a:r>
            <a:r>
              <a:rPr lang="en-US" altLang="zh-TW" dirty="0"/>
              <a:t>("</a:t>
            </a:r>
            <a:r>
              <a:rPr lang="en-US" altLang="zh-TW" dirty="0" err="1"/>
              <a:t>dn</a:t>
            </a:r>
            <a:r>
              <a:rPr lang="en-US" altLang="zh-TW" dirty="0"/>
              <a:t>").</a:t>
            </a:r>
            <a:r>
              <a:rPr lang="en-US" altLang="zh-TW" dirty="0" err="1"/>
              <a:t>innerHTML</a:t>
            </a:r>
            <a:r>
              <a:rPr lang="en-US" altLang="zh-TW" dirty="0"/>
              <a:t> = </a:t>
            </a:r>
            <a:r>
              <a:rPr lang="en-US" altLang="zh-TW" dirty="0" err="1"/>
              <a:t>dayName</a:t>
            </a:r>
            <a:r>
              <a:rPr lang="en-US" altLang="zh-TW" dirty="0"/>
              <a:t>;</a:t>
            </a:r>
          </a:p>
          <a:p>
            <a:pPr>
              <a:defRPr/>
            </a:pPr>
            <a:r>
              <a:rPr lang="en-US" altLang="zh-TW" dirty="0"/>
              <a:t>…</a:t>
            </a:r>
          </a:p>
          <a:p>
            <a:pPr>
              <a:defRPr/>
            </a:pPr>
            <a:r>
              <a:rPr lang="en-US" altLang="zh-TW" dirty="0"/>
              <a:t>};</a:t>
            </a:r>
            <a:endParaRPr lang="zh-TW" altLang="en-US" dirty="0"/>
          </a:p>
        </p:txBody>
      </p:sp>
      <p:sp>
        <p:nvSpPr>
          <p:cNvPr id="52228" name="文字方塊 6">
            <a:extLst>
              <a:ext uri="{FF2B5EF4-FFF2-40B4-BE49-F238E27FC236}">
                <a16:creationId xmlns:a16="http://schemas.microsoft.com/office/drawing/2014/main" id="{FFF6AB89-2EDD-42A9-B58C-69B5EF1E4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7475"/>
            <a:ext cx="2568575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var today = new Date();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var day = today.getDay();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switch (day)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case 0: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dayName= "日";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case 1: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dayName= "一";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case 2: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dayName= "二";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case 3: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dayName= "三";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case 4: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dayName= "四";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case 5: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dayName= "五";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case 6: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dayName= "六";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break;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default: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    </a:t>
            </a:r>
            <a:r>
              <a:rPr lang="en-US" altLang="zh-TW" sz="1600">
                <a:latin typeface="Arial" panose="020B0604020202020204" pitchFamily="34" charset="0"/>
              </a:rPr>
              <a:t>dayName=</a:t>
            </a:r>
            <a:r>
              <a:rPr lang="zh-TW" altLang="en-US" sz="1600">
                <a:latin typeface="Arial" panose="020B0604020202020204" pitchFamily="34" charset="0"/>
              </a:rPr>
              <a:t>"錯誤";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52229" name="文字方塊 1">
            <a:extLst>
              <a:ext uri="{FF2B5EF4-FFF2-40B4-BE49-F238E27FC236}">
                <a16:creationId xmlns:a16="http://schemas.microsoft.com/office/drawing/2014/main" id="{21E775DD-1AF1-4FDB-881B-421069A3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941888"/>
            <a:ext cx="3776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有沒有更簡易的程式設計方法？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>
            <a:extLst>
              <a:ext uri="{FF2B5EF4-FFF2-40B4-BE49-F238E27FC236}">
                <a16:creationId xmlns:a16="http://schemas.microsoft.com/office/drawing/2014/main" id="{6FECD486-BC4F-4558-831A-059E49572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Loop Statement</a:t>
            </a:r>
            <a:endParaRPr lang="zh-TW" altLang="en-US"/>
          </a:p>
        </p:txBody>
      </p:sp>
      <p:sp>
        <p:nvSpPr>
          <p:cNvPr id="53251" name="內容版面配置區 2">
            <a:extLst>
              <a:ext uri="{FF2B5EF4-FFF2-40B4-BE49-F238E27FC236}">
                <a16:creationId xmlns:a16="http://schemas.microsoft.com/office/drawing/2014/main" id="{6F73A3CC-5B2F-4488-963D-D63C4A36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6863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3600" b="1"/>
              <a:t>for statement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b="1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zh-TW" sz="2400" i="1">
                <a:solidFill>
                  <a:srgbClr val="00B0F0"/>
                </a:solidFill>
              </a:rPr>
              <a:t>intialize</a:t>
            </a: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zh-TW" sz="2400"/>
              <a:t> </a:t>
            </a:r>
            <a:r>
              <a:rPr lang="en-US" altLang="zh-TW" sz="2400" i="1">
                <a:solidFill>
                  <a:srgbClr val="00B0F0"/>
                </a:solidFill>
              </a:rPr>
              <a:t>conditional test</a:t>
            </a: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zh-TW" sz="24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400" i="1">
                <a:solidFill>
                  <a:srgbClr val="00B0F0"/>
                </a:solidFill>
              </a:rPr>
              <a:t>increment/decrement</a:t>
            </a: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/>
              <a:t>    //Statements to execute;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for (let i=1;i&lt;10;i++)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  document.write('&lt;hr color="red" size="10" \ width="'+i*50 +'"&gt;');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zh-TW" alt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DB10FE67-76EE-482F-9251-AEA691EF6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/>
              <a:t>What JavaScript can do</a:t>
            </a:r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EFBA5586-2405-4A31-83A0-73D8F3156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3238"/>
            <a:ext cx="8229600" cy="4686300"/>
          </a:xfrm>
        </p:spPr>
        <p:txBody>
          <a:bodyPr/>
          <a:lstStyle/>
          <a:p>
            <a:r>
              <a:rPr lang="en-GB" altLang="zh-TW"/>
              <a:t>JavaScript Can Change HTML Content</a:t>
            </a:r>
          </a:p>
          <a:p>
            <a:r>
              <a:rPr lang="en-GB" altLang="zh-TW"/>
              <a:t>JavaScript Can Change HTML Attribute Values</a:t>
            </a:r>
          </a:p>
          <a:p>
            <a:r>
              <a:rPr lang="en-GB" altLang="zh-TW"/>
              <a:t>JavaScript Can Hide HTML Elements</a:t>
            </a:r>
          </a:p>
          <a:p>
            <a:r>
              <a:rPr lang="en-GB" altLang="zh-TW"/>
              <a:t>JavaScript Can Show HTML Elements</a:t>
            </a:r>
          </a:p>
          <a:p>
            <a:endParaRPr lang="en-GB" altLang="zh-TW"/>
          </a:p>
        </p:txBody>
      </p:sp>
      <p:sp>
        <p:nvSpPr>
          <p:cNvPr id="16388" name="矩形 3">
            <a:extLst>
              <a:ext uri="{FF2B5EF4-FFF2-40B4-BE49-F238E27FC236}">
                <a16:creationId xmlns:a16="http://schemas.microsoft.com/office/drawing/2014/main" id="{793ADC8C-E9C7-430F-91F7-88FB7B00E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084763"/>
            <a:ext cx="591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GB" altLang="zh-TW" sz="2400">
                <a:hlinkClick r:id="rId2"/>
              </a:rPr>
              <a:t>https://www.w3schools.com/js/js_intro.asp</a:t>
            </a:r>
            <a:endParaRPr lang="en-GB" altLang="zh-TW" sz="2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>
            <a:extLst>
              <a:ext uri="{FF2B5EF4-FFF2-40B4-BE49-F238E27FC236}">
                <a16:creationId xmlns:a16="http://schemas.microsoft.com/office/drawing/2014/main" id="{53153BA5-72F2-4EC3-B4C6-6CBCD2B58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while</a:t>
            </a:r>
            <a:endParaRPr lang="zh-TW" altLang="en-US"/>
          </a:p>
        </p:txBody>
      </p:sp>
      <p:sp>
        <p:nvSpPr>
          <p:cNvPr id="54275" name="內容版面配置區 2">
            <a:extLst>
              <a:ext uri="{FF2B5EF4-FFF2-40B4-BE49-F238E27FC236}">
                <a16:creationId xmlns:a16="http://schemas.microsoft.com/office/drawing/2014/main" id="{13C3FEC9-A59E-42D1-8F69-C0FD1E363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571625"/>
            <a:ext cx="8229600" cy="46863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altLang="zh-TW" sz="2800" b="1" i="1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zh-TW">
                <a:cs typeface="Courier New" panose="02070309020205020404" pitchFamily="49" charset="0"/>
              </a:rPr>
              <a:t>// Statements;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zh-TW">
                <a:cs typeface="Courier New" panose="02070309020205020404" pitchFamily="49" charset="0"/>
              </a:rPr>
              <a:t>// Increment/decrement;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276" name="矩形 3">
            <a:extLst>
              <a:ext uri="{FF2B5EF4-FFF2-40B4-BE49-F238E27FC236}">
                <a16:creationId xmlns:a16="http://schemas.microsoft.com/office/drawing/2014/main" id="{5D9DDBCB-1ECD-4D3C-AE4D-AF5281EF1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3429000"/>
            <a:ext cx="4000500" cy="2308225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var i=1;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var sqt=0;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while (sqt&lt;1000)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	sqt = i*i;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	i++;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zh-TW" alt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 1">
            <a:extLst>
              <a:ext uri="{FF2B5EF4-FFF2-40B4-BE49-F238E27FC236}">
                <a16:creationId xmlns:a16="http://schemas.microsoft.com/office/drawing/2014/main" id="{A59F386E-5861-45F3-9BA6-FC35143DF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do/while</a:t>
            </a:r>
            <a:endParaRPr lang="zh-TW" altLang="en-US"/>
          </a:p>
        </p:txBody>
      </p:sp>
      <p:sp>
        <p:nvSpPr>
          <p:cNvPr id="55299" name="內容版面配置區 2">
            <a:extLst>
              <a:ext uri="{FF2B5EF4-FFF2-40B4-BE49-F238E27FC236}">
                <a16:creationId xmlns:a16="http://schemas.microsoft.com/office/drawing/2014/main" id="{36D109A8-7FCA-42CC-88E1-54309D67F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574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zh-TW">
                <a:cs typeface="Courier New" panose="02070309020205020404" pitchFamily="49" charset="0"/>
              </a:rPr>
              <a:t>// Statements;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altLang="zh-TW">
                <a:cs typeface="Courier New" panose="02070309020205020404" pitchFamily="49" charset="0"/>
              </a:rPr>
              <a:t>// Increment/decrement;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altLang="zh-TW" b="1"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altLang="zh-TW" b="1" i="1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altLang="zh-TW" b="1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zh-TW" altLang="en-US"/>
          </a:p>
        </p:txBody>
      </p:sp>
      <p:sp>
        <p:nvSpPr>
          <p:cNvPr id="55300" name="矩形 3">
            <a:extLst>
              <a:ext uri="{FF2B5EF4-FFF2-40B4-BE49-F238E27FC236}">
                <a16:creationId xmlns:a16="http://schemas.microsoft.com/office/drawing/2014/main" id="{4ED51C83-DF95-4ECD-BC6B-892EBCEC3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313" y="3929063"/>
            <a:ext cx="4000500" cy="2308225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var i=1;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var sqt;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	sqt = i*i;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	i++;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} while (sqt&lt;1000) </a:t>
            </a:r>
            <a:endParaRPr lang="zh-TW" alt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>
            <a:extLst>
              <a:ext uri="{FF2B5EF4-FFF2-40B4-BE49-F238E27FC236}">
                <a16:creationId xmlns:a16="http://schemas.microsoft.com/office/drawing/2014/main" id="{FBD33837-A59B-4813-9150-45E11D58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for/in</a:t>
            </a:r>
            <a:endParaRPr lang="zh-TW" altLang="en-US"/>
          </a:p>
        </p:txBody>
      </p:sp>
      <p:sp>
        <p:nvSpPr>
          <p:cNvPr id="56323" name="內容版面配置區 2">
            <a:extLst>
              <a:ext uri="{FF2B5EF4-FFF2-40B4-BE49-F238E27FC236}">
                <a16:creationId xmlns:a16="http://schemas.microsoft.com/office/drawing/2014/main" id="{6CDEB1E5-82EA-4955-BA77-6042FAA31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38" y="1628775"/>
            <a:ext cx="8686800" cy="46863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altLang="zh-TW" sz="28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altLang="zh-TW" sz="28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zh-TW" sz="28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//statements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for (var attr in document)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	document.write(attr+" = "+document[attr]+"&lt;br /&gt;");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anose="05020102010507070707" pitchFamily="18" charset="2"/>
              <a:buNone/>
            </a:pPr>
            <a:endParaRPr lang="zh-TW" altLang="en-US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矩形 4">
            <a:extLst>
              <a:ext uri="{FF2B5EF4-FFF2-40B4-BE49-F238E27FC236}">
                <a16:creationId xmlns:a16="http://schemas.microsoft.com/office/drawing/2014/main" id="{9990E87E-A649-418E-BF41-B17BE140F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052513"/>
            <a:ext cx="6858000" cy="537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var arr1 = new Array();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arr1[0] = 2;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arr1[4] = "The 5th element";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arr1["</a:t>
            </a:r>
            <a:r>
              <a:rPr lang="zh-TW" altLang="en-US" sz="2400">
                <a:latin typeface="Arial" panose="020B0604020202020204" pitchFamily="34" charset="0"/>
              </a:rPr>
              <a:t>暨大</a:t>
            </a:r>
            <a:r>
              <a:rPr lang="en-US" altLang="zh-TW" sz="2400">
                <a:latin typeface="Arial" panose="020B0604020202020204" pitchFamily="34" charset="0"/>
              </a:rPr>
              <a:t>"]="www.ncnu.edu.tw";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arr1["im"] = "www.im.ncnu.edu.tw";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for (let key in arr1) {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document.write(ind+" =&gt; " +arr1[key] +"&lt;br /&gt;");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if(!arr1[1]) {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alert("index 1</a:t>
            </a:r>
            <a:r>
              <a:rPr lang="zh-TW" altLang="en-US" sz="2400">
                <a:latin typeface="Arial" panose="020B0604020202020204" pitchFamily="34" charset="0"/>
              </a:rPr>
              <a:t>不存在</a:t>
            </a:r>
            <a:r>
              <a:rPr lang="en-US" altLang="zh-TW" sz="2400">
                <a:latin typeface="Arial" panose="020B0604020202020204" pitchFamily="34" charset="0"/>
              </a:rPr>
              <a:t>!");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}</a:t>
            </a:r>
            <a:endParaRPr lang="zh-TW" altLang="en-US" sz="2400">
              <a:latin typeface="Arial" panose="020B0604020202020204" pitchFamily="34" charset="0"/>
            </a:endParaRPr>
          </a:p>
        </p:txBody>
      </p:sp>
      <p:sp>
        <p:nvSpPr>
          <p:cNvPr id="57347" name="文字方塊 1">
            <a:extLst>
              <a:ext uri="{FF2B5EF4-FFF2-40B4-BE49-F238E27FC236}">
                <a16:creationId xmlns:a16="http://schemas.microsoft.com/office/drawing/2014/main" id="{460649F6-1963-4F2D-B9C0-5055C20E3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333375"/>
            <a:ext cx="3760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b="1">
                <a:latin typeface="Arial" panose="020B0604020202020204" pitchFamily="34" charset="0"/>
              </a:rPr>
              <a:t>使用 </a:t>
            </a:r>
            <a:r>
              <a:rPr lang="en-US" altLang="zh-TW" b="1">
                <a:latin typeface="Arial" panose="020B0604020202020204" pitchFamily="34" charset="0"/>
              </a:rPr>
              <a:t>for/in </a:t>
            </a:r>
            <a:r>
              <a:rPr lang="zh-TW" altLang="en-US" b="1">
                <a:latin typeface="Arial" panose="020B0604020202020204" pitchFamily="34" charset="0"/>
              </a:rPr>
              <a:t>取得</a:t>
            </a:r>
            <a:r>
              <a:rPr lang="en-US" altLang="zh-TW" b="1">
                <a:latin typeface="Arial" panose="020B0604020202020204" pitchFamily="34" charset="0"/>
              </a:rPr>
              <a:t>key</a:t>
            </a:r>
            <a:endParaRPr lang="zh-TW" altLang="en-US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標題 1">
            <a:extLst>
              <a:ext uri="{FF2B5EF4-FFF2-40B4-BE49-F238E27FC236}">
                <a16:creationId xmlns:a16="http://schemas.microsoft.com/office/drawing/2014/main" id="{A3E80931-305C-4223-B61A-44BBB534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for/of</a:t>
            </a:r>
            <a:endParaRPr lang="zh-TW" altLang="en-US"/>
          </a:p>
        </p:txBody>
      </p:sp>
      <p:sp>
        <p:nvSpPr>
          <p:cNvPr id="54275" name="內容版面配置區 2">
            <a:extLst>
              <a:ext uri="{FF2B5EF4-FFF2-40B4-BE49-F238E27FC236}">
                <a16:creationId xmlns:a16="http://schemas.microsoft.com/office/drawing/2014/main" id="{089495CE-765C-4424-A0AC-7F59FE75C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zh-TW" b="1" dirty="0"/>
              <a:t>for</a:t>
            </a:r>
            <a:r>
              <a:rPr lang="en-US" altLang="zh-TW" dirty="0"/>
              <a:t> (variable </a:t>
            </a:r>
            <a:r>
              <a:rPr lang="en-US" altLang="zh-TW" b="1" dirty="0"/>
              <a:t>of</a:t>
            </a:r>
            <a:r>
              <a:rPr lang="en-US" altLang="zh-TW" dirty="0"/>
              <a:t> object) {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zh-TW" dirty="0"/>
              <a:t>	//statements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altLang="zh-TW" dirty="0"/>
              <a:t>}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zh-TW" dirty="0"/>
          </a:p>
          <a:p>
            <a:pPr>
              <a:defRPr/>
            </a:pPr>
            <a:r>
              <a:rPr lang="zh-TW" altLang="en-US" dirty="0"/>
              <a:t>可用於</a:t>
            </a:r>
            <a:r>
              <a:rPr lang="en-US" altLang="zh-TW" dirty="0"/>
              <a:t>array, string, object</a:t>
            </a:r>
          </a:p>
          <a:p>
            <a:pPr>
              <a:defRPr/>
            </a:pPr>
            <a:r>
              <a:rPr lang="zh-TW" altLang="en-US" dirty="0"/>
              <a:t>使用</a:t>
            </a:r>
            <a:r>
              <a:rPr lang="en-US" altLang="zh-TW" dirty="0"/>
              <a:t>for/of</a:t>
            </a:r>
            <a:r>
              <a:rPr lang="zh-TW" altLang="en-US" dirty="0"/>
              <a:t>取得</a:t>
            </a:r>
            <a:r>
              <a:rPr lang="en-US" altLang="zh-TW" dirty="0"/>
              <a:t>value</a:t>
            </a:r>
            <a:endParaRPr lang="zh-TW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38E231A3-A416-47CD-9EE1-4BA109CC1125}"/>
              </a:ext>
            </a:extLst>
          </p:cNvPr>
          <p:cNvSpPr txBox="1"/>
          <p:nvPr/>
        </p:nvSpPr>
        <p:spPr>
          <a:xfrm>
            <a:off x="179388" y="115888"/>
            <a:ext cx="6199187" cy="32702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arr1 = [87,74,92,78,62];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sum=0;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(let score of arr1) {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+= score;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zh-TW" alt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51ABF35-829F-4568-A3A1-CBAA7177F143}"/>
              </a:ext>
            </a:extLst>
          </p:cNvPr>
          <p:cNvSpPr txBox="1"/>
          <p:nvPr/>
        </p:nvSpPr>
        <p:spPr>
          <a:xfrm>
            <a:off x="1116013" y="3141663"/>
            <a:ext cx="7235825" cy="3324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ts val="3600"/>
              </a:lnSpc>
              <a:defRPr/>
            </a:pP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cityName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"Woolloomooloo";</a:t>
            </a:r>
          </a:p>
          <a:p>
            <a:pPr>
              <a:lnSpc>
                <a:spcPts val="3600"/>
              </a:lnSpc>
              <a:defRPr/>
            </a:pP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>
              <a:lnSpc>
                <a:spcPts val="3600"/>
              </a:lnSpc>
              <a:defRPr/>
            </a:pP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(let </a:t>
            </a: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cityName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ts val="3600"/>
              </a:lnSpc>
              <a:defRPr/>
            </a:pP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=="o") </a:t>
            </a:r>
          </a:p>
          <a:p>
            <a:pPr>
              <a:lnSpc>
                <a:spcPts val="3600"/>
              </a:lnSpc>
              <a:defRPr/>
            </a:pP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zh-TW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>
              <a:lnSpc>
                <a:spcPts val="3600"/>
              </a:lnSpc>
              <a:defRPr/>
            </a:pP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ts val="3600"/>
              </a:lnSpc>
              <a:defRPr/>
            </a:pPr>
            <a:r>
              <a:rPr lang="en-US" altLang="zh-TW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console.log(sum); </a:t>
            </a:r>
            <a:endParaRPr lang="zh-TW" alt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>
            <a:extLst>
              <a:ext uri="{FF2B5EF4-FFF2-40B4-BE49-F238E27FC236}">
                <a16:creationId xmlns:a16="http://schemas.microsoft.com/office/drawing/2014/main" id="{F54F6C49-3366-47B9-B438-F9256D297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for/in vs. for/of</a:t>
            </a:r>
            <a:endParaRPr lang="zh-TW" altLang="en-US"/>
          </a:p>
        </p:txBody>
      </p:sp>
      <p:sp>
        <p:nvSpPr>
          <p:cNvPr id="60419" name="內容版面配置區 2">
            <a:extLst>
              <a:ext uri="{FF2B5EF4-FFF2-40B4-BE49-F238E27FC236}">
                <a16:creationId xmlns:a16="http://schemas.microsoft.com/office/drawing/2014/main" id="{0C186557-0041-45AE-B1F7-E5839F557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50" y="2208213"/>
            <a:ext cx="8229600" cy="3960812"/>
          </a:xfrm>
        </p:spPr>
        <p:txBody>
          <a:bodyPr/>
          <a:lstStyle/>
          <a:p>
            <a:r>
              <a:rPr lang="en-US" altLang="zh-TW"/>
              <a:t>array, map, object</a:t>
            </a:r>
            <a:r>
              <a:rPr lang="zh-TW" altLang="en-US"/>
              <a:t>等物件的 </a:t>
            </a:r>
            <a:r>
              <a:rPr lang="en-US" altLang="zh-TW"/>
              <a:t>key </a:t>
            </a:r>
            <a:r>
              <a:rPr lang="zh-TW" altLang="en-US"/>
              <a:t>與 </a:t>
            </a:r>
            <a:r>
              <a:rPr lang="en-US" altLang="zh-TW"/>
              <a:t>value</a:t>
            </a:r>
          </a:p>
          <a:p>
            <a:pPr lvl="1"/>
            <a:r>
              <a:rPr lang="en-US" altLang="zh-TW"/>
              <a:t>key: array </a:t>
            </a:r>
            <a:r>
              <a:rPr lang="zh-TW" altLang="en-US"/>
              <a:t>的索引</a:t>
            </a:r>
            <a:r>
              <a:rPr lang="en-US" altLang="zh-TW"/>
              <a:t>, map</a:t>
            </a:r>
            <a:r>
              <a:rPr lang="zh-TW" altLang="en-US"/>
              <a:t>的</a:t>
            </a:r>
            <a:r>
              <a:rPr lang="en-US" altLang="zh-TW"/>
              <a:t>key, object</a:t>
            </a:r>
            <a:r>
              <a:rPr lang="zh-TW" altLang="en-US"/>
              <a:t>的屬性名稱</a:t>
            </a:r>
            <a:endParaRPr lang="en-US" altLang="zh-TW"/>
          </a:p>
          <a:p>
            <a:pPr lvl="1"/>
            <a:r>
              <a:rPr lang="en-US" altLang="zh-TW"/>
              <a:t>value: array</a:t>
            </a:r>
            <a:r>
              <a:rPr lang="zh-TW" altLang="en-US"/>
              <a:t>元素值</a:t>
            </a:r>
            <a:r>
              <a:rPr lang="en-US" altLang="zh-TW"/>
              <a:t>, map</a:t>
            </a:r>
            <a:r>
              <a:rPr lang="zh-TW" altLang="en-US"/>
              <a:t>元素值</a:t>
            </a:r>
            <a:r>
              <a:rPr lang="en-US" altLang="zh-TW"/>
              <a:t>, object</a:t>
            </a:r>
            <a:r>
              <a:rPr lang="zh-TW" altLang="en-US"/>
              <a:t>屬性值</a:t>
            </a:r>
            <a:endParaRPr lang="en-US" altLang="zh-TW"/>
          </a:p>
          <a:p>
            <a:endParaRPr lang="en-US" altLang="zh-TW"/>
          </a:p>
          <a:p>
            <a:r>
              <a:rPr lang="en-US" altLang="zh-TW"/>
              <a:t>for/in </a:t>
            </a:r>
            <a:r>
              <a:rPr lang="zh-TW" altLang="en-US"/>
              <a:t>取得 </a:t>
            </a:r>
            <a:r>
              <a:rPr lang="en-US" altLang="zh-TW"/>
              <a:t>key</a:t>
            </a:r>
          </a:p>
          <a:p>
            <a:endParaRPr lang="en-US" altLang="zh-TW"/>
          </a:p>
          <a:p>
            <a:r>
              <a:rPr lang="en-US" altLang="zh-TW"/>
              <a:t>for/of </a:t>
            </a:r>
            <a:r>
              <a:rPr lang="zh-TW" altLang="en-US"/>
              <a:t>取得</a:t>
            </a:r>
            <a:r>
              <a:rPr lang="en-US" altLang="zh-TW"/>
              <a:t>value</a:t>
            </a:r>
            <a:endParaRPr lang="zh-TW" altLang="en-US"/>
          </a:p>
        </p:txBody>
      </p:sp>
      <p:sp>
        <p:nvSpPr>
          <p:cNvPr id="60420" name="文字方塊 1">
            <a:extLst>
              <a:ext uri="{FF2B5EF4-FFF2-40B4-BE49-F238E27FC236}">
                <a16:creationId xmlns:a16="http://schemas.microsoft.com/office/drawing/2014/main" id="{D8C3466E-A4DA-4585-8CB0-A4ADC8CEB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581150"/>
            <a:ext cx="6911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Arial" panose="020B0604020202020204" pitchFamily="34" charset="0"/>
              </a:rPr>
              <a:t>mathScore["</a:t>
            </a:r>
            <a:r>
              <a:rPr lang="zh-TW" altLang="en-US" sz="2400">
                <a:solidFill>
                  <a:srgbClr val="FF0000"/>
                </a:solidFill>
                <a:latin typeface="Arial" panose="020B0604020202020204" pitchFamily="34" charset="0"/>
              </a:rPr>
              <a:t>王小明</a:t>
            </a:r>
            <a:r>
              <a:rPr lang="en-US" altLang="zh-TW" sz="2400">
                <a:solidFill>
                  <a:srgbClr val="FF0000"/>
                </a:solidFill>
                <a:latin typeface="Arial" panose="020B0604020202020204" pitchFamily="34" charset="0"/>
              </a:rPr>
              <a:t>"]</a:t>
            </a:r>
            <a:r>
              <a:rPr lang="zh-TW" altLang="en-US" sz="24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2400">
                <a:solidFill>
                  <a:srgbClr val="FF0000"/>
                </a:solidFill>
                <a:latin typeface="Arial" panose="020B0604020202020204" pitchFamily="34" charset="0"/>
              </a:rPr>
              <a:t>= 87;          ball.color="blue";</a:t>
            </a:r>
            <a:endParaRPr lang="zh-TW" altLang="en-US" sz="24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標題 1">
            <a:extLst>
              <a:ext uri="{FF2B5EF4-FFF2-40B4-BE49-F238E27FC236}">
                <a16:creationId xmlns:a16="http://schemas.microsoft.com/office/drawing/2014/main" id="{02A0292B-5E57-43AE-B479-037507FCE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with</a:t>
            </a:r>
            <a:endParaRPr lang="zh-TW" altLang="en-US"/>
          </a:p>
        </p:txBody>
      </p:sp>
      <p:sp>
        <p:nvSpPr>
          <p:cNvPr id="61443" name="內容版面配置區 2">
            <a:extLst>
              <a:ext uri="{FF2B5EF4-FFF2-40B4-BE49-F238E27FC236}">
                <a16:creationId xmlns:a16="http://schemas.microsoft.com/office/drawing/2014/main" id="{FC892C6C-272D-4D31-8345-FFC4860E4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b="1"/>
              <a:t>with ( </a:t>
            </a:r>
            <a:r>
              <a:rPr lang="en-US" altLang="zh-TW" b="1" i="1"/>
              <a:t>object</a:t>
            </a:r>
            <a:r>
              <a:rPr lang="en-US" altLang="zh-TW" b="1"/>
              <a:t> 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b="1"/>
              <a:t>    //statements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b="1"/>
              <a:t>}</a:t>
            </a:r>
          </a:p>
        </p:txBody>
      </p:sp>
      <p:sp>
        <p:nvSpPr>
          <p:cNvPr id="61444" name="矩形 3">
            <a:extLst>
              <a:ext uri="{FF2B5EF4-FFF2-40B4-BE49-F238E27FC236}">
                <a16:creationId xmlns:a16="http://schemas.microsoft.com/office/drawing/2014/main" id="{02FA114A-F321-4942-ACB8-B6BBF2AAE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750" y="3143250"/>
            <a:ext cx="3643313" cy="3046413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function click()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alert("click event!");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with (document)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 bgColor ="#ccffcc";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 onclick = click;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  alert(location);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}</a:t>
            </a:r>
            <a:endParaRPr lang="zh-TW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>
            <a:extLst>
              <a:ext uri="{FF2B5EF4-FFF2-40B4-BE49-F238E27FC236}">
                <a16:creationId xmlns:a16="http://schemas.microsoft.com/office/drawing/2014/main" id="{19D3AD7A-F6CA-41A5-B332-0A962041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break &amp; continue</a:t>
            </a:r>
            <a:endParaRPr lang="zh-TW" altLang="en-US"/>
          </a:p>
        </p:txBody>
      </p:sp>
      <p:sp>
        <p:nvSpPr>
          <p:cNvPr id="62467" name="內容版面配置區 3">
            <a:extLst>
              <a:ext uri="{FF2B5EF4-FFF2-40B4-BE49-F238E27FC236}">
                <a16:creationId xmlns:a16="http://schemas.microsoft.com/office/drawing/2014/main" id="{F72D77F6-480C-455B-92DE-3809A7C7E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105275" cy="2736850"/>
          </a:xfrm>
          <a:ln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  <a:cs typeface="Courier New" panose="02070309020205020404" pitchFamily="49" charset="0"/>
              </a:rPr>
              <a:t>var i=1;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  <a:cs typeface="Courier New" panose="02070309020205020404" pitchFamily="49" charset="0"/>
              </a:rPr>
              <a:t>var sq;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  <a:cs typeface="Courier New" panose="02070309020205020404" pitchFamily="49" charset="0"/>
              </a:rPr>
              <a:t>while (i &lt; 1000)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  <a:cs typeface="Courier New" panose="02070309020205020404" pitchFamily="49" charset="0"/>
              </a:rPr>
              <a:t>  sq = i*i;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  <a:cs typeface="Courier New" panose="02070309020205020404" pitchFamily="49" charset="0"/>
              </a:rPr>
              <a:t>  if (i*i == 267289) break;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  <a:cs typeface="Courier New" panose="02070309020205020404" pitchFamily="49" charset="0"/>
              </a:rPr>
              <a:t>  i++;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1800" b="1">
                <a:latin typeface="Courier New" panose="02070309020205020404" pitchFamily="49" charset="0"/>
                <a:cs typeface="Courier New" panose="02070309020205020404" pitchFamily="49" charset="0"/>
              </a:rPr>
              <a:t>alert (i+"*"+i+" = 267289");</a:t>
            </a:r>
          </a:p>
        </p:txBody>
      </p:sp>
      <p:sp>
        <p:nvSpPr>
          <p:cNvPr id="62468" name="內容版面配置區 4">
            <a:extLst>
              <a:ext uri="{FF2B5EF4-FFF2-40B4-BE49-F238E27FC236}">
                <a16:creationId xmlns:a16="http://schemas.microsoft.com/office/drawing/2014/main" id="{754EDA40-1083-4883-AE64-84A679BCD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8888" y="4292600"/>
            <a:ext cx="7634287" cy="2357438"/>
          </a:xfrm>
          <a:ln>
            <a:solidFill>
              <a:srgbClr val="92D05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var i=1;</a:t>
            </a:r>
          </a:p>
          <a:p>
            <a:pPr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for (i=1;i &lt;= 100;i++) {</a:t>
            </a:r>
          </a:p>
          <a:p>
            <a:pPr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document.write(i+"*"+i+" = "+ i*i+"&lt;br /&gt;");</a:t>
            </a:r>
          </a:p>
          <a:p>
            <a:pPr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if ((i%10) !=0) continue;</a:t>
            </a:r>
          </a:p>
          <a:p>
            <a:pPr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document.write("&lt;hr&gt;");</a:t>
            </a:r>
          </a:p>
          <a:p>
            <a:pPr>
              <a:spcBef>
                <a:spcPts val="600"/>
              </a:spcBef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zh-TW" alt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標題 4">
            <a:extLst>
              <a:ext uri="{FF2B5EF4-FFF2-40B4-BE49-F238E27FC236}">
                <a16:creationId xmlns:a16="http://schemas.microsoft.com/office/drawing/2014/main" id="{1F51D4D3-F130-40B7-8BBA-5549CB10B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function</a:t>
            </a:r>
            <a:endParaRPr lang="zh-TW" altLang="en-US"/>
          </a:p>
        </p:txBody>
      </p:sp>
      <p:sp>
        <p:nvSpPr>
          <p:cNvPr id="63491" name="內容版面配置區 5">
            <a:extLst>
              <a:ext uri="{FF2B5EF4-FFF2-40B4-BE49-F238E27FC236}">
                <a16:creationId xmlns:a16="http://schemas.microsoft.com/office/drawing/2014/main" id="{8DA58B67-4732-43C9-A71C-B2E798ED2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557338"/>
            <a:ext cx="8229600" cy="20161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altLang="zh-TW" sz="2800" b="1" i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zh-TW" sz="2800" b="1" i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arg1</a:t>
            </a: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zh-TW" sz="2800" b="1" i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arg2</a:t>
            </a: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, …)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	// statements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	// return something, if any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zh-TW" altLang="en-US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492" name="文字方塊 1">
            <a:extLst>
              <a:ext uri="{FF2B5EF4-FFF2-40B4-BE49-F238E27FC236}">
                <a16:creationId xmlns:a16="http://schemas.microsoft.com/office/drawing/2014/main" id="{5D6996DC-9E30-4C7B-885F-7F52069B3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3711575"/>
            <a:ext cx="51974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turnDark()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   </a:t>
            </a:r>
            <a:r>
              <a:rPr lang="en-US" altLang="zh-TW" sz="1800">
                <a:latin typeface="Arial" panose="020B0604020202020204" pitchFamily="34" charset="0"/>
              </a:rPr>
              <a:t>document.body.style.color="white";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document.body.style.backgroundColor="black";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function bmi(height, weight)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</a:rPr>
              <a:t>   </a:t>
            </a:r>
            <a:r>
              <a:rPr lang="en-US" altLang="zh-TW" sz="1800">
                <a:latin typeface="Arial" panose="020B0604020202020204" pitchFamily="34" charset="0"/>
              </a:rPr>
              <a:t>var h = height/100;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var bmi = weight/(h*h);</a:t>
            </a:r>
            <a:r>
              <a:rPr lang="zh-TW" altLang="en-US" sz="1800">
                <a:latin typeface="Arial" panose="020B0604020202020204" pitchFamily="34" charset="0"/>
              </a:rPr>
              <a:t>    </a:t>
            </a: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return bmi;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63493" name="文字方塊 2">
            <a:extLst>
              <a:ext uri="{FF2B5EF4-FFF2-40B4-BE49-F238E27FC236}">
                <a16:creationId xmlns:a16="http://schemas.microsoft.com/office/drawing/2014/main" id="{8EC89955-7808-418C-8DEE-BD2E4CBB7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076700"/>
            <a:ext cx="2717800" cy="1703388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var myBMI;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myBMI = bmi(180, 81.5);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if (myBMI &gt; 24)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turnDark();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B034593-8B1C-4A0E-A98E-68C751211B1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/>
              <a:t>Changing HTML Elements</a:t>
            </a:r>
            <a:endParaRPr lang="zh-TW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14A3696-A832-4468-98EF-1F8CE1E68EF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50825" y="1600200"/>
            <a:ext cx="8642350" cy="46863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</a:rPr>
              <a:t>&lt;html&gt;</a:t>
            </a:r>
            <a:br>
              <a:rPr lang="en-US" altLang="zh-TW" sz="2000" b="1">
                <a:latin typeface="Courier New" panose="02070309020205020404" pitchFamily="49" charset="0"/>
              </a:rPr>
            </a:br>
            <a:r>
              <a:rPr lang="en-US" altLang="zh-TW" sz="2000" b="1">
                <a:latin typeface="Courier New" panose="02070309020205020404" pitchFamily="49" charset="0"/>
              </a:rPr>
              <a:t>...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</a:rPr>
              <a:t>&lt;body&gt;</a:t>
            </a:r>
            <a:br>
              <a:rPr lang="en-US" altLang="zh-TW" sz="2000" b="1">
                <a:latin typeface="Courier New" panose="02070309020205020404" pitchFamily="49" charset="0"/>
              </a:rPr>
            </a:br>
            <a:br>
              <a:rPr lang="en-US" altLang="zh-TW" sz="2000" b="1">
                <a:latin typeface="Courier New" panose="02070309020205020404" pitchFamily="49" charset="0"/>
              </a:rPr>
            </a:br>
            <a:r>
              <a:rPr lang="en-US" altLang="zh-TW" sz="2000" b="1">
                <a:latin typeface="Courier New" panose="02070309020205020404" pitchFamily="49" charset="0"/>
              </a:rPr>
              <a:t>&lt;h1 id="h"&gt;My First Web Page&lt;/h1&gt;</a:t>
            </a:r>
            <a:br>
              <a:rPr lang="en-US" altLang="zh-TW" sz="2000" b="1">
                <a:latin typeface="Courier New" panose="02070309020205020404" pitchFamily="49" charset="0"/>
              </a:rPr>
            </a:br>
            <a:br>
              <a:rPr lang="en-US" altLang="zh-TW" sz="2000" b="1">
                <a:latin typeface="Courier New" panose="02070309020205020404" pitchFamily="49" charset="0"/>
              </a:rPr>
            </a:br>
            <a:r>
              <a:rPr lang="en-US" altLang="zh-TW" sz="2000" b="1">
                <a:latin typeface="Courier New" panose="02070309020205020404" pitchFamily="49" charset="0"/>
              </a:rPr>
              <a:t>&lt;p id="demo"&gt;&lt;/p&gt;</a:t>
            </a:r>
            <a:br>
              <a:rPr lang="en-US" altLang="zh-TW" sz="2000" b="1">
                <a:latin typeface="Courier New" panose="02070309020205020404" pitchFamily="49" charset="0"/>
              </a:rPr>
            </a:br>
            <a:br>
              <a:rPr lang="en-US" altLang="zh-TW" sz="2000" b="1">
                <a:latin typeface="Courier New" panose="02070309020205020404" pitchFamily="49" charset="0"/>
              </a:rPr>
            </a:br>
            <a:r>
              <a:rPr lang="en-US" altLang="zh-TW" sz="2000" b="1">
                <a:solidFill>
                  <a:srgbClr val="FF0000"/>
                </a:solidFill>
                <a:latin typeface="Courier New" panose="02070309020205020404" pitchFamily="49" charset="0"/>
              </a:rPr>
              <a:t>&lt;script type="text/javascript"&gt;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000" b="1">
                <a:solidFill>
                  <a:srgbClr val="FF0000"/>
                </a:solidFill>
                <a:latin typeface="Courier New" panose="02070309020205020404" pitchFamily="49" charset="0"/>
              </a:rPr>
              <a:t>document.getElementById("h").innerHTML= "Hello World!";</a:t>
            </a:r>
            <a:br>
              <a:rPr lang="en-US" altLang="zh-TW" sz="2000" b="1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en-US" altLang="zh-TW" sz="2000" b="1">
                <a:solidFill>
                  <a:srgbClr val="FF0000"/>
                </a:solidFill>
                <a:latin typeface="Courier New" panose="02070309020205020404" pitchFamily="49" charset="0"/>
              </a:rPr>
              <a:t>document.getElementById("demo").innerHTML = Date();</a:t>
            </a:r>
            <a:br>
              <a:rPr lang="en-US" altLang="zh-TW" sz="2000" b="1">
                <a:solidFill>
                  <a:srgbClr val="FF0000"/>
                </a:solidFill>
                <a:latin typeface="Courier New" panose="02070309020205020404" pitchFamily="49" charset="0"/>
              </a:rPr>
            </a:br>
            <a:r>
              <a:rPr lang="en-US" altLang="zh-TW" sz="2000" b="1">
                <a:solidFill>
                  <a:srgbClr val="FF0000"/>
                </a:solidFill>
                <a:latin typeface="Courier New" panose="02070309020205020404" pitchFamily="49" charset="0"/>
              </a:rPr>
              <a:t>&lt;/script&gt;</a:t>
            </a:r>
            <a:br>
              <a:rPr lang="en-US" altLang="zh-TW" sz="2000" b="1">
                <a:latin typeface="Courier New" panose="02070309020205020404" pitchFamily="49" charset="0"/>
              </a:rPr>
            </a:br>
            <a:br>
              <a:rPr lang="en-US" altLang="zh-TW" sz="2000" b="1">
                <a:latin typeface="Courier New" panose="02070309020205020404" pitchFamily="49" charset="0"/>
              </a:rPr>
            </a:br>
            <a:r>
              <a:rPr lang="en-US" altLang="zh-TW" sz="2000" b="1">
                <a:latin typeface="Courier New" panose="02070309020205020404" pitchFamily="49" charset="0"/>
              </a:rPr>
              <a:t>&lt;/body&gt;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文字方塊 3">
            <a:extLst>
              <a:ext uri="{FF2B5EF4-FFF2-40B4-BE49-F238E27FC236}">
                <a16:creationId xmlns:a16="http://schemas.microsoft.com/office/drawing/2014/main" id="{EB7D5492-DFCC-4802-B1F3-5F5A08B11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350963"/>
            <a:ext cx="7429500" cy="163195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function setHTML(id, iHTML)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000">
                <a:latin typeface="Arial" panose="020B0604020202020204" pitchFamily="34" charset="0"/>
              </a:rPr>
              <a:t>    </a:t>
            </a:r>
            <a:r>
              <a:rPr lang="en-US" altLang="zh-TW" sz="2000">
                <a:latin typeface="Arial" panose="020B0604020202020204" pitchFamily="34" charset="0"/>
              </a:rPr>
              <a:t>document.getElemenByID(id).innerHTML = iHTML;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setHTML("age", 21);</a:t>
            </a:r>
          </a:p>
        </p:txBody>
      </p:sp>
      <p:sp>
        <p:nvSpPr>
          <p:cNvPr id="64515" name="矩形 1">
            <a:extLst>
              <a:ext uri="{FF2B5EF4-FFF2-40B4-BE49-F238E27FC236}">
                <a16:creationId xmlns:a16="http://schemas.microsoft.com/office/drawing/2014/main" id="{89FAF62B-3156-4CCA-8A4F-993FEAC14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3284538"/>
            <a:ext cx="4679950" cy="2554287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function $(id)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    return document.getElementById(id);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var ageEle = $("age");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ageEle.innerHTML = 22;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$("age").innerHTML = 23;</a:t>
            </a:r>
          </a:p>
        </p:txBody>
      </p:sp>
      <p:sp>
        <p:nvSpPr>
          <p:cNvPr id="64516" name="文字方塊 2">
            <a:extLst>
              <a:ext uri="{FF2B5EF4-FFF2-40B4-BE49-F238E27FC236}">
                <a16:creationId xmlns:a16="http://schemas.microsoft.com/office/drawing/2014/main" id="{E8025F68-C518-4CDF-BB4C-FAFCAC5E8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77850"/>
            <a:ext cx="655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&lt;p&gt;I am &lt;span id="age"&gt;20&lt;/span&gt; years old.&lt;/p&gt;</a:t>
            </a:r>
            <a:endParaRPr lang="zh-TW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文字方塊 1">
            <a:extLst>
              <a:ext uri="{FF2B5EF4-FFF2-40B4-BE49-F238E27FC236}">
                <a16:creationId xmlns:a16="http://schemas.microsoft.com/office/drawing/2014/main" id="{5B1C12FE-EE25-4008-8BB3-EAAFEDE99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500063"/>
            <a:ext cx="7929562" cy="5262562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function getH1()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var h1;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h1 = document.getElementsByTagName("h1");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return h1[0].innerHTML;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function showH1()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   alert(getH1());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&lt;body onload="showH1()"&gt;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&lt;h1&gt;JavaScript function - Example 2&lt;/h1&gt;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</a:rPr>
              <a:t>&lt;/body&gt;</a:t>
            </a:r>
            <a:endParaRPr lang="zh-TW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>
            <a:extLst>
              <a:ext uri="{FF2B5EF4-FFF2-40B4-BE49-F238E27FC236}">
                <a16:creationId xmlns:a16="http://schemas.microsoft.com/office/drawing/2014/main" id="{A2F8F0FC-1554-4387-A162-596107F1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function arguments</a:t>
            </a:r>
            <a:endParaRPr lang="zh-TW" altLang="en-US"/>
          </a:p>
        </p:txBody>
      </p:sp>
      <p:sp>
        <p:nvSpPr>
          <p:cNvPr id="66563" name="內容版面配置區 2">
            <a:extLst>
              <a:ext uri="{FF2B5EF4-FFF2-40B4-BE49-F238E27FC236}">
                <a16:creationId xmlns:a16="http://schemas.microsoft.com/office/drawing/2014/main" id="{AD4EE809-6CCB-4033-9C8A-979462927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function sum( 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	var s=0;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    for (var i=0;i&lt;</a:t>
            </a:r>
            <a:r>
              <a:rPr lang="en-US" altLang="zh-TW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arguments.length</a:t>
            </a: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;i++)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   s += </a:t>
            </a:r>
            <a:r>
              <a:rPr lang="en-US" altLang="zh-TW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arguments</a:t>
            </a: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[i];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	return s;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var total1 = sum(1,10,100,1000);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Courier New" panose="02070309020205020404" pitchFamily="49" charset="0"/>
                <a:cs typeface="Courier New" panose="02070309020205020404" pitchFamily="49" charset="0"/>
              </a:rPr>
              <a:t>var total2 = sum(3,30,300);</a:t>
            </a:r>
            <a:endParaRPr lang="zh-TW" alt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標題 2">
            <a:extLst>
              <a:ext uri="{FF2B5EF4-FFF2-40B4-BE49-F238E27FC236}">
                <a16:creationId xmlns:a16="http://schemas.microsoft.com/office/drawing/2014/main" id="{695459EE-3DA2-49B2-9123-E81449C0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recursive function</a:t>
            </a:r>
            <a:endParaRPr lang="zh-TW" altLang="en-US"/>
          </a:p>
        </p:txBody>
      </p:sp>
      <p:sp>
        <p:nvSpPr>
          <p:cNvPr id="67587" name="內容版面配置區 3">
            <a:extLst>
              <a:ext uri="{FF2B5EF4-FFF2-40B4-BE49-F238E27FC236}">
                <a16:creationId xmlns:a16="http://schemas.microsoft.com/office/drawing/2014/main" id="{30644A0E-FEFB-47BA-9C55-6A814E7BA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643063"/>
            <a:ext cx="6000750" cy="3071812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/>
              <a:t>function fb(i)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/>
              <a:t>   if (i==1) return 0;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/>
              <a:t>   if (i==2) return 1;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/>
              <a:t>   return fb(i-2)+fb(i-1);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/>
              <a:t>}</a:t>
            </a:r>
          </a:p>
          <a:p>
            <a:pPr>
              <a:buFont typeface="Wingdings 2" panose="05020102010507070707" pitchFamily="18" charset="2"/>
              <a:buNone/>
            </a:pPr>
            <a:endParaRPr lang="zh-TW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標題 1">
            <a:extLst>
              <a:ext uri="{FF2B5EF4-FFF2-40B4-BE49-F238E27FC236}">
                <a16:creationId xmlns:a16="http://schemas.microsoft.com/office/drawing/2014/main" id="{53C3A0AE-87F2-4E49-B7B9-F0561384E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888" y="188913"/>
            <a:ext cx="8229600" cy="784225"/>
          </a:xfrm>
        </p:spPr>
        <p:txBody>
          <a:bodyPr/>
          <a:lstStyle/>
          <a:p>
            <a:r>
              <a:rPr lang="en-US" altLang="zh-TW"/>
              <a:t>global vs. local variables</a:t>
            </a:r>
            <a:endParaRPr lang="zh-TW" altLang="en-US"/>
          </a:p>
        </p:txBody>
      </p:sp>
      <p:sp>
        <p:nvSpPr>
          <p:cNvPr id="68611" name="內容版面配置區 2">
            <a:extLst>
              <a:ext uri="{FF2B5EF4-FFF2-40B4-BE49-F238E27FC236}">
                <a16:creationId xmlns:a16="http://schemas.microsoft.com/office/drawing/2014/main" id="{A31767F8-924E-4634-B5D7-BF4C8C07A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38" y="1406525"/>
            <a:ext cx="5832475" cy="4392613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var discount, price, total, subTotal;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discount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=0.8;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= 1200;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</p:txBody>
      </p:sp>
      <p:sp>
        <p:nvSpPr>
          <p:cNvPr id="68612" name="矩形 1">
            <a:extLst>
              <a:ext uri="{FF2B5EF4-FFF2-40B4-BE49-F238E27FC236}">
                <a16:creationId xmlns:a16="http://schemas.microsoft.com/office/drawing/2014/main" id="{45CF857C-0162-4C10-86C2-3C0D1E665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3251200"/>
            <a:ext cx="8280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function addCart(</a:t>
            </a:r>
            <a:r>
              <a:rPr lang="en-US" altLang="zh-TW" sz="20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,num)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var </a:t>
            </a:r>
            <a:r>
              <a:rPr lang="en-US" altLang="zh-TW" sz="2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zh-TW" sz="20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discount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discount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= 0.6;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= num*</a:t>
            </a:r>
            <a:r>
              <a:rPr lang="en-US" altLang="zh-TW" sz="20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zh-TW" sz="20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discount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zh-TW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altLang="zh-TW" sz="2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document.write("subTotal: "+</a:t>
            </a:r>
            <a:r>
              <a:rPr lang="en-US" altLang="zh-TW" sz="20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+"&lt;br/&gt;");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altLang="zh-TW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613" name="矩形 2">
            <a:extLst>
              <a:ext uri="{FF2B5EF4-FFF2-40B4-BE49-F238E27FC236}">
                <a16:creationId xmlns:a16="http://schemas.microsoft.com/office/drawing/2014/main" id="{43B3F9A8-D6DC-4BE4-96D7-32F2412B4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1565275"/>
            <a:ext cx="2665412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b="1">
                <a:latin typeface="Arial" panose="020B0604020202020204" pitchFamily="34" charset="0"/>
              </a:rPr>
              <a:t>addCart(price, 3);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subTotal: 2160</a:t>
            </a:r>
            <a:br>
              <a:rPr lang="en-US" altLang="zh-TW" sz="1800">
                <a:latin typeface="Arial" panose="020B0604020202020204" pitchFamily="34" charset="0"/>
              </a:rPr>
            </a:br>
            <a:r>
              <a:rPr lang="en-US" altLang="zh-TW" sz="1800">
                <a:latin typeface="Arial" panose="020B0604020202020204" pitchFamily="34" charset="0"/>
              </a:rPr>
              <a:t>total: 2160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b="1">
                <a:latin typeface="Arial" panose="020B0604020202020204" pitchFamily="34" charset="0"/>
              </a:rPr>
              <a:t>addCart(500, 6);</a:t>
            </a:r>
            <a:endParaRPr lang="en-US" altLang="zh-TW" sz="18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subTotal: 1800</a:t>
            </a:r>
            <a:br>
              <a:rPr lang="en-US" altLang="zh-TW" sz="1800">
                <a:latin typeface="Arial" panose="020B0604020202020204" pitchFamily="34" charset="0"/>
              </a:rPr>
            </a:br>
            <a:r>
              <a:rPr lang="en-US" altLang="zh-TW" sz="1800">
                <a:latin typeface="Arial" panose="020B0604020202020204" pitchFamily="34" charset="0"/>
              </a:rPr>
              <a:t>total: 3960</a:t>
            </a:r>
            <a:endParaRPr lang="en-US" altLang="zh-TW" sz="1800" b="1">
              <a:latin typeface="Arial" panose="020B0604020202020204" pitchFamily="34" charset="0"/>
            </a:endParaRPr>
          </a:p>
        </p:txBody>
      </p:sp>
      <p:sp>
        <p:nvSpPr>
          <p:cNvPr id="68614" name="文字方塊 3">
            <a:extLst>
              <a:ext uri="{FF2B5EF4-FFF2-40B4-BE49-F238E27FC236}">
                <a16:creationId xmlns:a16="http://schemas.microsoft.com/office/drawing/2014/main" id="{C05F6EA9-C647-41E9-B82B-168EDAC91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8" y="5233988"/>
            <a:ext cx="4043362" cy="143033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Q1: discount vs. discount in addCart()</a:t>
            </a:r>
          </a:p>
          <a:p>
            <a:pPr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Q2: price vs. price in addCart()</a:t>
            </a:r>
          </a:p>
          <a:p>
            <a:pPr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Q3: total vs. total in addCart()</a:t>
            </a:r>
          </a:p>
          <a:p>
            <a:pPr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Q4: subTotal vs. subTotal in addCart()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68615" name="矩形 4">
            <a:extLst>
              <a:ext uri="{FF2B5EF4-FFF2-40B4-BE49-F238E27FC236}">
                <a16:creationId xmlns:a16="http://schemas.microsoft.com/office/drawing/2014/main" id="{C8A4E73B-75C8-4BB5-82DE-EDE4632B1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949325"/>
            <a:ext cx="6864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Arial" panose="020B0604020202020204" pitchFamily="34" charset="0"/>
                <a:hlinkClick r:id="rId2"/>
              </a:rPr>
              <a:t>http://ycchen.im.ncnu.edu.tw/www2011/lab/varScope.html</a:t>
            </a:r>
            <a:endParaRPr lang="en-US" altLang="zh-TW" sz="1800">
              <a:latin typeface="Arial" panose="020B0604020202020204" pitchFamily="34" charset="0"/>
            </a:endParaRPr>
          </a:p>
        </p:txBody>
      </p:sp>
      <p:sp>
        <p:nvSpPr>
          <p:cNvPr id="68616" name="文字方塊 5">
            <a:extLst>
              <a:ext uri="{FF2B5EF4-FFF2-40B4-BE49-F238E27FC236}">
                <a16:creationId xmlns:a16="http://schemas.microsoft.com/office/drawing/2014/main" id="{31B83B79-42DF-45D5-AE52-57858ADBE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5435600"/>
            <a:ext cx="218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br>
              <a:rPr lang="en-US" altLang="zh-TW" sz="1800">
                <a:latin typeface="Arial" panose="020B0604020202020204" pitchFamily="34" charset="0"/>
              </a:rPr>
            </a:br>
            <a:r>
              <a:rPr lang="en-US" altLang="zh-TW" sz="1800">
                <a:latin typeface="Arial" panose="020B0604020202020204" pitchFamily="34" charset="0"/>
              </a:rPr>
              <a:t>Are they the same?</a:t>
            </a:r>
            <a:endParaRPr lang="zh-TW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標題 1">
            <a:extLst>
              <a:ext uri="{FF2B5EF4-FFF2-40B4-BE49-F238E27FC236}">
                <a16:creationId xmlns:a16="http://schemas.microsoft.com/office/drawing/2014/main" id="{1CB01516-B6A9-46AE-8127-C0625E0E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object</a:t>
            </a:r>
            <a:endParaRPr lang="zh-TW" altLang="en-US"/>
          </a:p>
        </p:txBody>
      </p:sp>
      <p:sp>
        <p:nvSpPr>
          <p:cNvPr id="69635" name="內容版面配置區 2">
            <a:extLst>
              <a:ext uri="{FF2B5EF4-FFF2-40B4-BE49-F238E27FC236}">
                <a16:creationId xmlns:a16="http://schemas.microsoft.com/office/drawing/2014/main" id="{56957000-1D7D-4EB2-9D04-4558B40C8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628775"/>
            <a:ext cx="8820150" cy="49244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var rgb = {r:"ff", g:"ff", b:"00"};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var employee =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name:"</a:t>
            </a:r>
            <a:r>
              <a:rPr lang="zh-TW" alt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王小明</a:t>
            </a: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", age:12, gender:"m", isMarried:false};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zh-TW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document.write(typeof(rgb)+"&lt;br /&gt;");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document.write(typeof(employee)+"&lt;br /&gt;");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document.bgColor="#"+rgb.r+rgb.g+rgb.b;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for (let attr in employee)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   document.write(attr +" = "+ employee[attr]+"&lt;br /&gt;");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zh-TW" alt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標題 1">
            <a:extLst>
              <a:ext uri="{FF2B5EF4-FFF2-40B4-BE49-F238E27FC236}">
                <a16:creationId xmlns:a16="http://schemas.microsoft.com/office/drawing/2014/main" id="{E3158254-95E2-46D1-A955-B3AD8C20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function as object </a:t>
            </a:r>
            <a:endParaRPr lang="zh-TW" altLang="en-US"/>
          </a:p>
        </p:txBody>
      </p:sp>
      <p:sp>
        <p:nvSpPr>
          <p:cNvPr id="70659" name="內容版面配置區 2">
            <a:extLst>
              <a:ext uri="{FF2B5EF4-FFF2-40B4-BE49-F238E27FC236}">
                <a16:creationId xmlns:a16="http://schemas.microsoft.com/office/drawing/2014/main" id="{8E755A4E-3BA1-4152-AA8A-F047F3A1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412875"/>
            <a:ext cx="8043863" cy="46863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function circle(r)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  this.r = r;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  this.area = Math.PI*r*r;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  this.peri = 2*Math.PI*r;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  this.print = function () {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       document.write("radius = "+r+"&lt;br /&gt;");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   };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}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var ball = new circle(10);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document.write("Area: "+ball.area+"&lt;br /&gt;");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document.write("Perimeter: "+ball.peri+"&lt;br /&gt;");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/>
              <a:t>ball.print();</a:t>
            </a:r>
            <a:endParaRPr lang="zh-TW" altLang="en-US" sz="2400" b="1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標題 1">
            <a:extLst>
              <a:ext uri="{FF2B5EF4-FFF2-40B4-BE49-F238E27FC236}">
                <a16:creationId xmlns:a16="http://schemas.microsoft.com/office/drawing/2014/main" id="{CBBFDA09-7674-4221-8C71-08E430FDD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JSON</a:t>
            </a:r>
            <a:endParaRPr lang="zh-TW" altLang="en-US"/>
          </a:p>
        </p:txBody>
      </p:sp>
      <p:sp>
        <p:nvSpPr>
          <p:cNvPr id="71683" name="內容版面配置區 2">
            <a:extLst>
              <a:ext uri="{FF2B5EF4-FFF2-40B4-BE49-F238E27FC236}">
                <a16:creationId xmlns:a16="http://schemas.microsoft.com/office/drawing/2014/main" id="{ABCD8670-A830-409C-8738-1B782C65F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>
                <a:solidFill>
                  <a:srgbClr val="FF0000"/>
                </a:solidFill>
              </a:rPr>
              <a:t>J</a:t>
            </a:r>
            <a:r>
              <a:rPr lang="en-US" altLang="zh-TW"/>
              <a:t>ava</a:t>
            </a:r>
            <a:r>
              <a:rPr lang="en-US" altLang="zh-TW">
                <a:solidFill>
                  <a:srgbClr val="FF0000"/>
                </a:solidFill>
              </a:rPr>
              <a:t>S</a:t>
            </a:r>
            <a:r>
              <a:rPr lang="en-US" altLang="zh-TW"/>
              <a:t>cript </a:t>
            </a:r>
            <a:r>
              <a:rPr lang="en-US" altLang="zh-TW">
                <a:solidFill>
                  <a:srgbClr val="FF0000"/>
                </a:solidFill>
              </a:rPr>
              <a:t>O</a:t>
            </a:r>
            <a:r>
              <a:rPr lang="en-US" altLang="zh-TW"/>
              <a:t>bject </a:t>
            </a:r>
            <a:r>
              <a:rPr lang="en-US" altLang="zh-TW">
                <a:solidFill>
                  <a:srgbClr val="FF0000"/>
                </a:solidFill>
              </a:rPr>
              <a:t>N</a:t>
            </a:r>
            <a:r>
              <a:rPr lang="en-US" altLang="zh-TW"/>
              <a:t>otation, a syntax for storing and exchanging data.</a:t>
            </a:r>
          </a:p>
          <a:p>
            <a:r>
              <a:rPr lang="en-US" altLang="zh-TW"/>
              <a:t>JSON is text, written with JavaScript object notation.</a:t>
            </a:r>
          </a:p>
          <a:p>
            <a:r>
              <a:rPr lang="en-US" altLang="zh-TW"/>
              <a:t>When exchanging data between a browser and a server, the data can only be text.</a:t>
            </a:r>
          </a:p>
          <a:p>
            <a:endParaRPr lang="zh-TW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>
            <a:extLst>
              <a:ext uri="{FF2B5EF4-FFF2-40B4-BE49-F238E27FC236}">
                <a16:creationId xmlns:a16="http://schemas.microsoft.com/office/drawing/2014/main" id="{E5D9F317-A982-4AA7-8841-ECC678BE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Sending data</a:t>
            </a:r>
            <a:endParaRPr lang="zh-TW" altLang="en-US"/>
          </a:p>
        </p:txBody>
      </p:sp>
      <p:sp>
        <p:nvSpPr>
          <p:cNvPr id="72707" name="內容版面配置區 2">
            <a:extLst>
              <a:ext uri="{FF2B5EF4-FFF2-40B4-BE49-F238E27FC236}">
                <a16:creationId xmlns:a16="http://schemas.microsoft.com/office/drawing/2014/main" id="{BA38644E-D3D5-49C5-B9BC-BE5855392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916113"/>
            <a:ext cx="8172450" cy="3744912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var myObj = {name: "John", age: 31, city: "New York"};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var myJSON = </a:t>
            </a:r>
            <a:r>
              <a:rPr lang="en-US" altLang="zh-TW" sz="2400" b="1"/>
              <a:t>JSON.stringify(</a:t>
            </a:r>
            <a:r>
              <a:rPr lang="en-US" altLang="zh-TW" sz="2400"/>
              <a:t>myObj</a:t>
            </a:r>
            <a:r>
              <a:rPr lang="en-US" altLang="zh-TW" sz="2400" b="1"/>
              <a:t>)</a:t>
            </a:r>
            <a:r>
              <a:rPr lang="en-US" altLang="zh-TW" sz="2400"/>
              <a:t>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window.location = "demo_json.php?x=" + myJSON;</a:t>
            </a:r>
            <a:endParaRPr lang="zh-TW" altLang="en-US" sz="2400"/>
          </a:p>
        </p:txBody>
      </p:sp>
      <p:sp>
        <p:nvSpPr>
          <p:cNvPr id="72708" name="矩形 3">
            <a:extLst>
              <a:ext uri="{FF2B5EF4-FFF2-40B4-BE49-F238E27FC236}">
                <a16:creationId xmlns:a16="http://schemas.microsoft.com/office/drawing/2014/main" id="{FE3BADE8-2377-4F89-BE07-A715BCB90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860800"/>
            <a:ext cx="33035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b="1">
                <a:latin typeface="Arial" panose="020B0604020202020204" pitchFamily="34" charset="0"/>
              </a:rPr>
              <a:t>JSON.stringify()</a:t>
            </a:r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72709" name="矩形 4">
            <a:extLst>
              <a:ext uri="{FF2B5EF4-FFF2-40B4-BE49-F238E27FC236}">
                <a16:creationId xmlns:a16="http://schemas.microsoft.com/office/drawing/2014/main" id="{F987F134-770F-486B-8CDC-1B134EBAB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4581525"/>
            <a:ext cx="6081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Arial" panose="020B0604020202020204" pitchFamily="34" charset="0"/>
              </a:rPr>
              <a:t>Convert a JavaScript object into a string</a:t>
            </a:r>
            <a:endParaRPr lang="zh-TW" altLang="en-US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標題 1">
            <a:extLst>
              <a:ext uri="{FF2B5EF4-FFF2-40B4-BE49-F238E27FC236}">
                <a16:creationId xmlns:a16="http://schemas.microsoft.com/office/drawing/2014/main" id="{C746368D-3052-41B9-99A4-DA6EDF97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Receiving data</a:t>
            </a:r>
            <a:endParaRPr lang="zh-TW" altLang="en-US"/>
          </a:p>
        </p:txBody>
      </p:sp>
      <p:sp>
        <p:nvSpPr>
          <p:cNvPr id="73731" name="內容版面配置區 2">
            <a:extLst>
              <a:ext uri="{FF2B5EF4-FFF2-40B4-BE49-F238E27FC236}">
                <a16:creationId xmlns:a16="http://schemas.microsoft.com/office/drawing/2014/main" id="{4FA26B64-A257-4AFF-B0AD-81A9CB43E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686300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altLang="zh-TW" sz="2400"/>
              <a:t>var myJSON = '{"name":"John", "age":31, "city":"New York"}';</a:t>
            </a:r>
            <a:br>
              <a:rPr lang="en-US" altLang="zh-TW" sz="2400"/>
            </a:br>
            <a:r>
              <a:rPr lang="en-US" altLang="zh-TW" sz="2400"/>
              <a:t>var myObj = </a:t>
            </a:r>
            <a:r>
              <a:rPr lang="en-US" altLang="zh-TW" sz="2400" b="1"/>
              <a:t>JSON.parse(</a:t>
            </a:r>
            <a:r>
              <a:rPr lang="en-US" altLang="zh-TW" sz="2400"/>
              <a:t>myJSON</a:t>
            </a:r>
            <a:r>
              <a:rPr lang="en-US" altLang="zh-TW" sz="2400" b="1"/>
              <a:t>)</a:t>
            </a:r>
            <a:r>
              <a:rPr lang="en-US" altLang="zh-TW" sz="2400"/>
              <a:t>;</a:t>
            </a:r>
            <a:br>
              <a:rPr lang="en-US" altLang="zh-TW" sz="2400"/>
            </a:br>
            <a:r>
              <a:rPr lang="en-US" altLang="zh-TW" sz="2400"/>
              <a:t>document.getElementById("demo").innerHTML = myObj.name;</a:t>
            </a:r>
            <a:endParaRPr lang="zh-TW" altLang="en-US" sz="2400"/>
          </a:p>
        </p:txBody>
      </p:sp>
      <p:sp>
        <p:nvSpPr>
          <p:cNvPr id="73732" name="矩形 3">
            <a:extLst>
              <a:ext uri="{FF2B5EF4-FFF2-40B4-BE49-F238E27FC236}">
                <a16:creationId xmlns:a16="http://schemas.microsoft.com/office/drawing/2014/main" id="{130062F3-8524-46A8-88E4-AA161CD1F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4911725"/>
            <a:ext cx="5467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b="1">
                <a:latin typeface="Arial" panose="020B0604020202020204" pitchFamily="34" charset="0"/>
              </a:rPr>
              <a:t>convert text into a JavaScript object</a:t>
            </a:r>
            <a:endParaRPr lang="zh-TW" altLang="en-US" sz="2400" b="1">
              <a:latin typeface="Arial" panose="020B0604020202020204" pitchFamily="34" charset="0"/>
            </a:endParaRPr>
          </a:p>
        </p:txBody>
      </p:sp>
      <p:sp>
        <p:nvSpPr>
          <p:cNvPr id="73733" name="矩形 4">
            <a:extLst>
              <a:ext uri="{FF2B5EF4-FFF2-40B4-BE49-F238E27FC236}">
                <a16:creationId xmlns:a16="http://schemas.microsoft.com/office/drawing/2014/main" id="{D86740F7-0A4B-4BEF-A1C9-E9B06B5A4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191000"/>
            <a:ext cx="27813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b="1">
                <a:latin typeface="Arial" panose="020B0604020202020204" pitchFamily="34" charset="0"/>
              </a:rPr>
              <a:t>JSON.parse()</a:t>
            </a:r>
            <a:endParaRPr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E7FF6D85-D31A-4CBC-9C3F-14016EA02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/>
              <a:t>Where to Put a JavaScript</a:t>
            </a:r>
            <a:endParaRPr lang="zh-TW" altLang="en-US"/>
          </a:p>
        </p:txBody>
      </p:sp>
      <p:sp>
        <p:nvSpPr>
          <p:cNvPr id="18435" name="內容版面配置區 2">
            <a:extLst>
              <a:ext uri="{FF2B5EF4-FFF2-40B4-BE49-F238E27FC236}">
                <a16:creationId xmlns:a16="http://schemas.microsoft.com/office/drawing/2014/main" id="{63CE7151-FB9D-4628-90EF-4D16FA5B7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b="1"/>
              <a:t>Scripts in the head section: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zh-TW" sz="240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zh-TW" sz="240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zh-TW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  type="text/javascript"&gt;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zh-TW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zh-TW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zh-TW" sz="240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  <a:endParaRPr lang="en-US" altLang="zh-TW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b="1"/>
              <a:t>Scripts in the body section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/>
              <a:t>Scripts in both the body and the head section</a:t>
            </a:r>
            <a:endParaRPr lang="en-US" altLang="zh-TW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41B908C-3E71-4373-9939-0F49C3A93B90}"/>
              </a:ext>
            </a:extLst>
          </p:cNvPr>
          <p:cNvSpPr/>
          <p:nvPr/>
        </p:nvSpPr>
        <p:spPr>
          <a:xfrm>
            <a:off x="857250" y="2143125"/>
            <a:ext cx="6307138" cy="24288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標題 1">
            <a:extLst>
              <a:ext uri="{FF2B5EF4-FFF2-40B4-BE49-F238E27FC236}">
                <a16:creationId xmlns:a16="http://schemas.microsoft.com/office/drawing/2014/main" id="{4670B842-A80C-410E-BA28-EF0AE6972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Object &amp; JSON Example</a:t>
            </a:r>
            <a:endParaRPr lang="zh-TW" altLang="en-US"/>
          </a:p>
        </p:txBody>
      </p:sp>
      <p:sp>
        <p:nvSpPr>
          <p:cNvPr id="74755" name="矩形 3">
            <a:extLst>
              <a:ext uri="{FF2B5EF4-FFF2-40B4-BE49-F238E27FC236}">
                <a16:creationId xmlns:a16="http://schemas.microsoft.com/office/drawing/2014/main" id="{4FDB2E13-63A1-4F6B-AE49-C9085B4AD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060575"/>
            <a:ext cx="45720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/* JavaScript object */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var book1 =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title: "</a:t>
            </a:r>
            <a:r>
              <a:rPr lang="zh-TW" altLang="en-US" sz="1800">
                <a:latin typeface="Arial" panose="020B0604020202020204" pitchFamily="34" charset="0"/>
              </a:rPr>
              <a:t>雪國</a:t>
            </a:r>
            <a:r>
              <a:rPr lang="en-US" altLang="zh-TW" sz="1800">
                <a:latin typeface="Arial" panose="020B0604020202020204" pitchFamily="34" charset="0"/>
              </a:rPr>
              <a:t>",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price: 350,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author: "</a:t>
            </a:r>
            <a:r>
              <a:rPr lang="zh-TW" altLang="en-US" sz="1800">
                <a:latin typeface="Arial" panose="020B0604020202020204" pitchFamily="34" charset="0"/>
              </a:rPr>
              <a:t>川端康成</a:t>
            </a:r>
            <a:r>
              <a:rPr lang="en-US" altLang="zh-TW" sz="1800">
                <a:latin typeface="Arial" panose="020B0604020202020204" pitchFamily="34" charset="0"/>
              </a:rPr>
              <a:t>"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/* JavaScript JSON object */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var book2 =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"title": "The Little Prince",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"price": 480,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"author": "Antoine de Saint-Exupéry"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74756" name="矩形 4">
            <a:extLst>
              <a:ext uri="{FF2B5EF4-FFF2-40B4-BE49-F238E27FC236}">
                <a16:creationId xmlns:a16="http://schemas.microsoft.com/office/drawing/2014/main" id="{031052BB-99DA-490C-9FB3-79C5180CA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205038"/>
            <a:ext cx="45720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/* A string for JSON object */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zh-TW" sz="20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var strBook = </a:t>
            </a: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{ </a:t>
            </a: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+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"title": "</a:t>
            </a:r>
            <a:r>
              <a:rPr lang="zh-TW" altLang="en-US" sz="2000">
                <a:latin typeface="Arial" panose="020B0604020202020204" pitchFamily="34" charset="0"/>
              </a:rPr>
              <a:t>海邊的卡夫卡</a:t>
            </a:r>
            <a:r>
              <a:rPr lang="en-US" altLang="zh-TW" sz="2000">
                <a:latin typeface="Arial" panose="020B0604020202020204" pitchFamily="34" charset="0"/>
              </a:rPr>
              <a:t>",</a:t>
            </a: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+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"price": 670, </a:t>
            </a: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+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"author": "</a:t>
            </a:r>
            <a:r>
              <a:rPr lang="zh-TW" altLang="en-US" sz="2000">
                <a:latin typeface="Arial" panose="020B0604020202020204" pitchFamily="34" charset="0"/>
              </a:rPr>
              <a:t>村上春樹</a:t>
            </a:r>
            <a:r>
              <a:rPr lang="en-US" altLang="zh-TW" sz="2000">
                <a:latin typeface="Arial" panose="020B0604020202020204" pitchFamily="34" charset="0"/>
              </a:rPr>
              <a:t>"</a:t>
            </a: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+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}</a:t>
            </a:r>
            <a:r>
              <a:rPr lang="en-US" altLang="zh-TW" sz="2000">
                <a:solidFill>
                  <a:srgbClr val="FF0000"/>
                </a:solidFill>
                <a:latin typeface="Arial" panose="020B0604020202020204" pitchFamily="34" charset="0"/>
              </a:rPr>
              <a:t>'</a:t>
            </a:r>
            <a:r>
              <a:rPr lang="en-US" altLang="zh-TW" sz="2000">
                <a:latin typeface="Arial" panose="020B0604020202020204" pitchFamily="34" charset="0"/>
              </a:rPr>
              <a:t>;</a:t>
            </a:r>
            <a:endParaRPr lang="zh-TW" altLang="en-US" sz="2000">
              <a:latin typeface="Arial" panose="020B0604020202020204" pitchFamily="34" charset="0"/>
            </a:endParaRPr>
          </a:p>
        </p:txBody>
      </p:sp>
      <p:sp>
        <p:nvSpPr>
          <p:cNvPr id="74757" name="矩形 5">
            <a:extLst>
              <a:ext uri="{FF2B5EF4-FFF2-40B4-BE49-F238E27FC236}">
                <a16:creationId xmlns:a16="http://schemas.microsoft.com/office/drawing/2014/main" id="{B82B9EEE-1513-44CC-A23F-FEAA1B4F8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1331913"/>
            <a:ext cx="7632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Arial" panose="020B0604020202020204" pitchFamily="34" charset="0"/>
                <a:hlinkClick r:id="rId2"/>
              </a:rPr>
              <a:t>https://ycchen.im.ncnu.edu.tw/www2011/lab/json.html</a:t>
            </a:r>
            <a:endParaRPr lang="en-US" altLang="zh-TW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矩形 3">
            <a:extLst>
              <a:ext uri="{FF2B5EF4-FFF2-40B4-BE49-F238E27FC236}">
                <a16:creationId xmlns:a16="http://schemas.microsoft.com/office/drawing/2014/main" id="{9E68F7AC-53F3-4F8A-BC48-4E14F9881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60350"/>
            <a:ext cx="820896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var bk3=JSON.parse(strBook);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document.getElementById("tit3").innerHTML=</a:t>
            </a:r>
            <a:r>
              <a:rPr lang="en-US" altLang="zh-TW" sz="2000" b="1">
                <a:latin typeface="Arial" panose="020B0604020202020204" pitchFamily="34" charset="0"/>
              </a:rPr>
              <a:t>bk3.title</a:t>
            </a:r>
            <a:r>
              <a:rPr lang="en-US" altLang="zh-TW" sz="2000">
                <a:latin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document.getElementById("price3").innerHTML="NT$ "+</a:t>
            </a:r>
            <a:r>
              <a:rPr lang="en-US" altLang="zh-TW" sz="2000" b="1">
                <a:latin typeface="Arial" panose="020B0604020202020204" pitchFamily="34" charset="0"/>
              </a:rPr>
              <a:t>bk3.price</a:t>
            </a:r>
            <a:r>
              <a:rPr lang="en-US" altLang="zh-TW" sz="2000">
                <a:latin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zh-TW" sz="200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var str1 = JSON.stringify(book1);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>
                <a:latin typeface="Arial" panose="020B0604020202020204" pitchFamily="34" charset="0"/>
              </a:rPr>
              <a:t>document.getElementById("jsonStr").innerHTML=str1;</a:t>
            </a:r>
            <a:endParaRPr lang="zh-TW" altLang="en-US" sz="2000">
              <a:latin typeface="Arial" panose="020B0604020202020204" pitchFamily="34" charset="0"/>
            </a:endParaRPr>
          </a:p>
        </p:txBody>
      </p:sp>
      <p:pic>
        <p:nvPicPr>
          <p:cNvPr id="75779" name="Picture 2">
            <a:extLst>
              <a:ext uri="{FF2B5EF4-FFF2-40B4-BE49-F238E27FC236}">
                <a16:creationId xmlns:a16="http://schemas.microsoft.com/office/drawing/2014/main" id="{72C6BBF6-9153-4291-96B1-DD2A20449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284538"/>
            <a:ext cx="4867275" cy="2990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4F092A07-FC29-451B-8AD5-021FAFD46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/>
              <a:t>Using an External JavaScript</a:t>
            </a:r>
            <a:endParaRPr lang="zh-TW" altLang="en-US"/>
          </a:p>
        </p:txBody>
      </p:sp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4B8FE1AF-C950-448B-873C-B9EDE8FD2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28775"/>
            <a:ext cx="8929688" cy="40322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800"/>
              <a:t>&lt;html&gt;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800"/>
              <a:t>&lt;head&gt;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800" b="1">
                <a:solidFill>
                  <a:srgbClr val="FF0000"/>
                </a:solidFill>
              </a:rPr>
              <a:t>&lt;script type="text/javascript" src=“jquery.js"&gt;&lt;/script&gt;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800"/>
              <a:t>&lt;/head&gt;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800"/>
              <a:t>&lt;body&gt;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800"/>
              <a:t>&lt;/body&gt;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TW" sz="2800"/>
              <a:t>&lt;/html&gt;</a:t>
            </a:r>
            <a:endParaRPr lang="zh-TW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>
            <a:extLst>
              <a:ext uri="{FF2B5EF4-FFF2-40B4-BE49-F238E27FC236}">
                <a16:creationId xmlns:a16="http://schemas.microsoft.com/office/drawing/2014/main" id="{CD80D56B-21EF-4024-83E1-597ECA39C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813" y="219075"/>
            <a:ext cx="8229600" cy="1143000"/>
          </a:xfrm>
        </p:spPr>
        <p:txBody>
          <a:bodyPr/>
          <a:lstStyle/>
          <a:p>
            <a:r>
              <a:rPr lang="en-US" altLang="zh-TW"/>
              <a:t>Inline JavaScript</a:t>
            </a:r>
            <a:endParaRPr lang="zh-TW" altLang="en-US"/>
          </a:p>
        </p:txBody>
      </p:sp>
      <p:sp>
        <p:nvSpPr>
          <p:cNvPr id="20483" name="內容版面配置區 2">
            <a:extLst>
              <a:ext uri="{FF2B5EF4-FFF2-40B4-BE49-F238E27FC236}">
                <a16:creationId xmlns:a16="http://schemas.microsoft.com/office/drawing/2014/main" id="{13EDD224-1516-42EA-8F60-CEA7E8615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6863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&lt;script type="text/javascript"&gt;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 b="1">
                <a:latin typeface="Arial" panose="020B0604020202020204" pitchFamily="34" charset="0"/>
                <a:cs typeface="Arial" panose="020B0604020202020204" pitchFamily="34" charset="0"/>
              </a:rPr>
              <a:t>var i=0;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&lt;/script&gt;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&lt;body&gt;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&lt;h2 onclick="</a:t>
            </a:r>
            <a:r>
              <a:rPr lang="en-US" altLang="zh-TW" sz="2400" b="1">
                <a:latin typeface="Arial" panose="020B0604020202020204" pitchFamily="34" charset="0"/>
                <a:cs typeface="Arial" panose="020B0604020202020204" pitchFamily="34" charset="0"/>
              </a:rPr>
              <a:t>alert('You click on me!');</a:t>
            </a: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"&gt;Click here!&lt;/h2&gt;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&lt;a href="</a:t>
            </a:r>
            <a:r>
              <a:rPr lang="en-US" altLang="zh-TW" sz="2400" b="1">
                <a:latin typeface="Arial" panose="020B0604020202020204" pitchFamily="34" charset="0"/>
                <a:cs typeface="Arial" panose="020B0604020202020204" pitchFamily="34" charset="0"/>
              </a:rPr>
              <a:t>JavaScript:i++; alert('i = ' +i);void 0;</a:t>
            </a: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"&gt;Count&lt;/a&gt;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400">
                <a:latin typeface="Arial" panose="020B0604020202020204" pitchFamily="34" charset="0"/>
                <a:cs typeface="Arial" panose="020B0604020202020204" pitchFamily="34" charset="0"/>
              </a:rPr>
              <a:t>&lt;/body&gt;</a:t>
            </a:r>
            <a:endParaRPr lang="zh-TW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文字方塊 1">
            <a:extLst>
              <a:ext uri="{FF2B5EF4-FFF2-40B4-BE49-F238E27FC236}">
                <a16:creationId xmlns:a16="http://schemas.microsoft.com/office/drawing/2014/main" id="{7E46D7E0-EF2F-4032-AE39-154950931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585788"/>
            <a:ext cx="141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4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不建議！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>
            <a:extLst>
              <a:ext uri="{FF2B5EF4-FFF2-40B4-BE49-F238E27FC236}">
                <a16:creationId xmlns:a16="http://schemas.microsoft.com/office/drawing/2014/main" id="{A37F56E2-E159-48B2-AC10-25412D04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JavaScript Output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6A982E-8507-49A1-A53C-AEA5290E2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013" y="1628775"/>
            <a:ext cx="8435975" cy="46863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zh-TW" sz="2800" b="1" dirty="0" err="1"/>
              <a:t>window.alert</a:t>
            </a:r>
            <a:r>
              <a:rPr lang="en-US" altLang="zh-TW" sz="2800" b="1" dirty="0"/>
              <a:t>(), </a:t>
            </a:r>
            <a:r>
              <a:rPr lang="en-US" altLang="zh-TW" sz="2800" dirty="0"/>
              <a:t>Writing into an alert box.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TW" sz="2800" b="1" dirty="0" err="1"/>
              <a:t>document.write</a:t>
            </a:r>
            <a:r>
              <a:rPr lang="en-US" altLang="zh-TW" sz="2800" b="1" dirty="0"/>
              <a:t>(), </a:t>
            </a:r>
            <a:r>
              <a:rPr lang="en-US" altLang="zh-TW" sz="2800" dirty="0"/>
              <a:t>Writing into the HTML output.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TW" sz="2800" b="1" i="1" dirty="0" err="1">
                <a:solidFill>
                  <a:srgbClr val="0070C0"/>
                </a:solidFill>
              </a:rPr>
              <a:t>element</a:t>
            </a:r>
            <a:r>
              <a:rPr lang="en-US" altLang="zh-TW" sz="2800" b="1" dirty="0" err="1"/>
              <a:t>.innerHTML</a:t>
            </a:r>
            <a:r>
              <a:rPr lang="en-US" altLang="zh-TW" sz="2800" b="1" dirty="0"/>
              <a:t>, </a:t>
            </a:r>
            <a:r>
              <a:rPr lang="en-US" altLang="zh-TW" sz="2800" dirty="0"/>
              <a:t>Writing into an HTML element.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TW" sz="2800" b="1" dirty="0"/>
              <a:t>console.log(), </a:t>
            </a:r>
            <a:r>
              <a:rPr lang="en-US" altLang="zh-TW" sz="2800" dirty="0"/>
              <a:t>Writing into the browser console.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altLang="zh-TW" sz="1400" dirty="0"/>
          </a:p>
          <a:p>
            <a:pPr>
              <a:defRPr/>
            </a:pPr>
            <a:r>
              <a:rPr lang="en-US" altLang="zh-TW" sz="2800" dirty="0"/>
              <a:t>Examples:</a:t>
            </a:r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en-US" altLang="zh-TW" sz="2800" dirty="0">
                <a:hlinkClick r:id="rId2"/>
              </a:rPr>
              <a:t>http://www.w3schools.com/js/js_output.asp</a:t>
            </a:r>
            <a:endParaRPr lang="en-US" altLang="zh-TW" sz="2800" dirty="0"/>
          </a:p>
          <a:p>
            <a:pPr>
              <a:defRPr/>
            </a:pPr>
            <a:endParaRPr lang="zh-TW" alt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1425</TotalTime>
  <Words>4236</Words>
  <Application>Microsoft Office PowerPoint</Application>
  <PresentationFormat>如螢幕大小 (4:3)</PresentationFormat>
  <Paragraphs>823</Paragraphs>
  <Slides>61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61</vt:i4>
      </vt:variant>
    </vt:vector>
  </HeadingPairs>
  <TitlesOfParts>
    <vt:vector size="74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Times New Roman</vt:lpstr>
      <vt:lpstr>Courier New</vt:lpstr>
      <vt:lpstr>Symbol</vt:lpstr>
      <vt:lpstr>Wingdings</vt:lpstr>
      <vt:lpstr>暗香撲面</vt:lpstr>
      <vt:lpstr>JavaScript基礎</vt:lpstr>
      <vt:lpstr>WWW技術發展-JavaScript</vt:lpstr>
      <vt:lpstr>How to Put a JavaScript Into an HTML Page</vt:lpstr>
      <vt:lpstr>What JavaScript can do</vt:lpstr>
      <vt:lpstr>Changing HTML Elements</vt:lpstr>
      <vt:lpstr>Where to Put a JavaScript</vt:lpstr>
      <vt:lpstr>Using an External JavaScript</vt:lpstr>
      <vt:lpstr>Inline JavaScript</vt:lpstr>
      <vt:lpstr>JavaScript Output</vt:lpstr>
      <vt:lpstr>JavaScript Basics</vt:lpstr>
      <vt:lpstr>JavaScript Comments</vt:lpstr>
      <vt:lpstr>JavaScript Variables</vt:lpstr>
      <vt:lpstr>JavaScript Reserved Words</vt:lpstr>
      <vt:lpstr>Declaring JavaScript Variables</vt:lpstr>
      <vt:lpstr>var, let, const</vt:lpstr>
      <vt:lpstr>PowerPoint 簡報</vt:lpstr>
      <vt:lpstr>JavaScript Data Types </vt:lpstr>
      <vt:lpstr>Data Types相關函數</vt:lpstr>
      <vt:lpstr>Number</vt:lpstr>
      <vt:lpstr>String</vt:lpstr>
      <vt:lpstr>Template Literals (String Templates)</vt:lpstr>
      <vt:lpstr>Boolean</vt:lpstr>
      <vt:lpstr>Array</vt:lpstr>
      <vt:lpstr>Array Index</vt:lpstr>
      <vt:lpstr>Two Dimensional Array</vt:lpstr>
      <vt:lpstr>運算子(Operator)</vt:lpstr>
      <vt:lpstr>The + Operator Used on Strings</vt:lpstr>
      <vt:lpstr>Adding Strings and Numbers</vt:lpstr>
      <vt:lpstr>Other Adding types</vt:lpstr>
      <vt:lpstr>比較運算子(Comparison Operators)</vt:lpstr>
      <vt:lpstr>邏輯運算子(Logical Operators)</vt:lpstr>
      <vt:lpstr>條件運算子(Conditional Operator)</vt:lpstr>
      <vt:lpstr>位元運算子(bitwise operator)</vt:lpstr>
      <vt:lpstr>指定運算子(Assignment Operators)</vt:lpstr>
      <vt:lpstr>Conditional Statements</vt:lpstr>
      <vt:lpstr>PowerPoint 簡報</vt:lpstr>
      <vt:lpstr>switch</vt:lpstr>
      <vt:lpstr>PowerPoint 簡報</vt:lpstr>
      <vt:lpstr>Loop Statement</vt:lpstr>
      <vt:lpstr>while</vt:lpstr>
      <vt:lpstr>do/while</vt:lpstr>
      <vt:lpstr>for/in</vt:lpstr>
      <vt:lpstr>PowerPoint 簡報</vt:lpstr>
      <vt:lpstr>for/of</vt:lpstr>
      <vt:lpstr>PowerPoint 簡報</vt:lpstr>
      <vt:lpstr>for/in vs. for/of</vt:lpstr>
      <vt:lpstr>with</vt:lpstr>
      <vt:lpstr>break &amp; continue</vt:lpstr>
      <vt:lpstr>function</vt:lpstr>
      <vt:lpstr>PowerPoint 簡報</vt:lpstr>
      <vt:lpstr>PowerPoint 簡報</vt:lpstr>
      <vt:lpstr>function arguments</vt:lpstr>
      <vt:lpstr>recursive function</vt:lpstr>
      <vt:lpstr>global vs. local variables</vt:lpstr>
      <vt:lpstr>object</vt:lpstr>
      <vt:lpstr>function as object </vt:lpstr>
      <vt:lpstr>JSON</vt:lpstr>
      <vt:lpstr>Sending data</vt:lpstr>
      <vt:lpstr>Receiving data</vt:lpstr>
      <vt:lpstr>Object &amp; JSON Example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ycchen</dc:creator>
  <cp:lastModifiedBy>88693</cp:lastModifiedBy>
  <cp:revision>160</cp:revision>
  <dcterms:created xsi:type="dcterms:W3CDTF">2009-03-28T14:29:55Z</dcterms:created>
  <dcterms:modified xsi:type="dcterms:W3CDTF">2024-10-15T23:35:46Z</dcterms:modified>
</cp:coreProperties>
</file>