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76" r:id="rId14"/>
    <p:sldId id="268" r:id="rId15"/>
    <p:sldId id="269" r:id="rId16"/>
    <p:sldId id="270" r:id="rId17"/>
    <p:sldId id="271" r:id="rId18"/>
    <p:sldId id="272" r:id="rId19"/>
    <p:sldId id="258" r:id="rId20"/>
    <p:sldId id="274" r:id="rId21"/>
    <p:sldId id="275" r:id="rId22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CA23C62-0923-4428-9958-C73427220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7FBE64B-6A90-4AFB-9DE7-BD84091B6CE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1AD4F5-A60C-41B1-B77C-ECFEB9D2B332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3E1152D1-0C31-4BCF-94A4-E9DF9085DA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87F3E184-7616-4823-ADDF-6523746E4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4C1E893-79C7-4530-A5CD-0B895B36DA0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9FFDD14-6AFF-4326-8A8F-443D268746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7A98D0-9508-4749-BF25-0F2F269CA9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>
            <a:extLst>
              <a:ext uri="{FF2B5EF4-FFF2-40B4-BE49-F238E27FC236}">
                <a16:creationId xmlns:a16="http://schemas.microsoft.com/office/drawing/2014/main" id="{CCAD6770-2295-46EB-8984-A820E93A56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備忘稿版面配置區 2">
            <a:extLst>
              <a:ext uri="{FF2B5EF4-FFF2-40B4-BE49-F238E27FC236}">
                <a16:creationId xmlns:a16="http://schemas.microsoft.com/office/drawing/2014/main" id="{CF047EFF-B74A-4612-A2E2-A0B298C554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6628" name="投影片編號版面配置區 3">
            <a:extLst>
              <a:ext uri="{FF2B5EF4-FFF2-40B4-BE49-F238E27FC236}">
                <a16:creationId xmlns:a16="http://schemas.microsoft.com/office/drawing/2014/main" id="{D7F934CE-9E71-4C39-92A1-B5205476EB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52A5FC4-B764-4355-BC2A-2589394D8DA4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E1E8D4F-ACA2-4CBF-A824-DA0D4812E8FC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49569E10-F76E-4A91-8FC2-D1FC49E38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10F00-8443-4889-85ED-74A76C55E349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E55F58B-B0E6-4B38-A1AB-31007F6B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13D0FA79-5E16-44BD-B328-0A1B84FF9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4B117-7F45-41C3-80CD-B46DA57320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878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001465A-C17D-4963-8C0F-2A130ABAEFA0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2BCB138-404B-4944-83BE-D61E1BD29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260AF-8294-4D53-8581-26135A12D529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41BA316-8EB4-45F1-864D-5ED258BC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052A361-BFCA-4508-B581-E4074535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05150-6821-41CA-B556-263CD953E2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863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13172D-8451-45A8-A67C-D7186ABF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89786-51D5-4EA9-844E-BE0081AF7F5F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6DBF72-BA41-44F9-8AD0-4A274D6C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E7AB75-2AE7-42A8-A9B8-5E402541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C305E-28EC-4F23-A188-ADDAE6ED59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55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F54F502-92CD-4046-A232-DC125DEE600C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8D5857C-6CF1-47B2-B158-B4BEB6736F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E4A48-AD51-4EC2-AF11-D48FD41D443D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469C319-5011-47B6-A589-008741160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5EE573E-D79B-4A18-B9C3-5D169E7E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157B2-3EB4-4E89-8721-259F96FD6D8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990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8B462A7-D572-457A-8A38-6E2FC72E096A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0759B2CB-BC9B-47FE-8501-0091D96CF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3B9AD-CBE7-4DF4-97AE-B4D00FDEEBE6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4890AA4-1BC6-4A31-8979-FF373F56D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63CBAE0-8EA7-4FDE-8C5C-82756919D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A6234-B1D1-41B7-A3BA-E59B6841B5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31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29FFD43-4714-49DB-8519-B7934BB77C7A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7D8B935C-5167-40DD-B350-93322E437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2D51-279D-4697-904F-81ED54CFB7A7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6CDA8A41-6F74-459D-A94A-D508C77F2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85206943-2F17-49B3-B601-57476D75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05EEC-DFF7-451D-940C-E6E66E84E2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359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53420BBD-4F9F-473E-99A2-5194C04C74D4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DE090E80-C971-4942-87C0-E0E541707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6BED8-E58A-4020-890E-F53C9E0843E9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BFADF537-C7FE-45C7-ADD1-C002CFE73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46AEE2C6-1B46-440F-BD85-AAE2E76E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62399-DF02-4187-B244-4000F060B2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032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C2EDA767-CA83-4346-80DD-EA43ECA631FA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526EAA48-7F1A-422B-8514-7C7EF3CC3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7D518-ABDE-4B85-A9B6-C9C79A0E4D4F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FFFBD284-386E-40EE-9613-D4D25275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862D2772-18FA-44A5-9444-8BB04843F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20284-E9A1-4F75-BD16-DEE1C26B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66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C87C811-ECA2-4444-ADF3-E12CA780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35F42-7B93-47C9-871E-D2A94962EA45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ACEE608-D0BF-4B63-8D2D-CFA0BA6A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780C6C8-F6DC-41C1-AA7E-E1738741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F12BE-B895-4880-8A33-8AA1CFC32A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640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1A3ACE2-5B98-4C3F-8EEA-F92B5DF21866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91419A20-99A4-4851-9477-6EF02960E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19098-6B6B-4494-9167-4C426823342B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FFF3799A-F54B-412B-9C6C-CEDB6ECA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79DD71BF-8243-46EA-924E-58AAD5C32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2891-A7BA-4DAF-922C-8928CCAF4E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35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FE4C0D-2DDE-4D9D-BB2F-1A7ADB20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7956-225C-4532-8722-0DC487E1266C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D0F61BD-9F7C-4D22-A375-2E08BFB8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D9962D8-3B6E-4639-98EA-C1A0B965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DB5A8-992A-4405-81DD-2F007DC7D31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1805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8D02B6DB-98A4-4DD1-A864-C7B9E53E47E6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A277B3C9-B7FE-4027-B3F3-CA5C71556E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C34A0F8B-D2BC-4FED-8A5D-D621A95DA9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DF8CCE-3E88-4AA8-9DAB-092B4EF3BD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A0B97A6-03EC-4B72-829E-460265816B24}" type="datetimeFigureOut">
              <a:rPr lang="zh-TW" altLang="en-US"/>
              <a:pPr>
                <a:defRPr/>
              </a:pPr>
              <a:t>2024/9/25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922FA8-B21B-4699-B300-D49AF178CC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EB6EB7-58CA-42CF-B2B8-BBD1D8569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CAF933C7-45D6-4B14-88DD-38CC18F7D1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4B9D2CF-9F4A-4787-9E6B-6C6377F7F34A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cssref/sel_nth-of-type.asp" TargetMode="External"/><Relationship Id="rId3" Type="http://schemas.openxmlformats.org/officeDocument/2006/relationships/hyperlink" Target="http://www.w3schools.com/cssref/sel_last-of-type.asp" TargetMode="External"/><Relationship Id="rId7" Type="http://schemas.openxmlformats.org/officeDocument/2006/relationships/hyperlink" Target="http://www.w3schools.com/cssref/sel_nth-last-child.asp" TargetMode="External"/><Relationship Id="rId2" Type="http://schemas.openxmlformats.org/officeDocument/2006/relationships/hyperlink" Target="https://www.w3schools.com/cssref/css_selectors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cssref/sel_nth-child.asp" TargetMode="External"/><Relationship Id="rId5" Type="http://schemas.openxmlformats.org/officeDocument/2006/relationships/hyperlink" Target="http://www.w3schools.com/cssref/sel_only-child.asp" TargetMode="External"/><Relationship Id="rId10" Type="http://schemas.openxmlformats.org/officeDocument/2006/relationships/hyperlink" Target="http://www.w3schools.com/cssref/sel_last-child.asp" TargetMode="External"/><Relationship Id="rId4" Type="http://schemas.openxmlformats.org/officeDocument/2006/relationships/hyperlink" Target="http://www.w3schools.com/cssref/sel_only-of-type.asp" TargetMode="External"/><Relationship Id="rId9" Type="http://schemas.openxmlformats.org/officeDocument/2006/relationships/hyperlink" Target="http://www.w3schools.com/cssref/sel_nth-last-of-type.asp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www2011/lab/pm.zip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2EC8CE10-D7E2-4610-8D11-E5DC56F20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en-US" altLang="zh-TW"/>
              <a:t>CSS</a:t>
            </a:r>
            <a:r>
              <a:rPr lang="zh-TW" altLang="en-US"/>
              <a:t>選取器 </a:t>
            </a:r>
            <a:r>
              <a:rPr lang="en-US" altLang="zh-TW"/>
              <a:t>(Selector)</a:t>
            </a:r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1241792-AD1E-4A08-9B82-7F52D7101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146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>
            <a:extLst>
              <a:ext uri="{FF2B5EF4-FFF2-40B4-BE49-F238E27FC236}">
                <a16:creationId xmlns:a16="http://schemas.microsoft.com/office/drawing/2014/main" id="{09436C29-0B83-431B-ACBB-868E79072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屬性選取器</a:t>
            </a:r>
            <a:r>
              <a:rPr lang="en-US" altLang="zh-TW"/>
              <a:t>(Attribute Selector)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B548D296-ADF6-4DCF-9406-58825354D66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4313" y="1600200"/>
          <a:ext cx="8715375" cy="423386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E[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en-US" sz="2000" b="1" kern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71999" marT="72004" marB="72004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b="0" kern="0" dirty="0"/>
                        <a:t>任何</a:t>
                      </a:r>
                      <a:r>
                        <a:rPr lang="en-US" altLang="zh-TW" sz="2000" b="0" kern="0" dirty="0"/>
                        <a:t>E</a:t>
                      </a:r>
                      <a:r>
                        <a:rPr lang="zh-TW" altLang="en-US" sz="2000" b="0" kern="0" dirty="0"/>
                        <a:t>元素，其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zh-TW" altLang="en-US" sz="2000" b="0" kern="0" dirty="0"/>
                        <a:t>屬性有設定者</a:t>
                      </a:r>
                      <a:endParaRPr lang="en-US" sz="2000" b="0" kern="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kern="0" dirty="0"/>
                        <a:t>Any E element that has an 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en-US" sz="2000" b="0" kern="0" dirty="0"/>
                        <a:t> attribute, regardless of its value.</a:t>
                      </a:r>
                      <a:endParaRPr lang="zh-TW" sz="20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71999" marT="72004" marB="720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E[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en-US" sz="2000" b="1" kern="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r>
                        <a:rPr kumimoji="0" lang="en-US" sz="2000" b="1" i="0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val</a:t>
                      </a:r>
                      <a:r>
                        <a:rPr kumimoji="0" lang="en-US" sz="2000" b="1" i="0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lang="en-US" sz="2000" b="1" kern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71999" marT="72004" marB="72004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b="0" kern="0" dirty="0"/>
                        <a:t>任何</a:t>
                      </a:r>
                      <a:r>
                        <a:rPr lang="en-US" altLang="zh-TW" sz="2000" b="0" kern="0" dirty="0"/>
                        <a:t>E</a:t>
                      </a:r>
                      <a:r>
                        <a:rPr lang="zh-TW" altLang="en-US" sz="2000" b="0" kern="0" dirty="0"/>
                        <a:t>元素，其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zh-TW" altLang="en-US" sz="2000" b="0" kern="0" dirty="0"/>
                        <a:t>屬性值等於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val</a:t>
                      </a:r>
                      <a:r>
                        <a:rPr lang="zh-TW" altLang="en-US" sz="2000" b="0" kern="0" dirty="0"/>
                        <a:t>者</a:t>
                      </a:r>
                      <a:endParaRPr kumimoji="0" lang="en-US" sz="2000" b="1" i="1" kern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Any E element whose 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en-US" sz="2000" kern="0" dirty="0"/>
                        <a:t> attribute value is exactly equal to </a:t>
                      </a:r>
                      <a:r>
                        <a:rPr lang="en-US" sz="2000" b="1" i="1" kern="0" dirty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2000" kern="0" dirty="0"/>
                        <a:t>.</a:t>
                      </a:r>
                      <a:endParaRPr lang="zh-TW" sz="20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71999" marT="72004" marB="720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84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E[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en-US" sz="2000" b="1" kern="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~=</a:t>
                      </a:r>
                      <a:r>
                        <a:rPr kumimoji="0" lang="en-US" sz="2000" b="1" i="0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val</a:t>
                      </a:r>
                      <a:r>
                        <a:rPr kumimoji="0" lang="en-US" sz="2000" b="1" i="0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lang="en-US" sz="2000" b="1" kern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71999" marT="72004" marB="72004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b="0" kern="0" dirty="0"/>
                        <a:t>任何</a:t>
                      </a:r>
                      <a:r>
                        <a:rPr lang="en-US" altLang="zh-TW" sz="2000" b="0" kern="0" dirty="0"/>
                        <a:t>E</a:t>
                      </a:r>
                      <a:r>
                        <a:rPr lang="zh-TW" altLang="en-US" sz="2000" b="0" kern="0" dirty="0"/>
                        <a:t>元素，其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zh-TW" altLang="en-US" sz="2000" b="0" kern="0" dirty="0"/>
                        <a:t>屬性中含有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val</a:t>
                      </a:r>
                      <a:r>
                        <a:rPr lang="zh-TW" altLang="en-US" sz="2000" b="0" kern="0" dirty="0"/>
                        <a:t>者</a:t>
                      </a:r>
                      <a:endParaRPr kumimoji="0" lang="en-US" sz="2000" b="1" i="1" kern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Any E element whose 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en-US" sz="2000" kern="0" dirty="0"/>
                        <a:t> attribute value is a list of space-separated values, one of which is exactly equal to </a:t>
                      </a:r>
                      <a:r>
                        <a:rPr kumimoji="0" lang="en-US" sz="2000" b="1" i="1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val</a:t>
                      </a:r>
                      <a:r>
                        <a:rPr lang="en-US" sz="2000" kern="0" dirty="0"/>
                        <a:t>.</a:t>
                      </a:r>
                      <a:endParaRPr lang="zh-TW" sz="20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71999" marT="72004" marB="720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8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E[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en-US" sz="2000" b="1" kern="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|=</a:t>
                      </a:r>
                      <a:r>
                        <a:rPr kumimoji="0" lang="en-US" sz="2000" b="1" i="0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kumimoji="0" lang="en-US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val</a:t>
                      </a:r>
                      <a:r>
                        <a:rPr kumimoji="0" lang="en-US" sz="2000" b="1" i="0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lang="en-US" sz="2000" b="1" kern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71999" marR="71999" marT="72004" marB="7200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kern="0" dirty="0"/>
                        <a:t>任何</a:t>
                      </a:r>
                      <a:r>
                        <a:rPr lang="en-US" altLang="zh-TW" sz="2000" b="0" kern="0" dirty="0"/>
                        <a:t>E</a:t>
                      </a:r>
                      <a:r>
                        <a:rPr lang="zh-TW" altLang="en-US" sz="2000" b="0" kern="0" dirty="0"/>
                        <a:t>元素，其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zh-TW" altLang="en-US" sz="2000" b="0" kern="0" dirty="0"/>
                        <a:t>屬性等於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val</a:t>
                      </a:r>
                      <a:r>
                        <a:rPr kumimoji="0" lang="zh-TW" altLang="en-US" sz="2000" b="0" i="0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或以</a:t>
                      </a:r>
                      <a:r>
                        <a:rPr kumimoji="0" lang="en-US" altLang="zh-TW" sz="2000" b="0" i="0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val</a:t>
                      </a:r>
                      <a:r>
                        <a:rPr kumimoji="0" lang="en-US" altLang="zh-TW" sz="2000" b="1" i="1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en-US" altLang="zh-TW" sz="2000" b="0" i="0" kern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lang="zh-TW" altLang="en-US" sz="2000" b="0" kern="0" dirty="0"/>
                        <a:t>開頭者</a:t>
                      </a:r>
                      <a:endParaRPr lang="en-US" sz="2000" kern="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Any E element </a:t>
                      </a:r>
                      <a:r>
                        <a:rPr lang="en-US" sz="2000" dirty="0"/>
                        <a:t>whose 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</a:t>
                      </a:r>
                      <a:r>
                        <a:rPr lang="en-US" sz="2000" dirty="0"/>
                        <a:t> value is either exactly </a:t>
                      </a:r>
                      <a:r>
                        <a:rPr kumimoji="0" lang="en-US" altLang="zh-TW" sz="2000" b="1" i="1" kern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val</a:t>
                      </a:r>
                      <a:r>
                        <a:rPr lang="en-US" sz="2000" dirty="0"/>
                        <a:t> or beginning with "</a:t>
                      </a:r>
                      <a:r>
                        <a:rPr lang="en-US" sz="2000" dirty="0" err="1"/>
                        <a:t>val</a:t>
                      </a:r>
                      <a:r>
                        <a:rPr lang="en-US" sz="2000" dirty="0"/>
                        <a:t>" immediately followed by "-"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/>
                        <a:t>ex.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/>
                        <a:t>link[</a:t>
                      </a:r>
                      <a:r>
                        <a:rPr lang="en-US" sz="2000" dirty="0" err="1"/>
                        <a:t>hreflang</a:t>
                      </a:r>
                      <a:r>
                        <a:rPr lang="en-US" sz="2000" dirty="0"/>
                        <a:t>|="en"]     "en", "en-US",</a:t>
                      </a:r>
                      <a:r>
                        <a:rPr lang="en-US" sz="2000" baseline="0" dirty="0"/>
                        <a:t> "</a:t>
                      </a:r>
                      <a:r>
                        <a:rPr lang="en-US" sz="2000" dirty="0"/>
                        <a:t>en-cockney"</a:t>
                      </a:r>
                      <a:endParaRPr lang="zh-TW" sz="20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71999" marR="71999" marT="72004" marB="720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A65AC476-0BEF-4516-AEFF-1E640E75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Attribute Selector (CSS 3)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BAE397-BD47-4D75-83AA-3C2E1C3AE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4625"/>
            <a:ext cx="8229600" cy="46863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857250" lvl="1" indent="-457200"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 [title], [name], [value], …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attr</a:t>
            </a:r>
            <a:r>
              <a:rPr lang="en-US" altLang="zh-TW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  </a:t>
            </a:r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“starts with”</a:t>
            </a:r>
          </a:p>
          <a:p>
            <a:pPr marL="857250" lvl="1" indent="-457200"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 [id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=Sec], 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=mailto], [title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=fish]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*=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  </a:t>
            </a:r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“contains”</a:t>
            </a:r>
          </a:p>
          <a:p>
            <a:pPr marL="857250" lvl="1" indent="-457200"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 [title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=fish], 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ncnu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$=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  </a:t>
            </a:r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“ends with”</a:t>
            </a:r>
          </a:p>
          <a:p>
            <a:pPr marL="400050" lvl="1" indent="0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Ex: 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[title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=fish]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6" name="文字方塊 3">
            <a:extLst>
              <a:ext uri="{FF2B5EF4-FFF2-40B4-BE49-F238E27FC236}">
                <a16:creationId xmlns:a16="http://schemas.microsoft.com/office/drawing/2014/main" id="{11CCA50F-C18F-4CF2-A90E-6D2F58DCC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7913" y="2924175"/>
            <a:ext cx="1209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“fish food”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3557" name="文字方塊 4">
            <a:extLst>
              <a:ext uri="{FF2B5EF4-FFF2-40B4-BE49-F238E27FC236}">
                <a16:creationId xmlns:a16="http://schemas.microsoft.com/office/drawing/2014/main" id="{9D3BBB87-1583-4E72-94E7-55E92AA2D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933825"/>
            <a:ext cx="2536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“fish food”, “sword fish”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3558" name="文字方塊 5">
            <a:extLst>
              <a:ext uri="{FF2B5EF4-FFF2-40B4-BE49-F238E27FC236}">
                <a16:creationId xmlns:a16="http://schemas.microsoft.com/office/drawing/2014/main" id="{BF176EA1-411D-40F6-9FDF-E406A94F3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950" y="4846638"/>
            <a:ext cx="1441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“sword fish”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>
            <a:extLst>
              <a:ext uri="{FF2B5EF4-FFF2-40B4-BE49-F238E27FC236}">
                <a16:creationId xmlns:a16="http://schemas.microsoft.com/office/drawing/2014/main" id="{AD585ED0-3468-4648-840A-96B08B9C1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" t="42885" r="6305" b="11813"/>
          <a:stretch>
            <a:fillRect/>
          </a:stretch>
        </p:blipFill>
        <p:spPr bwMode="auto">
          <a:xfrm>
            <a:off x="1187450" y="3789363"/>
            <a:ext cx="60071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文字方塊 4">
            <a:extLst>
              <a:ext uri="{FF2B5EF4-FFF2-40B4-BE49-F238E27FC236}">
                <a16:creationId xmlns:a16="http://schemas.microsoft.com/office/drawing/2014/main" id="{2D60E2E6-796A-430C-9478-B0781B4E8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620713"/>
            <a:ext cx="814387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&lt;style type="text/css"&gt;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img[title] {border: 4px solid green;}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img[title="first image"] {border: 10px dotted red;}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img[title~="fish"] {border: 6px dashed blue;}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&lt;/style&gt;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&lt;img src="fish.jpg" alt="</a:t>
            </a:r>
            <a:r>
              <a:rPr lang="zh-TW" altLang="en-US" sz="1800">
                <a:latin typeface="Arial" panose="020B0604020202020204" pitchFamily="34" charset="0"/>
              </a:rPr>
              <a:t>大魚</a:t>
            </a:r>
            <a:r>
              <a:rPr lang="en-US" altLang="zh-TW" sz="1800">
                <a:latin typeface="Arial" panose="020B0604020202020204" pitchFamily="34" charset="0"/>
              </a:rPr>
              <a:t>" title="first image"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&lt;img src="fish.jpg" alt="</a:t>
            </a:r>
            <a:r>
              <a:rPr lang="zh-TW" altLang="en-US" sz="1800">
                <a:latin typeface="Arial" panose="020B0604020202020204" pitchFamily="34" charset="0"/>
              </a:rPr>
              <a:t>大魚</a:t>
            </a:r>
            <a:r>
              <a:rPr lang="en-US" altLang="zh-TW" sz="1800">
                <a:latin typeface="Arial" panose="020B0604020202020204" pitchFamily="34" charset="0"/>
              </a:rPr>
              <a:t>" title="second fish"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&lt;img src="fish.jpg" alt="</a:t>
            </a:r>
            <a:r>
              <a:rPr lang="zh-TW" altLang="en-US" sz="1800">
                <a:latin typeface="Arial" panose="020B0604020202020204" pitchFamily="34" charset="0"/>
              </a:rPr>
              <a:t>大魚</a:t>
            </a:r>
            <a:r>
              <a:rPr lang="en-US" altLang="zh-TW" sz="1800">
                <a:latin typeface="Arial" panose="020B0604020202020204" pitchFamily="34" charset="0"/>
              </a:rPr>
              <a:t>" title="third fish"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&lt;img src="fish.jpg" alt="</a:t>
            </a:r>
            <a:r>
              <a:rPr lang="zh-TW" altLang="en-US" sz="1800">
                <a:latin typeface="Arial" panose="020B0604020202020204" pitchFamily="34" charset="0"/>
              </a:rPr>
              <a:t>大魚</a:t>
            </a:r>
            <a:r>
              <a:rPr lang="en-US" altLang="zh-TW" sz="1800">
                <a:latin typeface="Arial" panose="020B0604020202020204" pitchFamily="34" charset="0"/>
              </a:rPr>
              <a:t>" title="fourth figure" /&gt;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5644E0-2159-4E91-8687-0578DD383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686300"/>
          </a:xfrm>
        </p:spPr>
        <p:txBody>
          <a:bodyPr/>
          <a:lstStyle/>
          <a:p>
            <a:r>
              <a:rPr lang="en-US" altLang="zh-TW" b="1" dirty="0">
                <a:latin typeface="+mj-ea"/>
                <a:ea typeface="+mj-ea"/>
              </a:rPr>
              <a:t>P</a:t>
            </a:r>
            <a:r>
              <a:rPr lang="en-GB" b="1" dirty="0" err="1">
                <a:latin typeface="+mj-ea"/>
                <a:ea typeface="+mj-ea"/>
              </a:rPr>
              <a:t>seudo</a:t>
            </a:r>
            <a:r>
              <a:rPr lang="en-GB" b="1" dirty="0">
                <a:latin typeface="+mj-ea"/>
                <a:ea typeface="+mj-ea"/>
              </a:rPr>
              <a:t>-class</a:t>
            </a:r>
            <a:r>
              <a:rPr lang="zh-TW" altLang="en-US" b="1" dirty="0">
                <a:latin typeface="+mj-ea"/>
                <a:ea typeface="+mj-ea"/>
              </a:rPr>
              <a:t> </a:t>
            </a:r>
            <a:r>
              <a:rPr lang="en-US" altLang="zh-TW" b="1" dirty="0">
                <a:latin typeface="+mj-ea"/>
                <a:ea typeface="+mj-ea"/>
              </a:rPr>
              <a:t>(</a:t>
            </a:r>
            <a:r>
              <a:rPr lang="zh-TW" altLang="en-US" b="1" dirty="0">
                <a:latin typeface="+mj-ea"/>
                <a:ea typeface="+mj-ea"/>
              </a:rPr>
              <a:t>虛擬類別</a:t>
            </a:r>
            <a:r>
              <a:rPr lang="en-US" altLang="zh-TW" b="1" dirty="0">
                <a:latin typeface="+mj-ea"/>
                <a:ea typeface="+mj-ea"/>
              </a:rPr>
              <a:t>)</a:t>
            </a:r>
            <a:endParaRPr lang="en-GB" b="1" dirty="0">
              <a:latin typeface="+mj-ea"/>
              <a:ea typeface="+mj-ea"/>
            </a:endParaRPr>
          </a:p>
          <a:p>
            <a:pPr lvl="1"/>
            <a:r>
              <a:rPr lang="en-GB" dirty="0">
                <a:latin typeface="+mj-ea"/>
                <a:ea typeface="+mj-ea"/>
              </a:rPr>
              <a:t>A pseudo-class is a selector that selects elements that are in a specific state.</a:t>
            </a:r>
          </a:p>
          <a:p>
            <a:r>
              <a:rPr lang="en-GB" b="1" dirty="0">
                <a:latin typeface="+mj-ea"/>
                <a:ea typeface="+mj-ea"/>
              </a:rPr>
              <a:t>Pseudo-element (</a:t>
            </a:r>
            <a:r>
              <a:rPr lang="zh-TW" altLang="en-US" b="1" dirty="0">
                <a:latin typeface="+mj-ea"/>
                <a:ea typeface="+mj-ea"/>
              </a:rPr>
              <a:t>虛擬元素</a:t>
            </a:r>
            <a:r>
              <a:rPr lang="en-GB" altLang="zh-TW" b="1" dirty="0">
                <a:latin typeface="+mj-ea"/>
                <a:ea typeface="+mj-ea"/>
              </a:rPr>
              <a:t>)</a:t>
            </a:r>
            <a:endParaRPr lang="en-GB" b="1" dirty="0">
              <a:latin typeface="+mj-ea"/>
              <a:ea typeface="+mj-ea"/>
            </a:endParaRPr>
          </a:p>
          <a:p>
            <a:pPr lvl="1"/>
            <a:r>
              <a:rPr lang="en-GB" dirty="0">
                <a:latin typeface="+mj-ea"/>
                <a:ea typeface="+mj-ea"/>
              </a:rPr>
              <a:t>Pseudo-elements act as if you had added a whole new HTML element into the </a:t>
            </a:r>
            <a:r>
              <a:rPr lang="en-GB" dirty="0" err="1">
                <a:latin typeface="+mj-ea"/>
                <a:ea typeface="+mj-ea"/>
              </a:rPr>
              <a:t>markup</a:t>
            </a:r>
            <a:r>
              <a:rPr lang="en-GB" dirty="0">
                <a:latin typeface="+mj-ea"/>
                <a:ea typeface="+mj-ea"/>
              </a:rPr>
              <a:t>, rather than applying a class to existing elements.</a:t>
            </a:r>
          </a:p>
        </p:txBody>
      </p:sp>
    </p:spTree>
    <p:extLst>
      <p:ext uri="{BB962C8B-B14F-4D97-AF65-F5344CB8AC3E}">
        <p14:creationId xmlns:p14="http://schemas.microsoft.com/office/powerpoint/2010/main" val="3687030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>
            <a:extLst>
              <a:ext uri="{FF2B5EF4-FFF2-40B4-BE49-F238E27FC236}">
                <a16:creationId xmlns:a16="http://schemas.microsoft.com/office/drawing/2014/main" id="{AB3C1B49-0866-4170-BA79-DB1D17C12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zh-TW" altLang="en-US" sz="3600" dirty="0"/>
              <a:t>虛擬類別選取器</a:t>
            </a:r>
            <a:r>
              <a:rPr lang="en-US" altLang="zh-TW" sz="3600" dirty="0"/>
              <a:t>( </a:t>
            </a:r>
            <a:r>
              <a:rPr lang="en-US" altLang="zh-TW" sz="3600" dirty="0" err="1"/>
              <a:t>pseudoclass</a:t>
            </a:r>
            <a:r>
              <a:rPr lang="en-US" altLang="zh-TW" sz="3600" dirty="0"/>
              <a:t> selector)</a:t>
            </a:r>
            <a:endParaRPr lang="zh-TW" altLang="en-US" sz="3600" dirty="0"/>
          </a:p>
        </p:txBody>
      </p:sp>
      <p:sp>
        <p:nvSpPr>
          <p:cNvPr id="25603" name="內容版面配置區 2">
            <a:extLst>
              <a:ext uri="{FF2B5EF4-FFF2-40B4-BE49-F238E27FC236}">
                <a16:creationId xmlns:a16="http://schemas.microsoft.com/office/drawing/2014/main" id="{EEDB2DB7-C4B8-4902-92C1-CC6C3366A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57338"/>
            <a:ext cx="7991475" cy="4686300"/>
          </a:xfrm>
        </p:spPr>
        <p:txBody>
          <a:bodyPr/>
          <a:lstStyle/>
          <a:p>
            <a:pPr eaLnBrk="1" hangingPunct="1"/>
            <a:r>
              <a:rPr lang="en-US" altLang="zh-TW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a:link		</a:t>
            </a:r>
            <a:r>
              <a:rPr lang="zh-TW" altLang="en-US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尚未連結過</a:t>
            </a:r>
            <a:endParaRPr lang="en-US" altLang="zh-TW" sz="26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a:visited		</a:t>
            </a:r>
            <a:r>
              <a:rPr lang="zh-TW" altLang="en-US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已連結過</a:t>
            </a:r>
            <a:endParaRPr lang="en-US" altLang="zh-TW" sz="26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a:hover		</a:t>
            </a:r>
            <a:r>
              <a:rPr lang="zh-TW" altLang="en-US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滑鼠移至連結上時</a:t>
            </a:r>
            <a:endParaRPr lang="en-US" altLang="zh-TW" sz="26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a:active		</a:t>
            </a:r>
            <a:r>
              <a:rPr lang="zh-TW" altLang="en-US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正連結中</a:t>
            </a:r>
            <a:endParaRPr lang="en-US" altLang="zh-TW" sz="26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en-US" altLang="zh-TW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:focus		</a:t>
            </a:r>
            <a:r>
              <a:rPr lang="zh-TW" altLang="en-US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應用到能接受焦點的元素</a:t>
            </a:r>
            <a:endParaRPr lang="en-US" altLang="zh-TW" sz="26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en-US" altLang="zh-TW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:first-child	</a:t>
            </a:r>
            <a:r>
              <a:rPr lang="zh-TW" altLang="en-US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應用到父元素之第一個子元素</a:t>
            </a:r>
            <a:endParaRPr lang="en-US" altLang="zh-TW" sz="26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en-US" altLang="zh-TW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:lang( )		</a:t>
            </a:r>
            <a:r>
              <a:rPr lang="zh-TW" altLang="en-US" sz="260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應用到指定語言的元素上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>
            <a:extLst>
              <a:ext uri="{FF2B5EF4-FFF2-40B4-BE49-F238E27FC236}">
                <a16:creationId xmlns:a16="http://schemas.microsoft.com/office/drawing/2014/main" id="{5F1FAFCC-C6A3-4507-B2BC-18496945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a</a:t>
            </a:r>
            <a:r>
              <a:rPr lang="zh-TW" altLang="en-US"/>
              <a:t>之虛擬類別</a:t>
            </a:r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0F242C78-EA01-483F-AEC4-0FAC40323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412875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&lt;style type="text/css"&gt;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a:link {color: red; text-decoration: underline;}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a:visited {color: blue; text-decoration: blink;}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a:hover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{color: green; text-decoration: overline;}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a:active {color: oliver; text-decoration:line-through;}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&lt;/style&gt;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連結到其他網站 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&lt;ul&gt;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&lt;li&gt;&lt;a href="http://www.kingsinfo.com.tw"&gt;</a:t>
            </a:r>
            <a:r>
              <a:rPr lang="zh-TW" altLang="en-US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文魁資訊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&lt;li&gt;&lt;a href="http://tw.yahoo.com"&gt;Yahoo!</a:t>
            </a:r>
            <a:r>
              <a:rPr lang="zh-TW" altLang="en-US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奇摩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&lt;li&gt;&lt;a href="http://www.microsoft.com.tw"&gt;</a:t>
            </a:r>
            <a:r>
              <a:rPr lang="zh-TW" altLang="en-US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台灣微軟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&lt;/ul&gt;</a:t>
            </a:r>
            <a:endParaRPr lang="zh-TW" altLang="en-US" sz="1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7652" name="群組 2">
            <a:extLst>
              <a:ext uri="{FF2B5EF4-FFF2-40B4-BE49-F238E27FC236}">
                <a16:creationId xmlns:a16="http://schemas.microsoft.com/office/drawing/2014/main" id="{CA7FEC6E-EA2E-4BA5-B1F6-57A0F78A9FBE}"/>
              </a:ext>
            </a:extLst>
          </p:cNvPr>
          <p:cNvGrpSpPr>
            <a:grpSpLocks/>
          </p:cNvGrpSpPr>
          <p:nvPr/>
        </p:nvGrpSpPr>
        <p:grpSpPr bwMode="auto">
          <a:xfrm>
            <a:off x="5795963" y="1700213"/>
            <a:ext cx="3240087" cy="2089150"/>
            <a:chOff x="5827242" y="1700808"/>
            <a:chExt cx="3161535" cy="2016223"/>
          </a:xfrm>
        </p:grpSpPr>
        <p:pic>
          <p:nvPicPr>
            <p:cNvPr id="27653" name="Picture 7">
              <a:extLst>
                <a:ext uri="{FF2B5EF4-FFF2-40B4-BE49-F238E27FC236}">
                  <a16:creationId xmlns:a16="http://schemas.microsoft.com/office/drawing/2014/main" id="{A4B3826B-A76B-4F61-9E2A-20F6511FE3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2979"/>
            <a:stretch>
              <a:fillRect/>
            </a:stretch>
          </p:blipFill>
          <p:spPr bwMode="auto">
            <a:xfrm>
              <a:off x="5827242" y="1700808"/>
              <a:ext cx="3161535" cy="2016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4" name="Picture 9" descr="00-Pointer-Hand icon">
              <a:extLst>
                <a:ext uri="{FF2B5EF4-FFF2-40B4-BE49-F238E27FC236}">
                  <a16:creationId xmlns:a16="http://schemas.microsoft.com/office/drawing/2014/main" id="{DE3D465D-D2BD-4FE1-AA84-964C3808E7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232" y="2996952"/>
              <a:ext cx="228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>
            <a:extLst>
              <a:ext uri="{FF2B5EF4-FFF2-40B4-BE49-F238E27FC236}">
                <a16:creationId xmlns:a16="http://schemas.microsoft.com/office/drawing/2014/main" id="{3EE4660D-D1A0-4831-A83F-5E9310234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zh-TW" altLang="en-US" sz="3200" dirty="0"/>
              <a:t>虛擬元素選取器</a:t>
            </a:r>
            <a:r>
              <a:rPr lang="en-US" altLang="zh-TW" sz="3200" dirty="0"/>
              <a:t>( </a:t>
            </a:r>
            <a:r>
              <a:rPr lang="en-US" altLang="zh-TW" sz="3200" dirty="0" err="1"/>
              <a:t>pseudoelement</a:t>
            </a:r>
            <a:r>
              <a:rPr lang="en-US" altLang="zh-TW" sz="3200" dirty="0"/>
              <a:t> selector)</a:t>
            </a:r>
            <a:endParaRPr lang="zh-TW" altLang="en-US" sz="3200" dirty="0"/>
          </a:p>
        </p:txBody>
      </p:sp>
      <p:sp>
        <p:nvSpPr>
          <p:cNvPr id="28675" name="內容版面配置區 2">
            <a:extLst>
              <a:ext uri="{FF2B5EF4-FFF2-40B4-BE49-F238E27FC236}">
                <a16:creationId xmlns:a16="http://schemas.microsoft.com/office/drawing/2014/main" id="{1E035922-A5F9-42BC-A1AF-A7ADD54C5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1625"/>
            <a:ext cx="6000750" cy="264318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>
                <a:latin typeface="Courier New" panose="02070309020205020404" pitchFamily="49" charset="0"/>
                <a:cs typeface="Courier New" panose="02070309020205020404" pitchFamily="49" charset="0"/>
              </a:rPr>
              <a:t>::first-line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>
                <a:latin typeface="Courier New" panose="02070309020205020404" pitchFamily="49" charset="0"/>
                <a:cs typeface="Courier New" panose="02070309020205020404" pitchFamily="49" charset="0"/>
              </a:rPr>
              <a:t>::first-letter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>
                <a:latin typeface="Courier New" panose="02070309020205020404" pitchFamily="49" charset="0"/>
                <a:cs typeface="Courier New" panose="02070309020205020404" pitchFamily="49" charset="0"/>
              </a:rPr>
              <a:t>::before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>
                <a:latin typeface="Courier New" panose="02070309020205020404" pitchFamily="49" charset="0"/>
                <a:cs typeface="Courier New" panose="02070309020205020404" pitchFamily="49" charset="0"/>
              </a:rPr>
              <a:t>::after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5">
            <a:extLst>
              <a:ext uri="{FF2B5EF4-FFF2-40B4-BE49-F238E27FC236}">
                <a16:creationId xmlns:a16="http://schemas.microsoft.com/office/drawing/2014/main" id="{65CCAACB-49E4-461D-A3EA-4FBB276D5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33375"/>
            <a:ext cx="8501063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&lt;style type="text/css"&gt;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p.pfirst::first-letter </a:t>
            </a:r>
            <a:r>
              <a:rPr lang="en-US" altLang="zh-TW" sz="2000">
                <a:latin typeface="Arial" panose="020B0604020202020204" pitchFamily="34" charset="0"/>
              </a:rPr>
              <a:t>{ font-size: 200%; font-style: italic; font-weight: bold}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p.pquote::before, p.pquote::after</a:t>
            </a:r>
            <a:r>
              <a:rPr lang="en-US" altLang="zh-TW" sz="2000">
                <a:latin typeface="Arial" panose="020B0604020202020204" pitchFamily="34" charset="0"/>
              </a:rPr>
              <a:t> {content: "\""; font-weight:bold}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span {text-transform: uppercase}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p.pquote span {text-transform: lowercase}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&lt;/style&gt;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 class="pfirst"&gt;T&lt;span&gt;he&lt;/span&gt; few words of an article in The Economist. Other words of an article in The Economist. The other words of an article in The Economist.&lt;/p&gt;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 class="pquote"&gt;T&lt;span&gt;he&lt;/span&gt; few words of an article in The Economist. Other words of an article in The Economist. The other words of an article in  The Economist.&lt;/p&gt;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pic>
        <p:nvPicPr>
          <p:cNvPr id="29699" name="Picture 5">
            <a:extLst>
              <a:ext uri="{FF2B5EF4-FFF2-40B4-BE49-F238E27FC236}">
                <a16:creationId xmlns:a16="http://schemas.microsoft.com/office/drawing/2014/main" id="{69FF41CC-0D64-4423-AA90-A640C3F0B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644900"/>
            <a:ext cx="41052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3D84B79C-5506-4CCE-9EEF-29195519465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/>
              <a:t>Universal Selector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84A5F19-DEEF-402F-BC3C-B9727733017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29083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zh-TW" altLang="en-US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altLang="zh-TW">
                <a:latin typeface="Arial" panose="020B0604020202020204" pitchFamily="34" charset="0"/>
                <a:cs typeface="Arial" panose="020B0604020202020204" pitchFamily="34" charset="0"/>
              </a:rPr>
              <a:t>{color: purple;}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>
                <a:latin typeface="Arial" panose="020B0604020202020204" pitchFamily="34" charset="0"/>
                <a:cs typeface="Arial" panose="020B0604020202020204" pitchFamily="34" charset="0"/>
              </a:rPr>
              <a:t>DIV.danger * {color: red;}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>
                <a:latin typeface="Arial" panose="020B0604020202020204" pitchFamily="34" charset="0"/>
                <a:cs typeface="Arial" panose="020B0604020202020204" pitchFamily="34" charset="0"/>
              </a:rPr>
              <a:t>body * UL {color: gray;}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>
                <a:latin typeface="Arial" panose="020B0604020202020204" pitchFamily="34" charset="0"/>
                <a:cs typeface="Arial" panose="020B0604020202020204" pitchFamily="34" charset="0"/>
              </a:rPr>
              <a:t>body * * UL {border-right: thin solid green;}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EE85B9B6-8AE3-4675-B831-6EF97987069A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0" y="142875"/>
          <a:ext cx="9144000" cy="6562727"/>
        </p:xfrm>
        <a:graphic>
          <a:graphicData uri="http://schemas.openxmlformats.org/drawingml/2006/table">
            <a:tbl>
              <a:tblPr/>
              <a:tblGrid>
                <a:gridCol w="142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86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Selector type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Pattern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Description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Universal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*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element.</a:t>
                      </a:r>
                      <a:endParaRPr lang="zh-TW" sz="1600" b="0" kern="10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Type</a:t>
                      </a:r>
                      <a:endParaRPr lang="zh-TW" sz="1600" b="0" kern="10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E element.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Class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.info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element whose 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class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attribute contains the value 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info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ID</a:t>
                      </a:r>
                      <a:endParaRPr lang="zh-TW" sz="1600" b="0" kern="10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#footer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element with an 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id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equal to 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footer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Descendant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 F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F element that is a descendant of an E element.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Child</a:t>
                      </a:r>
                      <a:endParaRPr lang="zh-TW" sz="1600" b="0" kern="10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 &gt; F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F element that is a child of an E element.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Adjacent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 + F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F element immediately preceded by a sibling element E.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Attribute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E[</a:t>
                      </a:r>
                      <a:r>
                        <a:rPr lang="en-US" sz="1600" b="1" kern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att</a:t>
                      </a: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]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E element that has an </a:t>
                      </a:r>
                      <a:r>
                        <a:rPr lang="en-US" sz="1600" b="0" kern="0" dirty="0" err="1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att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attribute, regardless of its value.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Attribute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E[</a:t>
                      </a:r>
                      <a:r>
                        <a:rPr lang="en-US" sz="1600" b="1" kern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att</a:t>
                      </a: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=</a:t>
                      </a:r>
                      <a:r>
                        <a:rPr lang="en-US" sz="1600" b="1" kern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val</a:t>
                      </a: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]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E element whose </a:t>
                      </a:r>
                      <a:r>
                        <a:rPr lang="en-US" sz="1600" b="0" kern="0" dirty="0" err="1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att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attribute value is exactly equal to 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val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9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Attribute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E[</a:t>
                      </a:r>
                      <a:r>
                        <a:rPr lang="en-US" sz="1600" b="1" kern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att</a:t>
                      </a: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~=</a:t>
                      </a:r>
                      <a:r>
                        <a:rPr lang="en-US" sz="1600" b="1" kern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val</a:t>
                      </a: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]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E element whose </a:t>
                      </a:r>
                      <a:r>
                        <a:rPr lang="en-US" sz="1600" b="0" kern="0" dirty="0" err="1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att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attribute value is a list of space-separated values, one of which is exactly equal to 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val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9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Attribute</a:t>
                      </a:r>
                      <a:endParaRPr lang="zh-TW" sz="1600" b="0" kern="10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E[</a:t>
                      </a:r>
                      <a:r>
                        <a:rPr lang="en-US" sz="1600" b="1" kern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att</a:t>
                      </a: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|=</a:t>
                      </a:r>
                      <a:r>
                        <a:rPr lang="en-US" sz="1600" b="1" kern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val</a:t>
                      </a: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]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any E element whose </a:t>
                      </a:r>
                      <a:r>
                        <a:rPr lang="en-US" sz="1600" b="0" kern="0" dirty="0" err="1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att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attribute has a hyphen-separated list of values beginning with 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細明體"/>
                          <a:cs typeface="Times New Roman"/>
                        </a:rPr>
                        <a:t>val</a:t>
                      </a: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pseudo-class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E:first-child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element E when E is the first child of its parent.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pseudo-class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E:link</a:t>
                      </a:r>
                      <a:b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</a:b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E:visited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not yet visited (:link) or already visited (:visited) links.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dynamic pseudo-class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E:active</a:t>
                      </a:r>
                      <a:b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</a:b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E:hover</a:t>
                      </a:r>
                      <a:b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</a:b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E:focus 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E during certain user actions.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9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pseudo-class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E:lang(c)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elements of type E that are in language c.</a:t>
                      </a:r>
                      <a:endParaRPr lang="zh-TW" sz="1600" b="0" kern="10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7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pseudo-element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E::first-line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the contents of the first formatted line of element E.</a:t>
                      </a:r>
                      <a:endParaRPr lang="zh-TW" sz="1600" b="0" kern="10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9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pseudo-element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E::first-letter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Matches the first letter of element E.</a:t>
                      </a:r>
                      <a:endParaRPr lang="zh-TW" sz="1600" b="0" kern="10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pseudo-element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E::before</a:t>
                      </a:r>
                      <a:b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</a:br>
                      <a:r>
                        <a:rPr lang="en-US" sz="1600" b="1" kern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E::after</a:t>
                      </a:r>
                      <a:endParaRPr lang="zh-TW" sz="1600" b="1" kern="100" dirty="0">
                        <a:solidFill>
                          <a:srgbClr val="00206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206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Used to insert generated content before or after an element’s content.</a:t>
                      </a:r>
                      <a:endParaRPr lang="zh-TW" sz="16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A5F5B84C-FE41-4042-B2C9-A96276D8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Selector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AAA28E-0C14-4E9E-9373-85C01D799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428750"/>
            <a:ext cx="8229600" cy="46863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ß"/>
              <a:defRPr/>
            </a:pPr>
            <a:r>
              <a:rPr lang="en-US" altLang="zh-TW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selector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lang="en-US" altLang="zh-TW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…}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zh-TW" altLang="en-US" b="1" dirty="0"/>
              <a:t>例如</a:t>
            </a:r>
            <a:r>
              <a:rPr lang="en-US" altLang="zh-TW" b="1" dirty="0"/>
              <a:t>:</a:t>
            </a:r>
            <a:r>
              <a:rPr lang="zh-TW" altLang="en-US" b="1" dirty="0"/>
              <a:t> </a:t>
            </a:r>
            <a:r>
              <a:rPr lang="en-US" altLang="zh-TW" b="1" dirty="0"/>
              <a:t>h1</a:t>
            </a:r>
            <a:r>
              <a:rPr lang="en-US" altLang="zh-TW" dirty="0"/>
              <a:t> {color: #cc3333;</a:t>
            </a:r>
            <a:r>
              <a:rPr lang="zh-TW" altLang="en-US" dirty="0"/>
              <a:t> </a:t>
            </a:r>
            <a:r>
              <a:rPr lang="en-US" altLang="zh-TW" dirty="0"/>
              <a:t>text-align: center;}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ß"/>
              <a:defRPr/>
            </a:pPr>
            <a:r>
              <a:rPr lang="zh-TW" altLang="en-US" dirty="0">
                <a:latin typeface="+mj-ea"/>
                <a:ea typeface="+mj-ea"/>
              </a:rPr>
              <a:t>選取器種類</a:t>
            </a:r>
            <a:endParaRPr lang="en-US" altLang="zh-TW" dirty="0">
              <a:latin typeface="+mj-ea"/>
              <a:ea typeface="+mj-ea"/>
            </a:endParaRP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zh-TW" altLang="en-US" dirty="0">
                <a:latin typeface="+mj-ea"/>
                <a:ea typeface="+mj-ea"/>
              </a:rPr>
              <a:t>元素選取器 </a:t>
            </a:r>
            <a:r>
              <a:rPr lang="en-US" altLang="zh-TW" dirty="0">
                <a:latin typeface="+mj-ea"/>
                <a:ea typeface="+mj-ea"/>
              </a:rPr>
              <a:t>(type/element selector)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zh-TW" altLang="en-US" dirty="0">
                <a:latin typeface="+mj-ea"/>
                <a:ea typeface="+mj-ea"/>
              </a:rPr>
              <a:t>類別選取器 </a:t>
            </a:r>
            <a:r>
              <a:rPr lang="en-US" altLang="zh-TW" dirty="0">
                <a:latin typeface="+mj-ea"/>
                <a:ea typeface="+mj-ea"/>
              </a:rPr>
              <a:t>(class selector)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zh-TW" altLang="en-US" dirty="0">
                <a:latin typeface="+mj-ea"/>
                <a:ea typeface="+mj-ea"/>
              </a:rPr>
              <a:t>識別碼選取器 </a:t>
            </a:r>
            <a:r>
              <a:rPr lang="en-US" altLang="zh-TW" dirty="0">
                <a:latin typeface="+mj-ea"/>
                <a:ea typeface="+mj-ea"/>
              </a:rPr>
              <a:t>(id selector)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zh-TW" altLang="en-US" dirty="0">
                <a:latin typeface="+mj-ea"/>
                <a:ea typeface="+mj-ea"/>
              </a:rPr>
              <a:t>關聯選取器 </a:t>
            </a:r>
            <a:r>
              <a:rPr lang="en-US" altLang="zh-TW" dirty="0">
                <a:latin typeface="+mj-ea"/>
                <a:ea typeface="+mj-ea"/>
              </a:rPr>
              <a:t>(contextual  selector)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zh-TW" altLang="en-US" dirty="0">
                <a:latin typeface="+mj-ea"/>
                <a:ea typeface="+mj-ea"/>
              </a:rPr>
              <a:t>屬性選取器 </a:t>
            </a:r>
            <a:r>
              <a:rPr lang="en-US" altLang="zh-TW" dirty="0">
                <a:latin typeface="+mj-ea"/>
                <a:ea typeface="+mj-ea"/>
              </a:rPr>
              <a:t>(attribute selector)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zh-TW" altLang="en-US" dirty="0">
                <a:latin typeface="+mj-ea"/>
                <a:ea typeface="+mj-ea"/>
              </a:rPr>
              <a:t>虛擬類別選取器 </a:t>
            </a:r>
            <a:r>
              <a:rPr lang="en-US" altLang="zh-TW" dirty="0">
                <a:latin typeface="+mj-ea"/>
                <a:ea typeface="+mj-ea"/>
              </a:rPr>
              <a:t>(</a:t>
            </a:r>
            <a:r>
              <a:rPr lang="en-US" altLang="zh-TW" dirty="0" err="1">
                <a:latin typeface="+mj-ea"/>
                <a:ea typeface="+mj-ea"/>
              </a:rPr>
              <a:t>pseudoclass</a:t>
            </a:r>
            <a:r>
              <a:rPr lang="en-US" altLang="zh-TW" dirty="0">
                <a:latin typeface="+mj-ea"/>
                <a:ea typeface="+mj-ea"/>
              </a:rPr>
              <a:t> selector)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r>
              <a:rPr lang="zh-TW" altLang="en-US" dirty="0">
                <a:latin typeface="+mj-ea"/>
                <a:ea typeface="+mj-ea"/>
              </a:rPr>
              <a:t>虛擬元素選取器 </a:t>
            </a:r>
            <a:r>
              <a:rPr lang="en-US" altLang="zh-TW" dirty="0">
                <a:latin typeface="+mj-ea"/>
                <a:ea typeface="+mj-ea"/>
              </a:rPr>
              <a:t>(</a:t>
            </a:r>
            <a:r>
              <a:rPr lang="en-US" altLang="zh-TW" dirty="0" err="1">
                <a:latin typeface="+mj-ea"/>
                <a:ea typeface="+mj-ea"/>
              </a:rPr>
              <a:t>pseudoelement</a:t>
            </a:r>
            <a:r>
              <a:rPr lang="en-US" altLang="zh-TW" dirty="0">
                <a:latin typeface="+mj-ea"/>
                <a:ea typeface="+mj-ea"/>
              </a:rPr>
              <a:t> selecto</a:t>
            </a:r>
            <a:r>
              <a:rPr lang="en-US" altLang="zh-TW" dirty="0"/>
              <a:t>r)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Þ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3">
            <a:extLst>
              <a:ext uri="{FF2B5EF4-FFF2-40B4-BE49-F238E27FC236}">
                <a16:creationId xmlns:a16="http://schemas.microsoft.com/office/drawing/2014/main" id="{835D0E09-BBDC-422B-AF04-8EA5BFB19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CSS Selector Reference</a:t>
            </a:r>
            <a:endParaRPr lang="zh-TW" altLang="en-US"/>
          </a:p>
        </p:txBody>
      </p:sp>
      <p:sp>
        <p:nvSpPr>
          <p:cNvPr id="32771" name="內容版面配置區 4">
            <a:extLst>
              <a:ext uri="{FF2B5EF4-FFF2-40B4-BE49-F238E27FC236}">
                <a16:creationId xmlns:a16="http://schemas.microsoft.com/office/drawing/2014/main" id="{2479F7A3-46B5-418D-8F50-4249B78E7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63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https://www.w3schools.com/cssref/css_selectors.asp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6C4C2E9-2D36-4253-AFFC-8057F3DBBA9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2205038"/>
          <a:ext cx="8642350" cy="384016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698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4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78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:last-of-type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60" marR="40060" marT="20025" marB="200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p:last-of-type</a:t>
                      </a:r>
                    </a:p>
                  </a:txBody>
                  <a:tcPr marL="40060" marR="40060" marT="20025" marB="20025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Selects every &lt;p&gt; element that is the last &lt;p&gt; element of its parent</a:t>
                      </a:r>
                    </a:p>
                  </a:txBody>
                  <a:tcPr marL="40060" marR="40060" marT="20025" marB="200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88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:only-of-type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60" marR="40060" marT="20025" marB="200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p:only-of-type</a:t>
                      </a:r>
                    </a:p>
                  </a:txBody>
                  <a:tcPr marL="40060" marR="40060" marT="20025" marB="20025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Selects every &lt;p&gt; element that is the only &lt;p&gt; element of its parent</a:t>
                      </a:r>
                    </a:p>
                  </a:txBody>
                  <a:tcPr marL="40060" marR="40060" marT="20025" marB="200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88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:only-child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60" marR="40060" marT="20025" marB="200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p:only-child</a:t>
                      </a:r>
                    </a:p>
                  </a:txBody>
                  <a:tcPr marL="40060" marR="40060" marT="20025" marB="20025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Selects every &lt;p&gt; element that is the only child of its parent</a:t>
                      </a:r>
                    </a:p>
                  </a:txBody>
                  <a:tcPr marL="40060" marR="40060" marT="20025" marB="200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88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:nth-child(n)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60" marR="40060" marT="20025" marB="200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p:nth-child(2)</a:t>
                      </a:r>
                    </a:p>
                  </a:txBody>
                  <a:tcPr marL="40060" marR="40060" marT="20025" marB="20025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Selects every &lt;p&gt; element that is the second child of its parent</a:t>
                      </a:r>
                    </a:p>
                  </a:txBody>
                  <a:tcPr marL="40060" marR="40060" marT="20025" marB="200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740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:nth-last-child(n)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60" marR="40060" marT="20025" marB="200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p:nth-last-child(2)</a:t>
                      </a:r>
                    </a:p>
                  </a:txBody>
                  <a:tcPr marL="40060" marR="40060" marT="20025" marB="200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Selects every &lt;p&gt; element that is the second child of its parent, counting from the last child</a:t>
                      </a:r>
                    </a:p>
                  </a:txBody>
                  <a:tcPr marL="40060" marR="40060" marT="20025" marB="200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8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:nth-of-type(n)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60" marR="40060" marT="20025" marB="200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p:nth-of-type(2)</a:t>
                      </a:r>
                    </a:p>
                  </a:txBody>
                  <a:tcPr marL="40060" marR="40060" marT="20025" marB="20025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Selects every &lt;p&gt; element that is the second &lt;p&gt; element of its parent</a:t>
                      </a:r>
                    </a:p>
                  </a:txBody>
                  <a:tcPr marL="40060" marR="40060" marT="20025" marB="200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5692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:nth-last-of-type(n)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60" marR="40060" marT="20025" marB="200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p:nth-last-of-type(2)</a:t>
                      </a:r>
                    </a:p>
                  </a:txBody>
                  <a:tcPr marL="40060" marR="40060" marT="20025" marB="20025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Selects every &lt;p&gt; element that is the second &lt;p&gt; element of its parent, counting from the last child</a:t>
                      </a:r>
                    </a:p>
                  </a:txBody>
                  <a:tcPr marL="40060" marR="40060" marT="20025" marB="200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8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:last-child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060" marR="40060" marT="20025" marB="200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p:last-child</a:t>
                      </a:r>
                    </a:p>
                  </a:txBody>
                  <a:tcPr marL="40060" marR="40060" marT="20025" marB="200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Selects every &lt;p&gt; element that is the last child of its parent</a:t>
                      </a:r>
                    </a:p>
                  </a:txBody>
                  <a:tcPr marL="40060" marR="40060" marT="20025" marB="200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>
            <a:extLst>
              <a:ext uri="{FF2B5EF4-FFF2-40B4-BE49-F238E27FC236}">
                <a16:creationId xmlns:a16="http://schemas.microsoft.com/office/drawing/2014/main" id="{473C486A-0924-4E6F-98A2-7E91349B9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odd &amp; even</a:t>
            </a:r>
            <a:endParaRPr lang="zh-TW" altLang="en-US"/>
          </a:p>
        </p:txBody>
      </p:sp>
      <p:pic>
        <p:nvPicPr>
          <p:cNvPr id="33795" name="Picture 2">
            <a:extLst>
              <a:ext uri="{FF2B5EF4-FFF2-40B4-BE49-F238E27FC236}">
                <a16:creationId xmlns:a16="http://schemas.microsoft.com/office/drawing/2014/main" id="{BA0F4080-B837-4D97-AD89-95010E9AD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557338"/>
            <a:ext cx="5084763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文字方塊 3">
            <a:extLst>
              <a:ext uri="{FF2B5EF4-FFF2-40B4-BE49-F238E27FC236}">
                <a16:creationId xmlns:a16="http://schemas.microsoft.com/office/drawing/2014/main" id="{07A0D23C-AF8D-4673-A1BE-8A53FFEDE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844675"/>
            <a:ext cx="273685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img:nth-of-type(odd) </a:t>
            </a:r>
            <a:r>
              <a:rPr lang="en-US" altLang="zh-TW" sz="1800">
                <a:latin typeface="Arial" panose="020B0604020202020204" pitchFamily="34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float: left;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img:nth-of-type(even)</a:t>
            </a:r>
            <a:r>
              <a:rPr lang="en-US" altLang="zh-TW" sz="1800">
                <a:latin typeface="Arial" panose="020B0604020202020204" pitchFamily="34" charset="0"/>
              </a:rPr>
              <a:t>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float: right;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12EA6AFF-A67E-4290-989B-A0A1B0D22F1B}"/>
              </a:ext>
            </a:extLst>
          </p:cNvPr>
          <p:cNvCxnSpPr/>
          <p:nvPr/>
        </p:nvCxnSpPr>
        <p:spPr>
          <a:xfrm flipH="1">
            <a:off x="3276600" y="2133600"/>
            <a:ext cx="86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8683FD6F-7773-415B-986B-B4D691118056}"/>
              </a:ext>
            </a:extLst>
          </p:cNvPr>
          <p:cNvCxnSpPr/>
          <p:nvPr/>
        </p:nvCxnSpPr>
        <p:spPr>
          <a:xfrm flipH="1" flipV="1">
            <a:off x="3276600" y="2349500"/>
            <a:ext cx="863600" cy="3167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3D59D39D-F1C0-466E-B188-2E34058DE852}"/>
              </a:ext>
            </a:extLst>
          </p:cNvPr>
          <p:cNvCxnSpPr/>
          <p:nvPr/>
        </p:nvCxnSpPr>
        <p:spPr>
          <a:xfrm flipH="1">
            <a:off x="3348038" y="3495675"/>
            <a:ext cx="3527425" cy="438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A6608-3DC1-4E33-8732-9576D2586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lvl="1" eaLnBrk="1" fontAlgn="auto" hangingPunct="1">
              <a:spcAft>
                <a:spcPts val="0"/>
              </a:spcAft>
              <a:defRPr/>
            </a:pPr>
            <a:r>
              <a:rPr lang="zh-TW" altLang="en-US" sz="3600" dirty="0"/>
              <a:t>元素選取器</a:t>
            </a:r>
            <a:r>
              <a:rPr lang="en-US" altLang="zh-TW" sz="3600" dirty="0"/>
              <a:t>(type selector)</a:t>
            </a:r>
            <a:endParaRPr lang="zh-TW" altLang="en-US" sz="36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38566970-92CC-4BA0-AEA9-10828A16D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98575"/>
            <a:ext cx="8015288" cy="2571750"/>
          </a:xfrm>
        </p:spPr>
        <p:txBody>
          <a:bodyPr/>
          <a:lstStyle/>
          <a:p>
            <a:pPr lvl="1" indent="-476250"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{text-align: center;}</a:t>
            </a:r>
          </a:p>
          <a:p>
            <a:pPr lvl="1" indent="-476250"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{color: green; font-size: 36px;}</a:t>
            </a:r>
          </a:p>
          <a:p>
            <a:pPr lvl="1" indent="-476250"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div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{border: 2px solid blue;}</a:t>
            </a:r>
          </a:p>
          <a:p>
            <a:pPr lvl="1" indent="-476250"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h2, h3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{font-size: 2.5em}</a:t>
            </a:r>
          </a:p>
          <a:p>
            <a:pPr lvl="1" indent="-476250"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h1, p, div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{border-bottom: dashed 5px green} </a:t>
            </a:r>
          </a:p>
        </p:txBody>
      </p:sp>
      <p:sp>
        <p:nvSpPr>
          <p:cNvPr id="15364" name="矩形 4">
            <a:extLst>
              <a:ext uri="{FF2B5EF4-FFF2-40B4-BE49-F238E27FC236}">
                <a16:creationId xmlns:a16="http://schemas.microsoft.com/office/drawing/2014/main" id="{B0088448-AFCF-4060-B1A4-600E27899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3213100"/>
            <a:ext cx="3714750" cy="309245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&lt;style type="text/css"&gt;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body {background-color: lime;}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h1 {color: red;}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h2 {color: blue;}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p {color: green; font-size: 36px;}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&lt;/style&gt;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&lt;h1&gt;</a:t>
            </a:r>
            <a:r>
              <a:rPr lang="zh-TW" altLang="en-US" sz="1800">
                <a:latin typeface="Arial" panose="020B0604020202020204" pitchFamily="34" charset="0"/>
              </a:rPr>
              <a:t>元素選取器</a:t>
            </a:r>
            <a:r>
              <a:rPr lang="en-US" altLang="zh-TW" sz="1800">
                <a:latin typeface="Arial" panose="020B0604020202020204" pitchFamily="34" charset="0"/>
              </a:rPr>
              <a:t>&lt;/h1&gt;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&lt;h2&gt;</a:t>
            </a:r>
            <a:r>
              <a:rPr lang="zh-TW" altLang="en-US" sz="1800">
                <a:latin typeface="Arial" panose="020B0604020202020204" pitchFamily="34" charset="0"/>
              </a:rPr>
              <a:t>元素選取器</a:t>
            </a:r>
            <a:r>
              <a:rPr lang="en-US" altLang="zh-TW" sz="1800">
                <a:latin typeface="Arial" panose="020B0604020202020204" pitchFamily="34" charset="0"/>
              </a:rPr>
              <a:t>&lt;/h2&gt;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&lt;p&gt;</a:t>
            </a:r>
            <a:r>
              <a:rPr lang="zh-TW" altLang="en-US" sz="1800">
                <a:latin typeface="Arial" panose="020B0604020202020204" pitchFamily="34" charset="0"/>
              </a:rPr>
              <a:t>元素選取器</a:t>
            </a:r>
            <a:r>
              <a:rPr lang="en-US" altLang="zh-TW" sz="1800">
                <a:latin typeface="Arial" panose="020B0604020202020204" pitchFamily="34" charset="0"/>
              </a:rPr>
              <a:t>&lt;/p&gt;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15365" name="矩形 6">
            <a:extLst>
              <a:ext uri="{FF2B5EF4-FFF2-40B4-BE49-F238E27FC236}">
                <a16:creationId xmlns:a16="http://schemas.microsoft.com/office/drawing/2014/main" id="{28EC1BC9-3DD2-44F0-9853-6CA71B209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384425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※</a:t>
            </a:r>
            <a:endParaRPr lang="zh-TW" altLang="en-US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矩形 7">
            <a:extLst>
              <a:ext uri="{FF2B5EF4-FFF2-40B4-BE49-F238E27FC236}">
                <a16:creationId xmlns:a16="http://schemas.microsoft.com/office/drawing/2014/main" id="{2B60F5C6-0C37-4369-ABFE-427410F64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813050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※</a:t>
            </a:r>
            <a:endParaRPr lang="zh-TW" altLang="en-US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5367" name="Picture 8">
            <a:extLst>
              <a:ext uri="{FF2B5EF4-FFF2-40B4-BE49-F238E27FC236}">
                <a16:creationId xmlns:a16="http://schemas.microsoft.com/office/drawing/2014/main" id="{20A8A1C7-B13B-45EC-A339-ACF41DCA6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913" y="3224213"/>
            <a:ext cx="2782887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矩形 7">
            <a:extLst>
              <a:ext uri="{FF2B5EF4-FFF2-40B4-BE49-F238E27FC236}">
                <a16:creationId xmlns:a16="http://schemas.microsoft.com/office/drawing/2014/main" id="{59CFCD45-FAED-4FDC-B740-2C5A26A76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6399213"/>
            <a:ext cx="6551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hlinkClick r:id="rId3"/>
              </a:rPr>
              <a:t>https://ycchen.im.ncnu.edu.tw/www2011/lab/pm.zip</a:t>
            </a:r>
            <a:endParaRPr lang="en-US" altLang="zh-TW" sz="1800" dirty="0">
              <a:latin typeface="Arial" panose="020B0604020202020204" pitchFamily="34" charset="0"/>
            </a:endParaRPr>
          </a:p>
        </p:txBody>
      </p:sp>
      <p:sp>
        <p:nvSpPr>
          <p:cNvPr id="15369" name="文字方塊 2">
            <a:extLst>
              <a:ext uri="{FF2B5EF4-FFF2-40B4-BE49-F238E27FC236}">
                <a16:creationId xmlns:a16="http://schemas.microsoft.com/office/drawing/2014/main" id="{62B04369-9A7C-4836-A6B7-248EAA5BE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6399213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練習檔案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sz="1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92D9ED31-23B8-42D1-93DD-B484B60D2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0825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4000"/>
              <a:t>類別選取器</a:t>
            </a:r>
            <a:r>
              <a:rPr lang="en-US" altLang="zh-TW" sz="4000"/>
              <a:t>(class selector)</a:t>
            </a:r>
            <a:endParaRPr lang="zh-TW" altLang="en-US" sz="4000"/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A77C9AE0-0449-4434-8137-7067CA520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8" y="2570163"/>
            <a:ext cx="4071937" cy="4214812"/>
          </a:xfrm>
          <a:ln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&lt;style type="text/css"&gt;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.setcolor {color: red;}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h1.setcolor {color: blue;}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p.setcolor {color: green;}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&lt;/style&gt;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…  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&lt;h1 class="setcolor"&gt;XHTML&lt;/h1&gt;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&lt;p class="setcolor"&gt;CSS&lt;/p&gt;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&lt;h2 class="setcolor"&gt;JavaScript&lt;/h2&gt;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&lt;ol class="setcolor"&gt;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&lt;li&gt;SMIL&lt;/li&gt;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&lt;li&gt;RSS&lt;/li&gt;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&lt;/ol&gt;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&lt;p&gt;XML&lt;/p&gt;</a:t>
            </a:r>
          </a:p>
          <a:p>
            <a:pPr marL="92075" lvl="1" indent="0" eaLnBrk="1" hangingPunct="1">
              <a:spcBef>
                <a:spcPct val="0"/>
              </a:spcBef>
              <a:buFont typeface="Wingdings 2" panose="05020102010507070707" pitchFamily="18" charset="2"/>
              <a:buNone/>
              <a:tabLst>
                <a:tab pos="0" algn="l"/>
              </a:tabLst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&lt;p&gt;PHP&lt;/p&gt;</a:t>
            </a:r>
          </a:p>
        </p:txBody>
      </p:sp>
      <p:sp>
        <p:nvSpPr>
          <p:cNvPr id="16388" name="文字方塊 5">
            <a:extLst>
              <a:ext uri="{FF2B5EF4-FFF2-40B4-BE49-F238E27FC236}">
                <a16:creationId xmlns:a16="http://schemas.microsoft.com/office/drawing/2014/main" id="{1BB74EC9-3B73-45B2-BBA4-BE8057C33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125538"/>
            <a:ext cx="57245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zh-TW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 {…}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&lt;element 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altLang="zh-TW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" … &gt;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&lt;element 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altLang="zh-TW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class1 class2 …</a:t>
            </a: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" … 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6389" name="Picture 6">
            <a:extLst>
              <a:ext uri="{FF2B5EF4-FFF2-40B4-BE49-F238E27FC236}">
                <a16:creationId xmlns:a16="http://schemas.microsoft.com/office/drawing/2014/main" id="{EEDA98DF-072F-43C9-9C70-F9D6A04F8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25" y="2570163"/>
            <a:ext cx="3540125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文字方塊 1">
            <a:extLst>
              <a:ext uri="{FF2B5EF4-FFF2-40B4-BE49-F238E27FC236}">
                <a16:creationId xmlns:a16="http://schemas.microsoft.com/office/drawing/2014/main" id="{4E651EF3-146A-4C8F-8EAA-AA1AEBA0E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850" y="2060575"/>
            <a:ext cx="2111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sym typeface="Wingdings" panose="05000000000000000000" pitchFamily="2" charset="2"/>
              </a:rPr>
              <a:t> </a:t>
            </a:r>
            <a:r>
              <a:rPr lang="zh-TW" altLang="en-US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多重類別之設定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375E8392-3450-40F7-95A5-8B0920B5C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識別碼選取器</a:t>
            </a:r>
            <a:r>
              <a:rPr lang="en-US" altLang="zh-TW"/>
              <a:t>(id selector)</a:t>
            </a:r>
            <a:endParaRPr lang="zh-TW" altLang="en-US"/>
          </a:p>
        </p:txBody>
      </p:sp>
      <p:sp>
        <p:nvSpPr>
          <p:cNvPr id="17411" name="內容版面配置區 3">
            <a:extLst>
              <a:ext uri="{FF2B5EF4-FFF2-40B4-BE49-F238E27FC236}">
                <a16:creationId xmlns:a16="http://schemas.microsoft.com/office/drawing/2014/main" id="{78BCE174-D801-48A9-B8DF-5B5C611B6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428750"/>
            <a:ext cx="3878262" cy="1016000"/>
          </a:xfrm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zh-TW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idname</a:t>
            </a: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 {…}</a:t>
            </a:r>
          </a:p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&lt;element 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altLang="zh-TW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idname</a:t>
            </a: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" … &gt;</a:t>
            </a:r>
            <a:endParaRPr lang="zh-TW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12" name="矩形 5">
            <a:extLst>
              <a:ext uri="{FF2B5EF4-FFF2-40B4-BE49-F238E27FC236}">
                <a16:creationId xmlns:a16="http://schemas.microsoft.com/office/drawing/2014/main" id="{D843865A-8588-4B4D-9CEC-81D04AEDE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636838"/>
            <a:ext cx="4143375" cy="3478212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Arial" panose="020B0604020202020204" pitchFamily="34" charset="0"/>
              </a:rPr>
              <a:t>&lt;style type="text/css"&gt;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Arial" panose="020B0604020202020204" pitchFamily="34" charset="0"/>
              </a:rPr>
              <a:t>#header {color: blue;}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Arial" panose="020B0604020202020204" pitchFamily="34" charset="0"/>
              </a:rPr>
              <a:t>#content {color: green;}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Arial" panose="020B0604020202020204" pitchFamily="34" charset="0"/>
              </a:rPr>
              <a:t>#footer {color: red;}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Arial" panose="020B0604020202020204" pitchFamily="34" charset="0"/>
              </a:rPr>
              <a:t>#sidebar {color: olive;}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Arial" panose="020B0604020202020204" pitchFamily="34" charset="0"/>
              </a:rPr>
              <a:t>&lt;/style&gt;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  &lt;h1 id="header"&gt;XHTML&lt;/h1&gt;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  &lt;p id="content"&gt;CSS&lt;/p&gt;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  &lt;p id="sidebar"&gt;XML&lt;/p&gt;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  &lt;h1 id="footer"&gt;JavaScript&lt;/h1&gt;</a:t>
            </a:r>
            <a:endParaRPr lang="zh-TW" altLang="en-US" sz="2000">
              <a:latin typeface="Arial" panose="020B0604020202020204" pitchFamily="34" charset="0"/>
            </a:endParaRPr>
          </a:p>
        </p:txBody>
      </p:sp>
      <p:pic>
        <p:nvPicPr>
          <p:cNvPr id="17413" name="Picture 6">
            <a:extLst>
              <a:ext uri="{FF2B5EF4-FFF2-40B4-BE49-F238E27FC236}">
                <a16:creationId xmlns:a16="http://schemas.microsoft.com/office/drawing/2014/main" id="{6C5ACEA3-DA99-4FE0-B2AF-91A1D44CD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205038"/>
            <a:ext cx="36195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2B0F87F5-4E36-4E5C-B571-42FC7663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zh-TW" altLang="en-US"/>
              <a:t>關聯選取器</a:t>
            </a:r>
            <a:r>
              <a:rPr lang="en-US" altLang="zh-TW"/>
              <a:t>(Contextual  Selector)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282E0901-EF01-4807-8AC2-1C6AEFF921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7188" y="1571625"/>
          <a:ext cx="8501062" cy="129063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43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b="1" kern="0" dirty="0"/>
                        <a:t>後代</a:t>
                      </a:r>
                      <a:r>
                        <a:rPr lang="zh-TW" altLang="en-US" sz="2000" b="0" kern="0" dirty="0"/>
                        <a:t> </a:t>
                      </a:r>
                      <a:r>
                        <a:rPr lang="en-US" altLang="zh-TW" sz="2000" b="0" kern="0" dirty="0"/>
                        <a:t>(</a:t>
                      </a:r>
                      <a:r>
                        <a:rPr lang="en-US" sz="2000" b="0" kern="0" dirty="0"/>
                        <a:t>Descendant</a:t>
                      </a:r>
                      <a:r>
                        <a:rPr lang="en-US" altLang="zh-TW" sz="2000" b="0" kern="0" dirty="0"/>
                        <a:t>)</a:t>
                      </a:r>
                      <a:endParaRPr lang="zh-TW" sz="20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</a:rPr>
                        <a:t>  </a:t>
                      </a:r>
                      <a:r>
                        <a:rPr lang="en-US" sz="2000" b="1" kern="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 F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37391" marR="3739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kern="0" dirty="0"/>
                        <a:t>Any F element that is a descendant of an E element.</a:t>
                      </a:r>
                      <a:endParaRPr lang="zh-TW" sz="18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b="1" kern="0" dirty="0"/>
                        <a:t>子代</a:t>
                      </a:r>
                      <a:r>
                        <a:rPr lang="zh-TW" altLang="en-US" sz="2000" kern="0" dirty="0"/>
                        <a:t> </a:t>
                      </a:r>
                      <a:r>
                        <a:rPr lang="en-US" altLang="zh-TW" sz="2000" kern="0" dirty="0"/>
                        <a:t>(</a:t>
                      </a:r>
                      <a:r>
                        <a:rPr lang="en-US" sz="2000" kern="0" dirty="0"/>
                        <a:t>Child</a:t>
                      </a:r>
                      <a:r>
                        <a:rPr lang="en-US" altLang="zh-TW" sz="2000" kern="0" dirty="0"/>
                        <a:t>)</a:t>
                      </a:r>
                      <a:endParaRPr lang="zh-TW" sz="20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</a:rPr>
                        <a:t>  </a:t>
                      </a:r>
                      <a:r>
                        <a:rPr lang="en-US" sz="2000" b="1" kern="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 &gt; F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37391" marR="3739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/>
                        <a:t>Any F element that is a child of an E element.</a:t>
                      </a:r>
                      <a:endParaRPr lang="zh-TW" sz="18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b="1" kern="0" dirty="0"/>
                        <a:t>相鄰</a:t>
                      </a:r>
                      <a:r>
                        <a:rPr lang="zh-TW" altLang="en-US" sz="2000" kern="0" dirty="0"/>
                        <a:t> </a:t>
                      </a:r>
                      <a:r>
                        <a:rPr lang="en-US" altLang="zh-TW" sz="2000" kern="0" dirty="0"/>
                        <a:t>(</a:t>
                      </a:r>
                      <a:r>
                        <a:rPr lang="en-US" sz="2000" kern="0" dirty="0"/>
                        <a:t>Adjacent</a:t>
                      </a:r>
                      <a:r>
                        <a:rPr lang="en-US" altLang="zh-TW" sz="2000" kern="0" dirty="0"/>
                        <a:t>)</a:t>
                      </a:r>
                      <a:endParaRPr lang="zh-TW" sz="20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</a:rPr>
                        <a:t>  </a:t>
                      </a:r>
                      <a:r>
                        <a:rPr lang="en-US" sz="2000" b="1" kern="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 + F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37391" marR="3739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0" dirty="0"/>
                        <a:t>Any F element immediately preceded by a sibling element E.</a:t>
                      </a:r>
                      <a:endParaRPr lang="zh-TW" sz="1800" b="0" kern="100" dirty="0">
                        <a:solidFill>
                          <a:srgbClr val="00206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7391" marR="3739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453" name="矩形 5">
            <a:extLst>
              <a:ext uri="{FF2B5EF4-FFF2-40B4-BE49-F238E27FC236}">
                <a16:creationId xmlns:a16="http://schemas.microsoft.com/office/drawing/2014/main" id="{430B6AAD-6A5C-45BA-8AF3-8DC1493C3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3176588"/>
            <a:ext cx="7572375" cy="339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&lt;h1&gt;&lt;/h1&gt;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&lt;p&gt;Paragraph 1&lt;/p&gt;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&lt;ul&gt;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&lt;li&gt;XHTML&lt;/li&gt;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&lt;li&gt;&lt;em&gt;JavaScript&lt;/em&gt;&lt;/li&gt;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&lt;li&gt;&lt;a href="http://www.w3.org/Style/CSS/"&gt;&lt;em&gt;CSS&lt;/em&gt;&lt;/a&gt;&lt;/li&gt;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&lt;/ul&gt;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&lt;h1&gt;&lt;em&gt;XML&lt;/em&gt;&lt;/h1&gt;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&lt;h2&gt;&lt;em&gt;PHP&lt;/em&gt;&lt;/h2&gt;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&lt;h3&gt;&lt;em&gt;ASP.NET&lt;/em&gt;&lt;/h3&gt;</a:t>
            </a:r>
          </a:p>
          <a:p>
            <a:pPr eaLnBrk="1" hangingPunct="1">
              <a:spcBef>
                <a:spcPts val="2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&lt;p&gt;Paragraph 2&lt;/p&gt;</a:t>
            </a:r>
          </a:p>
        </p:txBody>
      </p:sp>
      <p:sp>
        <p:nvSpPr>
          <p:cNvPr id="18454" name="文字方塊 6">
            <a:extLst>
              <a:ext uri="{FF2B5EF4-FFF2-40B4-BE49-F238E27FC236}">
                <a16:creationId xmlns:a16="http://schemas.microsoft.com/office/drawing/2014/main" id="{B6B0E9DF-05EE-4349-900A-7AC38EC75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3000375"/>
            <a:ext cx="11160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ul em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 a em</a:t>
            </a:r>
          </a:p>
        </p:txBody>
      </p:sp>
      <p:sp>
        <p:nvSpPr>
          <p:cNvPr id="18455" name="文字方塊 7">
            <a:extLst>
              <a:ext uri="{FF2B5EF4-FFF2-40B4-BE49-F238E27FC236}">
                <a16:creationId xmlns:a16="http://schemas.microsoft.com/office/drawing/2014/main" id="{95229BE1-272E-4DF1-9122-08A5A197D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00375"/>
            <a:ext cx="11160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h2 &gt; em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 &gt;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h2 &gt; em </a:t>
            </a:r>
          </a:p>
        </p:txBody>
      </p:sp>
      <p:sp>
        <p:nvSpPr>
          <p:cNvPr id="18456" name="文字方塊 8">
            <a:extLst>
              <a:ext uri="{FF2B5EF4-FFF2-40B4-BE49-F238E27FC236}">
                <a16:creationId xmlns:a16="http://schemas.microsoft.com/office/drawing/2014/main" id="{D2F9DE1A-1FA9-4BC9-9E20-1AD26DEF8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3000375"/>
            <a:ext cx="11160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h1 + p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h1 + h2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h3 + p</a:t>
            </a:r>
          </a:p>
        </p:txBody>
      </p:sp>
      <p:sp>
        <p:nvSpPr>
          <p:cNvPr id="18457" name="文字方塊 9">
            <a:extLst>
              <a:ext uri="{FF2B5EF4-FFF2-40B4-BE49-F238E27FC236}">
                <a16:creationId xmlns:a16="http://schemas.microsoft.com/office/drawing/2014/main" id="{B794AA20-A92A-4111-A23B-61CBBEB6C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613" y="3000375"/>
            <a:ext cx="1401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ul  a &gt; em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3456D9F-F07F-46D0-BD80-88177D3055E5}"/>
              </a:ext>
            </a:extLst>
          </p:cNvPr>
          <p:cNvSpPr/>
          <p:nvPr/>
        </p:nvSpPr>
        <p:spPr>
          <a:xfrm>
            <a:off x="3143250" y="3000375"/>
            <a:ext cx="5429250" cy="1071563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A8B5A7-7A41-4FD0-A02D-992C658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000" kern="0" dirty="0"/>
              <a:t> 後代選取器</a:t>
            </a:r>
            <a:r>
              <a:rPr lang="en-US" altLang="zh-TW" sz="4000" kern="0" dirty="0"/>
              <a:t>(Descendant Selector)</a:t>
            </a:r>
            <a:endParaRPr lang="zh-TW" altLang="en-US" sz="4000" dirty="0"/>
          </a:p>
        </p:txBody>
      </p:sp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D42158F6-F819-48EC-AD3A-DD2C38AAF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341438"/>
            <a:ext cx="8229600" cy="52863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&lt;style type="text/css"&gt;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li {color: green;}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li em {color: red;}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li a em {color: silver;}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em {color: blue;}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h1 em, h2 em {color: olive;}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&lt;/style&gt;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…  </a:t>
            </a:r>
            <a:endParaRPr lang="zh-TW" altLang="en-US" sz="1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&lt;ul&gt;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&lt;li&gt;XHTML&lt;/li&gt;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&lt;li&gt;&lt;em&gt;JavaScript&lt;/em&gt;&lt;/li&gt;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&lt;li&gt;&lt;a href="http://w3.org/Style/CSS/"&gt;&lt;em&gt;CSS&lt;/em&gt;&lt;/a&gt;&lt;/li&gt;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&lt;/ul&gt;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&lt;h1&gt;&lt;em&gt;XML&lt;/em&gt;&lt;/h1&gt;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&lt;h2&gt;&lt;em&gt;PHP&lt;/em&gt;&lt;/h2&gt;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&lt;h3&gt;&lt;em&gt;ASP.NET&lt;/em&gt;&lt;/h3&gt;</a:t>
            </a:r>
            <a:endParaRPr lang="zh-TW" altLang="en-US" sz="1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460" name="Picture 5">
            <a:extLst>
              <a:ext uri="{FF2B5EF4-FFF2-40B4-BE49-F238E27FC236}">
                <a16:creationId xmlns:a16="http://schemas.microsoft.com/office/drawing/2014/main" id="{16B136E1-BB29-4EAE-A906-DA5B09A02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341438"/>
            <a:ext cx="3024188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9AA8F8-EC7B-415F-8338-98CBFC9C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kern="0" dirty="0"/>
              <a:t>子代選取器</a:t>
            </a:r>
            <a:r>
              <a:rPr lang="en-US" altLang="zh-TW" kern="0" dirty="0"/>
              <a:t>(</a:t>
            </a:r>
            <a:r>
              <a:rPr lang="en-US" kern="0" dirty="0"/>
              <a:t>Child</a:t>
            </a:r>
            <a:r>
              <a:rPr lang="zh-TW" altLang="en-US" kern="0" dirty="0"/>
              <a:t> </a:t>
            </a:r>
            <a:r>
              <a:rPr lang="en-US" altLang="zh-TW" kern="0" dirty="0"/>
              <a:t>Selector)</a:t>
            </a:r>
            <a:endParaRPr lang="zh-TW" altLang="en-US" dirty="0"/>
          </a:p>
        </p:txBody>
      </p:sp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3A3FDCC4-DFAD-4306-9525-09AA4818F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57338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&lt;style type="text/css"&gt;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li {color: green;}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li &gt; em {color: red;}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em {color: blue;}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&lt;/style&gt;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&lt;/head&gt;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&lt;body&gt;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網頁技術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&lt;ul&gt;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&lt;li&gt;XHTML&lt;/li&gt;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&lt;li&gt;&lt;em&gt;JavaScript&lt;/em&gt;&lt;/li&gt;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&lt;li&gt;&lt;strong&gt;&lt;em&gt;CSS&lt;/em&gt;&lt;/strong&gt;&lt;/li&gt;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&lt;/ul&gt;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484" name="Picture 5">
            <a:extLst>
              <a:ext uri="{FF2B5EF4-FFF2-40B4-BE49-F238E27FC236}">
                <a16:creationId xmlns:a16="http://schemas.microsoft.com/office/drawing/2014/main" id="{C41FADAA-578D-4BDD-86E4-1CA093B3B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618"/>
          <a:stretch>
            <a:fillRect/>
          </a:stretch>
        </p:blipFill>
        <p:spPr bwMode="auto">
          <a:xfrm>
            <a:off x="5076825" y="1700213"/>
            <a:ext cx="3619500" cy="236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7765ED-0464-43AE-95F9-D2E7302C9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b="1" kern="0" dirty="0"/>
              <a:t>相鄰選取器</a:t>
            </a:r>
            <a:r>
              <a:rPr lang="zh-TW" altLang="en-US" sz="3600" kern="0" dirty="0"/>
              <a:t> </a:t>
            </a:r>
            <a:r>
              <a:rPr lang="en-US" altLang="zh-TW" sz="3600" kern="0" dirty="0"/>
              <a:t>(</a:t>
            </a:r>
            <a:r>
              <a:rPr lang="en-US" sz="3600" kern="0" dirty="0"/>
              <a:t>Adjacent</a:t>
            </a:r>
            <a:r>
              <a:rPr lang="zh-TW" altLang="en-US" sz="3600" kern="0" dirty="0"/>
              <a:t> </a:t>
            </a:r>
            <a:r>
              <a:rPr lang="en-US" altLang="zh-TW" sz="3600" kern="0" dirty="0"/>
              <a:t>Sibling Selector)</a:t>
            </a:r>
            <a:endParaRPr lang="zh-TW" altLang="en-US" sz="3600" dirty="0"/>
          </a:p>
        </p:txBody>
      </p:sp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987226AB-761D-4EE9-BECA-9658431A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484313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&lt;style type="text/css"&gt;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h1 {color: blue;}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h1 + p {color: red;}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h2 + p {color: orange;}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p {color: green;}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&lt;/style&gt;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…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&lt;h1&gt;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網頁技術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&lt;/h1&gt;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&lt;p&gt;XHTML&lt;/p&gt;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&lt;p&gt;CSS&lt;/p&gt;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&lt;h2&gt;JavaScript&lt;/h2&gt;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&lt;p&gt;XML&lt;/p&gt;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&lt;p&gt;PHP&lt;/p&gt;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508" name="Picture 6">
            <a:extLst>
              <a:ext uri="{FF2B5EF4-FFF2-40B4-BE49-F238E27FC236}">
                <a16:creationId xmlns:a16="http://schemas.microsoft.com/office/drawing/2014/main" id="{7B7168E7-8504-4F7D-8935-2D67FF4ED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557338"/>
            <a:ext cx="36195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387</TotalTime>
  <Words>2454</Words>
  <Application>Microsoft Office PowerPoint</Application>
  <PresentationFormat>如螢幕大小 (4:3)</PresentationFormat>
  <Paragraphs>323</Paragraphs>
  <Slides>21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4" baseType="lpstr">
      <vt:lpstr>黑体</vt:lpstr>
      <vt:lpstr>細明體</vt:lpstr>
      <vt:lpstr>微軟正黑體</vt:lpstr>
      <vt:lpstr>新細明體</vt:lpstr>
      <vt:lpstr>Arial</vt:lpstr>
      <vt:lpstr>Calibri</vt:lpstr>
      <vt:lpstr>Courier New</vt:lpstr>
      <vt:lpstr>Franklin Gothic Book</vt:lpstr>
      <vt:lpstr>Franklin Gothic Medium</vt:lpstr>
      <vt:lpstr>Times New Roman</vt:lpstr>
      <vt:lpstr>Wingdings</vt:lpstr>
      <vt:lpstr>Wingdings 2</vt:lpstr>
      <vt:lpstr>暗香撲面</vt:lpstr>
      <vt:lpstr>CSS選取器 (Selector)</vt:lpstr>
      <vt:lpstr>Selector</vt:lpstr>
      <vt:lpstr>元素選取器(type selector)</vt:lpstr>
      <vt:lpstr>類別選取器(class selector)</vt:lpstr>
      <vt:lpstr>識別碼選取器(id selector)</vt:lpstr>
      <vt:lpstr>關聯選取器(Contextual  Selector)</vt:lpstr>
      <vt:lpstr> 後代選取器(Descendant Selector)</vt:lpstr>
      <vt:lpstr>子代選取器(Child Selector)</vt:lpstr>
      <vt:lpstr>相鄰選取器 (Adjacent Sibling Selector)</vt:lpstr>
      <vt:lpstr>屬性選取器(Attribute Selector)</vt:lpstr>
      <vt:lpstr>Attribute Selector (CSS 3)</vt:lpstr>
      <vt:lpstr>PowerPoint 簡報</vt:lpstr>
      <vt:lpstr>PowerPoint 簡報</vt:lpstr>
      <vt:lpstr>虛擬類別選取器( pseudoclass selector)</vt:lpstr>
      <vt:lpstr>a之虛擬類別</vt:lpstr>
      <vt:lpstr>虛擬元素選取器( pseudoelement selector)</vt:lpstr>
      <vt:lpstr>PowerPoint 簡報</vt:lpstr>
      <vt:lpstr>Universal Selector</vt:lpstr>
      <vt:lpstr>PowerPoint 簡報</vt:lpstr>
      <vt:lpstr>CSS Selector Reference</vt:lpstr>
      <vt:lpstr>odd &amp; even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CSS選取器 (Selector)</dc:title>
  <dc:creator>ycchen</dc:creator>
  <cp:lastModifiedBy>Yen-Cheng Chen</cp:lastModifiedBy>
  <cp:revision>52</cp:revision>
  <dcterms:created xsi:type="dcterms:W3CDTF">2009-03-10T09:04:16Z</dcterms:created>
  <dcterms:modified xsi:type="dcterms:W3CDTF">2024-09-25T01:03:40Z</dcterms:modified>
</cp:coreProperties>
</file>