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77" r:id="rId4"/>
    <p:sldId id="279" r:id="rId5"/>
    <p:sldId id="259" r:id="rId6"/>
    <p:sldId id="260" r:id="rId7"/>
    <p:sldId id="261" r:id="rId8"/>
    <p:sldId id="262" r:id="rId9"/>
    <p:sldId id="280" r:id="rId10"/>
    <p:sldId id="263" r:id="rId11"/>
    <p:sldId id="264" r:id="rId12"/>
    <p:sldId id="265" r:id="rId13"/>
    <p:sldId id="276" r:id="rId14"/>
    <p:sldId id="267" r:id="rId15"/>
    <p:sldId id="266" r:id="rId16"/>
    <p:sldId id="268" r:id="rId17"/>
    <p:sldId id="269" r:id="rId18"/>
    <p:sldId id="270" r:id="rId19"/>
    <p:sldId id="271" r:id="rId20"/>
    <p:sldId id="281" r:id="rId21"/>
    <p:sldId id="273" r:id="rId22"/>
    <p:sldId id="272" r:id="rId23"/>
    <p:sldId id="274" r:id="rId24"/>
    <p:sldId id="275" r:id="rId25"/>
    <p:sldId id="278" r:id="rId2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5110FA55-942C-4838-9CDF-F0DF6764DD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E6C941A-A91C-466E-9680-784EC37D4F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E9A3D60-DBEA-4712-8321-721962BEE995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DB36FFA1-4F0D-406B-B117-88E5498772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04CF33A1-F0D1-4818-BFF7-04AEEF132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D0D6C4E-221A-426E-8080-079E92477DE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4A3B78-FF26-4044-B3C3-855DD1BCBF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2DAFDE8-D02C-4345-BC2C-FB4E984DEA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>
            <a:extLst>
              <a:ext uri="{FF2B5EF4-FFF2-40B4-BE49-F238E27FC236}">
                <a16:creationId xmlns:a16="http://schemas.microsoft.com/office/drawing/2014/main" id="{DD0A2B1B-B602-4214-8A65-F74CF6A191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>
            <a:extLst>
              <a:ext uri="{FF2B5EF4-FFF2-40B4-BE49-F238E27FC236}">
                <a16:creationId xmlns:a16="http://schemas.microsoft.com/office/drawing/2014/main" id="{3A879BB6-A59A-4B35-83F5-8733CB0499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0484" name="投影片編號版面配置區 3">
            <a:extLst>
              <a:ext uri="{FF2B5EF4-FFF2-40B4-BE49-F238E27FC236}">
                <a16:creationId xmlns:a16="http://schemas.microsoft.com/office/drawing/2014/main" id="{F2BCE47D-64E5-453A-AF1F-65E1C0C3C3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EF22394-F867-44AA-B429-9770B4E31A32}" type="slidenum">
              <a:rPr lang="zh-TW" altLang="en-US" smtClean="0"/>
              <a:pPr>
                <a:spcBef>
                  <a:spcPct val="0"/>
                </a:spcBef>
              </a:pPr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4B1ACC1-89B6-4101-B440-F8ED19A08586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64A353D-46D4-4470-BD21-DF5BCD4B7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C0ADC-9148-4EEF-B54D-4183C7C9FCF5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1DE13B0-DF3E-48D7-8DB4-22413EE8F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31FE39B-B4E9-41BF-90B2-E4F55FA2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21CB5-E4E5-4DF3-8C21-A83B621966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3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1EA7A4DF-21F1-4C57-96F4-CDD55C8A6F6B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68BA4CD-ABE5-44CD-AF6B-05B4F4488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29E81-ED11-428F-8BDD-8B1F048B4B8C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9C9B6AF4-A2B0-448F-BB8F-EFED017F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D5507A16-1824-423A-94E9-C99D97D42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5B1DD-3301-4E0A-AD7F-759E5A66B7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34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3CB514-3B88-4377-B144-5DA498E3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48F4F-7E71-4526-848E-E04CB2EBE48D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8F0CC46-D790-4F8D-8CE7-FC7A8D725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58D60B-85B8-4E90-A9A8-54D10C35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47B4C-BAFE-4CC2-8C8B-942D9468F3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17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3AF0C04-A5C3-43BD-98D7-70BE0B4F75F4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9725FAD5-FBBB-4D9E-9518-D4D70CDD9F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B58EE-4AB4-4652-8CC6-21DC53F7B08B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CE3DC1E-288F-4C92-84D2-A2E0E509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5F05C4C-8F4D-4676-A1BA-1097E4864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69252-2A4D-4177-8A9D-D1560E5C7E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05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E0D2066-3AA4-48C1-ADE9-BA4E5E8C58B9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AB1627B-7B30-4346-995D-15174BC38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31B2E-6372-41CB-A871-BB59D1C51729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AD6AFA9C-7545-4C4C-8921-06A5DEF7C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FF0AA92-F225-455C-A188-59621E24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FEB58-CF45-43F9-A73D-39F1D78436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575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DDDE5860-8A86-4355-8FE0-E358CEDBED57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322B8BCF-5309-4943-891B-A883F6C3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7553D-92A0-4357-92BA-F259FA59C2E9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DAEA4351-21AE-426E-ABD0-F7010E1A7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0C99533B-0286-4309-B71E-2AECBB157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0DE02-E474-4AEE-B616-28EC04BE46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45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5ED52D2C-2D86-4A4C-BF16-BB685DE922F7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7BD6AA09-7D68-490F-BF79-ECADF065C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E065C-A13C-47BC-8C85-16A6D52E5DAA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2861D437-CC9B-47C8-AAF6-E4FBB621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4C239705-11BA-4FE4-BC16-60A3262ED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9FA2-7B39-44DD-8C90-AA3E486E2E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089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5B258365-3ADF-4514-9A42-E7A92477813C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6BADA167-ACBA-48E1-9A04-05C27407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4B7BF-3C52-44DB-AE0A-53EFDA908BEF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11B3769C-7894-41E5-9AC2-477344E01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B9B715A3-5A2E-4ECA-8E5F-4F0FE036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68EDF-749C-429C-BF5D-D9911227810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64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5CF6A54-65C4-4564-A438-07C0F4E2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6C298-6878-4E7F-A5DA-4638CF0E1956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C8915AA-24FB-4D08-ABF5-95DCDA82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3E829D2-0F09-4BCF-87A9-74EBE62F6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8D47D-118E-409D-AE3B-4983330BF3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4888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D8F821F4-0979-4A62-ABBE-3BC6E2459AFB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54352B83-AFD8-4B32-AD82-06E7AA89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F27BA-432B-45AD-BD44-BDF8516D4961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C27B7AED-8B5C-448A-8FE7-2EEBF66AA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BD5662F2-810B-424A-8156-914D42D44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D5071-4AAF-4A21-A581-31C97D7A3D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476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0190557-0A0A-4074-AA5E-C31B4D8A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334D1-55A2-4E8A-A7B3-D47442DE1AC9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3BE04A4-D97A-4A29-86FB-7F7AAF2E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950D65-D4EB-4151-94B9-11A97EDD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98FED-4876-45E1-B444-BF9E6903E3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5411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075232D8-A95E-4FC6-A6BC-7C794A32D3F5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E2DBEAA9-44AE-423C-9C06-0C9AF8952C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F9E09874-21CA-40BD-A7E6-5F0E35E07E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C44C5C3-066B-4E5C-93DA-0A767EC47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E068FD-DD68-43CF-9904-7489309EA54D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5CEBC8-B63B-44AD-A0FD-64402D5FC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17100FC-90A9-410A-9070-8627524CD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77E26DBE-C52A-4B01-A6D7-319D6986BE0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24280A0-60C5-425E-BD34-2F6D6980941B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cchen.im.ncnu.edu.tw/www2011/lab/jslab/sort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3schools.com/jsref/jsref_floor.asp" TargetMode="External"/><Relationship Id="rId13" Type="http://schemas.openxmlformats.org/officeDocument/2006/relationships/hyperlink" Target="http://w3schools.com/jsref/jsref_cos.asp" TargetMode="External"/><Relationship Id="rId18" Type="http://schemas.openxmlformats.org/officeDocument/2006/relationships/hyperlink" Target="http://w3schools.com/jsref/jsref_atan.asp" TargetMode="External"/><Relationship Id="rId3" Type="http://schemas.openxmlformats.org/officeDocument/2006/relationships/hyperlink" Target="http://w3schools.com/jsref/jsref_abs.asp" TargetMode="External"/><Relationship Id="rId7" Type="http://schemas.openxmlformats.org/officeDocument/2006/relationships/hyperlink" Target="http://w3schools.com/jsref/jsref_ceil.asp" TargetMode="External"/><Relationship Id="rId12" Type="http://schemas.openxmlformats.org/officeDocument/2006/relationships/hyperlink" Target="http://w3schools.com/jsref/jsref_sqrt.asp" TargetMode="External"/><Relationship Id="rId17" Type="http://schemas.openxmlformats.org/officeDocument/2006/relationships/hyperlink" Target="http://w3schools.com/jsref/jsref_tan.asp" TargetMode="External"/><Relationship Id="rId2" Type="http://schemas.openxmlformats.org/officeDocument/2006/relationships/hyperlink" Target="http://w3schools.com/jsref/jsref_random.asp" TargetMode="External"/><Relationship Id="rId16" Type="http://schemas.openxmlformats.org/officeDocument/2006/relationships/hyperlink" Target="http://w3schools.com/jsref/jsref_asin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3schools.com/jsref/jsref_round.asp" TargetMode="External"/><Relationship Id="rId11" Type="http://schemas.openxmlformats.org/officeDocument/2006/relationships/hyperlink" Target="http://w3schools.com/jsref/jsref_log.asp" TargetMode="External"/><Relationship Id="rId5" Type="http://schemas.openxmlformats.org/officeDocument/2006/relationships/hyperlink" Target="http://w3schools.com/jsref/jsref_min.asp" TargetMode="External"/><Relationship Id="rId15" Type="http://schemas.openxmlformats.org/officeDocument/2006/relationships/hyperlink" Target="http://w3schools.com/jsref/jsref_sin.asp" TargetMode="External"/><Relationship Id="rId10" Type="http://schemas.openxmlformats.org/officeDocument/2006/relationships/hyperlink" Target="http://w3schools.com/jsref/jsref_exp.asp" TargetMode="External"/><Relationship Id="rId4" Type="http://schemas.openxmlformats.org/officeDocument/2006/relationships/hyperlink" Target="http://w3schools.com/jsref/jsref_max.asp" TargetMode="External"/><Relationship Id="rId9" Type="http://schemas.openxmlformats.org/officeDocument/2006/relationships/hyperlink" Target="http://w3schools.com/jsref/jsref_pow.asp" TargetMode="External"/><Relationship Id="rId14" Type="http://schemas.openxmlformats.org/officeDocument/2006/relationships/hyperlink" Target="http://w3schools.com/jsref/jsref_acos.asp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jsref_isnan.asp" TargetMode="External"/><Relationship Id="rId3" Type="http://schemas.openxmlformats.org/officeDocument/2006/relationships/hyperlink" Target="https://www.w3schools.com/jsref/jsref_encodeuricomponent.asp" TargetMode="External"/><Relationship Id="rId7" Type="http://schemas.openxmlformats.org/officeDocument/2006/relationships/hyperlink" Target="https://www.w3schools.com/jsref/jsref_isfinite.asp" TargetMode="External"/><Relationship Id="rId12" Type="http://schemas.openxmlformats.org/officeDocument/2006/relationships/hyperlink" Target="https://www.w3schools.com/jsref/jsref_string.asp" TargetMode="External"/><Relationship Id="rId2" Type="http://schemas.openxmlformats.org/officeDocument/2006/relationships/hyperlink" Target="https://www.w3schools.com/jsref/jsref_encodeuri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jsref_eval.asp" TargetMode="External"/><Relationship Id="rId11" Type="http://schemas.openxmlformats.org/officeDocument/2006/relationships/hyperlink" Target="https://www.w3schools.com/jsref/jsref_parseint.asp" TargetMode="External"/><Relationship Id="rId5" Type="http://schemas.openxmlformats.org/officeDocument/2006/relationships/hyperlink" Target="https://www.w3schools.com/jsref/jsref_decodeuricomponent.asp" TargetMode="External"/><Relationship Id="rId10" Type="http://schemas.openxmlformats.org/officeDocument/2006/relationships/hyperlink" Target="https://www.w3schools.com/jsref/jsref_parsefloat.asp" TargetMode="External"/><Relationship Id="rId4" Type="http://schemas.openxmlformats.org/officeDocument/2006/relationships/hyperlink" Target="https://www.w3schools.com/jsref/jsref_decodeuri.asp" TargetMode="External"/><Relationship Id="rId9" Type="http://schemas.openxmlformats.org/officeDocument/2006/relationships/hyperlink" Target="https://www.w3schools.com/jsref/jsref_number.asp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ycchen.im.ncnu.edu.tw/www2011/lab/js-lottery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3schools.com/jsref/jsref_getSeconds.asp" TargetMode="External"/><Relationship Id="rId3" Type="http://schemas.openxmlformats.org/officeDocument/2006/relationships/hyperlink" Target="http://w3schools.com/jsref/jsref_getMonth.asp" TargetMode="External"/><Relationship Id="rId7" Type="http://schemas.openxmlformats.org/officeDocument/2006/relationships/hyperlink" Target="http://w3schools.com/jsref/jsref_getMinutes.asp" TargetMode="External"/><Relationship Id="rId2" Type="http://schemas.openxmlformats.org/officeDocument/2006/relationships/hyperlink" Target="http://w3schools.com/jsref/jsref_getFullYear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3schools.com/jsref/jsref_getHours.asp" TargetMode="External"/><Relationship Id="rId11" Type="http://schemas.openxmlformats.org/officeDocument/2006/relationships/hyperlink" Target="http://w3schools.com/jsref/jsref_getTimezoneOffset.asp" TargetMode="External"/><Relationship Id="rId5" Type="http://schemas.openxmlformats.org/officeDocument/2006/relationships/hyperlink" Target="http://w3schools.com/jsref/jsref_getDay.asp" TargetMode="External"/><Relationship Id="rId10" Type="http://schemas.openxmlformats.org/officeDocument/2006/relationships/hyperlink" Target="http://w3schools.com/jsref/jsref_getTime.asp" TargetMode="External"/><Relationship Id="rId4" Type="http://schemas.openxmlformats.org/officeDocument/2006/relationships/hyperlink" Target="http://w3schools.com/jsref/jsref_getDate.asp" TargetMode="External"/><Relationship Id="rId9" Type="http://schemas.openxmlformats.org/officeDocument/2006/relationships/hyperlink" Target="http://w3schools.com/jsref/jsref_getMilliseconds.asp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3schools.com/jsref/jsref_setSeconds.asp" TargetMode="External"/><Relationship Id="rId3" Type="http://schemas.openxmlformats.org/officeDocument/2006/relationships/hyperlink" Target="http://w3schools.com/jsref/jsref_getDate.asp" TargetMode="External"/><Relationship Id="rId7" Type="http://schemas.openxmlformats.org/officeDocument/2006/relationships/hyperlink" Target="http://w3schools.com/jsref/jsref_setMinutes.asp" TargetMode="External"/><Relationship Id="rId2" Type="http://schemas.openxmlformats.org/officeDocument/2006/relationships/hyperlink" Target="http://w3schools.com/jsref/jsref_setFullYear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3schools.com/jsref/jsref_setHours.asp" TargetMode="External"/><Relationship Id="rId5" Type="http://schemas.openxmlformats.org/officeDocument/2006/relationships/hyperlink" Target="http://w3schools.com/jsref/jsref_setDate.asp" TargetMode="External"/><Relationship Id="rId10" Type="http://schemas.openxmlformats.org/officeDocument/2006/relationships/hyperlink" Target="http://w3schools.com/jsref/jsref_setTime.asp" TargetMode="External"/><Relationship Id="rId4" Type="http://schemas.openxmlformats.org/officeDocument/2006/relationships/hyperlink" Target="http://w3schools.com/jsref/jsref_setMonth.asp" TargetMode="External"/><Relationship Id="rId9" Type="http://schemas.openxmlformats.org/officeDocument/2006/relationships/hyperlink" Target="http://w3schools.com/jsref/jsref_setMilliseconds.asp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3schools.com/jsref/jsref_toUTCString.asp" TargetMode="External"/><Relationship Id="rId3" Type="http://schemas.openxmlformats.org/officeDocument/2006/relationships/hyperlink" Target="http://w3schools.com/jsref/jsref_toDateString.asp" TargetMode="External"/><Relationship Id="rId7" Type="http://schemas.openxmlformats.org/officeDocument/2006/relationships/hyperlink" Target="http://w3schools.com/jsref/jsref_toLocaleTimeString.asp" TargetMode="External"/><Relationship Id="rId2" Type="http://schemas.openxmlformats.org/officeDocument/2006/relationships/hyperlink" Target="http://w3schools.com/jsref/jsref_toString_date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3schools.com/jsref/jsref_toLocaleDateString.asp" TargetMode="External"/><Relationship Id="rId5" Type="http://schemas.openxmlformats.org/officeDocument/2006/relationships/hyperlink" Target="http://w3schools.com/jsref/jsref_toLocaleString.asp" TargetMode="External"/><Relationship Id="rId10" Type="http://schemas.openxmlformats.org/officeDocument/2006/relationships/hyperlink" Target="http://w3schools.com/jsref/jsref_utc.asp" TargetMode="External"/><Relationship Id="rId4" Type="http://schemas.openxmlformats.org/officeDocument/2006/relationships/hyperlink" Target="http://w3schools.com/jsref/jsref_toTimeString.asp" TargetMode="External"/><Relationship Id="rId9" Type="http://schemas.openxmlformats.org/officeDocument/2006/relationships/hyperlink" Target="http://w3schools.com/jsref/jsref_parse.asp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www2011/lab/date1.html" TargetMode="External"/><Relationship Id="rId2" Type="http://schemas.openxmlformats.org/officeDocument/2006/relationships/hyperlink" Target="https://ycchen.im.ncnu.edu.tw/www2011/lab/dat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m.ncnu.edu.tw/ycchen/www2011/lab/date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www2011/lab/isNaN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3schools.com/jsref/jsref_obj_regexp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www2011/lab/indexOf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0B678AB7-3622-4378-B505-8202124B8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en-US" altLang="zh-TW"/>
              <a:t>JavaScript Functions &amp; Objects</a:t>
            </a:r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D2F5F4E-4449-4C5D-A7FC-C92F7142D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146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C28AF107-B7BE-4319-99C5-D6D87F06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slice( ) vs. substring( )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453685-C283-481D-BAC7-F47FD4F77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5154613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"Hello happy world!</a:t>
            </a:r>
            <a:r>
              <a:rPr lang="en-US" sz="2800" b="1" dirty="0"/>
              <a:t>"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012345678901234567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876543210987654321</a:t>
            </a:r>
            <a:br>
              <a:rPr lang="en-US" dirty="0"/>
            </a:br>
            <a:endParaRPr lang="en-US" sz="17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/>
              <a:t>str.slice</a:t>
            </a:r>
            <a:r>
              <a:rPr lang="en-US" dirty="0"/>
              <a:t>(6,13) 		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"happy w"</a:t>
            </a:r>
            <a:br>
              <a:rPr lang="en-US" dirty="0"/>
            </a:br>
            <a:r>
              <a:rPr lang="en-US" dirty="0" err="1"/>
              <a:t>str.substring</a:t>
            </a:r>
            <a:r>
              <a:rPr lang="en-US" dirty="0"/>
              <a:t>(6,13) 	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"happy w"</a:t>
            </a:r>
            <a:br>
              <a:rPr lang="en-US" dirty="0"/>
            </a:br>
            <a:r>
              <a:rPr lang="en-US" dirty="0" err="1"/>
              <a:t>str.slice</a:t>
            </a:r>
            <a:r>
              <a:rPr lang="en-US" dirty="0"/>
              <a:t>(6) 			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"happy world!"</a:t>
            </a:r>
            <a:br>
              <a:rPr lang="en-US" dirty="0"/>
            </a:br>
            <a:r>
              <a:rPr lang="en-US" dirty="0" err="1"/>
              <a:t>str.substring</a:t>
            </a:r>
            <a:r>
              <a:rPr lang="en-US" dirty="0"/>
              <a:t>(6) 		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"happy world!"</a:t>
            </a:r>
            <a:br>
              <a:rPr lang="en-US" dirty="0"/>
            </a:br>
            <a:r>
              <a:rPr lang="en-US" dirty="0" err="1"/>
              <a:t>str.slice</a:t>
            </a:r>
            <a:r>
              <a:rPr lang="en-US" dirty="0"/>
              <a:t>(13, 6) 		</a:t>
            </a:r>
            <a:r>
              <a:rPr lang="en-US" dirty="0">
                <a:sym typeface="Wingdings" pitchFamily="2" charset="2"/>
              </a:rPr>
              <a:t> ""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 err="1"/>
              <a:t>str.substring</a:t>
            </a:r>
            <a:r>
              <a:rPr lang="en-US" b="1" dirty="0"/>
              <a:t>(13,6)</a:t>
            </a:r>
            <a:r>
              <a:rPr lang="en-US" dirty="0"/>
              <a:t> 	</a:t>
            </a:r>
            <a:r>
              <a:rPr lang="en-US" dirty="0">
                <a:sym typeface="Wingdings" pitchFamily="2" charset="2"/>
              </a:rPr>
              <a:t> "</a:t>
            </a:r>
            <a:r>
              <a:rPr lang="en-US" dirty="0"/>
              <a:t>happy w"</a:t>
            </a:r>
            <a:br>
              <a:rPr lang="en-US" dirty="0"/>
            </a:br>
            <a:r>
              <a:rPr lang="en-US" b="1" dirty="0" err="1"/>
              <a:t>str.slice</a:t>
            </a:r>
            <a:r>
              <a:rPr lang="en-US" b="1" dirty="0"/>
              <a:t>(-16, 8) 		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"</a:t>
            </a:r>
            <a:r>
              <a:rPr lang="en-US" dirty="0" err="1"/>
              <a:t>llo</a:t>
            </a:r>
            <a:r>
              <a:rPr lang="en-US" dirty="0"/>
              <a:t> ha"</a:t>
            </a:r>
            <a:br>
              <a:rPr lang="en-US" dirty="0"/>
            </a:br>
            <a:r>
              <a:rPr lang="en-US" dirty="0" err="1"/>
              <a:t>str.substring</a:t>
            </a:r>
            <a:r>
              <a:rPr lang="en-US" dirty="0"/>
              <a:t>(-16,8) 	</a:t>
            </a:r>
            <a:r>
              <a:rPr lang="en-US" dirty="0">
                <a:sym typeface="Wingdings" pitchFamily="2" charset="2"/>
              </a:rPr>
              <a:t> "</a:t>
            </a:r>
            <a:r>
              <a:rPr lang="en-US" dirty="0"/>
              <a:t>Hello ha"</a:t>
            </a:r>
            <a:endParaRPr lang="zh-TW" altLang="en-US" dirty="0"/>
          </a:p>
        </p:txBody>
      </p:sp>
      <p:sp>
        <p:nvSpPr>
          <p:cNvPr id="23556" name="文字方塊 3">
            <a:extLst>
              <a:ext uri="{FF2B5EF4-FFF2-40B4-BE49-F238E27FC236}">
                <a16:creationId xmlns:a16="http://schemas.microsoft.com/office/drawing/2014/main" id="{ECF05A9B-2656-4DDA-A8C7-A67EC0EF7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688" y="2286000"/>
            <a:ext cx="4111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kumimoji="0" lang="zh-TW" altLang="en-US" sz="1800">
              <a:solidFill>
                <a:srgbClr val="FF0000"/>
              </a:solidFill>
            </a:endParaRPr>
          </a:p>
        </p:txBody>
      </p:sp>
      <p:sp>
        <p:nvSpPr>
          <p:cNvPr id="23557" name="文字方塊 4">
            <a:extLst>
              <a:ext uri="{FF2B5EF4-FFF2-40B4-BE49-F238E27FC236}">
                <a16:creationId xmlns:a16="http://schemas.microsoft.com/office/drawing/2014/main" id="{63426CFD-D84F-4377-B78C-81916F4C1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4775" y="1857375"/>
            <a:ext cx="411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3558" name="文字方塊 5">
            <a:extLst>
              <a:ext uri="{FF2B5EF4-FFF2-40B4-BE49-F238E27FC236}">
                <a16:creationId xmlns:a16="http://schemas.microsoft.com/office/drawing/2014/main" id="{E4B67C67-2BCA-42AC-ACC7-4685AC772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2243138"/>
            <a:ext cx="1633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zh-TW" sz="20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length-index</a:t>
            </a: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endParaRPr lang="zh-TW" altLang="en-US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59" name="矩形 6">
            <a:extLst>
              <a:ext uri="{FF2B5EF4-FFF2-40B4-BE49-F238E27FC236}">
                <a16:creationId xmlns:a16="http://schemas.microsoft.com/office/drawing/2014/main" id="{9C2F79E0-B604-4758-BE48-9CFF3D8BD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8" y="1844675"/>
            <a:ext cx="684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>
            <a:extLst>
              <a:ext uri="{FF2B5EF4-FFF2-40B4-BE49-F238E27FC236}">
                <a16:creationId xmlns:a16="http://schemas.microsoft.com/office/drawing/2014/main" id="{39FF16D9-B6F4-4625-A5FA-3ACD3D8D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en-US" altLang="zh-TW" sz="3600"/>
              <a:t>split(</a:t>
            </a:r>
            <a:r>
              <a:rPr lang="en-US" altLang="zh-TW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separator</a:t>
            </a:r>
            <a:r>
              <a:rPr lang="en-US" altLang="zh-TW" sz="36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howmany</a:t>
            </a:r>
            <a:r>
              <a:rPr lang="en-US" altLang="zh-TW" sz="3600"/>
              <a:t>)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5B749B-224C-4C2C-BA25-41AEA9717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 err="1"/>
              <a:t>var</a:t>
            </a:r>
            <a:r>
              <a:rPr lang="en-US" altLang="zh-TW" sz="2400" dirty="0"/>
              <a:t> str1 = "JavaScript, CSS, XML, Dynamic HTML";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 err="1"/>
              <a:t>var</a:t>
            </a:r>
            <a:r>
              <a:rPr lang="en-US" altLang="zh-TW" sz="2400" dirty="0"/>
              <a:t> arr1 = str1.split(", ");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altLang="zh-TW" sz="24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/>
              <a:t>arr1[0]		arr1[1]		arr1[2]		arr1[3]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</a:rPr>
              <a:t>JavaScript 	</a:t>
            </a:r>
            <a:r>
              <a:rPr lang="en-US" altLang="zh-TW" sz="2400" dirty="0">
                <a:solidFill>
                  <a:srgbClr val="0070C0"/>
                </a:solidFill>
              </a:rPr>
              <a:t>CSS</a:t>
            </a:r>
            <a:r>
              <a:rPr lang="en-US" altLang="zh-TW" sz="2400" dirty="0">
                <a:solidFill>
                  <a:srgbClr val="FF0000"/>
                </a:solidFill>
              </a:rPr>
              <a:t> 		XML 		</a:t>
            </a:r>
            <a:r>
              <a:rPr lang="en-US" altLang="zh-TW" sz="2400" dirty="0">
                <a:solidFill>
                  <a:srgbClr val="0070C0"/>
                </a:solidFill>
              </a:rPr>
              <a:t>Dynamic HTML</a:t>
            </a:r>
            <a:endParaRPr lang="en-US" altLang="zh-TW" sz="24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altLang="zh-TW" sz="24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/>
              <a:t>var brands = "Apple ;ASUS; SONY ;   </a:t>
            </a:r>
            <a:r>
              <a:rPr lang="en-US" altLang="zh-TW" sz="2400" dirty="0" err="1"/>
              <a:t>Samsung;Accer</a:t>
            </a:r>
            <a:r>
              <a:rPr lang="en-US" altLang="zh-TW" sz="2400" dirty="0"/>
              <a:t> ";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/>
              <a:t>var re = /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\s*;\s*</a:t>
            </a:r>
            <a:r>
              <a:rPr lang="en-US" altLang="zh-TW" sz="2400" dirty="0"/>
              <a:t>/;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/>
              <a:t>var </a:t>
            </a:r>
            <a:r>
              <a:rPr lang="en-US" altLang="zh-TW" sz="2400" dirty="0" err="1"/>
              <a:t>brandList</a:t>
            </a:r>
            <a:r>
              <a:rPr lang="en-US" altLang="zh-TW" sz="2400" dirty="0"/>
              <a:t> = </a:t>
            </a:r>
            <a:r>
              <a:rPr lang="en-US" altLang="zh-TW" sz="2400" dirty="0" err="1"/>
              <a:t>brands.split</a:t>
            </a:r>
            <a:r>
              <a:rPr lang="en-US" altLang="zh-TW" sz="2400" dirty="0"/>
              <a:t>(re, 3);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/>
              <a:t>	</a:t>
            </a:r>
            <a:r>
              <a:rPr lang="en-US" altLang="zh-TW" sz="2400" dirty="0" err="1"/>
              <a:t>brandList</a:t>
            </a:r>
            <a:r>
              <a:rPr lang="en-US" altLang="zh-TW" sz="2400" dirty="0"/>
              <a:t>[0]	</a:t>
            </a:r>
            <a:r>
              <a:rPr lang="en-US" altLang="zh-TW" sz="2400" dirty="0" err="1"/>
              <a:t>brandList</a:t>
            </a:r>
            <a:r>
              <a:rPr lang="en-US" altLang="zh-TW" sz="2400" dirty="0"/>
              <a:t>[1] 		</a:t>
            </a:r>
            <a:r>
              <a:rPr lang="en-US" altLang="zh-TW" sz="2400" dirty="0" err="1"/>
              <a:t>brandList</a:t>
            </a:r>
            <a:r>
              <a:rPr lang="en-US" altLang="zh-TW" sz="2400" dirty="0"/>
              <a:t>[2]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</a:rPr>
              <a:t>	</a:t>
            </a:r>
            <a:r>
              <a:rPr lang="en-US" altLang="zh-TW" sz="2400" dirty="0"/>
              <a:t>Apple 		ASUS			SONY</a:t>
            </a:r>
            <a:endParaRPr lang="zh-TW" altLang="en-US" sz="2400" dirty="0">
              <a:solidFill>
                <a:srgbClr val="0070C0"/>
              </a:solidFill>
            </a:endParaRPr>
          </a:p>
        </p:txBody>
      </p:sp>
      <p:sp>
        <p:nvSpPr>
          <p:cNvPr id="24580" name="文字方塊 1">
            <a:extLst>
              <a:ext uri="{FF2B5EF4-FFF2-40B4-BE49-F238E27FC236}">
                <a16:creationId xmlns:a16="http://schemas.microsoft.com/office/drawing/2014/main" id="{7B0811EC-4F45-4863-A18D-9D55A67E9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288" y="4441825"/>
            <a:ext cx="2938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 Regular Expression</a:t>
            </a:r>
            <a:endParaRPr lang="zh-TW" altLang="en-US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>
            <a:extLst>
              <a:ext uri="{FF2B5EF4-FFF2-40B4-BE49-F238E27FC236}">
                <a16:creationId xmlns:a16="http://schemas.microsoft.com/office/drawing/2014/main" id="{BDE9AD64-4321-48E9-B5B7-2CB7E2D76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Array Object</a:t>
            </a:r>
            <a:endParaRPr lang="zh-TW" altLang="en-US"/>
          </a:p>
        </p:txBody>
      </p:sp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A6D53115-0A78-4E32-A9CC-C423F4244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63" y="1414463"/>
            <a:ext cx="8229600" cy="51435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/>
              <a:t>var arr1 = new Array(4);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/>
              <a:t>var arr2 = [];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/>
              <a:t>var arr3 = [2009, "April", true];</a:t>
            </a:r>
          </a:p>
          <a:p>
            <a:pPr eaLnBrk="1" hangingPunct="1">
              <a:defRPr/>
            </a:pPr>
            <a:r>
              <a:rPr lang="en-US" altLang="zh-TW" sz="2800" dirty="0"/>
              <a:t>Properties:</a:t>
            </a: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length</a:t>
            </a:r>
          </a:p>
          <a:p>
            <a:pPr eaLnBrk="1" hangingPunct="1">
              <a:defRPr/>
            </a:pPr>
            <a:r>
              <a:rPr lang="en-US" altLang="zh-TW" sz="2800" dirty="0"/>
              <a:t>Methods:</a:t>
            </a: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dirty="0" err="1"/>
              <a:t>concat</a:t>
            </a:r>
            <a:r>
              <a:rPr lang="en-US" altLang="zh-TW" sz="2000" dirty="0"/>
              <a:t>(</a:t>
            </a:r>
            <a:r>
              <a:rPr lang="en-US" altLang="zh-TW" sz="2000" i="1" dirty="0" err="1">
                <a:latin typeface="Times New Roman" pitchFamily="18" charset="0"/>
                <a:cs typeface="Times New Roman" pitchFamily="18" charset="0"/>
              </a:rPr>
              <a:t>arrayX</a:t>
            </a:r>
            <a:r>
              <a:rPr lang="en-US" altLang="zh-TW" sz="2000" dirty="0">
                <a:solidFill>
                  <a:srgbClr val="0070C0"/>
                </a:solidFill>
              </a:rPr>
              <a:t>, </a:t>
            </a:r>
            <a:r>
              <a:rPr lang="en-US" altLang="zh-TW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arrayX</a:t>
            </a:r>
            <a:r>
              <a:rPr lang="en-US" altLang="zh-TW" sz="2000" dirty="0">
                <a:solidFill>
                  <a:srgbClr val="0070C0"/>
                </a:solidFill>
              </a:rPr>
              <a:t>, ..., </a:t>
            </a:r>
            <a:r>
              <a:rPr lang="en-US" altLang="zh-TW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arrayX</a:t>
            </a:r>
            <a:r>
              <a:rPr lang="en-US" altLang="zh-TW" sz="2000" dirty="0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b="1" dirty="0"/>
              <a:t>pop</a:t>
            </a:r>
            <a:r>
              <a:rPr lang="en-US" altLang="zh-TW" sz="2000" dirty="0"/>
              <a:t>(), </a:t>
            </a:r>
            <a:r>
              <a:rPr lang="en-US" altLang="zh-TW" sz="2000" b="1" dirty="0"/>
              <a:t>push</a:t>
            </a:r>
            <a:r>
              <a:rPr lang="en-US" altLang="zh-TW" sz="2000" dirty="0"/>
              <a:t>(</a:t>
            </a:r>
            <a:r>
              <a:rPr lang="en-US" altLang="zh-TW" sz="2000" i="1" dirty="0">
                <a:latin typeface="Times New Roman" pitchFamily="18" charset="0"/>
                <a:cs typeface="Times New Roman" pitchFamily="18" charset="0"/>
              </a:rPr>
              <a:t>element1</a:t>
            </a:r>
            <a:r>
              <a:rPr lang="en-US" altLang="zh-TW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element2, ..., </a:t>
            </a:r>
            <a:r>
              <a:rPr lang="en-US" altLang="zh-TW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elementX</a:t>
            </a:r>
            <a:r>
              <a:rPr lang="en-US" altLang="zh-TW" sz="2000" dirty="0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b="1" dirty="0"/>
              <a:t>shift</a:t>
            </a:r>
            <a:r>
              <a:rPr lang="en-US" altLang="zh-TW" sz="2000" dirty="0"/>
              <a:t>( ), </a:t>
            </a:r>
            <a:r>
              <a:rPr lang="en-US" altLang="zh-TW" sz="2000" b="1" dirty="0" err="1"/>
              <a:t>unshift</a:t>
            </a:r>
            <a:r>
              <a:rPr lang="en-US" altLang="zh-TW" sz="2000" dirty="0"/>
              <a:t>(</a:t>
            </a:r>
            <a:r>
              <a:rPr lang="en-US" altLang="zh-TW" sz="2000" i="1" dirty="0">
                <a:latin typeface="Times New Roman" pitchFamily="18" charset="0"/>
                <a:cs typeface="Times New Roman" pitchFamily="18" charset="0"/>
              </a:rPr>
              <a:t>element1</a:t>
            </a:r>
            <a:r>
              <a:rPr lang="en-US" altLang="zh-TW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element2, ..., </a:t>
            </a:r>
            <a:r>
              <a:rPr lang="en-US" altLang="zh-TW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elementX</a:t>
            </a:r>
            <a:r>
              <a:rPr lang="en-US" altLang="zh-TW" sz="2000" dirty="0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dirty="0"/>
              <a:t>slice(</a:t>
            </a:r>
            <a:r>
              <a:rPr lang="en-US" altLang="zh-TW" sz="2000" i="1" dirty="0" err="1"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en-US" altLang="zh-TW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,end</a:t>
            </a:r>
            <a:r>
              <a:rPr lang="en-US" altLang="zh-TW" sz="2000" dirty="0"/>
              <a:t>), </a:t>
            </a:r>
            <a:r>
              <a:rPr lang="en-US" altLang="zh-TW" sz="2000" b="1" dirty="0"/>
              <a:t>splice</a:t>
            </a:r>
            <a:r>
              <a:rPr lang="en-US" altLang="zh-TW" sz="2000" dirty="0"/>
              <a:t>(</a:t>
            </a:r>
            <a:r>
              <a:rPr lang="en-US" altLang="zh-TW" sz="2000" i="1" dirty="0">
                <a:latin typeface="Times New Roman" pitchFamily="18" charset="0"/>
                <a:cs typeface="Times New Roman" pitchFamily="18" charset="0"/>
              </a:rPr>
              <a:t>index, </a:t>
            </a:r>
            <a:r>
              <a:rPr lang="en-US" altLang="zh-TW" sz="2000" i="1" dirty="0" err="1">
                <a:latin typeface="Times New Roman" pitchFamily="18" charset="0"/>
                <a:cs typeface="Times New Roman" pitchFamily="18" charset="0"/>
              </a:rPr>
              <a:t>howmany</a:t>
            </a:r>
            <a:r>
              <a:rPr lang="en-US" altLang="zh-TW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element1, ..., </a:t>
            </a:r>
            <a:r>
              <a:rPr lang="en-US" altLang="zh-TW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elementX</a:t>
            </a:r>
            <a:r>
              <a:rPr lang="en-US" altLang="zh-TW" sz="2000" dirty="0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dirty="0"/>
              <a:t>reverse( ), </a:t>
            </a:r>
            <a:r>
              <a:rPr lang="en-US" altLang="zh-TW" sz="2000" b="1" dirty="0"/>
              <a:t>sort</a:t>
            </a:r>
            <a:r>
              <a:rPr lang="en-US" altLang="zh-TW" sz="2000" dirty="0"/>
              <a:t>(</a:t>
            </a:r>
            <a:r>
              <a:rPr lang="en-US" altLang="zh-TW" sz="2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sortbyfunc</a:t>
            </a:r>
            <a:r>
              <a:rPr lang="en-US" altLang="zh-TW" sz="2000" dirty="0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b="1" dirty="0"/>
              <a:t>join</a:t>
            </a:r>
            <a:r>
              <a:rPr lang="en-US" altLang="zh-TW" sz="2000" dirty="0"/>
              <a:t>(</a:t>
            </a:r>
            <a:r>
              <a:rPr lang="en-US" altLang="zh-TW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separator</a:t>
            </a:r>
            <a:r>
              <a:rPr lang="en-US" altLang="zh-TW" sz="2000" dirty="0"/>
              <a:t>)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altLang="zh-TW" sz="2400" dirty="0"/>
          </a:p>
        </p:txBody>
      </p:sp>
      <p:grpSp>
        <p:nvGrpSpPr>
          <p:cNvPr id="25604" name="群組 25">
            <a:extLst>
              <a:ext uri="{FF2B5EF4-FFF2-40B4-BE49-F238E27FC236}">
                <a16:creationId xmlns:a16="http://schemas.microsoft.com/office/drawing/2014/main" id="{DD3603D5-F77A-4966-AEC4-FAEE5893A9D2}"/>
              </a:ext>
            </a:extLst>
          </p:cNvPr>
          <p:cNvGrpSpPr>
            <a:grpSpLocks/>
          </p:cNvGrpSpPr>
          <p:nvPr/>
        </p:nvGrpSpPr>
        <p:grpSpPr bwMode="auto">
          <a:xfrm>
            <a:off x="2762250" y="2786063"/>
            <a:ext cx="6076950" cy="1320800"/>
            <a:chOff x="2762250" y="2786063"/>
            <a:chExt cx="6076950" cy="1320800"/>
          </a:xfrm>
        </p:grpSpPr>
        <p:grpSp>
          <p:nvGrpSpPr>
            <p:cNvPr id="25605" name="群組 13">
              <a:extLst>
                <a:ext uri="{FF2B5EF4-FFF2-40B4-BE49-F238E27FC236}">
                  <a16:creationId xmlns:a16="http://schemas.microsoft.com/office/drawing/2014/main" id="{65B5CAAD-62D9-46F7-B312-75EECC6AE8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71835" y="3488296"/>
              <a:ext cx="3643020" cy="357187"/>
              <a:chOff x="4286248" y="3357562"/>
              <a:chExt cx="3643338" cy="357190"/>
            </a:xfrm>
          </p:grpSpPr>
          <p:cxnSp>
            <p:nvCxnSpPr>
              <p:cNvPr id="10" name="直線接點 9">
                <a:extLst>
                  <a:ext uri="{FF2B5EF4-FFF2-40B4-BE49-F238E27FC236}">
                    <a16:creationId xmlns:a16="http://schemas.microsoft.com/office/drawing/2014/main" id="{D975C061-BDC5-46F7-9F0A-12C15DEBD559}"/>
                  </a:ext>
                </a:extLst>
              </p:cNvPr>
              <p:cNvCxnSpPr>
                <a:stCxn id="4" idx="1"/>
                <a:endCxn id="12" idx="3"/>
              </p:cNvCxnSpPr>
              <p:nvPr/>
            </p:nvCxnSpPr>
            <p:spPr>
              <a:xfrm rot="10800000" flipH="1">
                <a:off x="4286351" y="3536393"/>
                <a:ext cx="364363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D5EB0380-2AB9-4546-8E1D-217909FCC3C3}"/>
                  </a:ext>
                </a:extLst>
              </p:cNvPr>
              <p:cNvSpPr/>
              <p:nvPr/>
            </p:nvSpPr>
            <p:spPr>
              <a:xfrm>
                <a:off x="4286351" y="3357004"/>
                <a:ext cx="428662" cy="35719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zh-TW" altLang="en-US"/>
              </a:p>
            </p:txBody>
          </p:sp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F511B402-EB12-4170-A759-FAD46120FAF9}"/>
                  </a:ext>
                </a:extLst>
              </p:cNvPr>
              <p:cNvSpPr/>
              <p:nvPr/>
            </p:nvSpPr>
            <p:spPr>
              <a:xfrm>
                <a:off x="4929344" y="3357004"/>
                <a:ext cx="428662" cy="35719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zh-TW" altLang="en-US"/>
              </a:p>
            </p:txBody>
          </p:sp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644AC82D-A1AD-4DF8-9B54-9200DCAC3206}"/>
                  </a:ext>
                </a:extLst>
              </p:cNvPr>
              <p:cNvSpPr/>
              <p:nvPr/>
            </p:nvSpPr>
            <p:spPr>
              <a:xfrm>
                <a:off x="5572338" y="3357004"/>
                <a:ext cx="428662" cy="35719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zh-TW" altLang="en-US"/>
              </a:p>
            </p:txBody>
          </p:sp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CB14F58C-E65B-4F26-ABB2-E8B1DEDDC705}"/>
                  </a:ext>
                </a:extLst>
              </p:cNvPr>
              <p:cNvSpPr/>
              <p:nvPr/>
            </p:nvSpPr>
            <p:spPr>
              <a:xfrm>
                <a:off x="6215331" y="3357004"/>
                <a:ext cx="428662" cy="35719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zh-TW" altLang="en-US"/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77F1B260-332C-46BF-9D25-7A5E735304B7}"/>
                  </a:ext>
                </a:extLst>
              </p:cNvPr>
              <p:cNvSpPr/>
              <p:nvPr/>
            </p:nvSpPr>
            <p:spPr>
              <a:xfrm>
                <a:off x="6858325" y="3357004"/>
                <a:ext cx="428662" cy="35719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zh-TW" altLang="en-US"/>
              </a:p>
            </p:txBody>
          </p:sp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734D0DD3-19EF-400D-B63A-A887B4EF04E8}"/>
                  </a:ext>
                </a:extLst>
              </p:cNvPr>
              <p:cNvSpPr/>
              <p:nvPr/>
            </p:nvSpPr>
            <p:spPr>
              <a:xfrm>
                <a:off x="7501319" y="3357004"/>
                <a:ext cx="428662" cy="35719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25606" name="文字方塊 14">
              <a:extLst>
                <a:ext uri="{FF2B5EF4-FFF2-40B4-BE49-F238E27FC236}">
                  <a16:creationId xmlns:a16="http://schemas.microsoft.com/office/drawing/2014/main" id="{83C67E85-691B-4DBF-8836-46EAFF005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2521" y="3131108"/>
              <a:ext cx="761681" cy="369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ß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Þ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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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Arial" panose="020B0604020202020204" pitchFamily="34" charset="0"/>
                </a:rPr>
                <a:t>shift()</a:t>
              </a:r>
              <a:endParaRPr lang="zh-TW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5607" name="文字方塊 15">
              <a:extLst>
                <a:ext uri="{FF2B5EF4-FFF2-40B4-BE49-F238E27FC236}">
                  <a16:creationId xmlns:a16="http://schemas.microsoft.com/office/drawing/2014/main" id="{35717DE6-247F-4B1C-B756-79D9F81EB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6063" y="3702608"/>
              <a:ext cx="1018138" cy="369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ß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Þ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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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Arial" panose="020B0604020202020204" pitchFamily="34" charset="0"/>
                </a:rPr>
                <a:t>unshift()</a:t>
              </a:r>
              <a:endParaRPr lang="zh-TW" altLang="en-US" sz="1800">
                <a:latin typeface="Arial" panose="020B0604020202020204" pitchFamily="34" charset="0"/>
              </a:endParaRPr>
            </a:p>
          </p:txBody>
        </p: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8140F239-D10E-40B0-A2E8-91B1E5BC0981}"/>
                </a:ext>
              </a:extLst>
            </p:cNvPr>
            <p:cNvCxnSpPr/>
            <p:nvPr/>
          </p:nvCxnSpPr>
          <p:spPr bwMode="auto">
            <a:xfrm rot="16200000" flipV="1">
              <a:off x="3734594" y="3339307"/>
              <a:ext cx="314325" cy="268287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D399A386-6A8C-42E7-AC34-89046D0A4135}"/>
                </a:ext>
              </a:extLst>
            </p:cNvPr>
            <p:cNvCxnSpPr/>
            <p:nvPr/>
          </p:nvCxnSpPr>
          <p:spPr bwMode="auto">
            <a:xfrm flipV="1">
              <a:off x="3757613" y="3667125"/>
              <a:ext cx="268287" cy="220663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10" name="文字方塊 25">
              <a:extLst>
                <a:ext uri="{FF2B5EF4-FFF2-40B4-BE49-F238E27FC236}">
                  <a16:creationId xmlns:a16="http://schemas.microsoft.com/office/drawing/2014/main" id="{7296C236-113C-4D09-AE4D-EBB720942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1313" y="3122088"/>
              <a:ext cx="723212" cy="369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ß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Þ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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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Arial" panose="020B0604020202020204" pitchFamily="34" charset="0"/>
                </a:rPr>
                <a:t>pop()</a:t>
              </a:r>
              <a:endParaRPr lang="zh-TW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5611" name="文字方塊 26">
              <a:extLst>
                <a:ext uri="{FF2B5EF4-FFF2-40B4-BE49-F238E27FC236}">
                  <a16:creationId xmlns:a16="http://schemas.microsoft.com/office/drawing/2014/main" id="{C6D96294-42C8-47DC-8FD2-1C70A34E5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0582" y="3681446"/>
              <a:ext cx="838618" cy="369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ß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Þ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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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Arial" panose="020B0604020202020204" pitchFamily="34" charset="0"/>
                </a:rPr>
                <a:t>push()</a:t>
              </a:r>
              <a:endParaRPr lang="zh-TW" altLang="en-US" sz="1800">
                <a:latin typeface="Arial" panose="020B0604020202020204" pitchFamily="34" charset="0"/>
              </a:endParaRPr>
            </a:p>
          </p:txBody>
        </p:sp>
        <p:cxnSp>
          <p:nvCxnSpPr>
            <p:cNvPr id="29" name="直線單箭頭接點 28">
              <a:extLst>
                <a:ext uri="{FF2B5EF4-FFF2-40B4-BE49-F238E27FC236}">
                  <a16:creationId xmlns:a16="http://schemas.microsoft.com/office/drawing/2014/main" id="{28907DE4-1D85-4F08-972E-00027BACC630}"/>
                </a:ext>
              </a:extLst>
            </p:cNvPr>
            <p:cNvCxnSpPr/>
            <p:nvPr/>
          </p:nvCxnSpPr>
          <p:spPr bwMode="auto">
            <a:xfrm flipV="1">
              <a:off x="7761288" y="3363913"/>
              <a:ext cx="255587" cy="268287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>
              <a:extLst>
                <a:ext uri="{FF2B5EF4-FFF2-40B4-BE49-F238E27FC236}">
                  <a16:creationId xmlns:a16="http://schemas.microsoft.com/office/drawing/2014/main" id="{30BDDC23-ED45-4EA6-B6BF-C029E1F0F43E}"/>
                </a:ext>
              </a:extLst>
            </p:cNvPr>
            <p:cNvCxnSpPr/>
            <p:nvPr/>
          </p:nvCxnSpPr>
          <p:spPr bwMode="auto">
            <a:xfrm>
              <a:off x="7750175" y="3643313"/>
              <a:ext cx="285750" cy="2921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14" name="矩形 33">
              <a:extLst>
                <a:ext uri="{FF2B5EF4-FFF2-40B4-BE49-F238E27FC236}">
                  <a16:creationId xmlns:a16="http://schemas.microsoft.com/office/drawing/2014/main" id="{0D86683B-E5BC-4590-803B-447EBC516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743" y="2786063"/>
              <a:ext cx="928378" cy="369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ß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Þ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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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Arial" panose="020B0604020202020204" pitchFamily="34" charset="0"/>
                </a:rPr>
                <a:t>splice()</a:t>
              </a:r>
              <a:endParaRPr lang="zh-TW" altLang="en-US" sz="1800">
                <a:latin typeface="Arial" panose="020B0604020202020204" pitchFamily="34" charset="0"/>
              </a:endParaRPr>
            </a:p>
          </p:txBody>
        </p:sp>
        <p:grpSp>
          <p:nvGrpSpPr>
            <p:cNvPr id="25615" name="群組 38">
              <a:extLst>
                <a:ext uri="{FF2B5EF4-FFF2-40B4-BE49-F238E27FC236}">
                  <a16:creationId xmlns:a16="http://schemas.microsoft.com/office/drawing/2014/main" id="{2D7BC682-21A0-44CB-8B35-256E4C1324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00470" y="3143250"/>
              <a:ext cx="214295" cy="285750"/>
              <a:chOff x="6786578" y="428604"/>
              <a:chExt cx="214314" cy="285752"/>
            </a:xfrm>
          </p:grpSpPr>
          <p:cxnSp>
            <p:nvCxnSpPr>
              <p:cNvPr id="36" name="直線單箭頭接點 35">
                <a:extLst>
                  <a:ext uri="{FF2B5EF4-FFF2-40B4-BE49-F238E27FC236}">
                    <a16:creationId xmlns:a16="http://schemas.microsoft.com/office/drawing/2014/main" id="{803BF2C0-94A0-4501-8FB5-2E438041A0DC}"/>
                  </a:ext>
                </a:extLst>
              </p:cNvPr>
              <p:cNvCxnSpPr/>
              <p:nvPr/>
            </p:nvCxnSpPr>
            <p:spPr>
              <a:xfrm rot="5400000">
                <a:off x="6679642" y="535758"/>
                <a:ext cx="285752" cy="71443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單箭頭接點 37">
                <a:extLst>
                  <a:ext uri="{FF2B5EF4-FFF2-40B4-BE49-F238E27FC236}">
                    <a16:creationId xmlns:a16="http://schemas.microsoft.com/office/drawing/2014/main" id="{591E4F66-0B80-4A28-819A-3419F7E45A4B}"/>
                  </a:ext>
                </a:extLst>
              </p:cNvPr>
              <p:cNvCxnSpPr/>
              <p:nvPr/>
            </p:nvCxnSpPr>
            <p:spPr>
              <a:xfrm rot="5400000">
                <a:off x="6822530" y="535758"/>
                <a:ext cx="285752" cy="71443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50ADCE49-50A2-4BBA-B496-80BA508EB23E}"/>
                </a:ext>
              </a:extLst>
            </p:cNvPr>
            <p:cNvSpPr/>
            <p:nvPr/>
          </p:nvSpPr>
          <p:spPr>
            <a:xfrm>
              <a:off x="2762250" y="2820988"/>
              <a:ext cx="6072188" cy="1285875"/>
            </a:xfrm>
            <a:prstGeom prst="rect">
              <a:avLst/>
            </a:prstGeom>
            <a:noFill/>
            <a:ln w="31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>
            <a:extLst>
              <a:ext uri="{FF2B5EF4-FFF2-40B4-BE49-F238E27FC236}">
                <a16:creationId xmlns:a16="http://schemas.microsoft.com/office/drawing/2014/main" id="{6FE414B4-8BFB-4727-AD74-122099174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length</a:t>
            </a:r>
            <a:endParaRPr lang="zh-TW" altLang="en-US"/>
          </a:p>
        </p:txBody>
      </p:sp>
      <p:sp>
        <p:nvSpPr>
          <p:cNvPr id="26627" name="內容版面配置區 2">
            <a:extLst>
              <a:ext uri="{FF2B5EF4-FFF2-40B4-BE49-F238E27FC236}">
                <a16:creationId xmlns:a16="http://schemas.microsoft.com/office/drawing/2014/main" id="{2AEC9405-8D25-4359-AA7C-BADCCCE0B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938" y="1535113"/>
            <a:ext cx="7242175" cy="470217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800">
                <a:latin typeface="Century Schoolbook" panose="02040604050505020304" pitchFamily="18" charset="0"/>
              </a:rPr>
              <a:t>var arr1=[];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>
                <a:latin typeface="Century Schoolbook" panose="02040604050505020304" pitchFamily="18" charset="0"/>
              </a:rPr>
              <a:t>var sum=0;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>
                <a:latin typeface="Century Schoolbook" panose="02040604050505020304" pitchFamily="18" charset="0"/>
              </a:rPr>
              <a:t>arr1[0]= 32;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>
                <a:latin typeface="Century Schoolbook" panose="02040604050505020304" pitchFamily="18" charset="0"/>
              </a:rPr>
              <a:t>arr1[1]=75;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>
                <a:latin typeface="Century Schoolbook" panose="02040604050505020304" pitchFamily="18" charset="0"/>
              </a:rPr>
              <a:t>// …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>
                <a:latin typeface="Century Schoolbook" panose="02040604050505020304" pitchFamily="18" charset="0"/>
              </a:rPr>
              <a:t>for (let i=0; i&lt;</a:t>
            </a:r>
            <a:r>
              <a:rPr lang="en-US" altLang="zh-TW" sz="2800" b="1">
                <a:solidFill>
                  <a:srgbClr val="7030A0"/>
                </a:solidFill>
                <a:latin typeface="Century Schoolbook" panose="02040604050505020304" pitchFamily="18" charset="0"/>
              </a:rPr>
              <a:t>arr1.length</a:t>
            </a:r>
            <a:r>
              <a:rPr lang="en-US" altLang="zh-TW" sz="2800">
                <a:latin typeface="Century Schoolbook" panose="02040604050505020304" pitchFamily="18" charset="0"/>
              </a:rPr>
              <a:t>; i++)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>
                <a:latin typeface="Century Schoolbook" panose="02040604050505020304" pitchFamily="18" charset="0"/>
              </a:rPr>
              <a:t>    sum += arr1[i];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>
                <a:latin typeface="Century Schoolbook" panose="02040604050505020304" pitchFamily="18" charset="0"/>
              </a:rPr>
              <a:t>    // …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>
                <a:latin typeface="Century Schoolbook" panose="02040604050505020304" pitchFamily="18" charset="0"/>
              </a:rPr>
              <a:t>}</a:t>
            </a:r>
            <a:endParaRPr lang="zh-TW" altLang="en-US" sz="280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>
            <a:extLst>
              <a:ext uri="{FF2B5EF4-FFF2-40B4-BE49-F238E27FC236}">
                <a16:creationId xmlns:a16="http://schemas.microsoft.com/office/drawing/2014/main" id="{6F2C5838-C590-47F2-B686-896E04CAC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/>
              <a:t>splice(</a:t>
            </a:r>
            <a:r>
              <a:rPr lang="en-US" altLang="zh-TW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index, howmany</a:t>
            </a:r>
            <a:r>
              <a:rPr lang="en-US" altLang="zh-TW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element1, ..., elementX</a:t>
            </a:r>
            <a:r>
              <a:rPr lang="en-US" altLang="zh-TW" sz="3200"/>
              <a:t>)</a:t>
            </a:r>
            <a:endParaRPr lang="zh-TW" altLang="en-US" sz="3200"/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50FB0F48-CF69-430E-9B9F-3F9ACA34C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6472238" cy="325755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var arr = [0,1,2,3,4,5,6];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arr.splice(2, 0, "a1", "a2", "a3");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document.write(arr+"&lt;br /&gt;");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arr.splice(2, 3);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document.write(arr+"&lt;br /&gt;");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arr.splice(3, 1,  "a1", "a2", "a3");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document.write(arr+"&lt;br /&gt;");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DF2E8E9-CF9C-4823-AAC8-B5F5D5FB3938}"/>
              </a:ext>
            </a:extLst>
          </p:cNvPr>
          <p:cNvSpPr/>
          <p:nvPr/>
        </p:nvSpPr>
        <p:spPr>
          <a:xfrm>
            <a:off x="4786313" y="2557463"/>
            <a:ext cx="3714750" cy="20859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50000"/>
              <a:defRPr/>
            </a:pPr>
            <a:r>
              <a:rPr lang="en-US" altLang="zh-TW" sz="2400" dirty="0">
                <a:solidFill>
                  <a:srgbClr val="FF0000"/>
                </a:solidFill>
                <a:latin typeface="+mn-lt"/>
                <a:ea typeface="+mn-ea"/>
              </a:rPr>
              <a:t>// 0,1,a1,a2,a3,2,3,4,5,6</a:t>
            </a:r>
            <a:br>
              <a:rPr lang="en-US" altLang="zh-TW" sz="2400" dirty="0">
                <a:solidFill>
                  <a:srgbClr val="FF0000"/>
                </a:solidFill>
                <a:latin typeface="+mn-lt"/>
                <a:ea typeface="+mn-ea"/>
              </a:rPr>
            </a:br>
            <a:endParaRPr lang="en-US" altLang="zh-TW" sz="2400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50000"/>
              <a:defRPr/>
            </a:pPr>
            <a:r>
              <a:rPr lang="en-US" altLang="zh-TW" sz="2400" dirty="0">
                <a:solidFill>
                  <a:srgbClr val="FF0000"/>
                </a:solidFill>
                <a:latin typeface="+mn-lt"/>
                <a:ea typeface="+mn-ea"/>
              </a:rPr>
              <a:t>// 0,1,2,3,4,5,6</a:t>
            </a:r>
            <a:br>
              <a:rPr lang="en-US" altLang="zh-TW" sz="2400" dirty="0">
                <a:solidFill>
                  <a:srgbClr val="FF0000"/>
                </a:solidFill>
                <a:latin typeface="+mn-lt"/>
                <a:ea typeface="+mn-ea"/>
              </a:rPr>
            </a:br>
            <a:endParaRPr lang="en-US" altLang="zh-TW" sz="2400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50000"/>
              <a:defRPr/>
            </a:pPr>
            <a:r>
              <a:rPr lang="en-US" altLang="zh-TW" sz="2400" dirty="0">
                <a:solidFill>
                  <a:srgbClr val="FF0000"/>
                </a:solidFill>
                <a:latin typeface="+mn-lt"/>
                <a:ea typeface="+mn-ea"/>
              </a:rPr>
              <a:t>// 0,1,2,a1,a2,a3,4,5,6</a:t>
            </a:r>
            <a:endParaRPr lang="zh-TW" altLang="en-US" sz="2400" dirty="0" err="1">
              <a:solidFill>
                <a:srgbClr val="FF0000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>
            <a:extLst>
              <a:ext uri="{FF2B5EF4-FFF2-40B4-BE49-F238E27FC236}">
                <a16:creationId xmlns:a16="http://schemas.microsoft.com/office/drawing/2014/main" id="{65C5AA1B-AAC4-4235-B8B4-588B36B70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sort(</a:t>
            </a:r>
            <a:r>
              <a:rPr lang="en-US" altLang="zh-TW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sortbyfunc</a:t>
            </a:r>
            <a:r>
              <a:rPr lang="en-US" altLang="zh-TW"/>
              <a:t>)</a:t>
            </a:r>
            <a:endParaRPr lang="zh-TW" altLang="en-US"/>
          </a:p>
        </p:txBody>
      </p:sp>
      <p:sp>
        <p:nvSpPr>
          <p:cNvPr id="28675" name="內容版面配置區 2">
            <a:extLst>
              <a:ext uri="{FF2B5EF4-FFF2-40B4-BE49-F238E27FC236}">
                <a16:creationId xmlns:a16="http://schemas.microsoft.com/office/drawing/2014/main" id="{1E681E70-CFED-49D5-841F-7154C5F89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250" y="1457325"/>
            <a:ext cx="8329613" cy="523081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var arr = [];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arr[0] = 10;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arr[1] = 5;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arr[2] = 40;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arr[3] = 25;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arr[4] = 1000;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arr[5] = 1;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document.write(arr + "&lt;br /&gt;"); 			</a:t>
            </a:r>
            <a:r>
              <a:rPr lang="zh-TW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10,5,40,25,1000,1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document.write(arr.sort()+ "&lt;br /&gt;");		</a:t>
            </a:r>
            <a:r>
              <a:rPr lang="zh-TW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1,10,1000,25,40,5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document.write(arr.sort(</a:t>
            </a:r>
            <a:r>
              <a:rPr lang="en-US" altLang="zh-TW" sz="20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sortByNumAsc</a:t>
            </a: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)+ "&lt;br /&gt;");	</a:t>
            </a:r>
            <a:r>
              <a:rPr lang="zh-TW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1,5,10,25,40,1000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document.write(arr.sort(</a:t>
            </a:r>
            <a:r>
              <a:rPr lang="en-US" altLang="zh-TW" sz="20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sortByNumDesc</a:t>
            </a:r>
            <a:r>
              <a:rPr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)+ "&lt;br /&gt;");	 </a:t>
            </a:r>
            <a:r>
              <a:rPr lang="zh-TW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1000,40,25,10,5,1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6" name="矩形 1">
            <a:extLst>
              <a:ext uri="{FF2B5EF4-FFF2-40B4-BE49-F238E27FC236}">
                <a16:creationId xmlns:a16="http://schemas.microsoft.com/office/drawing/2014/main" id="{54E802EC-0335-4830-A897-D5593315E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225" y="6062663"/>
            <a:ext cx="7067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  <a:hlinkClick r:id="rId2"/>
              </a:rPr>
              <a:t>https://ycchen.im.ncnu.edu.tw/www2011/lab/jslab/sort.htm</a:t>
            </a:r>
            <a:endParaRPr lang="en-US" altLang="zh-TW" sz="2000">
              <a:latin typeface="Arial" panose="020B0604020202020204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DF506CF-4F27-4882-AC4C-DF0696A94C70}"/>
              </a:ext>
            </a:extLst>
          </p:cNvPr>
          <p:cNvSpPr/>
          <p:nvPr/>
        </p:nvSpPr>
        <p:spPr>
          <a:xfrm>
            <a:off x="4230688" y="1417638"/>
            <a:ext cx="4146550" cy="25542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// 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回傳負值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，由小而大排列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altLang="zh-TW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sortByNumAsc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b) {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return a-b;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eaLnBrk="1" hangingPunct="1"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// 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回傳正值，由大而小排列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TW" sz="2000" dirty="0">
                <a:latin typeface="Century Schoolbook" pitchFamily="18" charset="0"/>
              </a:rPr>
              <a:t>function </a:t>
            </a:r>
            <a:r>
              <a:rPr lang="en-US" altLang="zh-TW" sz="2000" i="1" dirty="0" err="1">
                <a:latin typeface="Century Schoolbook" pitchFamily="18" charset="0"/>
              </a:rPr>
              <a:t>sortByNumDesc</a:t>
            </a:r>
            <a:r>
              <a:rPr lang="en-US" altLang="zh-TW" sz="2000" dirty="0">
                <a:latin typeface="Century Schoolbook" pitchFamily="18" charset="0"/>
              </a:rPr>
              <a:t>(a, b) {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TW" sz="2000" dirty="0">
                <a:latin typeface="Century Schoolbook" pitchFamily="18" charset="0"/>
              </a:rPr>
              <a:t>     return b-a;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TW" sz="2000" dirty="0">
                <a:latin typeface="Century Schoolbook" pitchFamily="18" charset="0"/>
              </a:rPr>
              <a:t>}</a:t>
            </a:r>
            <a:endParaRPr lang="zh-TW" altLang="en-US" sz="2000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271D5C91-6116-483E-881F-EE3F1D943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en-US" altLang="zh-TW"/>
              <a:t>join(</a:t>
            </a:r>
            <a:r>
              <a:rPr lang="en-US" altLang="zh-TW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separator</a:t>
            </a:r>
            <a:r>
              <a:rPr lang="en-US" altLang="zh-TW"/>
              <a:t>)</a:t>
            </a:r>
            <a:endParaRPr lang="zh-TW" altLang="en-US" sz="8000"/>
          </a:p>
        </p:txBody>
      </p:sp>
      <p:sp>
        <p:nvSpPr>
          <p:cNvPr id="29699" name="內容版面配置區 2">
            <a:extLst>
              <a:ext uri="{FF2B5EF4-FFF2-40B4-BE49-F238E27FC236}">
                <a16:creationId xmlns:a16="http://schemas.microsoft.com/office/drawing/2014/main" id="{1D174945-9ED3-4B6A-A78A-0480E2921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var arr1 = ["JavaScript", "CSS", "XML", "Dynamic HTML"];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var str1 = arr1.join();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var str2 = arr1.join(", ");</a:t>
            </a:r>
            <a:endParaRPr lang="en-US" altLang="zh-TW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document.write(str1+"&lt;br /&gt;");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document.write(str2+"&lt;br /&gt;");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400"/>
          </a:p>
        </p:txBody>
      </p:sp>
      <p:sp>
        <p:nvSpPr>
          <p:cNvPr id="29700" name="矩形 3">
            <a:extLst>
              <a:ext uri="{FF2B5EF4-FFF2-40B4-BE49-F238E27FC236}">
                <a16:creationId xmlns:a16="http://schemas.microsoft.com/office/drawing/2014/main" id="{2F9BD90F-0A91-4FA7-902B-E2F68305F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813" y="4214813"/>
            <a:ext cx="5357812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JavaScript,CSS,XML,Dynamic HTML</a:t>
            </a:r>
            <a:b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JavaScript, CSS, XML, Dynamic HTML</a:t>
            </a:r>
            <a:endParaRPr lang="zh-TW" altLang="en-US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>
            <a:extLst>
              <a:ext uri="{FF2B5EF4-FFF2-40B4-BE49-F238E27FC236}">
                <a16:creationId xmlns:a16="http://schemas.microsoft.com/office/drawing/2014/main" id="{08386589-F2EC-47B6-BCEE-E771ACB9C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Math Object</a:t>
            </a:r>
            <a:endParaRPr lang="zh-TW" altLang="en-US"/>
          </a:p>
        </p:txBody>
      </p:sp>
      <p:sp>
        <p:nvSpPr>
          <p:cNvPr id="30723" name="內容版面配置區 2">
            <a:extLst>
              <a:ext uri="{FF2B5EF4-FFF2-40B4-BE49-F238E27FC236}">
                <a16:creationId xmlns:a16="http://schemas.microsoft.com/office/drawing/2014/main" id="{55215BB5-AE41-49B4-91F8-51D5C7EDF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88" y="1462088"/>
            <a:ext cx="8229600" cy="4686300"/>
          </a:xfrm>
        </p:spPr>
        <p:txBody>
          <a:bodyPr/>
          <a:lstStyle/>
          <a:p>
            <a:r>
              <a:rPr lang="en-US" altLang="zh-TW" sz="2800"/>
              <a:t>Math is a static object.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altLang="zh-TW" sz="2400"/>
              <a:t>var area = 2*2* </a:t>
            </a:r>
            <a:r>
              <a:rPr lang="en-US" altLang="zh-TW" sz="2400" b="1"/>
              <a:t>Math.PI</a:t>
            </a:r>
            <a:r>
              <a:rPr lang="en-US" altLang="zh-TW" sz="2400"/>
              <a:t>;</a:t>
            </a:r>
          </a:p>
          <a:p>
            <a:r>
              <a:rPr lang="en-US" altLang="zh-TW" sz="2800"/>
              <a:t>Properties:</a:t>
            </a:r>
            <a:endParaRPr lang="zh-TW" altLang="en-US" sz="280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B25E760-C017-4845-8256-68370B67CFA7}"/>
              </a:ext>
            </a:extLst>
          </p:cNvPr>
          <p:cNvGraphicFramePr>
            <a:graphicFrameLocks noGrp="1"/>
          </p:cNvGraphicFramePr>
          <p:nvPr/>
        </p:nvGraphicFramePr>
        <p:xfrm>
          <a:off x="1165225" y="3017838"/>
          <a:ext cx="6810375" cy="3336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1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Property</a:t>
                      </a:r>
                    </a:p>
                  </a:txBody>
                  <a:tcPr marL="36003" marR="0" marT="35993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Description</a:t>
                      </a:r>
                    </a:p>
                  </a:txBody>
                  <a:tcPr marL="36003" marR="0" marT="35993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E</a:t>
                      </a:r>
                    </a:p>
                  </a:txBody>
                  <a:tcPr marL="36003" marR="0" marT="35993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Returns Euler's constant (approx. 2.718)</a:t>
                      </a:r>
                    </a:p>
                  </a:txBody>
                  <a:tcPr marL="36003" marR="0" marT="3599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LN2</a:t>
                      </a:r>
                    </a:p>
                  </a:txBody>
                  <a:tcPr marL="36003" marR="0" marT="35993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Returns the natural logarithm of 2 (approx. 0.693)</a:t>
                      </a:r>
                    </a:p>
                  </a:txBody>
                  <a:tcPr marL="36003" marR="0" marT="3599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LN10</a:t>
                      </a:r>
                    </a:p>
                  </a:txBody>
                  <a:tcPr marL="36003" marR="0" marT="35993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Returns the natural logarithm of 10 (approx. 2.302)</a:t>
                      </a:r>
                    </a:p>
                  </a:txBody>
                  <a:tcPr marL="36003" marR="0" marT="3599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LOG2E</a:t>
                      </a:r>
                    </a:p>
                  </a:txBody>
                  <a:tcPr marL="36003" marR="0" marT="35993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Returns the base-2 logarithm of E (approx. 1.442)</a:t>
                      </a:r>
                    </a:p>
                  </a:txBody>
                  <a:tcPr marL="36003" marR="0" marT="3599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LOG10E</a:t>
                      </a:r>
                    </a:p>
                  </a:txBody>
                  <a:tcPr marL="36003" marR="0" marT="35993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Returns the base-10 logarithm of E (approx. 0.434)</a:t>
                      </a:r>
                    </a:p>
                  </a:txBody>
                  <a:tcPr marL="36003" marR="0" marT="35993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PI</a:t>
                      </a:r>
                    </a:p>
                  </a:txBody>
                  <a:tcPr marL="36003" marR="0" marT="35993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Returns PI (approx. 3.14159)</a:t>
                      </a:r>
                    </a:p>
                  </a:txBody>
                  <a:tcPr marL="36003" marR="0" marT="35993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SQRT1_2</a:t>
                      </a:r>
                    </a:p>
                  </a:txBody>
                  <a:tcPr marL="36003" marR="0" marT="35993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Returns the square root of 1/2 (approx. 0.707)</a:t>
                      </a:r>
                    </a:p>
                  </a:txBody>
                  <a:tcPr marL="36003" marR="0" marT="35993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SQRT2</a:t>
                      </a:r>
                    </a:p>
                  </a:txBody>
                  <a:tcPr marL="36003" marR="0" marT="35993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Returns the square root of 2 (approx. 1.414)</a:t>
                      </a:r>
                    </a:p>
                  </a:txBody>
                  <a:tcPr marL="36003" marR="0" marT="35993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>
            <a:extLst>
              <a:ext uri="{FF2B5EF4-FFF2-40B4-BE49-F238E27FC236}">
                <a16:creationId xmlns:a16="http://schemas.microsoft.com/office/drawing/2014/main" id="{8399700F-054E-4DE1-A6B2-28E6093A9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88" y="150813"/>
            <a:ext cx="8229600" cy="901700"/>
          </a:xfrm>
        </p:spPr>
        <p:txBody>
          <a:bodyPr/>
          <a:lstStyle/>
          <a:p>
            <a:r>
              <a:rPr lang="en-US" altLang="zh-TW" sz="3600"/>
              <a:t>Math's Methods</a:t>
            </a:r>
            <a:endParaRPr lang="zh-TW" altLang="en-US" sz="360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6A531423-D1E3-480A-B51C-35460668B3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7963" y="1144588"/>
          <a:ext cx="8669337" cy="5372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0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Verdana"/>
                          <a:ea typeface="新細明體"/>
                          <a:cs typeface="新細明體"/>
                        </a:rPr>
                        <a:t>Method</a:t>
                      </a:r>
                      <a:endParaRPr lang="zh-TW" sz="1800" kern="10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Verdana"/>
                          <a:ea typeface="新細明體"/>
                          <a:cs typeface="新細明體"/>
                        </a:rPr>
                        <a:t>Description</a:t>
                      </a:r>
                      <a:endParaRPr lang="zh-TW" sz="1800" kern="10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2"/>
                        </a:rPr>
                        <a:t>random()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a random number </a:t>
                      </a:r>
                      <a:r>
                        <a:rPr lang="en-US" sz="1800" i="1" kern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r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,</a:t>
                      </a:r>
                      <a:r>
                        <a:rPr kumimoji="0"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 0 </a:t>
                      </a:r>
                      <a:r>
                        <a:rPr kumimoji="0" lang="en-US" altLang="zh-TW" sz="1800" kern="0" dirty="0">
                          <a:solidFill>
                            <a:srgbClr val="000000"/>
                          </a:solidFill>
                          <a:latin typeface="Verdana"/>
                          <a:ea typeface="+mn-ea"/>
                          <a:cs typeface="新細明體"/>
                        </a:rPr>
                        <a:t>≦ </a:t>
                      </a:r>
                      <a:r>
                        <a:rPr kumimoji="0" lang="en-US" altLang="zh-TW" sz="1800" i="1" kern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</a:t>
                      </a:r>
                      <a:r>
                        <a:rPr kumimoji="0" lang="en-US" altLang="zh-TW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 &lt; 1</a:t>
                      </a:r>
                      <a:r>
                        <a:rPr kumimoji="0" lang="en-US" altLang="zh-TW" sz="1800" kern="0" baseline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 , i.e. </a:t>
                      </a:r>
                      <a:r>
                        <a:rPr kumimoji="0" lang="en-US" altLang="zh-TW" sz="1800" i="1" kern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</a:t>
                      </a:r>
                      <a:r>
                        <a:rPr kumimoji="0" lang="en-US" altLang="zh-TW" sz="1800" kern="0" baseline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 in </a:t>
                      </a:r>
                      <a:r>
                        <a:rPr kumimoji="0" lang="en-US" altLang="zh-TW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[0,1)</a:t>
                      </a:r>
                      <a:endParaRPr kumimoji="0" lang="zh-TW" sz="1800" kern="0" dirty="0">
                        <a:solidFill>
                          <a:srgbClr val="000000"/>
                        </a:solidFill>
                        <a:latin typeface="Verdana"/>
                        <a:ea typeface="新細明體"/>
                        <a:cs typeface="新細明體"/>
                      </a:endParaRPr>
                    </a:p>
                  </a:txBody>
                  <a:tcPr marL="71999" marR="19050" marT="17999" marB="1904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3"/>
                        </a:rPr>
                        <a:t>abs(x)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absolute value of a number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6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4"/>
                        </a:rPr>
                        <a:t>max(</a:t>
                      </a: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4"/>
                        </a:rPr>
                        <a:t>x,y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4"/>
                        </a:rPr>
                        <a:t>, …)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, 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5"/>
                        </a:rPr>
                        <a:t>min(</a:t>
                      </a: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5"/>
                        </a:rPr>
                        <a:t>x,y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5"/>
                        </a:rPr>
                        <a:t>, …)</a:t>
                      </a:r>
                      <a:endParaRPr lang="zh-TW" altLang="en-US" sz="2000" kern="100" dirty="0"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99" marR="19050" marT="17999" marB="19048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number with the highest, lowest value of x, y, …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6"/>
                        </a:rPr>
                        <a:t>round(x)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Rounds a number to the nearest integer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7"/>
                        </a:rPr>
                        <a:t>ceil(x)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, 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8"/>
                        </a:rPr>
                        <a:t>floor(x)</a:t>
                      </a:r>
                      <a:endParaRPr lang="zh-TW" altLang="en-US" sz="2000" kern="100" dirty="0"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99" marR="19050" marT="17999" marB="19048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rounded upwards, downwards to the nearest integer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9"/>
                        </a:rPr>
                        <a:t>pow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9"/>
                        </a:rPr>
                        <a:t>(</a:t>
                      </a: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9"/>
                        </a:rPr>
                        <a:t>x,y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9"/>
                        </a:rPr>
                        <a:t>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value of x to the power of y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0"/>
                        </a:rPr>
                        <a:t>exp(x)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value of E</a:t>
                      </a:r>
                      <a:r>
                        <a:rPr lang="en-US" sz="1800" kern="0" baseline="3000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x</a:t>
                      </a:r>
                      <a:r>
                        <a:rPr lang="en-US" sz="1800" kern="0" baseline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1"/>
                        </a:rPr>
                        <a:t>log(x)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natural logarithm (base E) of a number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2"/>
                        </a:rPr>
                        <a:t>sqrt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2"/>
                        </a:rPr>
                        <a:t>(x)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square root of a number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3"/>
                        </a:rPr>
                        <a:t>cos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3"/>
                        </a:rPr>
                        <a:t>(x)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, </a:t>
                      </a: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4"/>
                        </a:rPr>
                        <a:t>acos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4"/>
                        </a:rPr>
                        <a:t>(x)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cosine, arccosine of a number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5"/>
                        </a:rPr>
                        <a:t>sin(x)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, </a:t>
                      </a: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6"/>
                        </a:rPr>
                        <a:t>asin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6"/>
                        </a:rPr>
                        <a:t>(x)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sine, arcsine of a number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6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7"/>
                        </a:rPr>
                        <a:t>tan(x)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, </a:t>
                      </a: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8"/>
                        </a:rPr>
                        <a:t>atan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8"/>
                        </a:rPr>
                        <a:t>(x)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, 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8"/>
                        </a:rPr>
                        <a:t>atan2(</a:t>
                      </a:r>
                      <a:r>
                        <a:rPr lang="en-US" sz="2000" kern="0" dirty="0" err="1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8"/>
                        </a:rPr>
                        <a:t>y,x</a:t>
                      </a:r>
                      <a:r>
                        <a:rPr lang="en-US" sz="2000" kern="0" dirty="0">
                          <a:solidFill>
                            <a:srgbClr val="900B09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  <a:hlinkClick r:id="rId18"/>
                        </a:rPr>
                        <a:t>)</a:t>
                      </a:r>
                      <a:endParaRPr lang="zh-TW" sz="2000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19050" marT="17999" marB="19048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tangent, arctangent of x,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angle theta of an (</a:t>
                      </a:r>
                      <a:r>
                        <a:rPr lang="en-US" sz="1800" kern="0" dirty="0" err="1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x,y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) point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19050" marT="17999" marB="19048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>
            <a:extLst>
              <a:ext uri="{FF2B5EF4-FFF2-40B4-BE49-F238E27FC236}">
                <a16:creationId xmlns:a16="http://schemas.microsoft.com/office/drawing/2014/main" id="{45AD7321-C870-4811-B55E-E1098487E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Math.random()</a:t>
            </a:r>
            <a:endParaRPr lang="zh-TW" altLang="en-US"/>
          </a:p>
        </p:txBody>
      </p:sp>
      <p:sp>
        <p:nvSpPr>
          <p:cNvPr id="32771" name="內容版面配置區 2">
            <a:extLst>
              <a:ext uri="{FF2B5EF4-FFF2-40B4-BE49-F238E27FC236}">
                <a16:creationId xmlns:a16="http://schemas.microsoft.com/office/drawing/2014/main" id="{AF5F328B-42C8-43F3-9C29-8891F3159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625" y="1565275"/>
            <a:ext cx="8229600" cy="4811713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var rand1 = Math.random(); 			</a:t>
            </a:r>
            <a:r>
              <a:rPr lang="en-US" altLang="zh-TW" sz="2400">
                <a:solidFill>
                  <a:srgbClr val="FF0000"/>
                </a:solidFill>
              </a:rPr>
              <a:t>// [0,1)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var rand2 = myRandom(1, 10);		</a:t>
            </a:r>
            <a:r>
              <a:rPr lang="en-US" altLang="zh-TW" sz="2400">
                <a:solidFill>
                  <a:srgbClr val="FF0000"/>
                </a:solidFill>
              </a:rPr>
              <a:t>// [1, 10)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var rand3 = myIntRandom(1, 49);		</a:t>
            </a:r>
            <a:r>
              <a:rPr lang="en-US" altLang="zh-TW" sz="2400">
                <a:solidFill>
                  <a:srgbClr val="FF0000"/>
                </a:solidFill>
              </a:rPr>
              <a:t>// integer in [1, 49]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400"/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function rand (a, b)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    return a+Math.random()*(b-a);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}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400"/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function intRand (a, b)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    return Math.floor(a+Math.random()*(b-a+1));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}</a:t>
            </a:r>
            <a:endParaRPr lang="zh-TW" altLang="en-US" sz="2400"/>
          </a:p>
        </p:txBody>
      </p:sp>
      <p:sp>
        <p:nvSpPr>
          <p:cNvPr id="32772" name="文字方塊 3">
            <a:extLst>
              <a:ext uri="{FF2B5EF4-FFF2-40B4-BE49-F238E27FC236}">
                <a16:creationId xmlns:a16="http://schemas.microsoft.com/office/drawing/2014/main" id="{06C54745-212B-40A2-B7E4-188A6C549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3" y="2970213"/>
            <a:ext cx="3983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70C0"/>
                </a:solidFill>
                <a:latin typeface="Arial" panose="020B0604020202020204" pitchFamily="34" charset="0"/>
              </a:rPr>
              <a:t>// a random number in [a, b)</a:t>
            </a:r>
            <a:endParaRPr lang="zh-TW" altLang="en-US" sz="240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32773" name="文字方塊 4">
            <a:extLst>
              <a:ext uri="{FF2B5EF4-FFF2-40B4-BE49-F238E27FC236}">
                <a16:creationId xmlns:a16="http://schemas.microsoft.com/office/drawing/2014/main" id="{5CB204B9-4FCA-418C-B466-838C297D6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" y="4714875"/>
            <a:ext cx="4032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70C0"/>
                </a:solidFill>
                <a:latin typeface="Arial" panose="020B0604020202020204" pitchFamily="34" charset="0"/>
              </a:rPr>
              <a:t>// an random integer in [a, b]</a:t>
            </a:r>
            <a:endParaRPr lang="zh-TW" altLang="en-US" sz="240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B94642F8-F0A4-4B16-BF08-72FBF99CC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JavaScript Global Functions</a:t>
            </a:r>
            <a:endParaRPr lang="zh-TW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F019225-EB16-477E-B967-D60DD4C62666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1652588"/>
          <a:ext cx="8229600" cy="4508496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2249055">
                  <a:extLst>
                    <a:ext uri="{9D8B030D-6E8A-4147-A177-3AD203B41FA5}">
                      <a16:colId xmlns:a16="http://schemas.microsoft.com/office/drawing/2014/main" val="893278407"/>
                    </a:ext>
                  </a:extLst>
                </a:gridCol>
                <a:gridCol w="5980545">
                  <a:extLst>
                    <a:ext uri="{9D8B030D-6E8A-4147-A177-3AD203B41FA5}">
                      <a16:colId xmlns:a16="http://schemas.microsoft.com/office/drawing/2014/main" val="2683245464"/>
                    </a:ext>
                  </a:extLst>
                </a:gridCol>
              </a:tblGrid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Function</a:t>
                      </a: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Description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2323445166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  <a:hlinkClick r:id="rId2"/>
                        </a:rPr>
                        <a:t>encodeURI</a:t>
                      </a:r>
                      <a:r>
                        <a:rPr lang="en-US" sz="1600" dirty="0">
                          <a:effectLst/>
                          <a:hlinkClick r:id="rId2"/>
                        </a:rPr>
                        <a:t>()</a:t>
                      </a:r>
                      <a:endParaRPr lang="en-US" sz="1600" dirty="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Encodes a URI (</a:t>
                      </a:r>
                      <a:r>
                        <a:rPr lang="zh-TW" altLang="en-US" sz="1600" dirty="0">
                          <a:effectLst/>
                        </a:rPr>
                        <a:t>不編碼 </a:t>
                      </a:r>
                      <a:r>
                        <a:rPr kumimoji="0" lang="en-US" altLang="zh-TW" sz="1600" kern="1200" dirty="0">
                          <a:effectLst/>
                        </a:rPr>
                        <a:t>, / ? : @ &amp; = + $ #)</a:t>
                      </a:r>
                      <a:endParaRPr lang="en-US" sz="1600" dirty="0">
                        <a:effectLst/>
                      </a:endParaRP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1720218359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3"/>
                        </a:rPr>
                        <a:t>encodeURIComponent()</a:t>
                      </a:r>
                      <a:endParaRPr lang="en-US" sz="160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Encodes a URI component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3181295006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  <a:hlinkClick r:id="rId4"/>
                        </a:rPr>
                        <a:t>decodeURI</a:t>
                      </a:r>
                      <a:r>
                        <a:rPr lang="en-US" sz="1600" dirty="0">
                          <a:effectLst/>
                          <a:hlinkClick r:id="rId4"/>
                        </a:rPr>
                        <a:t>()</a:t>
                      </a:r>
                      <a:endParaRPr lang="en-US" sz="1600" dirty="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Decodes a URI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1488594763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5"/>
                        </a:rPr>
                        <a:t>decodeURIComponent()</a:t>
                      </a:r>
                      <a:endParaRPr lang="en-US" sz="160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Decodes a URI component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23254148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  <a:hlinkClick r:id="rId6"/>
                        </a:rPr>
                        <a:t>eval()</a:t>
                      </a:r>
                      <a:endParaRPr lang="en-US" sz="1600" dirty="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Evaluates a string and executes it as if it was script code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3202855908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7"/>
                        </a:rPr>
                        <a:t>isFinite()</a:t>
                      </a:r>
                      <a:endParaRPr lang="en-US" sz="160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Determines whether a value is a finite, legal number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1516750490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8"/>
                        </a:rPr>
                        <a:t>isNaN()</a:t>
                      </a:r>
                      <a:endParaRPr lang="en-US" sz="160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Determines whether a value is an illegal number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3317419075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9"/>
                        </a:rPr>
                        <a:t>Number()</a:t>
                      </a:r>
                      <a:endParaRPr lang="en-US" sz="160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Converts an object's value to a number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313788724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10"/>
                        </a:rPr>
                        <a:t>parseFloat()</a:t>
                      </a:r>
                      <a:endParaRPr lang="en-US" sz="160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Parses a string and returns a floating point number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3916325920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11"/>
                        </a:rPr>
                        <a:t>parseInt()</a:t>
                      </a:r>
                      <a:endParaRPr lang="en-US" sz="160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Parses a string and returns an integer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3647775235"/>
                  </a:ext>
                </a:extLst>
              </a:tr>
              <a:tr h="37570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  <a:hlinkClick r:id="rId12"/>
                        </a:rPr>
                        <a:t>String()</a:t>
                      </a:r>
                      <a:endParaRPr lang="en-US" sz="1600" dirty="0">
                        <a:effectLst/>
                      </a:endParaRPr>
                    </a:p>
                  </a:txBody>
                  <a:tcPr marL="104172" marR="52086" marT="52062" marB="5206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Converts an object's value to a string</a:t>
                      </a:r>
                    </a:p>
                  </a:txBody>
                  <a:tcPr marL="52086" marR="52086" marT="52062" marB="52062"/>
                </a:tc>
                <a:extLst>
                  <a:ext uri="{0D108BD9-81ED-4DB2-BD59-A6C34878D82A}">
                    <a16:rowId xmlns:a16="http://schemas.microsoft.com/office/drawing/2014/main" val="1607122669"/>
                  </a:ext>
                </a:extLst>
              </a:tr>
            </a:tbl>
          </a:graphicData>
        </a:graphic>
      </p:graphicFrame>
      <p:sp>
        <p:nvSpPr>
          <p:cNvPr id="14379" name="Rectangle 47">
            <a:extLst>
              <a:ext uri="{FF2B5EF4-FFF2-40B4-BE49-F238E27FC236}">
                <a16:creationId xmlns:a16="http://schemas.microsoft.com/office/drawing/2014/main" id="{02FFDC48-E0D3-4924-ADDF-041ECB4EB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0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zh-TW" altLang="zh-TW" sz="1800">
                <a:latin typeface="Arial" panose="020B0604020202020204" pitchFamily="34" charset="0"/>
              </a:rPr>
            </a:br>
            <a:endParaRPr lang="zh-TW" altLang="zh-TW" sz="1800">
              <a:latin typeface="Arial" panose="020B0604020202020204" pitchFamily="34" charset="0"/>
            </a:endParaRPr>
          </a:p>
        </p:txBody>
      </p:sp>
      <p:sp>
        <p:nvSpPr>
          <p:cNvPr id="2" name="箭號: 向右 1">
            <a:extLst>
              <a:ext uri="{FF2B5EF4-FFF2-40B4-BE49-F238E27FC236}">
                <a16:creationId xmlns:a16="http://schemas.microsoft.com/office/drawing/2014/main" id="{08773893-4718-43D3-A461-9F7C44BD18FD}"/>
              </a:ext>
            </a:extLst>
          </p:cNvPr>
          <p:cNvSpPr/>
          <p:nvPr/>
        </p:nvSpPr>
        <p:spPr>
          <a:xfrm>
            <a:off x="262449" y="5072742"/>
            <a:ext cx="242887" cy="283029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EBBB6763-9F12-4CF2-AFF7-7A083F79554D}"/>
              </a:ext>
            </a:extLst>
          </p:cNvPr>
          <p:cNvSpPr/>
          <p:nvPr/>
        </p:nvSpPr>
        <p:spPr>
          <a:xfrm>
            <a:off x="262449" y="4343400"/>
            <a:ext cx="242887" cy="283029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箭號: 向右 6">
            <a:extLst>
              <a:ext uri="{FF2B5EF4-FFF2-40B4-BE49-F238E27FC236}">
                <a16:creationId xmlns:a16="http://schemas.microsoft.com/office/drawing/2014/main" id="{2113359C-C7E4-4D6D-9923-3B80397D73EA}"/>
              </a:ext>
            </a:extLst>
          </p:cNvPr>
          <p:cNvSpPr/>
          <p:nvPr/>
        </p:nvSpPr>
        <p:spPr>
          <a:xfrm>
            <a:off x="262449" y="5475514"/>
            <a:ext cx="242887" cy="283029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>
            <a:extLst>
              <a:ext uri="{FF2B5EF4-FFF2-40B4-BE49-F238E27FC236}">
                <a16:creationId xmlns:a16="http://schemas.microsoft.com/office/drawing/2014/main" id="{53232D6C-4A5D-4FFF-BCEC-A59F11474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25" y="265113"/>
            <a:ext cx="8229600" cy="723900"/>
          </a:xfrm>
        </p:spPr>
        <p:txBody>
          <a:bodyPr/>
          <a:lstStyle/>
          <a:p>
            <a:r>
              <a:rPr lang="en-GB" altLang="en-US">
                <a:ea typeface="微軟正黑體" panose="020B0604030504040204" pitchFamily="34" charset="-120"/>
              </a:rPr>
              <a:t>Lottery </a:t>
            </a:r>
            <a:r>
              <a:rPr lang="en-US" altLang="zh-TW"/>
              <a:t>Example</a:t>
            </a:r>
            <a:endParaRPr lang="en-GB" altLang="en-US">
              <a:ea typeface="微軟正黑體" panose="020B0604030504040204" pitchFamily="34" charset="-120"/>
            </a:endParaRPr>
          </a:p>
        </p:txBody>
      </p:sp>
      <p:sp>
        <p:nvSpPr>
          <p:cNvPr id="33795" name="內容版面配置區 2">
            <a:extLst>
              <a:ext uri="{FF2B5EF4-FFF2-40B4-BE49-F238E27FC236}">
                <a16:creationId xmlns:a16="http://schemas.microsoft.com/office/drawing/2014/main" id="{A3EBD298-6469-465B-9A32-F895E14AF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188" y="1397000"/>
            <a:ext cx="8229600" cy="5272088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var numArr=[];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for (let i=0;i&lt;6;i++) {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  numArr[i]=intRand(1,49);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// </a:t>
            </a:r>
            <a:r>
              <a:rPr lang="zh-TW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上述程式可能會產生相同數字，以下才為正確版本</a:t>
            </a:r>
            <a:endParaRPr lang="en-GB" altLang="en-US" sz="2000" b="1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var numArr=[];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var count=1;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while (count&lt;7) {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  let num=intRand(1,49);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  if (!numArr.includes(num))</a:t>
            </a:r>
            <a:r>
              <a:rPr lang="zh-TW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     numArr.push(num);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     count++;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  }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altLang="en-US" sz="2000" b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3796" name="矩形 1">
            <a:extLst>
              <a:ext uri="{FF2B5EF4-FFF2-40B4-BE49-F238E27FC236}">
                <a16:creationId xmlns:a16="http://schemas.microsoft.com/office/drawing/2014/main" id="{36A358E9-FE12-4E22-8EFE-E9FDAC537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0" y="6051550"/>
            <a:ext cx="614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latin typeface="Arial" panose="020B0604020202020204" pitchFamily="34" charset="0"/>
                <a:hlinkClick r:id="rId2"/>
              </a:rPr>
              <a:t>https://ycchen.im.ncnu.edu.tw/www2011/lab/js-lottery.html</a:t>
            </a:r>
            <a:endParaRPr lang="en-GB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>
            <a:extLst>
              <a:ext uri="{FF2B5EF4-FFF2-40B4-BE49-F238E27FC236}">
                <a16:creationId xmlns:a16="http://schemas.microsoft.com/office/drawing/2014/main" id="{0C40FE9B-F3A7-400A-897D-FF839BC5F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Date Object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0AE285-74AF-4FD0-ACEC-A91D05BB5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1473200"/>
            <a:ext cx="8940800" cy="4984750"/>
          </a:xfrm>
        </p:spPr>
        <p:txBody>
          <a:bodyPr/>
          <a:lstStyle/>
          <a:p>
            <a:pPr>
              <a:defRPr/>
            </a:pPr>
            <a:r>
              <a:rPr lang="en-US" altLang="zh-TW" b="1" dirty="0"/>
              <a:t>Constructors </a:t>
            </a:r>
          </a:p>
          <a:p>
            <a:pPr marL="358775" lvl="1" indent="0">
              <a:buFont typeface="Wingdings 2" panose="05020102010507070707" pitchFamily="18" charset="2"/>
              <a:buNone/>
              <a:defRPr/>
            </a:pPr>
            <a:r>
              <a:rPr lang="en-US" altLang="zh-TW" b="1" dirty="0"/>
              <a:t>new Date( )</a:t>
            </a:r>
          </a:p>
          <a:p>
            <a:pPr lvl="2">
              <a:buFont typeface="Wingdings 2" panose="05020102010507070707" pitchFamily="18" charset="2"/>
              <a:buNone/>
              <a:defRPr/>
            </a:pPr>
            <a:r>
              <a:rPr lang="en-US" altLang="zh-TW" dirty="0"/>
              <a:t>var today = new Date();    </a:t>
            </a:r>
            <a:r>
              <a:rPr lang="en-US" altLang="zh-TW" dirty="0">
                <a:solidFill>
                  <a:srgbClr val="FF0000"/>
                </a:solidFill>
              </a:rPr>
              <a:t>// 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Current date and time</a:t>
            </a:r>
          </a:p>
          <a:p>
            <a:pPr marL="400050" lvl="1" indent="0">
              <a:buFont typeface="Wingdings 2" panose="05020102010507070707" pitchFamily="18" charset="2"/>
              <a:buNone/>
              <a:defRPr/>
            </a:pPr>
            <a:r>
              <a:rPr lang="en-US" altLang="zh-TW" b="1" dirty="0"/>
              <a:t>new Date (</a:t>
            </a:r>
            <a:r>
              <a:rPr lang="en-US" altLang="zh-TW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altLang="zh-TW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month</a:t>
            </a:r>
            <a:r>
              <a:rPr lang="en-US" altLang="zh-TW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date</a:t>
            </a:r>
            <a:r>
              <a:rPr lang="en-US" altLang="zh-TW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en-US" altLang="zh-TW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minutes</a:t>
            </a:r>
            <a:r>
              <a:rPr lang="en-US" altLang="zh-TW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seconds</a:t>
            </a:r>
            <a:r>
              <a:rPr lang="en-US" altLang="zh-TW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ms</a:t>
            </a:r>
            <a:r>
              <a:rPr lang="en-US" altLang="zh-TW" b="1" dirty="0"/>
              <a:t>)</a:t>
            </a:r>
          </a:p>
          <a:p>
            <a:pPr marL="800100" lvl="2" indent="0">
              <a:buFont typeface="Wingdings 2" panose="05020102010507070707" pitchFamily="18" charset="2"/>
              <a:buNone/>
              <a:defRPr/>
            </a:pPr>
            <a:r>
              <a:rPr lang="en-US" altLang="zh-TW" dirty="0" err="1"/>
              <a:t>var</a:t>
            </a:r>
            <a:r>
              <a:rPr lang="en-US" altLang="zh-TW" dirty="0"/>
              <a:t> </a:t>
            </a:r>
            <a:r>
              <a:rPr lang="en-US" altLang="zh-TW" dirty="0" err="1"/>
              <a:t>birthDay</a:t>
            </a:r>
            <a:r>
              <a:rPr lang="en-US" altLang="zh-TW" dirty="0"/>
              <a:t> = new Date(1978, 0, 31);  </a:t>
            </a:r>
            <a:r>
              <a:rPr lang="en-US" altLang="zh-TW" dirty="0">
                <a:solidFill>
                  <a:srgbClr val="FF0000"/>
                </a:solidFill>
              </a:rPr>
              <a:t>//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Jan 31 00:00:00 1978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en-US" altLang="zh-TW" b="1" dirty="0"/>
              <a:t>new Date (</a:t>
            </a:r>
            <a:r>
              <a:rPr lang="en-US" altLang="zh-TW" i="1" dirty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altLang="zh-TW" b="1" dirty="0"/>
              <a:t>)</a:t>
            </a:r>
          </a:p>
          <a:p>
            <a:pPr lvl="2">
              <a:buFont typeface="Wingdings 2" panose="05020102010507070707" pitchFamily="18" charset="2"/>
              <a:buNone/>
              <a:defRPr/>
            </a:pPr>
            <a:r>
              <a:rPr lang="en-US" altLang="zh-TW" dirty="0" err="1"/>
              <a:t>var</a:t>
            </a:r>
            <a:r>
              <a:rPr lang="en-US" altLang="zh-TW" dirty="0"/>
              <a:t> day1970 = new Date(0);   </a:t>
            </a:r>
            <a:r>
              <a:rPr lang="en-US" altLang="zh-TW" dirty="0">
                <a:solidFill>
                  <a:srgbClr val="FF0000"/>
                </a:solidFill>
              </a:rPr>
              <a:t>// 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Jan 1 00:00:00 1970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en-US" altLang="zh-TW" b="1" dirty="0"/>
              <a:t>new Date(</a:t>
            </a:r>
            <a:r>
              <a:rPr lang="en-US" altLang="zh-TW" i="1" dirty="0" err="1">
                <a:latin typeface="Times New Roman" pitchFamily="18" charset="0"/>
                <a:cs typeface="Times New Roman" pitchFamily="18" charset="0"/>
              </a:rPr>
              <a:t>datestring</a:t>
            </a:r>
            <a:r>
              <a:rPr lang="en-US" altLang="zh-TW" b="1" dirty="0"/>
              <a:t>)</a:t>
            </a:r>
          </a:p>
          <a:p>
            <a:pPr lvl="2">
              <a:buFont typeface="Wingdings 2" panose="05020102010507070707" pitchFamily="18" charset="2"/>
              <a:buNone/>
              <a:defRPr/>
            </a:pPr>
            <a:r>
              <a:rPr lang="en-US" altLang="zh-TW" dirty="0" err="1"/>
              <a:t>var</a:t>
            </a:r>
            <a:r>
              <a:rPr lang="en-US" altLang="zh-TW" dirty="0"/>
              <a:t> someday = new Date("Mar 29 13:01 2009");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endParaRPr lang="zh-TW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>
            <a:extLst>
              <a:ext uri="{FF2B5EF4-FFF2-40B4-BE49-F238E27FC236}">
                <a16:creationId xmlns:a16="http://schemas.microsoft.com/office/drawing/2014/main" id="{873011CF-1609-4382-8F83-E7AC25AEE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altLang="zh-TW" sz="3600"/>
              <a:t>Date's Methods (1/3)</a:t>
            </a:r>
            <a:endParaRPr lang="zh-TW" altLang="en-US" sz="360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5E1A38DF-6F6C-476B-B804-3C32F99A37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9238" y="1125538"/>
          <a:ext cx="8710612" cy="434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5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3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  Methods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  Description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2"/>
                        </a:rPr>
                        <a:t>getFullYear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2"/>
                        </a:rPr>
                        <a:t>()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year, as a four-digit number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3"/>
                        </a:rPr>
                        <a:t>getMonth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3"/>
                        </a:rPr>
                        <a:t>()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month (from </a:t>
                      </a:r>
                      <a:r>
                        <a:rPr lang="en-US" sz="1800" b="1" kern="0" dirty="0">
                          <a:solidFill>
                            <a:srgbClr val="FF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0-11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4"/>
                        </a:rPr>
                        <a:t>getDate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4"/>
                        </a:rPr>
                        <a:t>()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day of the month (from 1-31)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5"/>
                        </a:rPr>
                        <a:t>getDay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5"/>
                        </a:rPr>
                        <a:t>()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day of the week (from 0-6)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6"/>
                        </a:rPr>
                        <a:t>getHours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6"/>
                        </a:rPr>
                        <a:t>()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hour (from 0-23)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7"/>
                        </a:rPr>
                        <a:t>getMinutes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7"/>
                        </a:rPr>
                        <a:t>()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minutes (from 0-59)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8"/>
                        </a:rPr>
                        <a:t>getSeconds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8"/>
                        </a:rPr>
                        <a:t>()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seconds (from 0-59)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9"/>
                        </a:rPr>
                        <a:t>getMilliseconds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9"/>
                        </a:rPr>
                        <a:t>()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milliseconds (from 0-999)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10"/>
                        </a:rPr>
                        <a:t>getTime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10"/>
                        </a:rPr>
                        <a:t>()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milliseconds since midnight Jan 1, 1970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6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11"/>
                        </a:rPr>
                        <a:t>getTimezoneOffset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11"/>
                        </a:rPr>
                        <a:t>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Difference in minutes between local time and Greenwich Mean Time (GMT)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0" marB="1905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5881" name="文字方塊 5">
            <a:extLst>
              <a:ext uri="{FF2B5EF4-FFF2-40B4-BE49-F238E27FC236}">
                <a16:creationId xmlns:a16="http://schemas.microsoft.com/office/drawing/2014/main" id="{6F460A35-ACDF-4BAA-95E6-8B331D7DF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3" y="5694363"/>
            <a:ext cx="8499475" cy="72390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getUTCFullYear(), getUTCMonth(), getUTCDate(), getUTCDay(), getUTCHours(),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getUTCMinutes(), getUTCSeconds(), getUTCMilliseconds()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>
            <a:extLst>
              <a:ext uri="{FF2B5EF4-FFF2-40B4-BE49-F238E27FC236}">
                <a16:creationId xmlns:a16="http://schemas.microsoft.com/office/drawing/2014/main" id="{396D1981-02FC-4708-BA3A-22F64020F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altLang="zh-TW" sz="3600"/>
              <a:t>Date's Methods (2/3)</a:t>
            </a:r>
            <a:endParaRPr lang="zh-TW" altLang="en-US" sz="360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AE050B0-2A4B-4C22-A3F0-6F1CCAD4AB3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9238" y="1125538"/>
          <a:ext cx="8710612" cy="3392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5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  Methods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  Description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2"/>
                        </a:rPr>
                        <a:t>setFullYear</a:t>
                      </a:r>
                      <a:r>
                        <a:rPr kumimoji="0"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2"/>
                        </a:rPr>
                        <a:t>()</a:t>
                      </a:r>
                      <a:endParaRPr kumimoji="0" lang="zh-TW" sz="1800" kern="0" dirty="0">
                        <a:solidFill>
                          <a:srgbClr val="900B09"/>
                        </a:solidFill>
                        <a:latin typeface="Verdana"/>
                        <a:ea typeface="新細明體"/>
                        <a:cs typeface="新細明體"/>
                        <a:hlinkClick r:id="rId3"/>
                      </a:endParaRPr>
                    </a:p>
                  </a:txBody>
                  <a:tcPr marL="72005" marR="19051" marT="19052" marB="190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year, as a four-digit number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4"/>
                        </a:rPr>
                        <a:t>setMonth</a:t>
                      </a:r>
                      <a:r>
                        <a:rPr kumimoji="0"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4"/>
                        </a:rPr>
                        <a:t>()</a:t>
                      </a:r>
                      <a:endParaRPr kumimoji="0" lang="zh-TW" sz="1800" kern="0" dirty="0">
                        <a:solidFill>
                          <a:srgbClr val="900B09"/>
                        </a:solidFill>
                        <a:latin typeface="Verdana"/>
                        <a:ea typeface="新細明體"/>
                        <a:cs typeface="新細明體"/>
                        <a:hlinkClick r:id="rId3"/>
                      </a:endParaRPr>
                    </a:p>
                  </a:txBody>
                  <a:tcPr marL="72005" marR="19051" marT="19052" marB="190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month (from 0-11)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5"/>
                        </a:rPr>
                        <a:t>setDate</a:t>
                      </a:r>
                      <a:r>
                        <a:rPr kumimoji="0"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5"/>
                        </a:rPr>
                        <a:t>()</a:t>
                      </a:r>
                      <a:endParaRPr kumimoji="0" lang="zh-TW" sz="1800" kern="0" dirty="0">
                        <a:solidFill>
                          <a:srgbClr val="900B09"/>
                        </a:solidFill>
                        <a:latin typeface="Verdana"/>
                        <a:ea typeface="新細明體"/>
                        <a:cs typeface="新細明體"/>
                        <a:hlinkClick r:id="rId3"/>
                      </a:endParaRPr>
                    </a:p>
                  </a:txBody>
                  <a:tcPr marL="72005" marR="19051" marT="19052" marB="190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day of the month (from 1-31)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6"/>
                        </a:rPr>
                        <a:t>setHours</a:t>
                      </a:r>
                      <a:r>
                        <a:rPr kumimoji="0"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6"/>
                        </a:rPr>
                        <a:t>()</a:t>
                      </a:r>
                      <a:endParaRPr kumimoji="0" lang="zh-TW" sz="1800" kern="0" dirty="0">
                        <a:solidFill>
                          <a:srgbClr val="900B09"/>
                        </a:solidFill>
                        <a:latin typeface="Verdana"/>
                        <a:ea typeface="新細明體"/>
                        <a:cs typeface="新細明體"/>
                        <a:hlinkClick r:id="rId3"/>
                      </a:endParaRPr>
                    </a:p>
                  </a:txBody>
                  <a:tcPr marL="72005" marR="19051" marT="19052" marB="190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hour (from 0-23)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7"/>
                        </a:rPr>
                        <a:t>setMinutes</a:t>
                      </a:r>
                      <a:r>
                        <a:rPr kumimoji="0"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7"/>
                        </a:rPr>
                        <a:t>()</a:t>
                      </a:r>
                      <a:endParaRPr kumimoji="0" lang="zh-TW" sz="1800" kern="0" dirty="0">
                        <a:solidFill>
                          <a:srgbClr val="900B09"/>
                        </a:solidFill>
                        <a:latin typeface="Verdana"/>
                        <a:ea typeface="新細明體"/>
                        <a:cs typeface="新細明體"/>
                        <a:hlinkClick r:id="rId3"/>
                      </a:endParaRPr>
                    </a:p>
                  </a:txBody>
                  <a:tcPr marL="72005" marR="19051" marT="19052" marB="190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minutes (from 0-59)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8"/>
                        </a:rPr>
                        <a:t>setSeconds</a:t>
                      </a:r>
                      <a:r>
                        <a:rPr kumimoji="0"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8"/>
                        </a:rPr>
                        <a:t>()</a:t>
                      </a:r>
                      <a:endParaRPr kumimoji="0" lang="zh-TW" sz="1800" kern="0" dirty="0">
                        <a:solidFill>
                          <a:srgbClr val="900B09"/>
                        </a:solidFill>
                        <a:latin typeface="Verdana"/>
                        <a:ea typeface="新細明體"/>
                        <a:cs typeface="新細明體"/>
                        <a:hlinkClick r:id="rId3"/>
                      </a:endParaRPr>
                    </a:p>
                  </a:txBody>
                  <a:tcPr marL="72005" marR="19051" marT="19052" marB="190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seconds (from 0-59)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8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9"/>
                        </a:rPr>
                        <a:t>setMilliseconds</a:t>
                      </a:r>
                      <a:r>
                        <a:rPr kumimoji="0"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9"/>
                        </a:rPr>
                        <a:t>()</a:t>
                      </a:r>
                      <a:endParaRPr kumimoji="0" lang="zh-TW" sz="1800" kern="0" dirty="0">
                        <a:solidFill>
                          <a:srgbClr val="900B09"/>
                        </a:solidFill>
                        <a:latin typeface="Verdana"/>
                        <a:ea typeface="新細明體"/>
                        <a:cs typeface="新細明體"/>
                        <a:hlinkClick r:id="rId3"/>
                      </a:endParaRPr>
                    </a:p>
                  </a:txBody>
                  <a:tcPr marL="72005" marR="19051" marT="19052" marB="190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milliseconds (from 0-999)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8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10"/>
                        </a:rPr>
                        <a:t>setTime</a:t>
                      </a:r>
                      <a:r>
                        <a:rPr kumimoji="0"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10"/>
                        </a:rPr>
                        <a:t>()</a:t>
                      </a:r>
                      <a:endParaRPr kumimoji="0" lang="zh-TW" sz="1800" kern="0" dirty="0">
                        <a:solidFill>
                          <a:srgbClr val="900B09"/>
                        </a:solidFill>
                        <a:latin typeface="Verdana"/>
                        <a:ea typeface="新細明體"/>
                        <a:cs typeface="新細明體"/>
                        <a:hlinkClick r:id="rId3"/>
                      </a:endParaRPr>
                    </a:p>
                  </a:txBody>
                  <a:tcPr marL="72005" marR="19051" marT="19052" marB="190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milliseconds since midnight Jan 1, 1970</a:t>
                      </a:r>
                      <a:endParaRPr lang="zh-TW" sz="3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5" marR="19051" marT="19052" marB="1905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6899" name="文字方塊 5">
            <a:extLst>
              <a:ext uri="{FF2B5EF4-FFF2-40B4-BE49-F238E27FC236}">
                <a16:creationId xmlns:a16="http://schemas.microsoft.com/office/drawing/2014/main" id="{AA86032E-61D4-4563-BD44-C9C75C180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" y="4953000"/>
            <a:ext cx="7102475" cy="72390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setUTCFullYear(), setUTCMonth(), setUTCDate(), setUTCHours(),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setUTCMinutes(), setUTCSeconds(), setUTCMilliseconds()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>
            <a:extLst>
              <a:ext uri="{FF2B5EF4-FFF2-40B4-BE49-F238E27FC236}">
                <a16:creationId xmlns:a16="http://schemas.microsoft.com/office/drawing/2014/main" id="{131947B5-FD5E-45E5-9CF5-B6DF7DA34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Date's Methods (3/3)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44CC150-CBD4-40D2-BAC6-A5552F09E1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4813" y="1600200"/>
          <a:ext cx="8464550" cy="4846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8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  Methods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1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  Description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2001" marR="19050" marT="19051" marB="1905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2"/>
                        </a:rPr>
                        <a:t>toString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2"/>
                        </a:rPr>
                        <a:t>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Convert to a string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3"/>
                        </a:rPr>
                        <a:t>toDateString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3"/>
                        </a:rPr>
                        <a:t>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date portion in readable form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4"/>
                        </a:rPr>
                        <a:t>toTimeString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4"/>
                        </a:rPr>
                        <a:t>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The time portion in readable form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5"/>
                        </a:rPr>
                        <a:t>toLocaleString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5"/>
                        </a:rPr>
                        <a:t>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Convert to a string, according to local time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6"/>
                        </a:rPr>
                        <a:t>toLocaleDateString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6"/>
                        </a:rPr>
                        <a:t>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Convert to a string, according to local time, and returns the date portion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7"/>
                        </a:rPr>
                        <a:t>toLocaleTimeString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7"/>
                        </a:rPr>
                        <a:t>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Convert to a string, according to local time,</a:t>
                      </a:r>
                      <a:r>
                        <a:rPr lang="en-US" sz="1800" kern="0" baseline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 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and returns the time portion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8"/>
                        </a:rPr>
                        <a:t>toUTCString</a:t>
                      </a: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8"/>
                        </a:rPr>
                        <a:t>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Convert to a string, according to universal time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6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9"/>
                        </a:rPr>
                        <a:t>parse()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Takes a date string and returns the number of milliseconds since midnight of January 1, 1970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1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900B09"/>
                          </a:solidFill>
                          <a:latin typeface="Verdana"/>
                          <a:ea typeface="新細明體"/>
                          <a:cs typeface="新細明體"/>
                          <a:hlinkClick r:id="rId10"/>
                        </a:rPr>
                        <a:t>UTC()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latin typeface="Verdana"/>
                          <a:ea typeface="新細明體"/>
                          <a:cs typeface="新細明體"/>
                        </a:rPr>
                        <a:t>Takes a date and returns the number of milliseconds since midnight of January 1, 1970 according to universal time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9050" marR="19050" marT="19051" marB="1905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>
            <a:extLst>
              <a:ext uri="{FF2B5EF4-FFF2-40B4-BE49-F238E27FC236}">
                <a16:creationId xmlns:a16="http://schemas.microsoft.com/office/drawing/2014/main" id="{76B49691-6E6B-494A-8209-57B74B5CF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Date Examples</a:t>
            </a:r>
            <a:endParaRPr lang="zh-TW" altLang="en-US"/>
          </a:p>
        </p:txBody>
      </p:sp>
      <p:sp>
        <p:nvSpPr>
          <p:cNvPr id="38915" name="內容版面配置區 2">
            <a:extLst>
              <a:ext uri="{FF2B5EF4-FFF2-40B4-BE49-F238E27FC236}">
                <a16:creationId xmlns:a16="http://schemas.microsoft.com/office/drawing/2014/main" id="{D74D70C2-06FB-4C88-8FBF-F8D066038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18513" cy="4686300"/>
          </a:xfrm>
        </p:spPr>
        <p:txBody>
          <a:bodyPr/>
          <a:lstStyle/>
          <a:p>
            <a:r>
              <a:rPr lang="en-US" altLang="zh-TW" dirty="0"/>
              <a:t>Date methods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dirty="0">
                <a:hlinkClick r:id="rId2"/>
              </a:rPr>
              <a:t>https://ycchen.im.ncnu.edu.tw/www2011/lab/date.html</a:t>
            </a:r>
            <a:endParaRPr lang="en-US" altLang="zh-TW" sz="2400" dirty="0"/>
          </a:p>
          <a:p>
            <a:pPr>
              <a:buFont typeface="Wingdings 2" panose="05020102010507070707" pitchFamily="18" charset="2"/>
              <a:buNone/>
            </a:pPr>
            <a:endParaRPr lang="en-US" altLang="zh-TW" sz="2400" dirty="0"/>
          </a:p>
          <a:p>
            <a:endParaRPr lang="en-US" altLang="zh-TW" dirty="0"/>
          </a:p>
          <a:p>
            <a:r>
              <a:rPr lang="zh-TW" altLang="en-US" dirty="0"/>
              <a:t>日期時間計算</a:t>
            </a:r>
            <a:endParaRPr lang="en-US" altLang="zh-TW" dirty="0"/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dirty="0">
                <a:hlinkClick r:id="rId3"/>
              </a:rPr>
              <a:t>https://ycchen.im.ncnu.edu.tw/www2011/lab/date1.html</a:t>
            </a:r>
            <a:endParaRPr lang="en-US" altLang="zh-TW" sz="2400" dirty="0">
              <a:hlinkClick r:id="rId4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9BFF6873-0E4F-4292-A14F-29AEF06EF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encodeURI(), decodeURI()</a:t>
            </a:r>
            <a:endParaRPr lang="zh-TW" altLang="en-US"/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9E05F3E5-76C6-480D-999B-4A6C41BE1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571625"/>
            <a:ext cx="8501063" cy="2286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var uUri = "http://www.google.com.tw/search?q=</a:t>
            </a:r>
            <a:r>
              <a:rPr lang="zh-TW" altLang="en-US" sz="2000"/>
              <a:t>暨南大學</a:t>
            </a:r>
            <a:r>
              <a:rPr lang="en-US" altLang="zh-TW" sz="2000"/>
              <a:t>";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var eUri = encodeURI(uUri);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document.write(uUri + "&lt;br /&gt;");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document.write(eUri + "&lt;br /&gt;");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document.write(decodeURI(eUri) + "&lt;br /&gt;");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zh-TW" altLang="en-US" sz="2000"/>
          </a:p>
        </p:txBody>
      </p:sp>
      <p:sp>
        <p:nvSpPr>
          <p:cNvPr id="15364" name="Rectangle 6">
            <a:extLst>
              <a:ext uri="{FF2B5EF4-FFF2-40B4-BE49-F238E27FC236}">
                <a16:creationId xmlns:a16="http://schemas.microsoft.com/office/drawing/2014/main" id="{D51AFAAA-0234-4172-8B5B-16A014BD0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4498787"/>
            <a:ext cx="88519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</a:rPr>
              <a:t>https://www.google.com.tw/search?q=</a:t>
            </a:r>
            <a:r>
              <a:rPr lang="zh-TW" altLang="en-US" sz="1800" dirty="0">
                <a:latin typeface="Arial" panose="020B0604020202020204" pitchFamily="34" charset="0"/>
              </a:rPr>
              <a:t>暨南大學</a:t>
            </a:r>
            <a:br>
              <a:rPr lang="zh-TW" altLang="en-US" sz="1800" dirty="0">
                <a:latin typeface="Arial" panose="020B0604020202020204" pitchFamily="34" charset="0"/>
              </a:rPr>
            </a:br>
            <a:r>
              <a:rPr lang="en-US" altLang="zh-TW" sz="1600" dirty="0">
                <a:latin typeface="Arial" panose="020B0604020202020204" pitchFamily="34" charset="0"/>
              </a:rPr>
              <a:t>https://www.google.com.tw/search?q=%E6%9A%A8%E5%8D%97%E5%A4%A7%E5%AD%B8</a:t>
            </a:r>
            <a:br>
              <a:rPr lang="en-US" altLang="zh-TW" sz="1400" dirty="0">
                <a:latin typeface="Arial" panose="020B0604020202020204" pitchFamily="34" charset="0"/>
              </a:rPr>
            </a:br>
            <a:r>
              <a:rPr lang="en-US" altLang="zh-TW" sz="1800" dirty="0">
                <a:latin typeface="Arial" panose="020B0604020202020204" pitchFamily="34" charset="0"/>
              </a:rPr>
              <a:t>https://www.google.com.tw/search?q=</a:t>
            </a:r>
            <a:r>
              <a:rPr lang="zh-TW" altLang="en-US" sz="1800" dirty="0">
                <a:latin typeface="Arial" panose="020B0604020202020204" pitchFamily="34" charset="0"/>
              </a:rPr>
              <a:t>暨南大學</a:t>
            </a:r>
            <a:r>
              <a:rPr lang="zh-TW" altLang="en-US" sz="1400" dirty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0DFFDEE-1D68-46CD-9DE4-8E7DA19665C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14387"/>
          </a:xfrm>
        </p:spPr>
        <p:txBody>
          <a:bodyPr/>
          <a:lstStyle/>
          <a:p>
            <a:r>
              <a:rPr lang="en-US" altLang="zh-TW"/>
              <a:t>isNaN()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091DE94-57EF-4F17-971C-96FE511C0E1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00063" y="1228725"/>
            <a:ext cx="7772400" cy="5457825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&lt;head&gt;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&lt;script type="text/javascript"&gt;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window.onload = function() {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   document.getElementById(ageBtn).onclick=chkAge;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};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function chkAge() {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   var age = document.getElementById(age).value;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   if (</a:t>
            </a:r>
            <a:r>
              <a:rPr lang="en-US" altLang="zh-TW" sz="1800" b="1">
                <a:solidFill>
                  <a:srgbClr val="FF0000"/>
                </a:solidFill>
                <a:latin typeface="Courier New" panose="02070309020205020404" pitchFamily="49" charset="0"/>
              </a:rPr>
              <a:t>isNaN(age)</a:t>
            </a:r>
            <a:r>
              <a:rPr lang="en-US" altLang="zh-TW" sz="1800" b="1">
                <a:latin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      output.innerHTML = "</a:t>
            </a:r>
            <a:r>
              <a:rPr lang="zh-TW" altLang="en-US" sz="1800" b="1">
                <a:latin typeface="Courier New" panose="02070309020205020404" pitchFamily="49" charset="0"/>
              </a:rPr>
              <a:t>年齡輸入錯誤</a:t>
            </a:r>
            <a:r>
              <a:rPr lang="en-US" altLang="zh-TW" sz="1800" b="1">
                <a:latin typeface="Courier New" panose="02070309020205020404" pitchFamily="49" charset="0"/>
              </a:rPr>
              <a:t>!";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      // ...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   }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&lt;/script&gt;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&lt;/head&gt;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&lt;body&gt;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&lt;form …&gt;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Age: &lt;input type="text" id="age" /&gt;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&lt;input type="button" id="ageBtn" value="Check"/&gt; &lt;br/&gt;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&lt;/form&gt;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</a:rPr>
              <a:t>&lt;/body&gt;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336AC850-6233-42F3-AABA-CB824C4FB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3" y="4143375"/>
            <a:ext cx="4335462" cy="62865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Rectangle 5">
            <a:extLst>
              <a:ext uri="{FF2B5EF4-FFF2-40B4-BE49-F238E27FC236}">
                <a16:creationId xmlns:a16="http://schemas.microsoft.com/office/drawing/2014/main" id="{55B397D1-EA33-4C69-B69B-C748FF84B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874" y="4911725"/>
            <a:ext cx="5848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hlinkClick r:id="rId3"/>
              </a:rPr>
              <a:t>https://ycchen.im.ncnu.edu.tw/www2011/lab/isNaN.html</a:t>
            </a:r>
            <a:endParaRPr lang="zh-TW" altLang="en-US" sz="1800" dirty="0">
              <a:latin typeface="Arial" panose="020B060402020202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BD7BFED-445F-46C5-AEEC-DED1135F8DD6}"/>
              </a:ext>
            </a:extLst>
          </p:cNvPr>
          <p:cNvSpPr txBox="1"/>
          <p:nvPr/>
        </p:nvSpPr>
        <p:spPr>
          <a:xfrm>
            <a:off x="457200" y="508000"/>
            <a:ext cx="27606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</a:t>
            </a:r>
            <a:r>
              <a:rPr lang="en-US" altLang="zh-TW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N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umber?</a:t>
            </a:r>
            <a:endParaRPr lang="zh-TW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1677E08D-A754-4ACD-9ABA-23C33234E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JavaScript Objects</a:t>
            </a:r>
            <a:endParaRPr lang="zh-TW" altLang="en-US"/>
          </a:p>
        </p:txBody>
      </p:sp>
      <p:sp>
        <p:nvSpPr>
          <p:cNvPr id="17411" name="內容版面配置區 2">
            <a:extLst>
              <a:ext uri="{FF2B5EF4-FFF2-40B4-BE49-F238E27FC236}">
                <a16:creationId xmlns:a16="http://schemas.microsoft.com/office/drawing/2014/main" id="{08702192-32DC-4546-B831-8B9C2EE3F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Boolean</a:t>
            </a:r>
          </a:p>
          <a:p>
            <a:pPr eaLnBrk="1" hangingPunct="1"/>
            <a:r>
              <a:rPr lang="en-US" altLang="zh-TW"/>
              <a:t>Number</a:t>
            </a:r>
          </a:p>
          <a:p>
            <a:pPr eaLnBrk="1" hangingPunct="1"/>
            <a:r>
              <a:rPr lang="en-US" altLang="zh-TW"/>
              <a:t>String</a:t>
            </a:r>
          </a:p>
          <a:p>
            <a:pPr eaLnBrk="1" hangingPunct="1"/>
            <a:r>
              <a:rPr lang="en-US" altLang="zh-TW"/>
              <a:t>Array</a:t>
            </a:r>
          </a:p>
          <a:p>
            <a:pPr eaLnBrk="1" hangingPunct="1"/>
            <a:r>
              <a:rPr lang="en-US" altLang="zh-TW"/>
              <a:t>Math</a:t>
            </a:r>
          </a:p>
          <a:p>
            <a:pPr eaLnBrk="1" hangingPunct="1"/>
            <a:r>
              <a:rPr lang="en-US" altLang="zh-TW"/>
              <a:t>Date</a:t>
            </a:r>
          </a:p>
          <a:p>
            <a:pPr eaLnBrk="1" hangingPunct="1"/>
            <a:r>
              <a:rPr lang="en-US" altLang="zh-TW">
                <a:hlinkClick r:id="rId2"/>
              </a:rPr>
              <a:t>RegExp</a:t>
            </a:r>
            <a:endParaRPr lang="en-US" altLang="zh-TW"/>
          </a:p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B76F07AA-79EA-499F-9868-5FC191C95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Boolean Object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301B61-B683-4E3B-A7A1-073DF3701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6863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ß"/>
              <a:defRPr/>
            </a:pPr>
            <a:r>
              <a:rPr lang="en-US" sz="2000" dirty="0"/>
              <a:t>Create Boolean objects with an initial value of false: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Boolean();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Boolean(0);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Boolean(null);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Boolean("");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Boolean(false);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</a:t>
            </a:r>
            <a:r>
              <a:rPr lang="en-US" sz="1800" dirty="0" err="1"/>
              <a:t>NaN</a:t>
            </a:r>
            <a:r>
              <a:rPr lang="en-US" sz="1800" dirty="0"/>
              <a:t>);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ß"/>
              <a:defRPr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Wingdings 2"/>
              <a:buChar char="ß"/>
              <a:defRPr/>
            </a:pPr>
            <a:r>
              <a:rPr lang="en-US" sz="2000" dirty="0"/>
              <a:t>Create Boolean objects with an initial value of true: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Boolean(1);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Boolean(true);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Boolean("true");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Boolean("false");     </a:t>
            </a:r>
            <a:r>
              <a:rPr lang="en-US" sz="1800" dirty="0">
                <a:solidFill>
                  <a:srgbClr val="FF0000"/>
                </a:solidFill>
                <a:sym typeface="Wingdings" pitchFamily="2" charset="2"/>
              </a:rPr>
              <a:t></a:t>
            </a:r>
            <a:r>
              <a:rPr lang="en-US" sz="1800" dirty="0">
                <a:sym typeface="Wingdings" pitchFamily="2" charset="2"/>
              </a:rPr>
              <a:t>  </a:t>
            </a:r>
            <a:r>
              <a:rPr lang="en-US" sz="1800" dirty="0">
                <a:solidFill>
                  <a:srgbClr val="FF0000"/>
                </a:solidFill>
                <a:sym typeface="Wingdings" pitchFamily="2" charset="2"/>
              </a:rPr>
              <a:t></a:t>
            </a:r>
            <a:endParaRPr lang="en-US" sz="1800" dirty="0">
              <a:solidFill>
                <a:srgbClr val="FF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myBoolean</a:t>
            </a:r>
            <a:r>
              <a:rPr lang="en-US" sz="1800" dirty="0"/>
              <a:t>=new Boolean("Richard");</a:t>
            </a:r>
            <a:endParaRPr lang="zh-TW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>
            <a:extLst>
              <a:ext uri="{FF2B5EF4-FFF2-40B4-BE49-F238E27FC236}">
                <a16:creationId xmlns:a16="http://schemas.microsoft.com/office/drawing/2014/main" id="{9E91A315-B2C5-48B8-8388-B7836DF65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Number Object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CF99AB-1DE7-46AE-B557-03FF5267D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6375"/>
            <a:ext cx="8229600" cy="46863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var </a:t>
            </a:r>
            <a:r>
              <a:rPr lang="en-US" dirty="0" err="1"/>
              <a:t>myNum</a:t>
            </a:r>
            <a:r>
              <a:rPr lang="en-US" dirty="0"/>
              <a:t>=new Number(86);</a:t>
            </a:r>
            <a:r>
              <a:rPr lang="zh-TW" altLang="en-US" dirty="0"/>
              <a:t> 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var </a:t>
            </a:r>
            <a:r>
              <a:rPr lang="en-US" dirty="0" err="1"/>
              <a:t>myNum</a:t>
            </a:r>
            <a:r>
              <a:rPr lang="en-US" dirty="0"/>
              <a:t> = 86;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ß"/>
              <a:defRPr/>
            </a:pPr>
            <a:r>
              <a:rPr lang="en-US" altLang="zh-TW" dirty="0"/>
              <a:t>Properties: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en-US" dirty="0"/>
              <a:t>MAX_VALUE, MIN_VALUE, </a:t>
            </a:r>
            <a:r>
              <a:rPr lang="en-US" dirty="0" err="1"/>
              <a:t>NaN</a:t>
            </a:r>
            <a:r>
              <a:rPr lang="en-US" dirty="0"/>
              <a:t>, NEGATIVE_INFINITY, POSITIVE_INFINITY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ß"/>
              <a:defRPr/>
            </a:pPr>
            <a:r>
              <a:rPr lang="en-US" altLang="zh-TW" dirty="0"/>
              <a:t>Methods: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en-US" dirty="0" err="1"/>
              <a:t>toExponential</a:t>
            </a:r>
            <a:r>
              <a:rPr lang="en-US" dirty="0"/>
              <a:t>(</a:t>
            </a:r>
            <a:r>
              <a:rPr lang="en-US" i="1" dirty="0"/>
              <a:t>num</a:t>
            </a:r>
            <a:r>
              <a:rPr lang="en-US" dirty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en-US" dirty="0" err="1"/>
              <a:t>toFixed</a:t>
            </a:r>
            <a:r>
              <a:rPr lang="en-US" dirty="0"/>
              <a:t>(</a:t>
            </a:r>
            <a:r>
              <a:rPr lang="en-US" i="1" dirty="0"/>
              <a:t>num</a:t>
            </a:r>
            <a:r>
              <a:rPr lang="en-US" dirty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en-US" dirty="0" err="1"/>
              <a:t>toPrecision</a:t>
            </a:r>
            <a:r>
              <a:rPr lang="en-US" dirty="0"/>
              <a:t>(</a:t>
            </a:r>
            <a:r>
              <a:rPr lang="en-US" i="1" dirty="0"/>
              <a:t>num</a:t>
            </a:r>
            <a:r>
              <a:rPr lang="en-US" dirty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en-US" dirty="0" err="1"/>
              <a:t>toString</a:t>
            </a:r>
            <a:r>
              <a:rPr lang="en-US" dirty="0"/>
              <a:t>( )</a:t>
            </a:r>
          </a:p>
        </p:txBody>
      </p:sp>
      <p:sp>
        <p:nvSpPr>
          <p:cNvPr id="19460" name="矩形 3">
            <a:extLst>
              <a:ext uri="{FF2B5EF4-FFF2-40B4-BE49-F238E27FC236}">
                <a16:creationId xmlns:a16="http://schemas.microsoft.com/office/drawing/2014/main" id="{4D06E2F1-DFE1-4F47-9EE0-793D3CB8C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7525" y="3819525"/>
            <a:ext cx="4756150" cy="203200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zh-TW" sz="1800"/>
              <a:t>var num = 5000; </a:t>
            </a:r>
            <a:br>
              <a:rPr kumimoji="0" lang="pt-BR" altLang="zh-TW" sz="1800"/>
            </a:br>
            <a:r>
              <a:rPr kumimoji="0" lang="pt-BR" altLang="zh-TW" sz="1800"/>
              <a:t>var n2E = num.toExponential(2);  //5.00e+3</a:t>
            </a:r>
            <a:br>
              <a:rPr kumimoji="0" lang="pt-BR" altLang="zh-TW" sz="1800"/>
            </a:br>
            <a:r>
              <a:rPr kumimoji="0" lang="pt-BR" altLang="zh-TW" sz="1800"/>
              <a:t>var numObj = 6000;</a:t>
            </a:r>
            <a:br>
              <a:rPr kumimoji="0" lang="pt-BR" altLang="zh-TW" sz="1800"/>
            </a:br>
            <a:r>
              <a:rPr kumimoji="0" lang="pt-BR" altLang="zh-TW" sz="1800"/>
              <a:t>var o2E= numObj.toExponential(1);</a:t>
            </a:r>
            <a:r>
              <a:rPr kumimoji="0" lang="zh-TW" altLang="en-US" sz="1800"/>
              <a:t> </a:t>
            </a:r>
            <a:r>
              <a:rPr kumimoji="0" lang="en-US" altLang="zh-TW" sz="1800"/>
              <a:t>//</a:t>
            </a:r>
            <a:r>
              <a:rPr kumimoji="0" lang="pt-BR" altLang="zh-TW" sz="1800"/>
              <a:t>6.0e+3</a:t>
            </a:r>
            <a:br>
              <a:rPr kumimoji="0" lang="pt-BR" altLang="zh-TW" sz="1800"/>
            </a:br>
            <a:r>
              <a:rPr kumimoji="0" lang="pt-BR" altLang="zh-TW" sz="1800"/>
              <a:t>var num2 = 3.456;</a:t>
            </a:r>
            <a:br>
              <a:rPr kumimoji="0" lang="pt-BR" altLang="zh-TW" sz="1800"/>
            </a:br>
            <a:r>
              <a:rPr kumimoji="0" lang="pt-BR" altLang="zh-TW" sz="1800"/>
              <a:t>var n2F = num2.toFixed(1); //3.5</a:t>
            </a:r>
            <a:br>
              <a:rPr kumimoji="0" lang="pt-BR" altLang="zh-TW" sz="1800"/>
            </a:br>
            <a:r>
              <a:rPr kumimoji="0" lang="pt-BR" altLang="zh-TW" sz="1800"/>
              <a:t>var n2P = num2.toPrecision(3);  //3.46</a:t>
            </a:r>
            <a:endParaRPr kumimoji="0" lang="zh-TW" altLang="en-US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>
            <a:extLst>
              <a:ext uri="{FF2B5EF4-FFF2-40B4-BE49-F238E27FC236}">
                <a16:creationId xmlns:a16="http://schemas.microsoft.com/office/drawing/2014/main" id="{2BA8675E-DAC7-469C-A9BE-FF8AECD5C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String Object</a:t>
            </a:r>
            <a:endParaRPr lang="zh-TW" altLang="en-US"/>
          </a:p>
        </p:txBody>
      </p:sp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5B72C125-F773-41E5-83DC-FD28EBDDF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6988"/>
            <a:ext cx="8572500" cy="52863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/>
              <a:t>var myStr=new String("Hello World!");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/>
              <a:t>var myStr = "Hello World!";</a:t>
            </a:r>
          </a:p>
          <a:p>
            <a:pPr eaLnBrk="1" hangingPunct="1"/>
            <a:r>
              <a:rPr lang="en-US" altLang="zh-TW" sz="2800"/>
              <a:t>Properties: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b="1"/>
              <a:t>length</a:t>
            </a:r>
          </a:p>
          <a:p>
            <a:pPr eaLnBrk="1" hangingPunct="1"/>
            <a:r>
              <a:rPr lang="en-US" altLang="zh-TW" sz="2800"/>
              <a:t>Methods:</a:t>
            </a:r>
          </a:p>
          <a:p>
            <a:pPr lvl="1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 b="1"/>
              <a:t>charAt</a:t>
            </a:r>
            <a:r>
              <a:rPr lang="en-US" altLang="zh-TW" sz="2000"/>
              <a:t>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n-US" altLang="zh-TW" sz="2000"/>
              <a:t>), charCodeAt(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n-US" altLang="zh-TW" sz="2000"/>
              <a:t>)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/>
              <a:t>concat(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stringX</a:t>
            </a:r>
            <a:r>
              <a:rPr lang="en-US" altLang="zh-TW" sz="2000">
                <a:solidFill>
                  <a:srgbClr val="0070C0"/>
                </a:solidFill>
              </a:rPr>
              <a:t>, </a:t>
            </a:r>
            <a:r>
              <a:rPr lang="en-US" altLang="zh-TW" sz="20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stringX</a:t>
            </a:r>
            <a:r>
              <a:rPr lang="en-US" altLang="zh-TW" sz="2000">
                <a:solidFill>
                  <a:srgbClr val="0070C0"/>
                </a:solidFill>
              </a:rPr>
              <a:t>,..., </a:t>
            </a:r>
            <a:r>
              <a:rPr lang="en-US" altLang="zh-TW" sz="20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stringX</a:t>
            </a:r>
            <a:r>
              <a:rPr lang="en-US" altLang="zh-TW" sz="2000"/>
              <a:t>)</a:t>
            </a:r>
          </a:p>
          <a:p>
            <a:pPr lvl="1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/>
              <a:t>fromCharCode(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numX</a:t>
            </a:r>
            <a:r>
              <a:rPr lang="en-US" altLang="zh-TW" sz="2000">
                <a:solidFill>
                  <a:srgbClr val="0070C0"/>
                </a:solidFill>
              </a:rPr>
              <a:t>, </a:t>
            </a:r>
            <a:r>
              <a:rPr lang="en-US" altLang="zh-TW" sz="20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numX</a:t>
            </a:r>
            <a:r>
              <a:rPr lang="en-US" altLang="zh-TW" sz="2000">
                <a:solidFill>
                  <a:srgbClr val="0070C0"/>
                </a:solidFill>
              </a:rPr>
              <a:t>,..., </a:t>
            </a:r>
            <a:r>
              <a:rPr lang="en-US" altLang="zh-TW" sz="20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numX</a:t>
            </a:r>
            <a:r>
              <a:rPr lang="en-US" altLang="zh-TW" sz="2000"/>
              <a:t>)</a:t>
            </a:r>
          </a:p>
          <a:p>
            <a:pPr lvl="1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 b="1"/>
              <a:t>indexOf</a:t>
            </a:r>
            <a:r>
              <a:rPr lang="en-US" altLang="zh-TW" sz="2000"/>
              <a:t>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searchvalue</a:t>
            </a:r>
            <a:r>
              <a:rPr lang="en-US" altLang="zh-TW" sz="2000">
                <a:solidFill>
                  <a:srgbClr val="0070C0"/>
                </a:solidFill>
              </a:rPr>
              <a:t>, </a:t>
            </a:r>
            <a:r>
              <a:rPr lang="en-US" altLang="zh-TW" sz="20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fromindex</a:t>
            </a:r>
            <a:r>
              <a:rPr lang="en-US" altLang="zh-TW" sz="2000"/>
              <a:t>), lastIndexOf(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searchvalue</a:t>
            </a:r>
            <a:r>
              <a:rPr lang="en-US" altLang="zh-TW" sz="2000">
                <a:solidFill>
                  <a:srgbClr val="0070C0"/>
                </a:solidFill>
              </a:rPr>
              <a:t>, </a:t>
            </a:r>
            <a:r>
              <a:rPr lang="en-US" altLang="zh-TW" sz="20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fromindex</a:t>
            </a:r>
            <a:r>
              <a:rPr lang="en-US" altLang="zh-TW" sz="2000"/>
              <a:t>)</a:t>
            </a:r>
          </a:p>
          <a:p>
            <a:pPr lvl="1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/>
              <a:t>match(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searchvalue</a:t>
            </a:r>
            <a:r>
              <a:rPr lang="en-US" altLang="zh-TW" sz="2000"/>
              <a:t>), search(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searchvalue</a:t>
            </a:r>
            <a:r>
              <a:rPr lang="en-US" altLang="zh-TW" sz="2000"/>
              <a:t>)</a:t>
            </a:r>
          </a:p>
          <a:p>
            <a:pPr lvl="1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/>
              <a:t>replace(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findstring</a:t>
            </a:r>
            <a:r>
              <a:rPr lang="en-US" altLang="zh-TW" sz="2000"/>
              <a:t>, 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newstring</a:t>
            </a:r>
            <a:r>
              <a:rPr lang="en-US" altLang="zh-TW" sz="2000"/>
              <a:t>)</a:t>
            </a:r>
          </a:p>
          <a:p>
            <a:pPr lvl="1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/>
              <a:t>toLowerCase( ), toUpperCase( ) </a:t>
            </a:r>
          </a:p>
          <a:p>
            <a:pPr lvl="1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 b="1"/>
              <a:t>slice</a:t>
            </a:r>
            <a:r>
              <a:rPr lang="en-US" altLang="zh-TW" sz="2000"/>
              <a:t>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lang="en-US" altLang="zh-TW" sz="2000">
                <a:solidFill>
                  <a:srgbClr val="0070C0"/>
                </a:solidFill>
              </a:rPr>
              <a:t>, </a:t>
            </a:r>
            <a:r>
              <a:rPr lang="en-US" altLang="zh-TW" sz="20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en-US" altLang="zh-TW" sz="2000"/>
              <a:t>), </a:t>
            </a:r>
            <a:r>
              <a:rPr lang="en-US" altLang="zh-TW" sz="2000" b="1"/>
              <a:t>substr</a:t>
            </a:r>
            <a:r>
              <a:rPr lang="en-US" altLang="zh-TW" sz="2000"/>
              <a:t>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lang="en-US" altLang="zh-TW" sz="2000">
                <a:solidFill>
                  <a:srgbClr val="0070C0"/>
                </a:solidFill>
              </a:rPr>
              <a:t>, length</a:t>
            </a:r>
            <a:r>
              <a:rPr lang="en-US" altLang="zh-TW" sz="2000"/>
              <a:t>), </a:t>
            </a:r>
            <a:r>
              <a:rPr lang="en-US" altLang="zh-TW" sz="2000" b="1"/>
              <a:t>substring</a:t>
            </a:r>
            <a:r>
              <a:rPr lang="en-US" altLang="zh-TW" sz="2000"/>
              <a:t>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lang="en-US" altLang="zh-TW" sz="2000">
                <a:solidFill>
                  <a:srgbClr val="0070C0"/>
                </a:solidFill>
              </a:rPr>
              <a:t>, stop</a:t>
            </a:r>
            <a:r>
              <a:rPr lang="en-US" altLang="zh-TW" sz="2000"/>
              <a:t>)</a:t>
            </a:r>
          </a:p>
          <a:p>
            <a:pPr lvl="1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 b="1"/>
              <a:t>split</a:t>
            </a:r>
            <a:r>
              <a:rPr lang="en-US" altLang="zh-TW" sz="2000"/>
              <a:t>(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separator</a:t>
            </a:r>
            <a:r>
              <a:rPr lang="en-US" altLang="zh-TW" sz="20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howmany</a:t>
            </a:r>
            <a:r>
              <a:rPr lang="en-US" altLang="zh-TW" sz="2000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altLang="zh-TW" sz="200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zh-TW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1A49D03-458B-4852-B0A2-17B47EC5089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/>
              <a:t>indexOf()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1CC9B8D-EBF9-4104-ABB2-434ED828C0A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80988" y="1773238"/>
            <a:ext cx="8229600" cy="46863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var email ="ycchen@ncnu.edu.tw";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posAt = </a:t>
            </a:r>
            <a:r>
              <a:rPr lang="en-US" altLang="zh-TW" sz="2400" b="1"/>
              <a:t>email.indexOf("@")</a:t>
            </a:r>
            <a:r>
              <a:rPr lang="en-US" altLang="zh-TW" sz="2400"/>
              <a:t>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if (posAt == -1)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      alert("Wrong E-mail!");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else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	user = </a:t>
            </a:r>
            <a:r>
              <a:rPr lang="en-US" altLang="zh-TW" sz="2400" b="1"/>
              <a:t>email.substring(0, posAt)</a:t>
            </a:r>
            <a:r>
              <a:rPr lang="en-US" altLang="zh-TW" sz="2400"/>
              <a:t>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	serv = </a:t>
            </a:r>
            <a:r>
              <a:rPr lang="en-US" altLang="zh-TW" sz="2400" b="1"/>
              <a:t>email.substring(posAt+1, email.length)</a:t>
            </a:r>
            <a:r>
              <a:rPr lang="en-US" altLang="zh-TW" sz="2400"/>
              <a:t>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   	alert("User name: "+user+"\nMail Server: "+serv);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}</a:t>
            </a:r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B9EC2204-D08F-45CE-A980-75B75085B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1417638"/>
            <a:ext cx="3152775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3" name="Text Box 5">
            <a:extLst>
              <a:ext uri="{FF2B5EF4-FFF2-40B4-BE49-F238E27FC236}">
                <a16:creationId xmlns:a16="http://schemas.microsoft.com/office/drawing/2014/main" id="{57372A45-8F61-422D-A6AD-DDC026D15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5915025"/>
            <a:ext cx="66595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  <a:hlinkClick r:id="rId3"/>
              </a:rPr>
              <a:t>https://ycchen.im.ncnu.edu.tw/www2011/lab/indexOf.html</a:t>
            </a:r>
            <a:endParaRPr lang="en-US" altLang="zh-TW" sz="2000">
              <a:latin typeface="Arial" panose="020B0604020202020204" pitchFamily="34" charset="0"/>
            </a:endParaRPr>
          </a:p>
        </p:txBody>
      </p:sp>
      <p:sp>
        <p:nvSpPr>
          <p:cNvPr id="22534" name="文字方塊 1">
            <a:extLst>
              <a:ext uri="{FF2B5EF4-FFF2-40B4-BE49-F238E27FC236}">
                <a16:creationId xmlns:a16="http://schemas.microsoft.com/office/drawing/2014/main" id="{EAEE2627-C656-4781-8058-DD0CAC210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2708275"/>
            <a:ext cx="3543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FF0000"/>
                </a:solidFill>
                <a:latin typeface="Arial" panose="020B0604020202020204" pitchFamily="34" charset="0"/>
              </a:rPr>
              <a:t>// </a:t>
            </a:r>
            <a:r>
              <a:rPr lang="zh-TW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沒找到，</a:t>
            </a:r>
            <a:r>
              <a:rPr lang="en-US" altLang="zh-TW" sz="2000" b="1">
                <a:solidFill>
                  <a:srgbClr val="FF0000"/>
                </a:solidFill>
                <a:latin typeface="Arial" panose="020B0604020202020204" pitchFamily="34" charset="0"/>
              </a:rPr>
              <a:t>indexOf()</a:t>
            </a:r>
            <a:r>
              <a:rPr lang="zh-TW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會傳回</a:t>
            </a:r>
            <a:r>
              <a:rPr lang="en-US" altLang="zh-TW" sz="2000" b="1">
                <a:solidFill>
                  <a:srgbClr val="FF0000"/>
                </a:solidFill>
                <a:latin typeface="Arial" panose="020B0604020202020204" pitchFamily="34" charset="0"/>
              </a:rPr>
              <a:t>-1</a:t>
            </a:r>
            <a:endParaRPr lang="zh-TW" altLang="en-US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891</TotalTime>
  <Words>2599</Words>
  <Application>Microsoft Office PowerPoint</Application>
  <PresentationFormat>如螢幕大小 (4:3)</PresentationFormat>
  <Paragraphs>373</Paragraphs>
  <Slides>25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9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黑体</vt:lpstr>
      <vt:lpstr>Courier New</vt:lpstr>
      <vt:lpstr>Wingdings</vt:lpstr>
      <vt:lpstr>Times New Roman</vt:lpstr>
      <vt:lpstr>Century Schoolbook</vt:lpstr>
      <vt:lpstr>Verdana</vt:lpstr>
      <vt:lpstr>暗香撲面</vt:lpstr>
      <vt:lpstr>JavaScript Functions &amp; Objects</vt:lpstr>
      <vt:lpstr>JavaScript Global Functions</vt:lpstr>
      <vt:lpstr>encodeURI(), decodeURI()</vt:lpstr>
      <vt:lpstr>isNaN()</vt:lpstr>
      <vt:lpstr>JavaScript Objects</vt:lpstr>
      <vt:lpstr>Boolean Object</vt:lpstr>
      <vt:lpstr>Number Object</vt:lpstr>
      <vt:lpstr>String Object</vt:lpstr>
      <vt:lpstr>indexOf()</vt:lpstr>
      <vt:lpstr>slice( ) vs. substring( )</vt:lpstr>
      <vt:lpstr>split(separator, howmany)</vt:lpstr>
      <vt:lpstr>Array Object</vt:lpstr>
      <vt:lpstr>length</vt:lpstr>
      <vt:lpstr>splice(index, howmany, element1, ..., elementX)</vt:lpstr>
      <vt:lpstr>sort(sortbyfunc)</vt:lpstr>
      <vt:lpstr>join(separator)</vt:lpstr>
      <vt:lpstr>Math Object</vt:lpstr>
      <vt:lpstr>Math's Methods</vt:lpstr>
      <vt:lpstr>Math.random()</vt:lpstr>
      <vt:lpstr>Lottery Example</vt:lpstr>
      <vt:lpstr>Date Object</vt:lpstr>
      <vt:lpstr>Date's Methods (1/3)</vt:lpstr>
      <vt:lpstr>Date's Methods (2/3)</vt:lpstr>
      <vt:lpstr>Date's Methods (3/3)</vt:lpstr>
      <vt:lpstr>Date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Functions &amp; Objects</dc:title>
  <dc:creator>ycchen</dc:creator>
  <cp:lastModifiedBy>88693</cp:lastModifiedBy>
  <cp:revision>103</cp:revision>
  <dcterms:created xsi:type="dcterms:W3CDTF">2009-04-05T14:15:33Z</dcterms:created>
  <dcterms:modified xsi:type="dcterms:W3CDTF">2024-10-15T23:39:28Z</dcterms:modified>
</cp:coreProperties>
</file>