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9" r:id="rId16"/>
    <p:sldId id="275" r:id="rId17"/>
    <p:sldId id="274" r:id="rId18"/>
    <p:sldId id="276" r:id="rId19"/>
    <p:sldId id="280" r:id="rId20"/>
    <p:sldId id="281" r:id="rId21"/>
    <p:sldId id="277" r:id="rId22"/>
    <p:sldId id="278" r:id="rId23"/>
    <p:sldId id="273" r:id="rId24"/>
    <p:sldId id="257" r:id="rId25"/>
    <p:sldId id="258" r:id="rId26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428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F493D2EF-2E29-4BAA-9738-1769BDE6DC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882D80B-443F-4932-AE87-FBEC4B5C239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75DDF2D4-33A3-4D39-92B6-1D1F0EEBAF07}" type="datetimeFigureOut">
              <a:rPr lang="zh-TW" altLang="en-US"/>
              <a:pPr>
                <a:defRPr/>
              </a:pPr>
              <a:t>2024/9/17</a:t>
            </a:fld>
            <a:endParaRPr lang="zh-TW" altLang="en-US"/>
          </a:p>
        </p:txBody>
      </p:sp>
      <p:sp>
        <p:nvSpPr>
          <p:cNvPr id="4" name="投影片圖像版面配置區 3">
            <a:extLst>
              <a:ext uri="{FF2B5EF4-FFF2-40B4-BE49-F238E27FC236}">
                <a16:creationId xmlns:a16="http://schemas.microsoft.com/office/drawing/2014/main" id="{30E97376-F707-4F5D-9F7F-AD1E2758CE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0FD03211-AC46-446C-8F54-F7B2CB258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9E1124C-2F98-4975-8B34-6350B9F75B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DCF85EF-00FC-4D6D-B9BD-5A078C5DCA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C942584-7112-4AB0-BE19-28FE5C54BCB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>
            <a:extLst>
              <a:ext uri="{FF2B5EF4-FFF2-40B4-BE49-F238E27FC236}">
                <a16:creationId xmlns:a16="http://schemas.microsoft.com/office/drawing/2014/main" id="{5130DFE5-5CF2-4032-9BB9-15D00E1D02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備忘稿版面配置區 2">
            <a:extLst>
              <a:ext uri="{FF2B5EF4-FFF2-40B4-BE49-F238E27FC236}">
                <a16:creationId xmlns:a16="http://schemas.microsoft.com/office/drawing/2014/main" id="{CA675614-2877-49D4-883D-8811811503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35844" name="投影片編號版面配置區 3">
            <a:extLst>
              <a:ext uri="{FF2B5EF4-FFF2-40B4-BE49-F238E27FC236}">
                <a16:creationId xmlns:a16="http://schemas.microsoft.com/office/drawing/2014/main" id="{7AE5DB48-E4B5-41CE-8903-A4F17D77E2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7D31196-1C99-4CB5-91B0-50B15834BC70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42FF021-EE04-4509-B6E3-46A5DE957A87}"/>
              </a:ext>
            </a:extLst>
          </p:cNvPr>
          <p:cNvSpPr/>
          <p:nvPr/>
        </p:nvSpPr>
        <p:spPr>
          <a:xfrm>
            <a:off x="685800" y="3197225"/>
            <a:ext cx="77724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A5572DD4-8734-41E4-80ED-5A4A6F31F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A43AE-D03D-4DDC-965E-4FB7C4E0ECC0}" type="datetimeFigureOut">
              <a:rPr lang="zh-TW" altLang="en-US"/>
              <a:pPr>
                <a:defRPr/>
              </a:pPr>
              <a:t>2024/9/17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79CA45DB-3FE1-4A4B-9620-37EED6D9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9B6BADEB-721D-412E-82F3-13A5BDC58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13063-2EA4-4177-A3C3-5D8C610B58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378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0A0AB59-1A72-4047-99D4-82DB32077F66}"/>
              </a:ext>
            </a:extLst>
          </p:cNvPr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D7356294-1749-4441-92F2-8B88B1895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31897-D9D1-440C-A74F-AC8E860B5293}" type="datetimeFigureOut">
              <a:rPr lang="zh-TW" altLang="en-US"/>
              <a:pPr>
                <a:defRPr/>
              </a:pPr>
              <a:t>2024/9/17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1845E6D2-46AA-4B3D-86F7-1613D50E7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2A988437-FDEC-47D9-B2C5-BA8D65AD0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8EB43-852D-447F-8E34-6B78393DBD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16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529071-1BB8-4FE5-94D7-A0DD104B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9A408-57E5-4617-967E-99E516DA66C6}" type="datetimeFigureOut">
              <a:rPr lang="zh-TW" altLang="en-US"/>
              <a:pPr>
                <a:defRPr/>
              </a:pPr>
              <a:t>2024/9/17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B3EF0C2-7865-4A2E-B9E4-281A81F24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6CDCB39-D847-40FD-8FD9-98EEFA91B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0C239-B905-4ADE-8636-0F940B0F39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758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C34DF49-0329-43CB-B9AB-ADDA0508E1DB}"/>
              </a:ext>
            </a:extLst>
          </p:cNvPr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946D832F-A5C0-43A6-A635-21895471FF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25" y="6400800"/>
            <a:ext cx="32004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AF266-71D5-4A0F-83EA-D081EBEAD578}" type="datetimeFigureOut">
              <a:rPr lang="zh-TW" altLang="en-US"/>
              <a:pPr>
                <a:defRPr/>
              </a:pPr>
              <a:t>2024/9/17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D8D8697A-AE15-40A3-B336-76C0CDC7F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0825" y="6400800"/>
            <a:ext cx="37338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0121CC8A-26E3-47BB-B2E1-F7810152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FD169-53A0-4C23-9674-ACFC17D6EF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756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D82E960-89F6-469E-A3E2-0AD2BC82E161}"/>
              </a:ext>
            </a:extLst>
          </p:cNvPr>
          <p:cNvSpPr/>
          <p:nvPr/>
        </p:nvSpPr>
        <p:spPr>
          <a:xfrm>
            <a:off x="685800" y="3143250"/>
            <a:ext cx="77724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2DF74E53-50F6-4071-B6E4-29641E8AE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DF855-6F87-4C2C-A295-F771627938AB}" type="datetimeFigureOut">
              <a:rPr lang="zh-TW" altLang="en-US"/>
              <a:pPr>
                <a:defRPr/>
              </a:pPr>
              <a:t>2024/9/17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CAF6A7EF-854B-4D6D-B08D-9C8F0A7AB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DB76B27E-2FC9-4D14-B83C-D57801C51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C114C-C056-4F57-B80F-BCA8E564AAF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5113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1CD5002-0BAF-447E-BC4A-B956D05BB7FB}"/>
              </a:ext>
            </a:extLst>
          </p:cNvPr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日期版面配置區 4">
            <a:extLst>
              <a:ext uri="{FF2B5EF4-FFF2-40B4-BE49-F238E27FC236}">
                <a16:creationId xmlns:a16="http://schemas.microsoft.com/office/drawing/2014/main" id="{5142DA9A-61E0-41A8-92C5-FC5941775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B4558-E2CE-4BFD-8E95-112976FCE23E}" type="datetimeFigureOut">
              <a:rPr lang="zh-TW" altLang="en-US"/>
              <a:pPr>
                <a:defRPr/>
              </a:pPr>
              <a:t>2024/9/17</a:t>
            </a:fld>
            <a:endParaRPr lang="zh-TW" altLang="en-US"/>
          </a:p>
        </p:txBody>
      </p:sp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DB33B553-A174-424F-927B-2CC518215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>
            <a:extLst>
              <a:ext uri="{FF2B5EF4-FFF2-40B4-BE49-F238E27FC236}">
                <a16:creationId xmlns:a16="http://schemas.microsoft.com/office/drawing/2014/main" id="{E374DF5D-C513-4646-A3FE-C17B0138D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C2C78-06DB-415A-BA14-2B9D54D25C6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45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358C11FD-8C69-4CBB-8645-34173BCBAF45}"/>
              </a:ext>
            </a:extLst>
          </p:cNvPr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8" name="日期版面配置區 6">
            <a:extLst>
              <a:ext uri="{FF2B5EF4-FFF2-40B4-BE49-F238E27FC236}">
                <a16:creationId xmlns:a16="http://schemas.microsoft.com/office/drawing/2014/main" id="{F646D0B6-1F95-4343-8C89-7CB6DDD98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0E3B2-B61E-44DB-B29F-AE7A7691E336}" type="datetimeFigureOut">
              <a:rPr lang="zh-TW" altLang="en-US"/>
              <a:pPr>
                <a:defRPr/>
              </a:pPr>
              <a:t>2024/9/17</a:t>
            </a:fld>
            <a:endParaRPr lang="zh-TW" altLang="en-US"/>
          </a:p>
        </p:txBody>
      </p:sp>
      <p:sp>
        <p:nvSpPr>
          <p:cNvPr id="9" name="頁尾版面配置區 7">
            <a:extLst>
              <a:ext uri="{FF2B5EF4-FFF2-40B4-BE49-F238E27FC236}">
                <a16:creationId xmlns:a16="http://schemas.microsoft.com/office/drawing/2014/main" id="{3697C4C6-BC64-427E-A6D6-15A5B41D6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8">
            <a:extLst>
              <a:ext uri="{FF2B5EF4-FFF2-40B4-BE49-F238E27FC236}">
                <a16:creationId xmlns:a16="http://schemas.microsoft.com/office/drawing/2014/main" id="{99E4AFA5-38BC-4786-A841-63337D35A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6BC08-C549-44BE-B125-69D780908B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51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DEE01D5-FE20-4652-9352-50B9AC387068}"/>
              </a:ext>
            </a:extLst>
          </p:cNvPr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日期版面配置區 2">
            <a:extLst>
              <a:ext uri="{FF2B5EF4-FFF2-40B4-BE49-F238E27FC236}">
                <a16:creationId xmlns:a16="http://schemas.microsoft.com/office/drawing/2014/main" id="{59983567-0FF2-477D-98FE-C5D1EF2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2B982-E355-4E8E-BC27-D70549A0D836}" type="datetimeFigureOut">
              <a:rPr lang="zh-TW" altLang="en-US"/>
              <a:pPr>
                <a:defRPr/>
              </a:pPr>
              <a:t>2024/9/17</a:t>
            </a:fld>
            <a:endParaRPr lang="zh-TW" altLang="en-US"/>
          </a:p>
        </p:txBody>
      </p:sp>
      <p:sp>
        <p:nvSpPr>
          <p:cNvPr id="5" name="頁尾版面配置區 3">
            <a:extLst>
              <a:ext uri="{FF2B5EF4-FFF2-40B4-BE49-F238E27FC236}">
                <a16:creationId xmlns:a16="http://schemas.microsoft.com/office/drawing/2014/main" id="{A39AD7E8-2482-4E63-802D-E7647423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C10A37F1-FEEF-4361-8D17-934FE515F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0800-38A4-48E2-85D4-503FCE49C8C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003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A0F1E2E-B7C5-44FD-80B7-3809298A9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D1FC5-1378-438F-8925-3F1A656AFBD3}" type="datetimeFigureOut">
              <a:rPr lang="zh-TW" altLang="en-US"/>
              <a:pPr>
                <a:defRPr/>
              </a:pPr>
              <a:t>2024/9/17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7F39C8D-6153-4FD3-9B19-37ECBE6C3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A43C176-956C-4EBE-9E5F-17AE0361E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98FFF-2CC8-4EBD-BDEB-8B3DA74028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8761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4D1DB793-3E87-4B8E-9D2A-6FAAE9D2AE12}"/>
              </a:ext>
            </a:extLst>
          </p:cNvPr>
          <p:cNvSpPr/>
          <p:nvPr/>
        </p:nvSpPr>
        <p:spPr>
          <a:xfrm>
            <a:off x="2786063" y="1054100"/>
            <a:ext cx="5903912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日期版面配置區 4">
            <a:extLst>
              <a:ext uri="{FF2B5EF4-FFF2-40B4-BE49-F238E27FC236}">
                <a16:creationId xmlns:a16="http://schemas.microsoft.com/office/drawing/2014/main" id="{BA3C6AA9-F5A5-4E21-A3A9-90507A35E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6B87C-E0FC-4D3C-B712-F0EDD396E89E}" type="datetimeFigureOut">
              <a:rPr lang="zh-TW" altLang="en-US"/>
              <a:pPr>
                <a:defRPr/>
              </a:pPr>
              <a:t>2024/9/17</a:t>
            </a:fld>
            <a:endParaRPr lang="zh-TW" altLang="en-US"/>
          </a:p>
        </p:txBody>
      </p:sp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E4254F9E-07DA-447F-8CB1-87B77AC7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>
            <a:extLst>
              <a:ext uri="{FF2B5EF4-FFF2-40B4-BE49-F238E27FC236}">
                <a16:creationId xmlns:a16="http://schemas.microsoft.com/office/drawing/2014/main" id="{815D80E1-FA63-4267-B542-7E161CA3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4D919-175B-47A2-983F-073857FD03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535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1BAF8DF-5B02-4F95-84D6-3429EFD4D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83836-78C3-4ABD-B0BF-34602C37C95E}" type="datetimeFigureOut">
              <a:rPr lang="zh-TW" altLang="en-US"/>
              <a:pPr>
                <a:defRPr/>
              </a:pPr>
              <a:t>2024/9/17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4E60BF9-D880-4313-9852-13CA44737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35B6206-9626-4932-AE10-0CD521028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8FB5F-9D9B-4DD8-AC04-411DCF4F69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7801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D161C638-6346-415A-BBE5-4C09649E99FC}"/>
              </a:ext>
            </a:extLst>
          </p:cNvPr>
          <p:cNvSpPr/>
          <p:nvPr/>
        </p:nvSpPr>
        <p:spPr>
          <a:xfrm>
            <a:off x="0" y="6678613"/>
            <a:ext cx="9144000" cy="17938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1027" name="標題版面配置區 1">
            <a:extLst>
              <a:ext uri="{FF2B5EF4-FFF2-40B4-BE49-F238E27FC236}">
                <a16:creationId xmlns:a16="http://schemas.microsoft.com/office/drawing/2014/main" id="{B9B64181-449B-4E48-B758-F019AC9DE9A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028" name="文字版面配置區 2">
            <a:extLst>
              <a:ext uri="{FF2B5EF4-FFF2-40B4-BE49-F238E27FC236}">
                <a16:creationId xmlns:a16="http://schemas.microsoft.com/office/drawing/2014/main" id="{BCEE2717-5F28-477A-A2B8-8B50B96301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5D07CC9-6E86-49D9-B4C8-55242F962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15562DF-5011-4151-A507-AE401D17C1DB}" type="datetimeFigureOut">
              <a:rPr lang="zh-TW" altLang="en-US"/>
              <a:pPr>
                <a:defRPr/>
              </a:pPr>
              <a:t>2024/9/17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1FFC316-438E-48E9-A89F-3E89BC00A1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CD325B9-7342-4FF9-8DF8-072E98C32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100">
                <a:solidFill>
                  <a:srgbClr val="636363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30D62442-1C2D-4052-9DCB-810016DC329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54EB251-71A8-4462-A72B-AC187393EA82}"/>
              </a:ext>
            </a:extLst>
          </p:cNvPr>
          <p:cNvSpPr/>
          <p:nvPr/>
        </p:nvSpPr>
        <p:spPr>
          <a:xfrm>
            <a:off x="0" y="0"/>
            <a:ext cx="9144000" cy="10795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ß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Þ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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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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3schools.com/html/html_examples.as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tags/ref_entities.asp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charsets/ref_emoji.asp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hyperlink" Target="https://www.w3schools.com/charsets/ref_emoji_smileys.asp" TargetMode="Externa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html/html_colors_hex.asp" TargetMode="External"/><Relationship Id="rId2" Type="http://schemas.openxmlformats.org/officeDocument/2006/relationships/hyperlink" Target="https://www.w3schools.com/tags/ref_colornames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h.wikipedia.org/zh-tw/%E5%8D%81%E5%85%AD%E8%BF%9B%E5%88%B6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html/html5_semantic_elements.asp" TargetMode="Externa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3schools.com/tags/tag_footer.asp" TargetMode="External"/><Relationship Id="rId13" Type="http://schemas.openxmlformats.org/officeDocument/2006/relationships/hyperlink" Target="http://www.w3schools.com/tags/tag_section.asp" TargetMode="External"/><Relationship Id="rId3" Type="http://schemas.openxmlformats.org/officeDocument/2006/relationships/hyperlink" Target="http://www.w3schools.com/tags/tag_article.asp" TargetMode="External"/><Relationship Id="rId7" Type="http://schemas.openxmlformats.org/officeDocument/2006/relationships/hyperlink" Target="http://www.w3schools.com/tags/tag_figure.asp" TargetMode="External"/><Relationship Id="rId12" Type="http://schemas.openxmlformats.org/officeDocument/2006/relationships/hyperlink" Target="http://www.w3schools.com/tags/tag_nav.as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w3schools.com/tags/tag_figcaption.asp" TargetMode="External"/><Relationship Id="rId11" Type="http://schemas.openxmlformats.org/officeDocument/2006/relationships/hyperlink" Target="http://www.w3schools.com/tags/tag_mark.asp" TargetMode="External"/><Relationship Id="rId5" Type="http://schemas.openxmlformats.org/officeDocument/2006/relationships/hyperlink" Target="http://www.w3schools.com/tags/tag_details.asp" TargetMode="External"/><Relationship Id="rId15" Type="http://schemas.openxmlformats.org/officeDocument/2006/relationships/hyperlink" Target="http://www.w3schools.com/tags/tag_time.asp" TargetMode="External"/><Relationship Id="rId10" Type="http://schemas.openxmlformats.org/officeDocument/2006/relationships/hyperlink" Target="http://www.w3schools.com/tags/tag_main.asp" TargetMode="External"/><Relationship Id="rId4" Type="http://schemas.openxmlformats.org/officeDocument/2006/relationships/hyperlink" Target="http://www.w3schools.com/tags/tag_aside.asp" TargetMode="External"/><Relationship Id="rId9" Type="http://schemas.openxmlformats.org/officeDocument/2006/relationships/hyperlink" Target="http://www.w3schools.com/tags/tag_header.asp" TargetMode="External"/><Relationship Id="rId14" Type="http://schemas.openxmlformats.org/officeDocument/2006/relationships/hyperlink" Target="http://www.w3schools.com/tags/tag_summary.asp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ycchen.im.ncnu.edu.tw/www2011/yellowFlower.jp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w3schools.com/html/tryit.asp?filename=tryhtml_basic_heading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>
            <a:extLst>
              <a:ext uri="{FF2B5EF4-FFF2-40B4-BE49-F238E27FC236}">
                <a16:creationId xmlns:a16="http://schemas.microsoft.com/office/drawing/2014/main" id="{A56DC48D-DBC7-4F08-84B8-A0879888B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282700"/>
          </a:xfrm>
        </p:spPr>
        <p:txBody>
          <a:bodyPr/>
          <a:lstStyle/>
          <a:p>
            <a:pPr eaLnBrk="1" hangingPunct="1"/>
            <a:r>
              <a:rPr lang="zh-TW" altLang="en-US"/>
              <a:t>文字與圖片</a:t>
            </a:r>
          </a:p>
        </p:txBody>
      </p:sp>
      <p:sp>
        <p:nvSpPr>
          <p:cNvPr id="3075" name="副標題 2">
            <a:extLst>
              <a:ext uri="{FF2B5EF4-FFF2-40B4-BE49-F238E27FC236}">
                <a16:creationId xmlns:a16="http://schemas.microsoft.com/office/drawing/2014/main" id="{AC2B68D3-D968-497A-AD69-CF88B7ED7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21468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dirty="0"/>
              <a:t>Yen-Cheng Chen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dirty="0"/>
              <a:t>IM, NCNU</a:t>
            </a:r>
            <a:endParaRPr lang="zh-TW" altLang="en-US" dirty="0"/>
          </a:p>
        </p:txBody>
      </p:sp>
      <p:sp>
        <p:nvSpPr>
          <p:cNvPr id="13316" name="矩形 3">
            <a:extLst>
              <a:ext uri="{FF2B5EF4-FFF2-40B4-BE49-F238E27FC236}">
                <a16:creationId xmlns:a16="http://schemas.microsoft.com/office/drawing/2014/main" id="{A3C33883-CD89-48F6-BBC9-9CC986C70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535613"/>
            <a:ext cx="68074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  <a:hlinkClick r:id="rId2"/>
              </a:rPr>
              <a:t>https://w3schools.com/html/html_examples.asp</a:t>
            </a:r>
            <a:endParaRPr lang="en-US" altLang="zh-TW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 dirty="0">
              <a:latin typeface="Arial" panose="020B060402020202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0E38F9A-18EB-4852-8DC1-074279D6B435}"/>
              </a:ext>
            </a:extLst>
          </p:cNvPr>
          <p:cNvSpPr txBox="1"/>
          <p:nvPr/>
        </p:nvSpPr>
        <p:spPr>
          <a:xfrm>
            <a:off x="1308100" y="5073650"/>
            <a:ext cx="18034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2400" b="1" dirty="0">
                <a:latin typeface="+mj-ea"/>
                <a:ea typeface="+mj-ea"/>
              </a:rPr>
              <a:t>例子與練習</a:t>
            </a:r>
            <a:r>
              <a:rPr lang="en-US" altLang="zh-TW" sz="2400" b="1" dirty="0">
                <a:latin typeface="+mj-ea"/>
                <a:ea typeface="+mj-ea"/>
              </a:rPr>
              <a:t>:</a:t>
            </a:r>
            <a:endParaRPr lang="zh-TW" altLang="en-US" sz="24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>
            <a:extLst>
              <a:ext uri="{FF2B5EF4-FFF2-40B4-BE49-F238E27FC236}">
                <a16:creationId xmlns:a16="http://schemas.microsoft.com/office/drawing/2014/main" id="{CCEFFD76-170A-4861-A767-4271A2D8C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換行</a:t>
            </a:r>
            <a:r>
              <a:rPr lang="en-US" altLang="zh-TW"/>
              <a:t>&lt;br /&gt; </a:t>
            </a:r>
            <a:r>
              <a:rPr lang="zh-TW" altLang="en-US"/>
              <a:t>與 水平線</a:t>
            </a:r>
            <a:r>
              <a:rPr lang="en-US" altLang="zh-TW"/>
              <a:t>&lt;hr /&gt;</a:t>
            </a:r>
            <a:endParaRPr lang="zh-TW" altLang="en-US"/>
          </a:p>
        </p:txBody>
      </p:sp>
      <p:sp>
        <p:nvSpPr>
          <p:cNvPr id="22531" name="內容版面配置區 2">
            <a:extLst>
              <a:ext uri="{FF2B5EF4-FFF2-40B4-BE49-F238E27FC236}">
                <a16:creationId xmlns:a16="http://schemas.microsoft.com/office/drawing/2014/main" id="{F15B33B8-8CAA-4E49-8BDD-812E6B5D7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&lt;br </a:t>
            </a:r>
            <a:r>
              <a:rPr lang="zh-TW" altLang="en-US"/>
              <a:t> </a:t>
            </a:r>
            <a:r>
              <a:rPr lang="en-US" altLang="zh-TW"/>
              <a:t>/&gt;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zh-TW" altLang="en-US" sz="2000"/>
              <a:t>網頁設計所需要的技術</a:t>
            </a:r>
            <a:r>
              <a:rPr lang="en-US" altLang="zh-TW" sz="2000"/>
              <a:t>&lt;br /&gt;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zh-TW" sz="2000"/>
              <a:t>HTML&lt;br /&gt;&lt;br /&gt;XHTML&lt;br /&gt;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zh-TW" sz="2000"/>
              <a:t>CSS&lt;br /&gt;&lt;br /&gt;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/>
              <a:t>&lt;hr /&gt;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/>
              <a:t> </a:t>
            </a:r>
            <a:r>
              <a:rPr lang="en-US" altLang="zh-TW" sz="2000"/>
              <a:t>&lt;hr /&gt;</a:t>
            </a:r>
            <a:r>
              <a:rPr lang="zh-TW" altLang="en-US" sz="2000"/>
              <a:t>網頁設計所需要的技術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000"/>
              <a:t>  </a:t>
            </a:r>
            <a:r>
              <a:rPr lang="en-US" altLang="zh-TW" sz="2000"/>
              <a:t>&lt;hr /&gt;HTML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000"/>
              <a:t>  &lt;hr /&gt;XHTML&lt;hr /&gt;CSS&lt;hr /&gt;</a:t>
            </a:r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EA6FDD69-3F0F-49B6-9F22-738FD8F7F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4" b="6450"/>
          <a:stretch>
            <a:fillRect/>
          </a:stretch>
        </p:blipFill>
        <p:spPr bwMode="auto">
          <a:xfrm>
            <a:off x="5287963" y="2116138"/>
            <a:ext cx="3522662" cy="3098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>
            <a:extLst>
              <a:ext uri="{FF2B5EF4-FFF2-40B4-BE49-F238E27FC236}">
                <a16:creationId xmlns:a16="http://schemas.microsoft.com/office/drawing/2014/main" id="{D4DBFF89-0401-4528-B219-1B881BCBD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1139825"/>
          </a:xfrm>
        </p:spPr>
        <p:txBody>
          <a:bodyPr/>
          <a:lstStyle/>
          <a:p>
            <a:pPr eaLnBrk="1" hangingPunct="1"/>
            <a:r>
              <a:rPr lang="zh-TW" altLang="en-US"/>
              <a:t>表示語意的文字元素</a:t>
            </a:r>
          </a:p>
        </p:txBody>
      </p:sp>
      <p:sp>
        <p:nvSpPr>
          <p:cNvPr id="23555" name="內容版面配置區 2">
            <a:extLst>
              <a:ext uri="{FF2B5EF4-FFF2-40B4-BE49-F238E27FC236}">
                <a16:creationId xmlns:a16="http://schemas.microsoft.com/office/drawing/2014/main" id="{FA68F649-2707-4CA1-8A0E-0350B71B5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ex3-8.html</a:t>
            </a:r>
            <a:endParaRPr lang="zh-TW" altLang="en-US"/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54276A56-16B5-4117-AEC6-811E12B89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2"/>
          <a:stretch>
            <a:fillRect/>
          </a:stretch>
        </p:blipFill>
        <p:spPr bwMode="auto">
          <a:xfrm>
            <a:off x="642938" y="2286000"/>
            <a:ext cx="7207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644B93B-2F20-48E6-BDCB-3F258F716791}"/>
              </a:ext>
            </a:extLst>
          </p:cNvPr>
          <p:cNvSpPr/>
          <p:nvPr/>
        </p:nvSpPr>
        <p:spPr>
          <a:xfrm>
            <a:off x="5643563" y="1214438"/>
            <a:ext cx="2714625" cy="2857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&lt;cite&gt;</a:t>
            </a:r>
            <a:r>
              <a:rPr kumimoji="0"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背影</a:t>
            </a:r>
            <a:r>
              <a:rPr kumimoji="0"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&lt;/cite&gt;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&lt;code&gt;</a:t>
            </a:r>
            <a:r>
              <a:rPr kumimoji="0" lang="en-US" altLang="zh-TW" sz="2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var</a:t>
            </a:r>
            <a:r>
              <a:rPr kumimoji="0"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0" lang="en-US" altLang="zh-TW" sz="2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</a:t>
            </a:r>
            <a:r>
              <a:rPr kumimoji="0"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= 1;&lt;/code&gt;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&lt;</a:t>
            </a:r>
            <a:r>
              <a:rPr kumimoji="0" lang="en-US" altLang="zh-TW" sz="2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var</a:t>
            </a:r>
            <a:r>
              <a:rPr kumimoji="0"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&gt;</a:t>
            </a:r>
            <a:r>
              <a:rPr kumimoji="0" lang="en-US" altLang="zh-TW" sz="2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</a:t>
            </a:r>
            <a:r>
              <a:rPr kumimoji="0"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&lt;/</a:t>
            </a:r>
            <a:r>
              <a:rPr kumimoji="0" lang="en-US" altLang="zh-TW" sz="2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var</a:t>
            </a:r>
            <a:r>
              <a:rPr kumimoji="0"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&lt;</a:t>
            </a:r>
            <a:r>
              <a:rPr kumimoji="0" lang="en-US" altLang="zh-TW" sz="2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samp</a:t>
            </a:r>
            <a:r>
              <a:rPr kumimoji="0"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&gt;:\&gt;&lt;/</a:t>
            </a:r>
            <a:r>
              <a:rPr kumimoji="0" lang="en-US" altLang="zh-TW" sz="2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samp</a:t>
            </a:r>
            <a:r>
              <a:rPr kumimoji="0"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&lt;</a:t>
            </a:r>
            <a:r>
              <a:rPr kumimoji="0" lang="en-US" altLang="zh-TW" sz="2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kbd</a:t>
            </a:r>
            <a:r>
              <a:rPr kumimoji="0"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&gt;EXIT&lt;/</a:t>
            </a:r>
            <a:r>
              <a:rPr kumimoji="0" lang="en-US" altLang="zh-TW" sz="2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kbd</a:t>
            </a:r>
            <a:r>
              <a:rPr kumimoji="0"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&lt;del&gt;</a:t>
            </a:r>
            <a:r>
              <a:rPr kumimoji="0"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李小程</a:t>
            </a:r>
            <a:r>
              <a:rPr kumimoji="0"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&lt;/del&gt;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&lt;ins&gt;</a:t>
            </a:r>
            <a:r>
              <a:rPr kumimoji="0"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陳大龍</a:t>
            </a:r>
            <a:r>
              <a:rPr kumimoji="0"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&lt;/ins&gt;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&lt;</a:t>
            </a:r>
            <a:r>
              <a:rPr kumimoji="0" lang="en-US" altLang="zh-TW" sz="2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em</a:t>
            </a:r>
            <a:r>
              <a:rPr kumimoji="0"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&gt;</a:t>
            </a:r>
            <a:r>
              <a:rPr kumimoji="0"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不要</a:t>
            </a:r>
            <a:r>
              <a:rPr kumimoji="0"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&lt;/</a:t>
            </a:r>
            <a:r>
              <a:rPr kumimoji="0" lang="en-US" altLang="zh-TW" sz="2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em</a:t>
            </a:r>
            <a:r>
              <a:rPr kumimoji="0"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&lt;q&gt;</a:t>
            </a:r>
            <a:r>
              <a:rPr kumimoji="0"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今日事今日畢</a:t>
            </a:r>
            <a:r>
              <a:rPr kumimoji="0"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&lt;/q&gt;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>
            <a:extLst>
              <a:ext uri="{FF2B5EF4-FFF2-40B4-BE49-F238E27FC236}">
                <a16:creationId xmlns:a16="http://schemas.microsoft.com/office/drawing/2014/main" id="{0FDA4FF5-439F-4E8D-A6CF-71AE3AB8F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指定外觀的文字元素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D3A5FD5-90A1-4E75-B4D6-7055987F2BBC}"/>
              </a:ext>
            </a:extLst>
          </p:cNvPr>
          <p:cNvSpPr/>
          <p:nvPr/>
        </p:nvSpPr>
        <p:spPr>
          <a:xfrm>
            <a:off x="214313" y="2286000"/>
            <a:ext cx="4286250" cy="2862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&lt;b&gt;</a:t>
            </a:r>
            <a:r>
              <a:rPr kumimoji="0"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粗體</a:t>
            </a:r>
            <a:r>
              <a:rPr kumimoji="0"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&lt;/b&gt;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&lt;big&gt;</a:t>
            </a:r>
            <a:r>
              <a:rPr kumimoji="0"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比預設的字體稍大</a:t>
            </a:r>
            <a:r>
              <a:rPr kumimoji="0"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&lt;/big&gt;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&lt;center&gt;</a:t>
            </a:r>
            <a:r>
              <a:rPr kumimoji="0"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這一行顯示置中的文字</a:t>
            </a:r>
            <a:r>
              <a:rPr kumimoji="0"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&lt;/center&gt;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&lt;</a:t>
            </a:r>
            <a:r>
              <a:rPr kumimoji="0" lang="en-US" altLang="zh-TW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</a:t>
            </a:r>
            <a:r>
              <a:rPr kumimoji="0"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&gt;</a:t>
            </a:r>
            <a:r>
              <a:rPr kumimoji="0"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斜體</a:t>
            </a:r>
            <a:r>
              <a:rPr kumimoji="0"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&lt;/</a:t>
            </a:r>
            <a:r>
              <a:rPr kumimoji="0" lang="en-US" altLang="zh-TW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</a:t>
            </a:r>
            <a:r>
              <a:rPr kumimoji="0"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&lt;small&gt;</a:t>
            </a:r>
            <a:r>
              <a:rPr kumimoji="0"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比預設的字體稍小</a:t>
            </a:r>
            <a:r>
              <a:rPr kumimoji="0"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&lt;/small&gt;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&lt;strike&gt;</a:t>
            </a:r>
            <a:r>
              <a:rPr kumimoji="0"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加刪除線</a:t>
            </a:r>
            <a:r>
              <a:rPr kumimoji="0"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&lt;/strike&gt;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&amp;#960;r&lt;sup&gt;2&lt;/sup&gt;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H&lt;sub&gt;2&lt;/sub&gt;SO&lt;sub&gt;4&lt;/sub&gt;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&lt;</a:t>
            </a:r>
            <a:r>
              <a:rPr kumimoji="0" lang="en-US" altLang="zh-TW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tt</a:t>
            </a:r>
            <a:r>
              <a:rPr kumimoji="0"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&gt;</a:t>
            </a:r>
            <a:r>
              <a:rPr kumimoji="0"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電報字體</a:t>
            </a:r>
            <a:r>
              <a:rPr kumimoji="0"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&lt;/</a:t>
            </a:r>
            <a:r>
              <a:rPr kumimoji="0" lang="en-US" altLang="zh-TW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tt</a:t>
            </a:r>
            <a:r>
              <a:rPr kumimoji="0"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&lt;u&gt;</a:t>
            </a:r>
            <a:r>
              <a:rPr kumimoji="0"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加底線</a:t>
            </a:r>
            <a:r>
              <a:rPr kumimoji="0"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&lt;/u&gt;</a:t>
            </a:r>
            <a:endParaRPr kumimoji="0"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8B0E63DD-D8E1-4618-8EC1-7F141F42D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2" b="4684"/>
          <a:stretch>
            <a:fillRect/>
          </a:stretch>
        </p:blipFill>
        <p:spPr bwMode="auto">
          <a:xfrm>
            <a:off x="4694238" y="1574800"/>
            <a:ext cx="4357687" cy="4622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AE58F18-759D-4606-8191-0A8A29077D48}"/>
              </a:ext>
            </a:extLst>
          </p:cNvPr>
          <p:cNvSpPr txBox="1"/>
          <p:nvPr/>
        </p:nvSpPr>
        <p:spPr>
          <a:xfrm>
            <a:off x="252919" y="1451323"/>
            <a:ext cx="1338828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b="1" dirty="0">
                <a:latin typeface="+mj-ea"/>
                <a:ea typeface="+mj-ea"/>
              </a:rPr>
              <a:t>不建議使用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>
            <a:extLst>
              <a:ext uri="{FF2B5EF4-FFF2-40B4-BE49-F238E27FC236}">
                <a16:creationId xmlns:a16="http://schemas.microsoft.com/office/drawing/2014/main" id="{9CE48626-4E9A-4EE2-B3ED-5DA82AB1F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一般用途元素</a:t>
            </a:r>
          </a:p>
        </p:txBody>
      </p:sp>
      <p:sp>
        <p:nvSpPr>
          <p:cNvPr id="25603" name="內容版面配置區 2">
            <a:extLst>
              <a:ext uri="{FF2B5EF4-FFF2-40B4-BE49-F238E27FC236}">
                <a16:creationId xmlns:a16="http://schemas.microsoft.com/office/drawing/2014/main" id="{8D197C21-0CA9-4B74-8409-0CD3887A7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區塊元素 </a:t>
            </a:r>
            <a:r>
              <a:rPr lang="en-US" altLang="zh-TW"/>
              <a:t>&lt;div&gt;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1800"/>
              <a:t>  &lt;div id="fish"&gt;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1800"/>
              <a:t>    &lt;h1&gt;</a:t>
            </a:r>
            <a:r>
              <a:rPr lang="zh-TW" altLang="en-US" sz="1800"/>
              <a:t>捕魚歌</a:t>
            </a:r>
            <a:r>
              <a:rPr lang="en-US" altLang="zh-TW" sz="1800"/>
              <a:t>&lt;/h1&gt;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1800"/>
              <a:t>    &lt;img src="</a:t>
            </a:r>
            <a:r>
              <a:rPr lang="zh-TW" altLang="en-US" sz="1800"/>
              <a:t>大魚</a:t>
            </a:r>
            <a:r>
              <a:rPr lang="en-US" altLang="zh-TW" sz="1800"/>
              <a:t>.jpg" alt="" /&gt;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1800"/>
              <a:t>    &lt;p&gt;</a:t>
            </a:r>
            <a:r>
              <a:rPr lang="zh-TW" altLang="en-US" sz="1800"/>
              <a:t>白浪滔滔我不怕，掌起舵兒</a:t>
            </a:r>
            <a:r>
              <a:rPr lang="en-US" altLang="zh-TW" sz="1800"/>
              <a:t>… &lt;/p&gt;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1800"/>
              <a:t>  &lt;/div&gt;</a:t>
            </a:r>
            <a:endParaRPr lang="en-US" altLang="zh-TW"/>
          </a:p>
          <a:p>
            <a:pPr eaLnBrk="1" hangingPunct="1"/>
            <a:r>
              <a:rPr lang="zh-TW" altLang="en-US"/>
              <a:t>行內元素 </a:t>
            </a:r>
            <a:r>
              <a:rPr lang="en-US" altLang="zh-TW"/>
              <a:t>&lt;span&gt;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1800"/>
              <a:t>  &lt;span style="color: #FF0000"&gt;</a:t>
            </a:r>
            <a:r>
              <a:rPr lang="zh-TW" altLang="en-US" sz="1800"/>
              <a:t>紅</a:t>
            </a:r>
            <a:r>
              <a:rPr lang="en-US" altLang="zh-TW" sz="1800"/>
              <a:t>&lt;/span&gt;,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1800"/>
              <a:t>  &lt;span style="color: #0000FF"&gt;</a:t>
            </a:r>
            <a:r>
              <a:rPr lang="zh-TW" altLang="en-US" sz="1800"/>
              <a:t>藍</a:t>
            </a:r>
            <a:r>
              <a:rPr lang="en-US" altLang="zh-TW" sz="1800"/>
              <a:t>&lt;/span&gt;,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1800"/>
              <a:t>  &lt;span style="color: #00FF00"&gt;</a:t>
            </a:r>
            <a:r>
              <a:rPr lang="zh-TW" altLang="en-US" sz="1800"/>
              <a:t>綠</a:t>
            </a:r>
            <a:r>
              <a:rPr lang="en-US" altLang="zh-TW" sz="1800"/>
              <a:t>&lt;/span&gt;</a:t>
            </a:r>
            <a:endParaRPr lang="zh-TW" altLang="en-US" sz="1800"/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EAE246C5-F776-4E98-AD43-FE88A12B8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6" b="5830"/>
          <a:stretch>
            <a:fillRect/>
          </a:stretch>
        </p:blipFill>
        <p:spPr bwMode="auto">
          <a:xfrm>
            <a:off x="4953000" y="1897063"/>
            <a:ext cx="3857625" cy="3606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>
            <a:extLst>
              <a:ext uri="{FF2B5EF4-FFF2-40B4-BE49-F238E27FC236}">
                <a16:creationId xmlns:a16="http://schemas.microsoft.com/office/drawing/2014/main" id="{180723E3-1027-49F3-8DDA-A3AA52631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特殊字元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39E5F61B-878D-4C2A-93EF-DE3906C80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355725"/>
            <a:ext cx="7143750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矩形 5">
            <a:extLst>
              <a:ext uri="{FF2B5EF4-FFF2-40B4-BE49-F238E27FC236}">
                <a16:creationId xmlns:a16="http://schemas.microsoft.com/office/drawing/2014/main" id="{1FAE5A26-C3F5-49AC-9DA2-106D9B879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5500688"/>
            <a:ext cx="5929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 dirty="0">
                <a:hlinkClick r:id="rId3"/>
              </a:rPr>
              <a:t>https://www.w3schools.com/tags/ref_entities.asp</a:t>
            </a:r>
            <a:endParaRPr kumimoji="0" lang="en-US" altLang="zh-TW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>
            <a:extLst>
              <a:ext uri="{FF2B5EF4-FFF2-40B4-BE49-F238E27FC236}">
                <a16:creationId xmlns:a16="http://schemas.microsoft.com/office/drawing/2014/main" id="{98949C63-E4C0-4BA9-98D0-A1FAEE85A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266700"/>
            <a:ext cx="8229600" cy="1143000"/>
          </a:xfrm>
        </p:spPr>
        <p:txBody>
          <a:bodyPr/>
          <a:lstStyle/>
          <a:p>
            <a:r>
              <a:rPr lang="en-US" altLang="zh-TW"/>
              <a:t>Emoji</a:t>
            </a:r>
            <a:endParaRPr lang="zh-TW" altLang="en-US"/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83C72312-A6FE-43AF-80D5-681277169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860550"/>
            <a:ext cx="2395538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矩形 3">
            <a:extLst>
              <a:ext uri="{FF2B5EF4-FFF2-40B4-BE49-F238E27FC236}">
                <a16:creationId xmlns:a16="http://schemas.microsoft.com/office/drawing/2014/main" id="{EF2ED8FF-9FCA-4DB5-8EAE-C95DA06CF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446213"/>
            <a:ext cx="579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  <a:hlinkClick r:id="rId3"/>
              </a:rPr>
              <a:t>https://www.w3schools.com/charsets/ref_emoji.asp</a:t>
            </a: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7653" name="矩形 4">
            <a:extLst>
              <a:ext uri="{FF2B5EF4-FFF2-40B4-BE49-F238E27FC236}">
                <a16:creationId xmlns:a16="http://schemas.microsoft.com/office/drawing/2014/main" id="{805D8442-765D-43BD-BB5E-BD83190CA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4138" y="1846263"/>
            <a:ext cx="3606800" cy="12001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&lt;span style='font size:100px;'&gt; </a:t>
            </a:r>
            <a:r>
              <a:rPr lang="en-US" altLang="zh-TW" sz="1800" b="1">
                <a:solidFill>
                  <a:srgbClr val="FF0000"/>
                </a:solidFill>
                <a:latin typeface="Arial" panose="020B0604020202020204" pitchFamily="34" charset="0"/>
              </a:rPr>
              <a:t>&amp;#8986;</a:t>
            </a:r>
            <a:r>
              <a:rPr lang="en-US" altLang="zh-TW" sz="1800">
                <a:latin typeface="Arial" panose="020B0604020202020204" pitchFamily="34" charset="0"/>
              </a:rPr>
              <a:t>&lt;/span&gt;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&lt;p&gt;I will display </a:t>
            </a:r>
            <a:r>
              <a:rPr lang="en-US" altLang="zh-TW" sz="1800" b="1">
                <a:solidFill>
                  <a:srgbClr val="FF0000"/>
                </a:solidFill>
                <a:latin typeface="Arial" panose="020B0604020202020204" pitchFamily="34" charset="0"/>
              </a:rPr>
              <a:t>&amp;#8986;</a:t>
            </a:r>
            <a:r>
              <a:rPr lang="en-US" altLang="zh-TW" sz="1800">
                <a:latin typeface="Arial" panose="020B0604020202020204" pitchFamily="34" charset="0"/>
              </a:rPr>
              <a:t>&lt;/p&gt;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&lt;p&gt;I will display </a:t>
            </a:r>
            <a:r>
              <a:rPr lang="en-US" altLang="zh-TW" sz="1800" b="1">
                <a:solidFill>
                  <a:srgbClr val="FF0000"/>
                </a:solidFill>
                <a:latin typeface="Arial" panose="020B0604020202020204" pitchFamily="34" charset="0"/>
              </a:rPr>
              <a:t>&amp;#x231A;</a:t>
            </a:r>
            <a:r>
              <a:rPr lang="en-US" altLang="zh-TW" sz="1800">
                <a:latin typeface="Arial" panose="020B0604020202020204" pitchFamily="34" charset="0"/>
              </a:rPr>
              <a:t>&lt;/p&gt;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pic>
        <p:nvPicPr>
          <p:cNvPr id="27654" name="Picture 3">
            <a:extLst>
              <a:ext uri="{FF2B5EF4-FFF2-40B4-BE49-F238E27FC236}">
                <a16:creationId xmlns:a16="http://schemas.microsoft.com/office/drawing/2014/main" id="{CD9AA651-D43F-4CB5-982B-A6861115E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3243263"/>
            <a:ext cx="1592262" cy="2395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655" name="矩形 5">
            <a:extLst>
              <a:ext uri="{FF2B5EF4-FFF2-40B4-BE49-F238E27FC236}">
                <a16:creationId xmlns:a16="http://schemas.microsoft.com/office/drawing/2014/main" id="{18E92F64-72E2-4AE9-B5D5-D7B581AFC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3" y="5876925"/>
            <a:ext cx="6750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Smiley Emojis: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  <a:hlinkClick r:id="rId5"/>
              </a:rPr>
              <a:t>https://www.w3schools.com/charsets/ref_emoji_smileys.asp</a:t>
            </a:r>
            <a:endParaRPr lang="en-US" altLang="zh-TW" sz="1800">
              <a:latin typeface="Arial" panose="020B0604020202020204" pitchFamily="34" charset="0"/>
            </a:endParaRPr>
          </a:p>
        </p:txBody>
      </p:sp>
      <p:pic>
        <p:nvPicPr>
          <p:cNvPr id="27656" name="Picture 4">
            <a:extLst>
              <a:ext uri="{FF2B5EF4-FFF2-40B4-BE49-F238E27FC236}">
                <a16:creationId xmlns:a16="http://schemas.microsoft.com/office/drawing/2014/main" id="{B86A52B5-D2B7-4953-AFB3-4F3D9E886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5476875"/>
            <a:ext cx="107473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>
            <a:extLst>
              <a:ext uri="{FF2B5EF4-FFF2-40B4-BE49-F238E27FC236}">
                <a16:creationId xmlns:a16="http://schemas.microsoft.com/office/drawing/2014/main" id="{12157F33-43D4-453A-9D0A-362C31D50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/>
              <a:t>Deprecated Tags and Attributes</a:t>
            </a:r>
            <a:endParaRPr lang="zh-TW" altLang="en-US"/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F96A802A-3907-4B72-9EBD-DB8C5208B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711325"/>
            <a:ext cx="793432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文字方塊 3">
            <a:extLst>
              <a:ext uri="{FF2B5EF4-FFF2-40B4-BE49-F238E27FC236}">
                <a16:creationId xmlns:a16="http://schemas.microsoft.com/office/drawing/2014/main" id="{F82AB8DA-CFB0-4952-B5F7-7E9CF0D51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75" y="288925"/>
            <a:ext cx="1636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b="1">
                <a:latin typeface="Arial" panose="020B0604020202020204" pitchFamily="34" charset="0"/>
              </a:rPr>
              <a:t>(</a:t>
            </a:r>
            <a:r>
              <a:rPr lang="zh-TW" altLang="en-US" sz="2000" b="1">
                <a:latin typeface="Arial" panose="020B0604020202020204" pitchFamily="34" charset="0"/>
              </a:rPr>
              <a:t>不建議使用</a:t>
            </a:r>
            <a:r>
              <a:rPr lang="en-US" altLang="zh-TW" sz="2000" b="1">
                <a:latin typeface="Arial" panose="020B0604020202020204" pitchFamily="34" charset="0"/>
              </a:rPr>
              <a:t>)</a:t>
            </a:r>
            <a:endParaRPr lang="zh-TW" altLang="en-US" sz="20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>
            <a:extLst>
              <a:ext uri="{FF2B5EF4-FFF2-40B4-BE49-F238E27FC236}">
                <a16:creationId xmlns:a16="http://schemas.microsoft.com/office/drawing/2014/main" id="{FCD81971-3292-4CA9-9BA1-77D7FE1CB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HTML Style</a:t>
            </a:r>
            <a:endParaRPr lang="zh-TW" altLang="en-US"/>
          </a:p>
        </p:txBody>
      </p:sp>
      <p:sp>
        <p:nvSpPr>
          <p:cNvPr id="29699" name="內容版面配置區 2">
            <a:extLst>
              <a:ext uri="{FF2B5EF4-FFF2-40B4-BE49-F238E27FC236}">
                <a16:creationId xmlns:a16="http://schemas.microsoft.com/office/drawing/2014/main" id="{A8DE558B-DF90-47D2-8A61-A9500F59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565275"/>
            <a:ext cx="8640763" cy="4686300"/>
          </a:xfrm>
        </p:spPr>
        <p:txBody>
          <a:bodyPr/>
          <a:lstStyle/>
          <a:p>
            <a:pPr eaLnBrk="1" hangingPunct="1"/>
            <a:r>
              <a:rPr lang="en-US" altLang="zh-TW" b="1"/>
              <a:t>HTML Style Attribute</a:t>
            </a:r>
          </a:p>
          <a:p>
            <a:pPr lvl="1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zh-TW" sz="2200"/>
              <a:t>&lt;body style="background-color:yellow"&gt;…&lt;/body&gt;</a:t>
            </a:r>
          </a:p>
          <a:p>
            <a:pPr lvl="1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zh-TW" sz="2200"/>
              <a:t>&lt;p style="font-family:courier new; color:red"&gt;…&lt;/p&gt;</a:t>
            </a:r>
          </a:p>
          <a:p>
            <a:pPr lvl="1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zh-TW" sz="2200"/>
              <a:t>&lt;span style="font-size:20px"&gt;…&lt;/span&gt;</a:t>
            </a:r>
          </a:p>
          <a:p>
            <a:pPr lvl="1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zh-TW" sz="2200"/>
              <a:t>&lt;h1 style="text-align:center"&gt;…&lt;/h1&gt;</a:t>
            </a:r>
          </a:p>
          <a:p>
            <a:pPr lvl="1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zh-TW" sz="2200"/>
              <a:t>&lt;span style="font-weight:bold"&gt;…&lt;/span&gt;</a:t>
            </a:r>
          </a:p>
          <a:p>
            <a:pPr lvl="1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zh-TW" sz="2200"/>
              <a:t>&lt;span style="text-decoration:line-through"&gt;…&lt;/span&gt;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>
            <a:extLst>
              <a:ext uri="{FF2B5EF4-FFF2-40B4-BE49-F238E27FC236}">
                <a16:creationId xmlns:a16="http://schemas.microsoft.com/office/drawing/2014/main" id="{C14DDB27-5AEE-4BA8-8FC6-B3EF427DD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" y="257175"/>
            <a:ext cx="86931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</a:rPr>
              <a:t>&lt;body </a:t>
            </a:r>
            <a:r>
              <a:rPr lang="en-US" altLang="zh-TW" sz="2000">
                <a:solidFill>
                  <a:srgbClr val="FF0000"/>
                </a:solidFill>
                <a:latin typeface="Arial" panose="020B0604020202020204" pitchFamily="34" charset="0"/>
              </a:rPr>
              <a:t>style="background-color:#cff"</a:t>
            </a:r>
            <a:r>
              <a:rPr lang="en-US" altLang="zh-TW" sz="2000">
                <a:latin typeface="Arial" panose="020B0604020202020204" pitchFamily="34" charset="0"/>
              </a:rPr>
              <a:t>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</a:rPr>
              <a:t>&lt;h1 </a:t>
            </a:r>
            <a:r>
              <a:rPr lang="en-US" altLang="zh-TW" sz="2000">
                <a:solidFill>
                  <a:srgbClr val="FF0000"/>
                </a:solidFill>
                <a:latin typeface="Arial" panose="020B0604020202020204" pitchFamily="34" charset="0"/>
              </a:rPr>
              <a:t>style="text-align:center"</a:t>
            </a:r>
            <a:r>
              <a:rPr lang="en-US" altLang="zh-TW" sz="2000">
                <a:latin typeface="Arial" panose="020B0604020202020204" pitchFamily="34" charset="0"/>
              </a:rPr>
              <a:t>&gt;HTML Style&lt;/h1&gt;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</a:rPr>
              <a:t>&lt;p </a:t>
            </a:r>
            <a:r>
              <a:rPr lang="en-US" altLang="zh-TW" sz="2000">
                <a:solidFill>
                  <a:srgbClr val="FF0000"/>
                </a:solidFill>
                <a:latin typeface="Arial" panose="020B0604020202020204" pitchFamily="34" charset="0"/>
              </a:rPr>
              <a:t>style="font-family:courier new; color:darkblue"</a:t>
            </a:r>
            <a:r>
              <a:rPr lang="en-US" altLang="zh-TW" sz="2000">
                <a:latin typeface="Arial" panose="020B0604020202020204" pitchFamily="34" charset="0"/>
              </a:rPr>
              <a:t>&gt;In HTML 4, some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</a:rPr>
              <a:t>&lt;span </a:t>
            </a:r>
            <a:r>
              <a:rPr lang="en-US" altLang="zh-TW" sz="2000">
                <a:solidFill>
                  <a:srgbClr val="FF0000"/>
                </a:solidFill>
                <a:latin typeface="Arial" panose="020B0604020202020204" pitchFamily="34" charset="0"/>
              </a:rPr>
              <a:t>style="font-size:24px"</a:t>
            </a:r>
            <a:r>
              <a:rPr lang="en-US" altLang="zh-TW" sz="2000">
                <a:latin typeface="Arial" panose="020B0604020202020204" pitchFamily="34" charset="0"/>
              </a:rPr>
              <a:t>&gt;tags and attributes&lt;/span&gt; are defined as deprecated. &lt;span </a:t>
            </a:r>
            <a:r>
              <a:rPr lang="en-US" altLang="zh-TW" sz="2000">
                <a:solidFill>
                  <a:srgbClr val="FF0000"/>
                </a:solidFill>
                <a:latin typeface="Arial" panose="020B0604020202020204" pitchFamily="34" charset="0"/>
              </a:rPr>
              <a:t>style="font-weight:bold"</a:t>
            </a:r>
            <a:r>
              <a:rPr lang="en-US" altLang="zh-TW" sz="2000">
                <a:latin typeface="Arial" panose="020B0604020202020204" pitchFamily="34" charset="0"/>
              </a:rPr>
              <a:t>&gt;Deprecated&lt;/span&gt; means that they will not be supported in future versions of HTML and XHTML. The message is clear: &lt;span </a:t>
            </a:r>
            <a:r>
              <a:rPr lang="en-US" altLang="zh-TW" sz="2000">
                <a:solidFill>
                  <a:srgbClr val="FF0000"/>
                </a:solidFill>
                <a:latin typeface="Arial" panose="020B0604020202020204" pitchFamily="34" charset="0"/>
              </a:rPr>
              <a:t>style="text-decoration:line-through"</a:t>
            </a:r>
            <a:r>
              <a:rPr lang="en-US" altLang="zh-TW" sz="2000">
                <a:latin typeface="Arial" panose="020B0604020202020204" pitchFamily="34" charset="0"/>
              </a:rPr>
              <a:t>&gt;Don't&lt;/span&gt; Avoid the use of deprecated tags and attributes.&lt;/p&gt;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</a:rPr>
              <a:t>&lt;/body&gt;</a:t>
            </a:r>
            <a:endParaRPr lang="zh-TW" altLang="en-US" sz="2000">
              <a:latin typeface="Arial" panose="020B0604020202020204" pitchFamily="34" charset="0"/>
            </a:endParaRPr>
          </a:p>
        </p:txBody>
      </p:sp>
      <p:pic>
        <p:nvPicPr>
          <p:cNvPr id="30723" name="Picture 7">
            <a:extLst>
              <a:ext uri="{FF2B5EF4-FFF2-40B4-BE49-F238E27FC236}">
                <a16:creationId xmlns:a16="http://schemas.microsoft.com/office/drawing/2014/main" id="{D548AE33-873D-47D4-BA48-C2E296388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5" b="9795"/>
          <a:stretch>
            <a:fillRect/>
          </a:stretch>
        </p:blipFill>
        <p:spPr bwMode="auto">
          <a:xfrm>
            <a:off x="847725" y="3625850"/>
            <a:ext cx="7489825" cy="2466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1C1E9101-B341-438B-A7B2-4FE24D942CEE}"/>
              </a:ext>
            </a:extLst>
          </p:cNvPr>
          <p:cNvGraphicFramePr>
            <a:graphicFrameLocks noGrp="1"/>
          </p:cNvGraphicFramePr>
          <p:nvPr/>
        </p:nvGraphicFramePr>
        <p:xfrm>
          <a:off x="663575" y="1262063"/>
          <a:ext cx="83502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5125">
                  <a:extLst>
                    <a:ext uri="{9D8B030D-6E8A-4147-A177-3AD203B41FA5}">
                      <a16:colId xmlns:a16="http://schemas.microsoft.com/office/drawing/2014/main" val="3216051905"/>
                    </a:ext>
                  </a:extLst>
                </a:gridCol>
                <a:gridCol w="4175125">
                  <a:extLst>
                    <a:ext uri="{9D8B030D-6E8A-4147-A177-3AD203B41FA5}">
                      <a16:colId xmlns:a16="http://schemas.microsoft.com/office/drawing/2014/main" val="1870225915"/>
                    </a:ext>
                  </a:extLst>
                </a:gridCol>
              </a:tblGrid>
              <a:tr h="389812"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color: </a:t>
                      </a:r>
                      <a:r>
                        <a:rPr lang="en-US" altLang="zh-TW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</a:t>
                      </a:r>
                      <a:endParaRPr lang="zh-TW" alt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文字顏色</a:t>
                      </a:r>
                    </a:p>
                  </a:txBody>
                  <a:tcPr marL="91450" marR="91450"/>
                </a:tc>
                <a:extLst>
                  <a:ext uri="{0D108BD9-81ED-4DB2-BD59-A6C34878D82A}">
                    <a16:rowId xmlns:a16="http://schemas.microsoft.com/office/drawing/2014/main" val="2316756378"/>
                  </a:ext>
                </a:extLst>
              </a:tr>
              <a:tr h="389812"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background-color: </a:t>
                      </a:r>
                      <a:r>
                        <a:rPr lang="en-US" altLang="zh-TW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en-US" altLang="zh-TW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ccffcc</a:t>
                      </a:r>
                      <a:endParaRPr lang="zh-TW" alt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背景色</a:t>
                      </a:r>
                    </a:p>
                  </a:txBody>
                  <a:tcPr marL="91450" marR="91450"/>
                </a:tc>
                <a:extLst>
                  <a:ext uri="{0D108BD9-81ED-4DB2-BD59-A6C34878D82A}">
                    <a16:rowId xmlns:a16="http://schemas.microsoft.com/office/drawing/2014/main" val="2140097383"/>
                  </a:ext>
                </a:extLst>
              </a:tr>
              <a:tr h="389812"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background-image: </a:t>
                      </a:r>
                      <a:r>
                        <a:rPr lang="en-US" altLang="zh-TW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url</a:t>
                      </a:r>
                      <a:r>
                        <a:rPr lang="en-US" altLang="zh-TW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TW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bg.jpg</a:t>
                      </a:r>
                      <a:r>
                        <a:rPr lang="en-US" altLang="zh-TW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背景圖</a:t>
                      </a:r>
                    </a:p>
                  </a:txBody>
                  <a:tcPr marL="91450" marR="91450"/>
                </a:tc>
                <a:extLst>
                  <a:ext uri="{0D108BD9-81ED-4DB2-BD59-A6C34878D82A}">
                    <a16:rowId xmlns:a16="http://schemas.microsoft.com/office/drawing/2014/main" val="1479014497"/>
                  </a:ext>
                </a:extLst>
              </a:tr>
              <a:tr h="389812"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font-family: </a:t>
                      </a:r>
                      <a:r>
                        <a:rPr lang="zh-TW" altLang="en-US" sz="2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標楷體</a:t>
                      </a:r>
                      <a:r>
                        <a:rPr lang="en-US" altLang="zh-TW" sz="2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zh-TW" altLang="en-US" sz="2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微軟正黑體</a:t>
                      </a:r>
                      <a:r>
                        <a:rPr lang="en-US" altLang="zh-TW" sz="2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alt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字型</a:t>
                      </a:r>
                    </a:p>
                  </a:txBody>
                  <a:tcPr marL="91450" marR="91450"/>
                </a:tc>
                <a:extLst>
                  <a:ext uri="{0D108BD9-81ED-4DB2-BD59-A6C34878D82A}">
                    <a16:rowId xmlns:a16="http://schemas.microsoft.com/office/drawing/2014/main" val="4001198265"/>
                  </a:ext>
                </a:extLst>
              </a:tr>
              <a:tr h="389812"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font-size:</a:t>
                      </a:r>
                      <a:r>
                        <a:rPr lang="zh-TW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1.5em</a:t>
                      </a:r>
                      <a:endParaRPr lang="zh-TW" alt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字體大小</a:t>
                      </a:r>
                    </a:p>
                  </a:txBody>
                  <a:tcPr marL="91450" marR="91450"/>
                </a:tc>
                <a:extLst>
                  <a:ext uri="{0D108BD9-81ED-4DB2-BD59-A6C34878D82A}">
                    <a16:rowId xmlns:a16="http://schemas.microsoft.com/office/drawing/2014/main" val="2006068190"/>
                  </a:ext>
                </a:extLst>
              </a:tr>
              <a:tr h="389812"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font-weight: bold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粗體</a:t>
                      </a:r>
                    </a:p>
                  </a:txBody>
                  <a:tcPr marL="91450" marR="91450"/>
                </a:tc>
                <a:extLst>
                  <a:ext uri="{0D108BD9-81ED-4DB2-BD59-A6C34878D82A}">
                    <a16:rowId xmlns:a16="http://schemas.microsoft.com/office/drawing/2014/main" val="4242303395"/>
                  </a:ext>
                </a:extLst>
              </a:tr>
              <a:tr h="389812"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font-style: italic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斜體</a:t>
                      </a:r>
                    </a:p>
                  </a:txBody>
                  <a:tcPr marL="91450" marR="91450"/>
                </a:tc>
                <a:extLst>
                  <a:ext uri="{0D108BD9-81ED-4DB2-BD59-A6C34878D82A}">
                    <a16:rowId xmlns:a16="http://schemas.microsoft.com/office/drawing/2014/main" val="3035075171"/>
                  </a:ext>
                </a:extLst>
              </a:tr>
              <a:tr h="389812"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text-align: </a:t>
                      </a:r>
                      <a:r>
                        <a:rPr lang="en-US" altLang="zh-TW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center</a:t>
                      </a:r>
                      <a:endParaRPr lang="zh-TW" alt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文字對齊</a:t>
                      </a:r>
                    </a:p>
                  </a:txBody>
                  <a:tcPr marL="91450" marR="91450"/>
                </a:tc>
                <a:extLst>
                  <a:ext uri="{0D108BD9-81ED-4DB2-BD59-A6C34878D82A}">
                    <a16:rowId xmlns:a16="http://schemas.microsoft.com/office/drawing/2014/main" val="4163517343"/>
                  </a:ext>
                </a:extLst>
              </a:tr>
              <a:tr h="389812"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text-decoration: none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去除下標線</a:t>
                      </a:r>
                    </a:p>
                  </a:txBody>
                  <a:tcPr marL="91450" marR="91450"/>
                </a:tc>
                <a:extLst>
                  <a:ext uri="{0D108BD9-81ED-4DB2-BD59-A6C34878D82A}">
                    <a16:rowId xmlns:a16="http://schemas.microsoft.com/office/drawing/2014/main" val="2263114927"/>
                  </a:ext>
                </a:extLst>
              </a:tr>
              <a:tr h="389812"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text-indent: </a:t>
                      </a:r>
                      <a:r>
                        <a:rPr lang="en-US" altLang="zh-TW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2em</a:t>
                      </a:r>
                      <a:endParaRPr lang="zh-TW" alt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文字縮排</a:t>
                      </a:r>
                    </a:p>
                  </a:txBody>
                  <a:tcPr marL="91450" marR="91450"/>
                </a:tc>
                <a:extLst>
                  <a:ext uri="{0D108BD9-81ED-4DB2-BD59-A6C34878D82A}">
                    <a16:rowId xmlns:a16="http://schemas.microsoft.com/office/drawing/2014/main" val="2135172618"/>
                  </a:ext>
                </a:extLst>
              </a:tr>
              <a:tr h="389812"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width: </a:t>
                      </a:r>
                      <a:r>
                        <a:rPr lang="en-US" altLang="zh-TW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600px</a:t>
                      </a:r>
                      <a:endParaRPr lang="zh-TW" alt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寬度 </a:t>
                      </a:r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2400" dirty="0">
                          <a:solidFill>
                            <a:srgbClr val="00B050"/>
                          </a:solidFill>
                          <a:latin typeface="+mj-ea"/>
                          <a:ea typeface="+mj-ea"/>
                        </a:rPr>
                        <a:t>對區塊元素才有效</a:t>
                      </a:r>
                      <a:r>
                        <a:rPr lang="en-US" altLang="zh-TW" sz="2400" dirty="0">
                          <a:solidFill>
                            <a:srgbClr val="00B050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+mj-ea"/>
                        <a:ea typeface="+mj-ea"/>
                      </a:endParaRPr>
                    </a:p>
                  </a:txBody>
                  <a:tcPr marL="91450" marR="91450"/>
                </a:tc>
                <a:extLst>
                  <a:ext uri="{0D108BD9-81ED-4DB2-BD59-A6C34878D82A}">
                    <a16:rowId xmlns:a16="http://schemas.microsoft.com/office/drawing/2014/main" val="3553527553"/>
                  </a:ext>
                </a:extLst>
              </a:tr>
            </a:tbl>
          </a:graphicData>
        </a:graphic>
      </p:graphicFrame>
      <p:sp>
        <p:nvSpPr>
          <p:cNvPr id="31784" name="標題 4">
            <a:extLst>
              <a:ext uri="{FF2B5EF4-FFF2-40B4-BE49-F238E27FC236}">
                <a16:creationId xmlns:a16="http://schemas.microsoft.com/office/drawing/2014/main" id="{C9CC45D0-C462-40B7-924F-1884CCDF2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4175"/>
            <a:ext cx="8229600" cy="725488"/>
          </a:xfrm>
        </p:spPr>
        <p:txBody>
          <a:bodyPr/>
          <a:lstStyle/>
          <a:p>
            <a:r>
              <a:rPr lang="zh-TW" altLang="en-US"/>
              <a:t>常用的</a:t>
            </a:r>
            <a:r>
              <a:rPr lang="en-US" altLang="zh-TW"/>
              <a:t>css</a:t>
            </a:r>
            <a:r>
              <a:rPr lang="zh-TW" altLang="en-US"/>
              <a:t>屬性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>
            <a:extLst>
              <a:ext uri="{FF2B5EF4-FFF2-40B4-BE49-F238E27FC236}">
                <a16:creationId xmlns:a16="http://schemas.microsoft.com/office/drawing/2014/main" id="{09A69CB6-B8A9-4D14-9FFB-0DF89DE24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24923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/>
              <a:t>區塊元素 與 行內元素</a:t>
            </a:r>
            <a:endParaRPr lang="zh-TW" altLang="en-US"/>
          </a:p>
        </p:txBody>
      </p:sp>
      <p:sp>
        <p:nvSpPr>
          <p:cNvPr id="4099" name="內容版面配置區 2">
            <a:extLst>
              <a:ext uri="{FF2B5EF4-FFF2-40B4-BE49-F238E27FC236}">
                <a16:creationId xmlns:a16="http://schemas.microsoft.com/office/drawing/2014/main" id="{BAB4F515-75DE-4320-9383-FB22C6119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25" y="1439863"/>
            <a:ext cx="8580438" cy="49291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ß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區塊元素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(block-level)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保留矩形區塊，換行重新開始，寬度</a:t>
            </a:r>
            <a:r>
              <a:rPr lang="en-US" altLang="zh-TW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自左至右占滿</a:t>
            </a:r>
            <a:endParaRPr lang="en-US" altLang="zh-TW" sz="2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Þ"/>
              <a:defRPr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h1, h2, h3, h4, h5, h6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Þ"/>
              <a:defRPr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div, p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Þ"/>
              <a:defRPr/>
            </a:pP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hr</a:t>
            </a:r>
            <a:endParaRPr lang="en-US" altLang="zh-TW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Þ"/>
              <a:defRPr/>
            </a:pP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blockquote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, address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Þ"/>
              <a:defRPr/>
            </a:pP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</a:t>
            </a:r>
            <a:endParaRPr lang="en-US" altLang="zh-TW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Þ"/>
              <a:defRPr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dl,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</a:t>
            </a:r>
            <a:endParaRPr lang="en-US" altLang="zh-TW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行內元素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(inline):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不會重啟新行，只佔所需的寬度</a:t>
            </a:r>
            <a:endParaRPr lang="en-US" altLang="zh-TW" sz="2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Þ"/>
              <a:defRPr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span, a,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, sub, sup,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,…</a:t>
            </a:r>
            <a:endParaRPr lang="zh-TW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>
            <a:extLst>
              <a:ext uri="{FF2B5EF4-FFF2-40B4-BE49-F238E27FC236}">
                <a16:creationId xmlns:a16="http://schemas.microsoft.com/office/drawing/2014/main" id="{7B91FBF1-4D5B-4388-9DB7-834883B28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/>
              <a:t>C</a:t>
            </a:r>
            <a:r>
              <a:rPr lang="en-GB" altLang="zh-TW" sz="4000"/>
              <a:t>olor name and </a:t>
            </a:r>
            <a:r>
              <a:rPr lang="en-US" altLang="zh-TW" sz="4000"/>
              <a:t>C</a:t>
            </a:r>
            <a:r>
              <a:rPr lang="en-GB" altLang="zh-TW" sz="4000"/>
              <a:t>olor codes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C6BB6CE-50D8-4C8D-A4F3-2F736319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8" y="1590675"/>
            <a:ext cx="8829675" cy="4686300"/>
          </a:xfrm>
        </p:spPr>
        <p:txBody>
          <a:bodyPr/>
          <a:lstStyle/>
          <a:p>
            <a:pPr>
              <a:defRPr/>
            </a:pPr>
            <a:r>
              <a:rPr lang="en-GB" dirty="0"/>
              <a:t>HTML </a:t>
            </a:r>
            <a:r>
              <a:rPr lang="en-GB" dirty="0" err="1"/>
              <a:t>Color</a:t>
            </a:r>
            <a:r>
              <a:rPr lang="en-GB" dirty="0"/>
              <a:t> Names</a:t>
            </a:r>
          </a:p>
          <a:p>
            <a:pPr marL="457200" lvl="1" indent="0">
              <a:buFont typeface="Wingdings 2" panose="05020102010507070707" pitchFamily="18" charset="2"/>
              <a:buNone/>
              <a:defRPr/>
            </a:pPr>
            <a:r>
              <a:rPr lang="en-GB" sz="2400" dirty="0">
                <a:hlinkClick r:id="rId2"/>
              </a:rPr>
              <a:t>https://www.w3schools.com/tags/ref_colornames.asp</a:t>
            </a:r>
            <a:endParaRPr lang="en-GB" sz="2400" dirty="0"/>
          </a:p>
          <a:p>
            <a:pPr>
              <a:defRPr/>
            </a:pPr>
            <a:r>
              <a:rPr lang="en-GB" dirty="0"/>
              <a:t>HTML HEX </a:t>
            </a:r>
            <a:r>
              <a:rPr lang="en-GB" dirty="0" err="1"/>
              <a:t>Colors</a:t>
            </a:r>
            <a:endParaRPr lang="en-GB" dirty="0"/>
          </a:p>
          <a:p>
            <a:pPr marL="457200" lvl="1" indent="0">
              <a:buFont typeface="Wingdings 2" panose="05020102010507070707" pitchFamily="18" charset="2"/>
              <a:buNone/>
              <a:defRPr/>
            </a:pPr>
            <a:r>
              <a:rPr lang="en-GB" sz="2400" dirty="0">
                <a:hlinkClick r:id="rId3"/>
              </a:rPr>
              <a:t>https://www.w3schools.com/html/html_colors_hex.asp</a:t>
            </a:r>
            <a:endParaRPr lang="en-GB" sz="2400" dirty="0"/>
          </a:p>
          <a:p>
            <a:pPr marL="514350" indent="-457200">
              <a:defRPr/>
            </a:pPr>
            <a:r>
              <a:rPr lang="zh-TW" altLang="en-US" dirty="0">
                <a:latin typeface="+mj-ea"/>
                <a:ea typeface="+mj-ea"/>
              </a:rPr>
              <a:t>十六進位</a:t>
            </a:r>
            <a:endParaRPr lang="en-GB" dirty="0">
              <a:latin typeface="+mj-ea"/>
              <a:ea typeface="+mj-ea"/>
            </a:endParaRPr>
          </a:p>
          <a:p>
            <a:pPr marL="457200" lvl="1" indent="0">
              <a:buFont typeface="Wingdings 2" panose="05020102010507070707" pitchFamily="18" charset="2"/>
              <a:buNone/>
              <a:defRPr/>
            </a:pPr>
            <a:r>
              <a:rPr lang="en-GB" sz="1800" dirty="0">
                <a:hlinkClick r:id="rId4"/>
              </a:rPr>
              <a:t>https://zh.wikipedia.org/zh-tw/%E5%8D%81%E5%85%AD%E8%BF%9B%E5%88%B6</a:t>
            </a:r>
            <a:endParaRPr lang="en-GB" sz="1800" dirty="0"/>
          </a:p>
          <a:p>
            <a:pPr marL="457200" lvl="1" indent="0">
              <a:buFont typeface="Wingdings 2" panose="05020102010507070707" pitchFamily="18" charset="2"/>
              <a:buNone/>
              <a:defRPr/>
            </a:pPr>
            <a:endParaRPr lang="en-GB" sz="1400" dirty="0"/>
          </a:p>
          <a:p>
            <a:pPr marL="57150" indent="0">
              <a:buFont typeface="Wingdings 2" panose="05020102010507070707" pitchFamily="18" charset="2"/>
              <a:buNone/>
              <a:defRPr/>
            </a:pPr>
            <a:endParaRPr lang="en-GB" sz="1800" dirty="0"/>
          </a:p>
          <a:p>
            <a:pPr marL="57150" indent="0">
              <a:buFont typeface="Wingdings 2" panose="05020102010507070707" pitchFamily="18" charset="2"/>
              <a:buNone/>
              <a:defRPr/>
            </a:pPr>
            <a:endParaRPr lang="en-GB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>
            <a:extLst>
              <a:ext uri="{FF2B5EF4-FFF2-40B4-BE49-F238E27FC236}">
                <a16:creationId xmlns:a16="http://schemas.microsoft.com/office/drawing/2014/main" id="{C272EE55-AC30-46B2-BE5C-656E8FEF4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Semantic Elements</a:t>
            </a:r>
            <a:endParaRPr lang="zh-TW" altLang="en-US"/>
          </a:p>
        </p:txBody>
      </p:sp>
      <p:pic>
        <p:nvPicPr>
          <p:cNvPr id="33795" name="內容版面配置區 5">
            <a:extLst>
              <a:ext uri="{FF2B5EF4-FFF2-40B4-BE49-F238E27FC236}">
                <a16:creationId xmlns:a16="http://schemas.microsoft.com/office/drawing/2014/main" id="{23E87EAE-3D01-471A-8676-E907723BC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3813" y="2203450"/>
            <a:ext cx="3265487" cy="3856038"/>
          </a:xfrm>
          <a:ln w="28575">
            <a:solidFill>
              <a:srgbClr val="00CC00"/>
            </a:solidFill>
            <a:miter lim="800000"/>
            <a:headEnd/>
            <a:tailEnd/>
          </a:ln>
        </p:spPr>
      </p:pic>
      <p:sp>
        <p:nvSpPr>
          <p:cNvPr id="33796" name="矩形 6">
            <a:extLst>
              <a:ext uri="{FF2B5EF4-FFF2-40B4-BE49-F238E27FC236}">
                <a16:creationId xmlns:a16="http://schemas.microsoft.com/office/drawing/2014/main" id="{E21F58FE-54EA-472D-9A01-B91EE3819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38" y="1417638"/>
            <a:ext cx="5978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600" dirty="0">
                <a:latin typeface="Arial" panose="020B0604020202020204" pitchFamily="34" charset="0"/>
                <a:hlinkClick r:id="rId3"/>
              </a:rPr>
              <a:t>http</a:t>
            </a:r>
            <a:r>
              <a:rPr lang="en-US" altLang="zh-TW" sz="1600" dirty="0">
                <a:latin typeface="Arial" panose="020B0604020202020204" pitchFamily="34" charset="0"/>
                <a:hlinkClick r:id="rId3"/>
              </a:rPr>
              <a:t>s</a:t>
            </a:r>
            <a:r>
              <a:rPr lang="zh-TW" altLang="en-US" sz="1600" dirty="0">
                <a:latin typeface="Arial" panose="020B0604020202020204" pitchFamily="34" charset="0"/>
                <a:hlinkClick r:id="rId3"/>
              </a:rPr>
              <a:t>://www.w3schools.com/html/html5_semantic_elements.asp</a:t>
            </a:r>
            <a:endParaRPr lang="en-US" altLang="zh-TW" sz="1600" dirty="0">
              <a:latin typeface="Arial" panose="020B0604020202020204" pitchFamily="34" charset="0"/>
            </a:endParaRPr>
          </a:p>
        </p:txBody>
      </p:sp>
      <p:sp>
        <p:nvSpPr>
          <p:cNvPr id="33797" name="文字方塊 10">
            <a:extLst>
              <a:ext uri="{FF2B5EF4-FFF2-40B4-BE49-F238E27FC236}">
                <a16:creationId xmlns:a16="http://schemas.microsoft.com/office/drawing/2014/main" id="{C79B5ED4-DAED-45FA-AA23-6FBA52BD9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95475"/>
            <a:ext cx="4051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Semantic Elements: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 Elements with a meaning</a:t>
            </a:r>
            <a:endParaRPr lang="zh-TW" altLang="en-US" sz="2400">
              <a:latin typeface="Arial" panose="020B0604020202020204" pitchFamily="34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A7BBB98-5588-4073-8F46-E9457BACAF7F}"/>
              </a:ext>
            </a:extLst>
          </p:cNvPr>
          <p:cNvSpPr txBox="1"/>
          <p:nvPr/>
        </p:nvSpPr>
        <p:spPr>
          <a:xfrm>
            <a:off x="635000" y="3125788"/>
            <a:ext cx="2868613" cy="2533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dirty="0"/>
              <a:t>&lt;div id="content"&gt;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TW" dirty="0"/>
              <a:t>&lt;div id="header"&gt;…&lt;/div&gt;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TW" dirty="0"/>
              <a:t>&lt;div id="</a:t>
            </a:r>
            <a:r>
              <a:rPr lang="en-US" altLang="zh-TW" dirty="0" err="1"/>
              <a:t>nav</a:t>
            </a:r>
            <a:r>
              <a:rPr lang="en-US" altLang="zh-TW" dirty="0"/>
              <a:t>"&gt;…&lt;/div&gt;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TW" dirty="0"/>
              <a:t>…</a:t>
            </a:r>
            <a:br>
              <a:rPr lang="en-US" altLang="zh-TW" dirty="0"/>
            </a:br>
            <a:r>
              <a:rPr lang="en-US" altLang="zh-TW" dirty="0"/>
              <a:t>&lt;div id="footer"&gt;…&lt;/div&gt;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TW" dirty="0"/>
              <a:t>&lt;/div&gt;</a:t>
            </a:r>
            <a:endParaRPr lang="zh-TW" altLang="en-US" dirty="0"/>
          </a:p>
        </p:txBody>
      </p:sp>
      <p:sp>
        <p:nvSpPr>
          <p:cNvPr id="13" name="向右箭號 12">
            <a:extLst>
              <a:ext uri="{FF2B5EF4-FFF2-40B4-BE49-F238E27FC236}">
                <a16:creationId xmlns:a16="http://schemas.microsoft.com/office/drawing/2014/main" id="{3C1200B6-4A35-4179-A125-13157B91CC60}"/>
              </a:ext>
            </a:extLst>
          </p:cNvPr>
          <p:cNvSpPr/>
          <p:nvPr/>
        </p:nvSpPr>
        <p:spPr>
          <a:xfrm>
            <a:off x="4099232" y="3870390"/>
            <a:ext cx="539931" cy="52251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>
            <a:extLst>
              <a:ext uri="{FF2B5EF4-FFF2-40B4-BE49-F238E27FC236}">
                <a16:creationId xmlns:a16="http://schemas.microsoft.com/office/drawing/2014/main" id="{CE004781-14DC-49F7-A65F-0BD1C9AB3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HTML5 Semantic Elements</a:t>
            </a:r>
            <a:endParaRPr lang="zh-TW" altLang="en-US"/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F46B84BF-5866-4B8C-A03B-7087FFC35B4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96875" y="1628775"/>
          <a:ext cx="8180388" cy="4652965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1319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0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740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Tag</a:t>
                      </a:r>
                    </a:p>
                  </a:txBody>
                  <a:tcPr marL="44866" marR="44866" marT="19438" marB="19438"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Description</a:t>
                      </a:r>
                    </a:p>
                  </a:txBody>
                  <a:tcPr marL="44866" marR="44866" marT="19438" marB="1943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40">
                <a:tc>
                  <a:txBody>
                    <a:bodyPr/>
                    <a:lstStyle/>
                    <a:p>
                      <a:r>
                        <a:rPr lang="en-US" sz="1600">
                          <a:hlinkClick r:id="rId3"/>
                        </a:rPr>
                        <a:t>&lt;article&gt;</a:t>
                      </a:r>
                      <a:endParaRPr lang="en-US" sz="1600"/>
                    </a:p>
                  </a:txBody>
                  <a:tcPr marL="44866" marR="44866" marT="19438" marB="19438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an article</a:t>
                      </a:r>
                    </a:p>
                  </a:txBody>
                  <a:tcPr marL="44866" marR="44866" marT="19438" marB="1943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740">
                <a:tc>
                  <a:txBody>
                    <a:bodyPr/>
                    <a:lstStyle/>
                    <a:p>
                      <a:r>
                        <a:rPr lang="en-US" sz="1600">
                          <a:hlinkClick r:id="rId4"/>
                        </a:rPr>
                        <a:t>&lt;aside&gt;</a:t>
                      </a:r>
                      <a:endParaRPr lang="en-US" sz="1600"/>
                    </a:p>
                  </a:txBody>
                  <a:tcPr marL="44866" marR="44866" marT="19438" marB="19438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content aside from the page content</a:t>
                      </a:r>
                    </a:p>
                  </a:txBody>
                  <a:tcPr marL="44866" marR="44866" marT="19438" marB="1943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740">
                <a:tc>
                  <a:txBody>
                    <a:bodyPr/>
                    <a:lstStyle/>
                    <a:p>
                      <a:r>
                        <a:rPr lang="en-US" sz="1600">
                          <a:hlinkClick r:id="rId5"/>
                        </a:rPr>
                        <a:t>&lt;details&gt;</a:t>
                      </a:r>
                      <a:endParaRPr lang="en-US" sz="1600"/>
                    </a:p>
                  </a:txBody>
                  <a:tcPr marL="44866" marR="44866" marT="19438" marB="19438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additional details that the user can view or hide</a:t>
                      </a:r>
                    </a:p>
                  </a:txBody>
                  <a:tcPr marL="44866" marR="44866" marT="19438" marB="1943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275"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6"/>
                        </a:rPr>
                        <a:t>&lt;</a:t>
                      </a:r>
                      <a:r>
                        <a:rPr lang="en-US" sz="1600" dirty="0" err="1">
                          <a:hlinkClick r:id="rId6"/>
                        </a:rPr>
                        <a:t>figcaption</a:t>
                      </a:r>
                      <a:r>
                        <a:rPr lang="en-US" sz="1600" dirty="0">
                          <a:hlinkClick r:id="rId6"/>
                        </a:rPr>
                        <a:t>&gt;</a:t>
                      </a:r>
                      <a:endParaRPr lang="en-US" sz="1600" dirty="0"/>
                    </a:p>
                  </a:txBody>
                  <a:tcPr marL="44866" marR="44866" marT="19438" marB="19438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 caption for a &lt;figure&gt; element</a:t>
                      </a:r>
                    </a:p>
                  </a:txBody>
                  <a:tcPr marL="44866" marR="44866" marT="19438" marB="1943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275">
                <a:tc>
                  <a:txBody>
                    <a:bodyPr/>
                    <a:lstStyle/>
                    <a:p>
                      <a:r>
                        <a:rPr lang="en-US" sz="1600">
                          <a:hlinkClick r:id="rId7"/>
                        </a:rPr>
                        <a:t>&lt;figure&gt;</a:t>
                      </a:r>
                      <a:endParaRPr lang="en-US" sz="1600"/>
                    </a:p>
                  </a:txBody>
                  <a:tcPr marL="44866" marR="44866" marT="19438" marB="19438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self-contained content</a:t>
                      </a:r>
                      <a:r>
                        <a:rPr lang="en-US" sz="1600" baseline="0" dirty="0"/>
                        <a:t> (</a:t>
                      </a:r>
                      <a:r>
                        <a:rPr lang="en-US" sz="1600" dirty="0"/>
                        <a:t>illustrations, diagrams, photos, code listings)</a:t>
                      </a:r>
                    </a:p>
                  </a:txBody>
                  <a:tcPr marL="44866" marR="44866" marT="19438" marB="1943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740">
                <a:tc>
                  <a:txBody>
                    <a:bodyPr/>
                    <a:lstStyle/>
                    <a:p>
                      <a:r>
                        <a:rPr lang="en-US" sz="1600">
                          <a:hlinkClick r:id="rId8"/>
                        </a:rPr>
                        <a:t>&lt;footer&gt;</a:t>
                      </a:r>
                      <a:endParaRPr lang="en-US" sz="1600"/>
                    </a:p>
                  </a:txBody>
                  <a:tcPr marL="44866" marR="44866" marT="19438" marB="19438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 footer for a document or section</a:t>
                      </a:r>
                    </a:p>
                  </a:txBody>
                  <a:tcPr marL="44866" marR="44866" marT="19438" marB="19438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740">
                <a:tc>
                  <a:txBody>
                    <a:bodyPr/>
                    <a:lstStyle/>
                    <a:p>
                      <a:r>
                        <a:rPr lang="en-US" sz="1600">
                          <a:hlinkClick r:id="rId9"/>
                        </a:rPr>
                        <a:t>&lt;header&gt;</a:t>
                      </a:r>
                      <a:endParaRPr lang="en-US" sz="1600"/>
                    </a:p>
                  </a:txBody>
                  <a:tcPr marL="44866" marR="44866" marT="19438" marB="19438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 header for a document or section</a:t>
                      </a:r>
                    </a:p>
                  </a:txBody>
                  <a:tcPr marL="44866" marR="44866" marT="19438" marB="19438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740">
                <a:tc>
                  <a:txBody>
                    <a:bodyPr/>
                    <a:lstStyle/>
                    <a:p>
                      <a:r>
                        <a:rPr lang="en-US" sz="1600">
                          <a:hlinkClick r:id="rId10"/>
                        </a:rPr>
                        <a:t>&lt;main&gt;</a:t>
                      </a:r>
                      <a:endParaRPr lang="en-US" sz="1600"/>
                    </a:p>
                  </a:txBody>
                  <a:tcPr marL="44866" marR="44866" marT="19438" marB="19438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 main content of a document</a:t>
                      </a:r>
                    </a:p>
                  </a:txBody>
                  <a:tcPr marL="44866" marR="44866" marT="19438" marB="19438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740">
                <a:tc>
                  <a:txBody>
                    <a:bodyPr/>
                    <a:lstStyle/>
                    <a:p>
                      <a:r>
                        <a:rPr lang="en-US" sz="1600">
                          <a:hlinkClick r:id="rId11"/>
                        </a:rPr>
                        <a:t>&lt;mark&gt;</a:t>
                      </a:r>
                      <a:endParaRPr lang="en-US" sz="1600"/>
                    </a:p>
                  </a:txBody>
                  <a:tcPr marL="44866" marR="44866" marT="19438" marB="19438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marked/highlighted text</a:t>
                      </a:r>
                    </a:p>
                  </a:txBody>
                  <a:tcPr marL="44866" marR="44866" marT="19438" marB="19438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740">
                <a:tc>
                  <a:txBody>
                    <a:bodyPr/>
                    <a:lstStyle/>
                    <a:p>
                      <a:r>
                        <a:rPr lang="en-US" sz="1600">
                          <a:hlinkClick r:id="rId12"/>
                        </a:rPr>
                        <a:t>&lt;nav&gt;</a:t>
                      </a:r>
                      <a:endParaRPr lang="en-US" sz="1600"/>
                    </a:p>
                  </a:txBody>
                  <a:tcPr marL="44866" marR="44866" marT="19438" marB="19438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navigation links</a:t>
                      </a:r>
                    </a:p>
                  </a:txBody>
                  <a:tcPr marL="44866" marR="44866" marT="19438" marB="19438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740">
                <a:tc>
                  <a:txBody>
                    <a:bodyPr/>
                    <a:lstStyle/>
                    <a:p>
                      <a:r>
                        <a:rPr lang="en-US" sz="1600">
                          <a:hlinkClick r:id="rId13"/>
                        </a:rPr>
                        <a:t>&lt;section&gt;</a:t>
                      </a:r>
                      <a:endParaRPr lang="en-US" sz="1600"/>
                    </a:p>
                  </a:txBody>
                  <a:tcPr marL="44866" marR="44866" marT="19438" marB="19438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 section in a document</a:t>
                      </a:r>
                    </a:p>
                  </a:txBody>
                  <a:tcPr marL="44866" marR="44866" marT="19438" marB="19438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4275">
                <a:tc>
                  <a:txBody>
                    <a:bodyPr/>
                    <a:lstStyle/>
                    <a:p>
                      <a:r>
                        <a:rPr lang="en-US" sz="1600">
                          <a:hlinkClick r:id="rId14"/>
                        </a:rPr>
                        <a:t>&lt;summary&gt;</a:t>
                      </a:r>
                      <a:endParaRPr lang="en-US" sz="1600"/>
                    </a:p>
                  </a:txBody>
                  <a:tcPr marL="44866" marR="44866" marT="19438" marB="19438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 visible heading for a &lt;details&gt; element</a:t>
                      </a:r>
                    </a:p>
                  </a:txBody>
                  <a:tcPr marL="44866" marR="44866" marT="19438" marB="19438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740">
                <a:tc>
                  <a:txBody>
                    <a:bodyPr/>
                    <a:lstStyle/>
                    <a:p>
                      <a:r>
                        <a:rPr lang="en-US" sz="1600">
                          <a:hlinkClick r:id="rId15"/>
                        </a:rPr>
                        <a:t>&lt;time&gt;</a:t>
                      </a:r>
                      <a:endParaRPr lang="en-US" sz="1600"/>
                    </a:p>
                  </a:txBody>
                  <a:tcPr marL="44866" marR="44866" marT="19438" marB="19438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 date/time</a:t>
                      </a:r>
                    </a:p>
                  </a:txBody>
                  <a:tcPr marL="44866" marR="44866" marT="19438" marB="19438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>
            <a:extLst>
              <a:ext uri="{FF2B5EF4-FFF2-40B4-BE49-F238E27FC236}">
                <a16:creationId xmlns:a16="http://schemas.microsoft.com/office/drawing/2014/main" id="{243BB10D-5495-471C-A404-0EC1047A0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538288"/>
          </a:xfrm>
        </p:spPr>
        <p:txBody>
          <a:bodyPr/>
          <a:lstStyle/>
          <a:p>
            <a:pPr eaLnBrk="1" hangingPunct="1"/>
            <a:r>
              <a:rPr lang="zh-TW" altLang="en-US"/>
              <a:t>圖片</a:t>
            </a:r>
            <a:r>
              <a:rPr lang="en-US" altLang="zh-TW"/>
              <a:t>(</a:t>
            </a:r>
            <a:r>
              <a:rPr lang="zh-TW" altLang="en-US"/>
              <a:t> </a:t>
            </a:r>
            <a:r>
              <a:rPr lang="en-US" altLang="zh-TW"/>
              <a:t>Image)</a:t>
            </a:r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5E43C5C-0A35-46DD-A3B5-46488BFE5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21468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zh-TW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>
            <a:extLst>
              <a:ext uri="{FF2B5EF4-FFF2-40B4-BE49-F238E27FC236}">
                <a16:creationId xmlns:a16="http://schemas.microsoft.com/office/drawing/2014/main" id="{F51DEAB8-0827-4DA7-983E-BF6DE9EDC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&lt;img src="…" alt="…" … /&gt;</a:t>
            </a:r>
            <a:endParaRPr lang="zh-TW" altLang="en-US"/>
          </a:p>
        </p:txBody>
      </p:sp>
      <p:sp>
        <p:nvSpPr>
          <p:cNvPr id="30723" name="內容版面配置區 2">
            <a:extLst>
              <a:ext uri="{FF2B5EF4-FFF2-40B4-BE49-F238E27FC236}">
                <a16:creationId xmlns:a16="http://schemas.microsoft.com/office/drawing/2014/main" id="{D4DC4DEF-A50D-48A0-958C-F3252D092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590675"/>
            <a:ext cx="8229600" cy="4686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/>
              <a:t>&lt;</a:t>
            </a:r>
            <a:r>
              <a:rPr lang="en-US" altLang="zh-TW" dirty="0" err="1"/>
              <a:t>img</a:t>
            </a:r>
            <a:r>
              <a:rPr lang="en-US" altLang="zh-TW" dirty="0"/>
              <a:t> </a:t>
            </a:r>
            <a:r>
              <a:rPr lang="en-US" altLang="zh-TW" dirty="0" err="1"/>
              <a:t>src</a:t>
            </a:r>
            <a:r>
              <a:rPr lang="en-US" altLang="zh-TW" dirty="0"/>
              <a:t>="fish.jpg" alt="</a:t>
            </a:r>
            <a:r>
              <a:rPr lang="zh-TW" altLang="en-US" dirty="0"/>
              <a:t>大魚</a:t>
            </a:r>
            <a:r>
              <a:rPr lang="en-US" altLang="zh-TW" dirty="0"/>
              <a:t>"</a:t>
            </a:r>
            <a:r>
              <a:rPr lang="zh-TW" altLang="en-US" dirty="0"/>
              <a:t> </a:t>
            </a:r>
            <a:r>
              <a:rPr lang="en-US" altLang="zh-TW" dirty="0"/>
              <a:t>/&gt;</a:t>
            </a:r>
          </a:p>
          <a:p>
            <a:pPr eaLnBrk="1" hangingPunct="1">
              <a:defRPr/>
            </a:pPr>
            <a:endParaRPr lang="en-US" altLang="zh-TW" dirty="0"/>
          </a:p>
          <a:p>
            <a:pPr eaLnBrk="1" hangingPunct="1">
              <a:defRPr/>
            </a:pPr>
            <a:r>
              <a:rPr lang="zh-TW" altLang="en-US" dirty="0"/>
              <a:t>屬性</a:t>
            </a:r>
            <a:endParaRPr lang="en-US" altLang="zh-TW" dirty="0"/>
          </a:p>
          <a:p>
            <a:pPr lvl="1" eaLnBrk="1" hangingPunct="1">
              <a:buFont typeface="Wingdings 2" panose="05020102010507070707" pitchFamily="18" charset="2"/>
              <a:buNone/>
              <a:defRPr/>
            </a:pPr>
            <a:r>
              <a:rPr lang="en-US" altLang="zh-TW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src</a:t>
            </a:r>
            <a:r>
              <a:rPr lang="en-US" altLang="zh-TW" dirty="0"/>
              <a:t>	</a:t>
            </a:r>
            <a:r>
              <a:rPr lang="zh-TW" altLang="en-US" dirty="0"/>
              <a:t>   </a:t>
            </a:r>
            <a:r>
              <a:rPr lang="zh-TW" altLang="en-US" sz="2400" dirty="0">
                <a:latin typeface="+mj-ea"/>
                <a:ea typeface="+mj-ea"/>
              </a:rPr>
              <a:t>必要屬性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 eaLnBrk="1" hangingPunct="1">
              <a:buFont typeface="Wingdings 2" panose="05020102010507070707" pitchFamily="18" charset="2"/>
              <a:buNone/>
              <a:defRPr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zh-TW" altLang="en-US" sz="2400" dirty="0">
                <a:latin typeface="+mj-ea"/>
                <a:ea typeface="+mj-ea"/>
              </a:rPr>
              <a:t>必要屬性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 eaLnBrk="1" hangingPunct="1">
              <a:buFont typeface="Wingdings 2" panose="05020102010507070707" pitchFamily="18" charset="2"/>
              <a:buNone/>
              <a:defRPr/>
            </a:pPr>
            <a:r>
              <a:rPr lang="en-US" altLang="zh-TW" dirty="0"/>
              <a:t>width</a:t>
            </a:r>
          </a:p>
          <a:p>
            <a:pPr lvl="1" eaLnBrk="1" hangingPunct="1">
              <a:buFont typeface="Wingdings 2" panose="05020102010507070707" pitchFamily="18" charset="2"/>
              <a:buNone/>
              <a:defRPr/>
            </a:pPr>
            <a:r>
              <a:rPr lang="en-US" altLang="zh-TW" dirty="0"/>
              <a:t>height</a:t>
            </a:r>
          </a:p>
          <a:p>
            <a:pPr lvl="1" eaLnBrk="1" hangingPunct="1">
              <a:buFont typeface="Wingdings 2" panose="05020102010507070707" pitchFamily="18" charset="2"/>
              <a:buNone/>
              <a:defRPr/>
            </a:pPr>
            <a:r>
              <a:rPr lang="en-US" altLang="zh-TW" dirty="0"/>
              <a:t>title</a:t>
            </a:r>
            <a:endParaRPr lang="zh-TW" altLang="en-US" dirty="0"/>
          </a:p>
        </p:txBody>
      </p:sp>
      <p:sp>
        <p:nvSpPr>
          <p:cNvPr id="37892" name="文字方塊 4">
            <a:extLst>
              <a:ext uri="{FF2B5EF4-FFF2-40B4-BE49-F238E27FC236}">
                <a16:creationId xmlns:a16="http://schemas.microsoft.com/office/drawing/2014/main" id="{C62D49EB-D5F6-4FC9-A75C-300A9F7B0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9163" y="3252788"/>
            <a:ext cx="200025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buFontTx/>
              <a:buNone/>
            </a:pPr>
            <a:r>
              <a:rPr kumimoji="0" lang="en-US" altLang="zh-TW"/>
              <a:t>usemap</a:t>
            </a:r>
          </a:p>
          <a:p>
            <a:pPr lvl="1" eaLnBrk="1" hangingPunct="1">
              <a:buFontTx/>
              <a:buNone/>
            </a:pPr>
            <a:r>
              <a:rPr kumimoji="0" lang="en-US" altLang="zh-TW"/>
              <a:t>ismap</a:t>
            </a:r>
          </a:p>
          <a:p>
            <a:pPr lvl="1" eaLnBrk="1" hangingPunct="1">
              <a:buFontTx/>
              <a:buNone/>
            </a:pPr>
            <a:r>
              <a:rPr kumimoji="0" lang="en-US" altLang="zh-TW"/>
              <a:t>longdesc</a:t>
            </a:r>
            <a:endParaRPr kumimoji="0" lang="zh-TW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內容版面配置區 2">
            <a:extLst>
              <a:ext uri="{FF2B5EF4-FFF2-40B4-BE49-F238E27FC236}">
                <a16:creationId xmlns:a16="http://schemas.microsoft.com/office/drawing/2014/main" id="{28E74995-EA34-4E47-A669-90AAE1779D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4000" y="211138"/>
            <a:ext cx="8647113" cy="46863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zh-TW" sz="2200" dirty="0"/>
              <a:t>&lt;</a:t>
            </a:r>
            <a:r>
              <a:rPr lang="en-US" altLang="zh-TW" sz="2200" dirty="0" err="1"/>
              <a:t>img</a:t>
            </a:r>
            <a:r>
              <a:rPr lang="en-US" altLang="zh-TW" sz="2200" dirty="0"/>
              <a:t> </a:t>
            </a:r>
            <a:r>
              <a:rPr lang="en-US" altLang="zh-TW" sz="2200" dirty="0" err="1"/>
              <a:t>src</a:t>
            </a:r>
            <a:r>
              <a:rPr lang="en-US" altLang="zh-TW" sz="2200" dirty="0"/>
              <a:t>="yellow.jpg" alt="</a:t>
            </a:r>
            <a:r>
              <a:rPr lang="zh-TW" altLang="en-US" sz="2200" dirty="0"/>
              <a:t>黃花風鈴</a:t>
            </a:r>
            <a:r>
              <a:rPr lang="en-US" altLang="zh-TW" sz="2200" dirty="0"/>
              <a:t>"  title="</a:t>
            </a:r>
            <a:r>
              <a:rPr lang="zh-TW" altLang="en-US" sz="2200" dirty="0"/>
              <a:t>暨大黃花風鈴</a:t>
            </a:r>
            <a:r>
              <a:rPr lang="en-US" altLang="zh-TW" sz="2200" dirty="0"/>
              <a:t>" /&gt;&lt;</a:t>
            </a:r>
            <a:r>
              <a:rPr lang="en-US" altLang="zh-TW" sz="2200" dirty="0" err="1"/>
              <a:t>br</a:t>
            </a:r>
            <a:r>
              <a:rPr lang="en-US" altLang="zh-TW" sz="2200" dirty="0"/>
              <a:t> /&gt;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zh-TW" sz="2200" dirty="0"/>
              <a:t>&lt;</a:t>
            </a:r>
            <a:r>
              <a:rPr lang="en-US" altLang="zh-TW" sz="2200" dirty="0" err="1"/>
              <a:t>img</a:t>
            </a:r>
            <a:r>
              <a:rPr lang="en-US" altLang="zh-TW" sz="2200" dirty="0"/>
              <a:t> </a:t>
            </a:r>
            <a:r>
              <a:rPr lang="en-US" altLang="zh-TW" sz="2200" dirty="0" err="1"/>
              <a:t>src</a:t>
            </a:r>
            <a:r>
              <a:rPr lang="en-US" altLang="zh-TW" sz="2200" dirty="0"/>
              <a:t>="yellow.jpg" alt="</a:t>
            </a:r>
            <a:r>
              <a:rPr lang="zh-TW" altLang="en-US" sz="2200" dirty="0"/>
              <a:t>黃花風鈴</a:t>
            </a:r>
            <a:r>
              <a:rPr lang="en-US" altLang="zh-TW" sz="2200" dirty="0"/>
              <a:t>" width="200" /&gt;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zh-TW" sz="2200" dirty="0"/>
              <a:t>&lt;</a:t>
            </a:r>
            <a:r>
              <a:rPr lang="en-US" altLang="zh-TW" sz="2200" dirty="0" err="1"/>
              <a:t>img</a:t>
            </a:r>
            <a:r>
              <a:rPr lang="en-US" altLang="zh-TW" sz="2200" dirty="0"/>
              <a:t> </a:t>
            </a:r>
            <a:r>
              <a:rPr lang="en-US" altLang="zh-TW" sz="2200" dirty="0" err="1"/>
              <a:t>src</a:t>
            </a:r>
            <a:r>
              <a:rPr lang="en-US" altLang="zh-TW" sz="2200" dirty="0"/>
              <a:t>="yellow.jpg" alt="</a:t>
            </a:r>
            <a:r>
              <a:rPr lang="zh-TW" altLang="en-US" sz="2200" dirty="0"/>
              <a:t>黃花風鈴</a:t>
            </a:r>
            <a:r>
              <a:rPr lang="en-US" altLang="zh-TW" sz="2200" dirty="0"/>
              <a:t>" height="200" /&gt;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zh-TW" sz="2200" dirty="0"/>
              <a:t>&lt;</a:t>
            </a:r>
            <a:r>
              <a:rPr lang="en-US" altLang="zh-TW" sz="2200" dirty="0" err="1"/>
              <a:t>img</a:t>
            </a:r>
            <a:r>
              <a:rPr lang="en-US" altLang="zh-TW" sz="2200" dirty="0"/>
              <a:t> </a:t>
            </a:r>
            <a:r>
              <a:rPr lang="en-US" altLang="zh-TW" sz="2200" dirty="0" err="1"/>
              <a:t>src</a:t>
            </a:r>
            <a:r>
              <a:rPr lang="en-US" altLang="zh-TW" sz="2200" dirty="0"/>
              <a:t>="yellow.jpg" alt="</a:t>
            </a:r>
            <a:r>
              <a:rPr lang="zh-TW" altLang="en-US" sz="2200" dirty="0"/>
              <a:t>黃花風鈴</a:t>
            </a:r>
            <a:r>
              <a:rPr lang="en-US" altLang="zh-TW" sz="2200"/>
              <a:t>" width="200" height="200" /&gt;</a:t>
            </a:r>
            <a:endParaRPr lang="zh-TW" altLang="en-US" sz="2200"/>
          </a:p>
        </p:txBody>
      </p:sp>
      <p:pic>
        <p:nvPicPr>
          <p:cNvPr id="38915" name="Picture 2">
            <a:extLst>
              <a:ext uri="{FF2B5EF4-FFF2-40B4-BE49-F238E27FC236}">
                <a16:creationId xmlns:a16="http://schemas.microsoft.com/office/drawing/2014/main" id="{863AFE2E-446F-41BB-915F-127727F7D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1" b="3693"/>
          <a:stretch>
            <a:fillRect/>
          </a:stretch>
        </p:blipFill>
        <p:spPr bwMode="auto">
          <a:xfrm>
            <a:off x="2276475" y="2055813"/>
            <a:ext cx="4921250" cy="3919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文字方塊 1">
            <a:extLst>
              <a:ext uri="{FF2B5EF4-FFF2-40B4-BE49-F238E27FC236}">
                <a16:creationId xmlns:a16="http://schemas.microsoft.com/office/drawing/2014/main" id="{96CDF7F2-D4B9-4E8A-B067-F09108F98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0" y="6151563"/>
            <a:ext cx="60410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  <a:hlinkClick r:id="rId3"/>
              </a:rPr>
              <a:t>https://ycchen.im.ncnu.edu.tw/www2011/yellowFlower.jpg</a:t>
            </a:r>
            <a:endParaRPr lang="en-US" altLang="zh-TW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>
            <a:extLst>
              <a:ext uri="{FF2B5EF4-FFF2-40B4-BE49-F238E27FC236}">
                <a16:creationId xmlns:a16="http://schemas.microsoft.com/office/drawing/2014/main" id="{D862F5D9-4FF1-402F-8E40-D9918C8E2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0225"/>
          </a:xfrm>
        </p:spPr>
        <p:txBody>
          <a:bodyPr/>
          <a:lstStyle/>
          <a:p>
            <a:pPr eaLnBrk="1" hangingPunct="1"/>
            <a:r>
              <a:rPr lang="en-US" altLang="zh-TW"/>
              <a:t>Example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D88721-C45B-4819-A73E-932C0E1B5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" y="1049338"/>
            <a:ext cx="8312150" cy="22145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&lt;h1&gt;Heading 1&lt;/h1&gt;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&lt;p&gt;The first paragraph is here.&lt;/p&gt;&lt;hr /&gt;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&lt;p&gt;The second paragraph is here. There is a span area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&lt;span style="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color:red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"&gt;red area&lt;/span&gt;.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 = m&lt;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&gt;c&lt;/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&gt;&lt;sup&gt;2&lt;/sup&gt;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&lt;/p&gt;</a:t>
            </a:r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82E017C1-1D3E-413A-8CF9-94A2D2876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41" b="7716"/>
          <a:stretch>
            <a:fillRect/>
          </a:stretch>
        </p:blipFill>
        <p:spPr bwMode="auto">
          <a:xfrm>
            <a:off x="1793875" y="3395663"/>
            <a:ext cx="5881688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>
            <a:extLst>
              <a:ext uri="{FF2B5EF4-FFF2-40B4-BE49-F238E27FC236}">
                <a16:creationId xmlns:a16="http://schemas.microsoft.com/office/drawing/2014/main" id="{A90E24C9-FCAF-468A-99C5-F5A6FAA53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標題文字</a:t>
            </a:r>
            <a:r>
              <a:rPr lang="en-US" altLang="zh-TW"/>
              <a:t>&lt;h</a:t>
            </a:r>
            <a:r>
              <a:rPr lang="en-US" altLang="zh-TW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x</a:t>
            </a:r>
            <a:r>
              <a:rPr lang="en-US" altLang="zh-TW"/>
              <a:t>&gt;</a:t>
            </a:r>
            <a:endParaRPr lang="zh-TW" altLang="en-US"/>
          </a:p>
        </p:txBody>
      </p:sp>
      <p:sp>
        <p:nvSpPr>
          <p:cNvPr id="16387" name="內容版面配置區 2">
            <a:extLst>
              <a:ext uri="{FF2B5EF4-FFF2-40B4-BE49-F238E27FC236}">
                <a16:creationId xmlns:a16="http://schemas.microsoft.com/office/drawing/2014/main" id="{174CBCCA-96CF-4EEB-A534-CD0AB9934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h1, h2, h3, h4, h5, h6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	&lt;h1&gt;This is heading 1&lt;/h1&gt;</a:t>
            </a:r>
          </a:p>
          <a:p>
            <a:pPr eaLnBrk="1" hangingPunct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線上練習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1800" dirty="0">
                <a:hlinkClick r:id="rId2"/>
              </a:rPr>
              <a:t>https://www.w3schools.com/html/tryit.asp?filename=tryhtml_basic_headings</a:t>
            </a:r>
            <a:endParaRPr lang="en-US" altLang="zh-TW" sz="18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dirty="0"/>
          </a:p>
        </p:txBody>
      </p:sp>
      <p:pic>
        <p:nvPicPr>
          <p:cNvPr id="16388" name="Picture 6">
            <a:extLst>
              <a:ext uri="{FF2B5EF4-FFF2-40B4-BE49-F238E27FC236}">
                <a16:creationId xmlns:a16="http://schemas.microsoft.com/office/drawing/2014/main" id="{97B940A7-3449-4E9B-A992-83E6B0A7C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3813175"/>
            <a:ext cx="6789738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>
            <a:extLst>
              <a:ext uri="{FF2B5EF4-FFF2-40B4-BE49-F238E27FC236}">
                <a16:creationId xmlns:a16="http://schemas.microsoft.com/office/drawing/2014/main" id="{73156EF6-9A80-4C85-9DF7-AD135AA28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TW" altLang="en-US" sz="3600"/>
              <a:t>建立段落</a:t>
            </a:r>
            <a:r>
              <a:rPr lang="en-US" altLang="zh-TW" sz="3200"/>
              <a:t>(p, blockquote)</a:t>
            </a:r>
            <a:endParaRPr lang="zh-TW" altLang="en-US" sz="4000"/>
          </a:p>
        </p:txBody>
      </p:sp>
      <p:sp>
        <p:nvSpPr>
          <p:cNvPr id="7171" name="內容版面配置區 2">
            <a:extLst>
              <a:ext uri="{FF2B5EF4-FFF2-40B4-BE49-F238E27FC236}">
                <a16:creationId xmlns:a16="http://schemas.microsoft.com/office/drawing/2014/main" id="{AA1F87C2-9CC7-4370-8C29-E7A29E2E3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38" y="1570038"/>
            <a:ext cx="8229600" cy="45307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TW" b="1" dirty="0"/>
              <a:t>&lt;p&gt;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dirty="0"/>
              <a:t>&lt;p&gt;</a:t>
            </a:r>
            <a:r>
              <a:rPr lang="zh-TW" altLang="en-US" dirty="0"/>
              <a:t>使用</a:t>
            </a:r>
            <a:r>
              <a:rPr lang="en-US" altLang="zh-TW" dirty="0"/>
              <a:t>p</a:t>
            </a:r>
            <a:r>
              <a:rPr lang="zh-TW" altLang="en-US" dirty="0"/>
              <a:t>元素來建立</a:t>
            </a:r>
            <a:r>
              <a:rPr lang="en-US" altLang="zh-TW" dirty="0"/>
              <a:t>…&lt;/p&gt;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TW" b="1" dirty="0"/>
              <a:t>&lt;</a:t>
            </a:r>
            <a:r>
              <a:rPr lang="en-US" altLang="zh-TW" b="1" dirty="0" err="1"/>
              <a:t>blockquote</a:t>
            </a:r>
            <a:r>
              <a:rPr lang="en-US" altLang="zh-TW" b="1" dirty="0"/>
              <a:t>&gt;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dirty="0"/>
              <a:t>&lt;</a:t>
            </a:r>
            <a:r>
              <a:rPr lang="en-US" altLang="zh-TW" dirty="0" err="1"/>
              <a:t>blockquote</a:t>
            </a:r>
            <a:r>
              <a:rPr lang="en-US" altLang="zh-TW" dirty="0"/>
              <a:t>&gt;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dirty="0"/>
              <a:t>&lt;h3&gt;</a:t>
            </a:r>
            <a:r>
              <a:rPr lang="zh-TW" altLang="en-US" dirty="0"/>
              <a:t>區塊元素</a:t>
            </a:r>
            <a:r>
              <a:rPr lang="en-US" altLang="zh-TW" dirty="0"/>
              <a:t>&lt;/h3&gt;   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dirty="0"/>
              <a:t>&lt;p&gt;</a:t>
            </a:r>
            <a:r>
              <a:rPr lang="zh-TW" altLang="en-US" dirty="0"/>
              <a:t>瀏覽器在遇到區塊元素</a:t>
            </a:r>
            <a:r>
              <a:rPr lang="en-US" altLang="zh-TW" dirty="0"/>
              <a:t>(</a:t>
            </a:r>
            <a:r>
              <a:rPr lang="zh-TW" altLang="en-US" dirty="0"/>
              <a:t>例如指定段落的</a:t>
            </a:r>
            <a:r>
              <a:rPr lang="en-US" altLang="zh-TW" dirty="0"/>
              <a:t>p</a:t>
            </a:r>
            <a:r>
              <a:rPr lang="zh-TW" altLang="en-US" dirty="0"/>
              <a:t>元素</a:t>
            </a:r>
            <a:r>
              <a:rPr lang="en-US" altLang="zh-TW" dirty="0"/>
              <a:t>)</a:t>
            </a:r>
            <a:r>
              <a:rPr lang="zh-TW" altLang="en-US" dirty="0"/>
              <a:t>的時候，會保留一塊長方形</a:t>
            </a:r>
            <a:r>
              <a:rPr lang="en-US" altLang="zh-TW" dirty="0"/>
              <a:t>…&lt;/p&gt;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dirty="0"/>
              <a:t>…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dirty="0"/>
              <a:t>&lt;/</a:t>
            </a:r>
            <a:r>
              <a:rPr lang="en-US" altLang="zh-TW" dirty="0" err="1"/>
              <a:t>blockquote</a:t>
            </a:r>
            <a:r>
              <a:rPr lang="en-US" altLang="zh-TW" dirty="0"/>
              <a:t>&gt;</a:t>
            </a: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407075D8-F874-4C2E-86A6-543486076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7" b="7715"/>
          <a:stretch>
            <a:fillRect/>
          </a:stretch>
        </p:blipFill>
        <p:spPr bwMode="auto">
          <a:xfrm>
            <a:off x="5143500" y="855663"/>
            <a:ext cx="4000500" cy="3055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>
            <a:extLst>
              <a:ext uri="{FF2B5EF4-FFF2-40B4-BE49-F238E27FC236}">
                <a16:creationId xmlns:a16="http://schemas.microsoft.com/office/drawing/2014/main" id="{1111C0A1-F28D-47A3-B2CE-A71F816C3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預先格式化的文字</a:t>
            </a:r>
            <a:r>
              <a:rPr lang="en-US" altLang="zh-TW"/>
              <a:t>&lt;pre&gt;</a:t>
            </a:r>
            <a:endParaRPr lang="zh-TW" altLang="en-US"/>
          </a:p>
        </p:txBody>
      </p:sp>
      <p:sp>
        <p:nvSpPr>
          <p:cNvPr id="18435" name="內容版面配置區 2">
            <a:extLst>
              <a:ext uri="{FF2B5EF4-FFF2-40B4-BE49-F238E27FC236}">
                <a16:creationId xmlns:a16="http://schemas.microsoft.com/office/drawing/2014/main" id="{B9EDC4B4-6E47-42D7-BF2B-EFA45992C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使用</a:t>
            </a:r>
            <a:r>
              <a:rPr lang="en-US" altLang="zh-TW" b="1"/>
              <a:t>&amp;nbsp;</a:t>
            </a:r>
            <a:r>
              <a:rPr lang="zh-TW" altLang="en-US"/>
              <a:t>顯示一個空白字元</a:t>
            </a:r>
            <a:endParaRPr lang="en-US" altLang="zh-TW"/>
          </a:p>
          <a:p>
            <a:pPr eaLnBrk="1" hangingPunct="1"/>
            <a:r>
              <a:rPr lang="zh-TW" altLang="en-US" sz="2800"/>
              <a:t>使用</a:t>
            </a:r>
            <a:r>
              <a:rPr lang="en-US" altLang="zh-TW" sz="2800"/>
              <a:t>&lt;pre&gt;, </a:t>
            </a:r>
            <a:r>
              <a:rPr lang="zh-TW" altLang="en-US" sz="2800"/>
              <a:t>完全依照原始檔空白及換行顯示</a:t>
            </a:r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CB437B4D-1F96-4F46-9E05-B50D345F0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6" b="7324"/>
          <a:stretch>
            <a:fillRect/>
          </a:stretch>
        </p:blipFill>
        <p:spPr bwMode="auto">
          <a:xfrm>
            <a:off x="1404938" y="3149600"/>
            <a:ext cx="6069012" cy="2649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D1BE5EC1-B856-4BD9-AC5E-613DBCB2020B}"/>
              </a:ext>
            </a:extLst>
          </p:cNvPr>
          <p:cNvSpPr txBox="1"/>
          <p:nvPr/>
        </p:nvSpPr>
        <p:spPr>
          <a:xfrm>
            <a:off x="7305472" y="1441596"/>
            <a:ext cx="1338828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b="1" dirty="0">
                <a:latin typeface="+mj-ea"/>
                <a:ea typeface="+mj-ea"/>
              </a:rPr>
              <a:t>不建議使用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>
            <a:extLst>
              <a:ext uri="{FF2B5EF4-FFF2-40B4-BE49-F238E27FC236}">
                <a16:creationId xmlns:a16="http://schemas.microsoft.com/office/drawing/2014/main" id="{D113F41B-27E7-4810-94BF-2CD485C80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項目列表</a:t>
            </a:r>
            <a:r>
              <a:rPr lang="en-US" altLang="zh-TW"/>
              <a:t>(List)</a:t>
            </a:r>
            <a:endParaRPr lang="zh-TW" altLang="en-US"/>
          </a:p>
        </p:txBody>
      </p:sp>
      <p:sp>
        <p:nvSpPr>
          <p:cNvPr id="9219" name="內容版面配置區 2">
            <a:extLst>
              <a:ext uri="{FF2B5EF4-FFF2-40B4-BE49-F238E27FC236}">
                <a16:creationId xmlns:a16="http://schemas.microsoft.com/office/drawing/2014/main" id="{9C808C5B-8725-4FCD-9B59-E9F817265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357313"/>
            <a:ext cx="3757613" cy="21431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TW"/>
              <a:t>Unordered list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altLang="zh-TW" sz="1800"/>
              <a:t>&lt;ul&gt;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altLang="zh-TW" sz="1800"/>
              <a:t>      &lt;li&gt;XHTML 1.0&lt;/li&gt;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altLang="zh-TW" sz="1800"/>
              <a:t>    	&lt;li&gt;XHTML 1.1&lt;/li&gt;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altLang="zh-TW" sz="1800"/>
              <a:t>    	&lt;li&gt;XHTML 2.0&lt;/li&gt;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altLang="zh-TW" sz="1800"/>
              <a:t>&lt;/ul&gt;</a:t>
            </a:r>
          </a:p>
        </p:txBody>
      </p:sp>
      <p:sp>
        <p:nvSpPr>
          <p:cNvPr id="9220" name="內容版面配置區 3">
            <a:extLst>
              <a:ext uri="{FF2B5EF4-FFF2-40B4-BE49-F238E27FC236}">
                <a16:creationId xmlns:a16="http://schemas.microsoft.com/office/drawing/2014/main" id="{90CB1D94-212E-4E64-AD3F-F970D2E3A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3100" y="1435100"/>
            <a:ext cx="4471988" cy="45307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ß"/>
              <a:defRPr/>
            </a:pPr>
            <a:r>
              <a:rPr lang="zh-TW" altLang="en-US" dirty="0"/>
              <a:t>巢狀列表</a:t>
            </a:r>
            <a:endParaRPr lang="en-US" altLang="zh-TW" dirty="0"/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sz="2000" dirty="0"/>
              <a:t>&lt;</a:t>
            </a:r>
            <a:r>
              <a:rPr lang="en-US" altLang="zh-TW" sz="2000" dirty="0" err="1"/>
              <a:t>ul</a:t>
            </a:r>
            <a:r>
              <a:rPr lang="en-US" altLang="zh-TW" sz="2000" dirty="0"/>
              <a:t>&gt;  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sz="2000" dirty="0"/>
              <a:t>	&lt;li&gt;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sz="2000" dirty="0"/>
              <a:t>      XHTML</a:t>
            </a:r>
            <a:r>
              <a:rPr lang="zh-TW" altLang="en-US" sz="2000" dirty="0"/>
              <a:t>規範的版本 </a:t>
            </a:r>
            <a:r>
              <a:rPr lang="en-US" altLang="zh-TW" sz="2000" dirty="0"/>
              <a:t>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sz="2000" dirty="0"/>
              <a:t>      &lt;</a:t>
            </a:r>
            <a:r>
              <a:rPr lang="en-US" altLang="zh-TW" sz="2000" dirty="0" err="1"/>
              <a:t>ul</a:t>
            </a:r>
            <a:r>
              <a:rPr lang="en-US" altLang="zh-TW" sz="2000" dirty="0"/>
              <a:t>&gt;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sz="2000" dirty="0"/>
              <a:t>        &lt;li&gt;XHTML 1.0&lt;/li&gt;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sz="2000" dirty="0"/>
              <a:t>    	   &lt;li&gt;XHTML 1.1&lt;/li&gt;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sz="2000" dirty="0"/>
              <a:t>    	   &lt;li&gt;XHTML 2.0&lt;/li&gt;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sz="2000" dirty="0"/>
              <a:t>      &lt;/</a:t>
            </a:r>
            <a:r>
              <a:rPr lang="en-US" altLang="zh-TW" sz="2000" dirty="0" err="1"/>
              <a:t>ul</a:t>
            </a:r>
            <a:r>
              <a:rPr lang="en-US" altLang="zh-TW" sz="2000" dirty="0"/>
              <a:t>&gt;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sz="2000" dirty="0"/>
              <a:t>    	&lt;/li&gt;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sz="2000" dirty="0"/>
              <a:t>	&lt;li&gt;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sz="2000" dirty="0"/>
              <a:t>      …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sz="2000" dirty="0"/>
              <a:t>&lt;/</a:t>
            </a:r>
            <a:r>
              <a:rPr lang="en-US" altLang="zh-TW" sz="2000" dirty="0" err="1"/>
              <a:t>ul</a:t>
            </a:r>
            <a:r>
              <a:rPr lang="en-US" altLang="zh-TW" sz="2000" dirty="0"/>
              <a:t>&gt;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A5226F7-2AF2-4888-ACEE-C9F27572D1D2}"/>
              </a:ext>
            </a:extLst>
          </p:cNvPr>
          <p:cNvSpPr/>
          <p:nvPr/>
        </p:nvSpPr>
        <p:spPr>
          <a:xfrm>
            <a:off x="4883150" y="2116138"/>
            <a:ext cx="2605088" cy="247173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19462" name="Picture 2">
            <a:extLst>
              <a:ext uri="{FF2B5EF4-FFF2-40B4-BE49-F238E27FC236}">
                <a16:creationId xmlns:a16="http://schemas.microsoft.com/office/drawing/2014/main" id="{3F45F442-9687-4A92-9AA0-53C932F33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8" b="7375"/>
          <a:stretch>
            <a:fillRect/>
          </a:stretch>
        </p:blipFill>
        <p:spPr bwMode="auto">
          <a:xfrm>
            <a:off x="642938" y="3571875"/>
            <a:ext cx="3500437" cy="2892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>
            <a:extLst>
              <a:ext uri="{FF2B5EF4-FFF2-40B4-BE49-F238E27FC236}">
                <a16:creationId xmlns:a16="http://schemas.microsoft.com/office/drawing/2014/main" id="{B148B5A2-7A40-416F-BC27-D1A213FD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Ordered List</a:t>
            </a:r>
            <a:endParaRPr lang="zh-TW" altLang="en-US"/>
          </a:p>
        </p:txBody>
      </p:sp>
      <p:sp>
        <p:nvSpPr>
          <p:cNvPr id="20483" name="內容版面配置區 2">
            <a:extLst>
              <a:ext uri="{FF2B5EF4-FFF2-40B4-BE49-F238E27FC236}">
                <a16:creationId xmlns:a16="http://schemas.microsoft.com/office/drawing/2014/main" id="{EDFD7CCA-8132-4F5C-82D2-CA6A5B6D50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 eaLnBrk="1" hangingPunct="1">
              <a:buFont typeface="Wingdings" panose="05000000000000000000" pitchFamily="2" charset="2"/>
              <a:buNone/>
            </a:pPr>
            <a:r>
              <a:rPr lang="it-IT" altLang="zh-TW"/>
              <a:t>&lt;ol&gt;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it-IT" altLang="zh-TW"/>
              <a:t>      &lt;li&gt;XHTML 1.0&lt;/li&gt;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it-IT" altLang="zh-TW"/>
              <a:t>    	&lt;li&gt;XHTML 1.1&lt;/li&gt;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it-IT" altLang="zh-TW"/>
              <a:t>    	&lt;li&gt;XHTML 2.0&lt;/li&gt;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it-IT" altLang="zh-TW"/>
              <a:t>&lt;/ol&gt;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it-IT" altLang="zh-TW"/>
              <a:t>&lt;ol start="5"&gt;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it-IT" altLang="zh-TW"/>
              <a:t>      &lt;li&gt;XHTML 1.0&lt;/li&gt;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it-IT" altLang="zh-TW"/>
              <a:t>    	&lt;li&gt;XHTML 1.1&lt;/li&gt;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it-IT" altLang="zh-TW"/>
              <a:t>    	&lt;li&gt;XHTML 2.0&lt;/li&gt;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it-IT" altLang="zh-TW"/>
              <a:t>&lt;/ol&gt;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it-IT" altLang="zh-TW"/>
          </a:p>
          <a:p>
            <a:pPr eaLnBrk="1" hangingPunct="1"/>
            <a:endParaRPr lang="zh-TW" altLang="en-US"/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D03ED945-0484-4B9E-8B00-CFD46F8F3D4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" t="33481" r="-232" b="7521"/>
          <a:stretch>
            <a:fillRect/>
          </a:stretch>
        </p:blipFill>
        <p:spPr>
          <a:xfrm>
            <a:off x="4786313" y="3040063"/>
            <a:ext cx="3643312" cy="2555875"/>
          </a:xfrm>
          <a:noFill/>
          <a:ln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4">
            <a:extLst>
              <a:ext uri="{FF2B5EF4-FFF2-40B4-BE49-F238E27FC236}">
                <a16:creationId xmlns:a16="http://schemas.microsoft.com/office/drawing/2014/main" id="{218C1C05-88ED-479B-AE14-85A93E02A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定義列表</a:t>
            </a:r>
          </a:p>
        </p:txBody>
      </p:sp>
      <p:sp>
        <p:nvSpPr>
          <p:cNvPr id="21507" name="內容版面配置區 2">
            <a:extLst>
              <a:ext uri="{FF2B5EF4-FFF2-40B4-BE49-F238E27FC236}">
                <a16:creationId xmlns:a16="http://schemas.microsoft.com/office/drawing/2014/main" id="{D7CB6A04-2C61-4CF1-960B-A91FFB88D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1800"/>
              <a:t>&lt;dl&gt;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1800"/>
              <a:t>    &lt;dt&gt;HTML&lt;/dt&gt;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1800"/>
              <a:t>    &lt;dd&gt;</a:t>
            </a:r>
            <a:r>
              <a:rPr lang="zh-TW" altLang="en-US" sz="1800"/>
              <a:t>網頁所使用的標記語言</a:t>
            </a:r>
            <a:r>
              <a:rPr lang="en-US" altLang="zh-TW" sz="1800"/>
              <a:t>&lt;/dd&gt;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1800"/>
              <a:t>    &lt;dt&gt;XHTML&lt;/dt&gt;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1800"/>
              <a:t>    &lt;dd&gt;</a:t>
            </a:r>
            <a:r>
              <a:rPr lang="zh-TW" altLang="en-US" sz="1800"/>
              <a:t>由</a:t>
            </a:r>
            <a:r>
              <a:rPr lang="en-US" altLang="zh-TW" sz="1800"/>
              <a:t>HTML</a:t>
            </a:r>
            <a:r>
              <a:rPr lang="zh-TW" altLang="en-US" sz="1800"/>
              <a:t>與</a:t>
            </a:r>
            <a:r>
              <a:rPr lang="en-US" altLang="zh-TW" sz="1800"/>
              <a:t>XML</a:t>
            </a:r>
            <a:r>
              <a:rPr lang="zh-TW" altLang="en-US" sz="1800"/>
              <a:t>整合而成的標記語言</a:t>
            </a:r>
            <a:r>
              <a:rPr lang="en-US" altLang="zh-TW" sz="1800"/>
              <a:t>&lt;/dd&gt;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1800"/>
              <a:t>    &lt;dt&gt;CSS&lt;/dt&gt;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1800"/>
              <a:t>    &lt;dd&gt;</a:t>
            </a:r>
            <a:r>
              <a:rPr lang="zh-TW" altLang="en-US" sz="1800"/>
              <a:t>用來改變網頁元素的外觀與樣式</a:t>
            </a:r>
            <a:r>
              <a:rPr lang="en-US" altLang="zh-TW" sz="1800"/>
              <a:t>&lt;/dd&gt;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1800"/>
              <a:t>    &lt;dt&gt;JavaScript&lt;/dt&gt;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1800"/>
              <a:t>    &lt;dd&gt;&lt;h3&gt;</a:t>
            </a:r>
            <a:r>
              <a:rPr lang="zh-TW" altLang="en-US" sz="1800"/>
              <a:t>用來建立動態的網頁</a:t>
            </a:r>
            <a:r>
              <a:rPr lang="en-US" altLang="zh-TW" sz="1800"/>
              <a:t>&lt;/h3&gt;&lt;/dd&gt;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1800"/>
              <a:t>&lt;/dl&gt;</a:t>
            </a:r>
            <a:endParaRPr lang="zh-TW" altLang="en-US" sz="1800"/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0FE1421E-C439-43C5-A1EF-D7A2AABC3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13" b="7129"/>
          <a:stretch>
            <a:fillRect/>
          </a:stretch>
        </p:blipFill>
        <p:spPr bwMode="auto">
          <a:xfrm>
            <a:off x="5572125" y="3563938"/>
            <a:ext cx="3357563" cy="2727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326</TotalTime>
  <Words>1756</Words>
  <Application>Microsoft Office PowerPoint</Application>
  <PresentationFormat>如螢幕大小 (4:3)</PresentationFormat>
  <Paragraphs>238</Paragraphs>
  <Slides>25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8" baseType="lpstr">
      <vt:lpstr>Arial</vt:lpstr>
      <vt:lpstr>新細明體</vt:lpstr>
      <vt:lpstr>Franklin Gothic Medium</vt:lpstr>
      <vt:lpstr>微軟正黑體</vt:lpstr>
      <vt:lpstr>Franklin Gothic Book</vt:lpstr>
      <vt:lpstr>Wingdings 2</vt:lpstr>
      <vt:lpstr>Calibri</vt:lpstr>
      <vt:lpstr>黑体</vt:lpstr>
      <vt:lpstr>Courier New</vt:lpstr>
      <vt:lpstr>Wingdings</vt:lpstr>
      <vt:lpstr>Times New Roman</vt:lpstr>
      <vt:lpstr>標楷體</vt:lpstr>
      <vt:lpstr>暗香撲面</vt:lpstr>
      <vt:lpstr>文字與圖片</vt:lpstr>
      <vt:lpstr>區塊元素 與 行內元素</vt:lpstr>
      <vt:lpstr>Example</vt:lpstr>
      <vt:lpstr>標題文字&lt;hx&gt;</vt:lpstr>
      <vt:lpstr>建立段落(p, blockquote)</vt:lpstr>
      <vt:lpstr>預先格式化的文字&lt;pre&gt;</vt:lpstr>
      <vt:lpstr>項目列表(List)</vt:lpstr>
      <vt:lpstr>Ordered List</vt:lpstr>
      <vt:lpstr>定義列表</vt:lpstr>
      <vt:lpstr>換行&lt;br /&gt; 與 水平線&lt;hr /&gt;</vt:lpstr>
      <vt:lpstr>表示語意的文字元素</vt:lpstr>
      <vt:lpstr>指定外觀的文字元素</vt:lpstr>
      <vt:lpstr>一般用途元素</vt:lpstr>
      <vt:lpstr>特殊字元</vt:lpstr>
      <vt:lpstr>Emoji</vt:lpstr>
      <vt:lpstr>Deprecated Tags and Attributes</vt:lpstr>
      <vt:lpstr>HTML Style</vt:lpstr>
      <vt:lpstr>PowerPoint 簡報</vt:lpstr>
      <vt:lpstr>常用的css屬性</vt:lpstr>
      <vt:lpstr>Color name and Color codes</vt:lpstr>
      <vt:lpstr>Semantic Elements</vt:lpstr>
      <vt:lpstr>HTML5 Semantic Elements</vt:lpstr>
      <vt:lpstr>圖片( Image)</vt:lpstr>
      <vt:lpstr>&lt;img src="…" alt="…" … /&gt;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圖片 Image</dc:title>
  <dc:creator>ycchen</dc:creator>
  <cp:lastModifiedBy>88693</cp:lastModifiedBy>
  <cp:revision>38</cp:revision>
  <dcterms:created xsi:type="dcterms:W3CDTF">2009-03-03T01:03:03Z</dcterms:created>
  <dcterms:modified xsi:type="dcterms:W3CDTF">2024-09-17T12:09:57Z</dcterms:modified>
</cp:coreProperties>
</file>