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D26AC622-F616-40E5-994A-09D999D1F1ED}"/>
              </a:ext>
            </a:extLst>
          </p:cNvPr>
          <p:cNvSpPr/>
          <p:nvPr/>
        </p:nvSpPr>
        <p:spPr>
          <a:xfrm>
            <a:off x="685800" y="3143250"/>
            <a:ext cx="7772400" cy="17463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143248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164306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B60E2994-3CAD-474A-8596-10A77C55D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AB528-DD9E-402B-8F64-46D00714B9F0}" type="datetimeFigureOut">
              <a:rPr lang="zh-TW" altLang="en-US"/>
              <a:pPr>
                <a:defRPr/>
              </a:pPr>
              <a:t>2024/9/24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A7656B40-5424-4DC4-AC1B-14EB4006C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92E75328-ADD9-4053-8BD9-F3018C54E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7DA2B1E-2AE2-446B-95FA-79463601C646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87405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63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53111ED-301B-4183-B73F-E9DF05A50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7FC1A-1246-47C6-B4D5-1D96B23C0EB9}" type="datetimeFigureOut">
              <a:rPr lang="zh-TW" altLang="en-US"/>
              <a:pPr>
                <a:defRPr/>
              </a:pPr>
              <a:t>2024/9/24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1B8D0A8-3A0C-4E18-AE8E-35E0F4269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A008E66-F43C-4778-994B-CC574408E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53977-23BB-4A29-AD68-472E3609BDD6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74728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F3159929-BD7A-49A8-8334-2AC7E4801FBF}"/>
              </a:ext>
            </a:extLst>
          </p:cNvPr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6" name="日期版面配置區 4">
            <a:extLst>
              <a:ext uri="{FF2B5EF4-FFF2-40B4-BE49-F238E27FC236}">
                <a16:creationId xmlns:a16="http://schemas.microsoft.com/office/drawing/2014/main" id="{A95DFA65-3A57-4FF9-994E-F9563F63A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38CB7-1F87-4939-8F09-E53A110711EF}" type="datetimeFigureOut">
              <a:rPr lang="zh-TW" altLang="en-US"/>
              <a:pPr>
                <a:defRPr/>
              </a:pPr>
              <a:t>2024/9/24</a:t>
            </a:fld>
            <a:endParaRPr lang="zh-TW" altLang="en-US"/>
          </a:p>
        </p:txBody>
      </p:sp>
      <p:sp>
        <p:nvSpPr>
          <p:cNvPr id="7" name="頁尾版面配置區 5">
            <a:extLst>
              <a:ext uri="{FF2B5EF4-FFF2-40B4-BE49-F238E27FC236}">
                <a16:creationId xmlns:a16="http://schemas.microsoft.com/office/drawing/2014/main" id="{7AB1EF11-8139-48E5-B064-DA49BFB59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投影片編號版面配置區 6">
            <a:extLst>
              <a:ext uri="{FF2B5EF4-FFF2-40B4-BE49-F238E27FC236}">
                <a16:creationId xmlns:a16="http://schemas.microsoft.com/office/drawing/2014/main" id="{DF3D102E-8117-480A-A59B-1E75AA9D1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CF5AADF-E514-432A-BD8A-39096D0F2D2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7529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44F42BE0-2BC3-42C4-8204-8179E89A5AC4}"/>
              </a:ext>
            </a:extLst>
          </p:cNvPr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8" name="日期版面配置區 6">
            <a:extLst>
              <a:ext uri="{FF2B5EF4-FFF2-40B4-BE49-F238E27FC236}">
                <a16:creationId xmlns:a16="http://schemas.microsoft.com/office/drawing/2014/main" id="{8B3130B5-056B-403F-A3F1-E34E520B6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B93EE-F497-43E3-90DF-214894ED6489}" type="datetimeFigureOut">
              <a:rPr lang="zh-TW" altLang="en-US"/>
              <a:pPr>
                <a:defRPr/>
              </a:pPr>
              <a:t>2024/9/24</a:t>
            </a:fld>
            <a:endParaRPr lang="zh-TW" altLang="en-US"/>
          </a:p>
        </p:txBody>
      </p:sp>
      <p:sp>
        <p:nvSpPr>
          <p:cNvPr id="9" name="頁尾版面配置區 7">
            <a:extLst>
              <a:ext uri="{FF2B5EF4-FFF2-40B4-BE49-F238E27FC236}">
                <a16:creationId xmlns:a16="http://schemas.microsoft.com/office/drawing/2014/main" id="{895D3D47-5B2D-4320-B130-5D2CF76D3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投影片編號版面配置區 8">
            <a:extLst>
              <a:ext uri="{FF2B5EF4-FFF2-40B4-BE49-F238E27FC236}">
                <a16:creationId xmlns:a16="http://schemas.microsoft.com/office/drawing/2014/main" id="{FFAD93F3-56B6-4D8A-B791-8D9808A91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21309E8-E6EE-424E-9239-96B32EBBAE8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8169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792BAE59-4765-4BEB-B97A-26BE9C180439}"/>
              </a:ext>
            </a:extLst>
          </p:cNvPr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4" name="日期版面配置區 2">
            <a:extLst>
              <a:ext uri="{FF2B5EF4-FFF2-40B4-BE49-F238E27FC236}">
                <a16:creationId xmlns:a16="http://schemas.microsoft.com/office/drawing/2014/main" id="{704C0BAB-8082-4BB1-987D-CE1D90A35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C3ED9-F111-4414-B3E8-0A3FCFCBC55F}" type="datetimeFigureOut">
              <a:rPr lang="zh-TW" altLang="en-US"/>
              <a:pPr>
                <a:defRPr/>
              </a:pPr>
              <a:t>2024/9/24</a:t>
            </a:fld>
            <a:endParaRPr lang="zh-TW" altLang="en-US"/>
          </a:p>
        </p:txBody>
      </p:sp>
      <p:sp>
        <p:nvSpPr>
          <p:cNvPr id="5" name="頁尾版面配置區 3">
            <a:extLst>
              <a:ext uri="{FF2B5EF4-FFF2-40B4-BE49-F238E27FC236}">
                <a16:creationId xmlns:a16="http://schemas.microsoft.com/office/drawing/2014/main" id="{69891A1D-19EA-47BB-9CEF-AF5D789F6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4">
            <a:extLst>
              <a:ext uri="{FF2B5EF4-FFF2-40B4-BE49-F238E27FC236}">
                <a16:creationId xmlns:a16="http://schemas.microsoft.com/office/drawing/2014/main" id="{1C3EAFE1-CFB6-4726-AEFE-2F7C163E3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E7F0654-E2CD-43D0-86BE-DFAB4690A39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79227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73836883-C525-4243-BC9B-DBAFD1A729F4}"/>
              </a:ext>
            </a:extLst>
          </p:cNvPr>
          <p:cNvSpPr/>
          <p:nvPr/>
        </p:nvSpPr>
        <p:spPr>
          <a:xfrm>
            <a:off x="2786063" y="1054100"/>
            <a:ext cx="5903912" cy="17463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786050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5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6" name="日期版面配置區 4">
            <a:extLst>
              <a:ext uri="{FF2B5EF4-FFF2-40B4-BE49-F238E27FC236}">
                <a16:creationId xmlns:a16="http://schemas.microsoft.com/office/drawing/2014/main" id="{20CAFB8E-F69F-4980-B134-20EDD2C57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6F445-0386-43DE-8D38-16B8ED1191D7}" type="datetimeFigureOut">
              <a:rPr lang="zh-TW" altLang="en-US"/>
              <a:pPr>
                <a:defRPr/>
              </a:pPr>
              <a:t>2024/9/24</a:t>
            </a:fld>
            <a:endParaRPr lang="zh-TW" altLang="en-US"/>
          </a:p>
        </p:txBody>
      </p:sp>
      <p:sp>
        <p:nvSpPr>
          <p:cNvPr id="7" name="頁尾版面配置區 5">
            <a:extLst>
              <a:ext uri="{FF2B5EF4-FFF2-40B4-BE49-F238E27FC236}">
                <a16:creationId xmlns:a16="http://schemas.microsoft.com/office/drawing/2014/main" id="{A2F8CD85-DE51-488C-A020-37696AAD0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投影片編號版面配置區 6">
            <a:extLst>
              <a:ext uri="{FF2B5EF4-FFF2-40B4-BE49-F238E27FC236}">
                <a16:creationId xmlns:a16="http://schemas.microsoft.com/office/drawing/2014/main" id="{594B9DC8-479E-4112-BF07-AD87D2544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8D35D7C-93A3-4B12-9771-297300A392F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74639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685800"/>
          </a:xfrm>
        </p:spPr>
        <p:txBody>
          <a:bodyPr/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701552" y="1143000"/>
            <a:ext cx="7223248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/>
              <a:t>按一下圖示以新增圖片</a:t>
            </a:r>
            <a:endParaRPr 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62200" y="5410200"/>
            <a:ext cx="5657888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860A2D2B-C160-488D-AACE-D6AFD48D3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18C78-0890-4DA5-9640-EF65E42213A2}" type="datetimeFigureOut">
              <a:rPr lang="zh-TW" altLang="en-US"/>
              <a:pPr>
                <a:defRPr/>
              </a:pPr>
              <a:t>2024/9/24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7667FAF-E765-4587-87DD-9F0D7606C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C142799-6AE4-4FEB-AE5E-513EE907A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C20174D-CC58-4F2D-863A-9C07B04B50E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555251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0A418ECC-87FA-4705-A130-6D6DE0E123AF}"/>
              </a:ext>
            </a:extLst>
          </p:cNvPr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C148AFC0-7E39-4C8C-9E95-9ED9C96C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80748-A231-4AF3-B5D6-25D37DB1FD3E}" type="datetimeFigureOut">
              <a:rPr lang="zh-TW" altLang="en-US"/>
              <a:pPr>
                <a:defRPr/>
              </a:pPr>
              <a:t>2024/9/24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8C4333F3-1F4A-44A7-A59B-8F261A5E9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AA030E3B-247D-4864-A160-F57401701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004696-F3F5-4217-B2C7-ECB63E40969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18091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011882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09318A5-4EC2-4BB8-BC00-DB0E98FF7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413B2-5B1F-498D-94B1-779BA98855CB}" type="datetimeFigureOut">
              <a:rPr lang="zh-TW" altLang="en-US"/>
              <a:pPr>
                <a:defRPr/>
              </a:pPr>
              <a:t>2024/9/24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C785582-D445-4B77-9928-99CFC4342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E433396-5D4F-4675-AB23-A615CBA19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17E8A-57F3-4FB3-940B-99380230EB9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03427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A821A61-49A2-43B7-8F42-3710391E0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E07B8-7B76-4F17-939D-84E2758A9FCC}" type="datetimeFigureOut">
              <a:rPr lang="zh-TW" altLang="en-US"/>
              <a:pPr>
                <a:defRPr/>
              </a:pPr>
              <a:t>2024/9/24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EFB497E-E9CB-46D4-BE6C-33FB16CFC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60030B1-253E-401F-86D2-F6F3B967B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7C020-564B-4D84-AF76-D4733BDBBD6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35890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1FF271FE-3DE1-4BAB-AFA6-34C85052019C}"/>
              </a:ext>
            </a:extLst>
          </p:cNvPr>
          <p:cNvSpPr/>
          <p:nvPr/>
        </p:nvSpPr>
        <p:spPr>
          <a:xfrm>
            <a:off x="0" y="6678613"/>
            <a:ext cx="9144000" cy="179387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1027" name="標題版面配置區 1">
            <a:extLst>
              <a:ext uri="{FF2B5EF4-FFF2-40B4-BE49-F238E27FC236}">
                <a16:creationId xmlns:a16="http://schemas.microsoft.com/office/drawing/2014/main" id="{0EFD5944-BCF0-4CF5-B222-9F2EFBF3427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  <a:endParaRPr lang="en-US" altLang="en-US"/>
          </a:p>
        </p:txBody>
      </p:sp>
      <p:sp>
        <p:nvSpPr>
          <p:cNvPr id="1028" name="文字版面配置區 2">
            <a:extLst>
              <a:ext uri="{FF2B5EF4-FFF2-40B4-BE49-F238E27FC236}">
                <a16:creationId xmlns:a16="http://schemas.microsoft.com/office/drawing/2014/main" id="{100C7F96-CD08-49A6-AC8A-CCE6AE83E6E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E730B4D-56C8-4BCA-A7AE-4D59D3E3C1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4163"/>
          </a:xfrm>
          <a:prstGeom prst="rect">
            <a:avLst/>
          </a:prstGeom>
        </p:spPr>
        <p:txBody>
          <a:bodyPr vert="horz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525232E-BD7B-41F9-B0F6-5191382CB0DD}" type="datetimeFigureOut">
              <a:rPr lang="zh-TW" altLang="en-US"/>
              <a:pPr>
                <a:defRPr/>
              </a:pPr>
              <a:t>2024/9/24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20D21EC-01FC-464D-968E-984C89648C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4163"/>
          </a:xfrm>
          <a:prstGeom prst="rect">
            <a:avLst/>
          </a:prstGeom>
        </p:spPr>
        <p:txBody>
          <a:bodyPr vert="horz" rtlCol="0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CE47DC4-E193-42B6-AA97-070AFE7AF3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4163"/>
          </a:xfrm>
          <a:prstGeom prst="rect">
            <a:avLst/>
          </a:prstGeom>
          <a:noFill/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100" smtClean="0">
                <a:solidFill>
                  <a:srgbClr val="636363"/>
                </a:solidFill>
                <a:latin typeface="Franklin Gothic Book" panose="020B0503020102020204" pitchFamily="34" charset="0"/>
              </a:defRPr>
            </a:lvl1pPr>
          </a:lstStyle>
          <a:p>
            <a:pPr>
              <a:defRPr/>
            </a:pPr>
            <a:fld id="{FA85FE6A-2C62-48DD-8976-4398DC097C1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2FD36BE9-656E-40F8-B23C-9DE8D055CE9A}"/>
              </a:ext>
            </a:extLst>
          </p:cNvPr>
          <p:cNvSpPr/>
          <p:nvPr/>
        </p:nvSpPr>
        <p:spPr>
          <a:xfrm>
            <a:off x="0" y="0"/>
            <a:ext cx="9144000" cy="10795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20" r:id="rId8"/>
    <p:sldLayoutId id="2147483721" r:id="rId9"/>
    <p:sldLayoutId id="2147483722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  <a:ea typeface="微軟正黑體" pitchFamily="34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  <a:ea typeface="微軟正黑體" pitchFamily="34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  <a:ea typeface="微軟正黑體" pitchFamily="34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  <a:ea typeface="微軟正黑體" pitchFamily="34" charset="-120"/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anose="05020102010507070707" pitchFamily="18" charset="2"/>
        <a:buChar char="ß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anose="05020102010507070707" pitchFamily="18" charset="2"/>
        <a:buChar char="Þ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anose="05020102010507070707" pitchFamily="18" charset="2"/>
        <a:buChar char="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anose="05020102010507070707" pitchFamily="18" charset="2"/>
        <a:buChar char="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anose="05020102010507070707" pitchFamily="18" charset="2"/>
        <a:buChar char="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3.org/Style/Examples/007/fonts" TargetMode="External"/><Relationship Id="rId3" Type="http://schemas.openxmlformats.org/officeDocument/2006/relationships/image" Target="../media/image6.jpeg"/><Relationship Id="rId7" Type="http://schemas.openxmlformats.org/officeDocument/2006/relationships/hyperlink" Target="https://www.webdesignerdepot.com/2013/03/serif-vs-sans-the-final-battle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CADE2712-2AE1-492F-A82E-A22E476417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en-US" altLang="zh-TW" sz="4400"/>
              <a:t>CSS</a:t>
            </a:r>
            <a:r>
              <a:rPr lang="zh-TW" altLang="en-US" sz="4400"/>
              <a:t>字型樣式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4F726DDB-60A4-4CD7-A40A-623691A1CD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zh-TW" altLang="en-US" sz="3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930CD0AE-8E65-40E9-BD46-A974E3A6B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Fonts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B7148A64-629D-4BE8-8544-A16241A766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3850" y="1341438"/>
            <a:ext cx="8229600" cy="48529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400" b="1"/>
              <a:t>font-family</a:t>
            </a: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zh-TW" sz="2400"/>
              <a:t>	h1 {font-family: "Times New Roman", sans-serif;}</a:t>
            </a:r>
          </a:p>
          <a:p>
            <a:pPr>
              <a:lnSpc>
                <a:spcPct val="90000"/>
              </a:lnSpc>
            </a:pPr>
            <a:r>
              <a:rPr lang="en-US" altLang="zh-TW" sz="2400" b="1"/>
              <a:t>font-size</a:t>
            </a: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zh-TW" sz="2400"/>
              <a:t>	p {font-size: 2.5em;}</a:t>
            </a:r>
          </a:p>
          <a:p>
            <a:pPr>
              <a:lnSpc>
                <a:spcPct val="90000"/>
              </a:lnSpc>
            </a:pPr>
            <a:r>
              <a:rPr lang="en-US" altLang="zh-TW" sz="2400" b="1"/>
              <a:t>font-weight</a:t>
            </a: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zh-TW" sz="2400"/>
              <a:t>	.vip {font-weight: bolder;}</a:t>
            </a:r>
          </a:p>
          <a:p>
            <a:pPr>
              <a:lnSpc>
                <a:spcPct val="90000"/>
              </a:lnSpc>
            </a:pPr>
            <a:r>
              <a:rPr lang="en-US" altLang="zh-TW" sz="2400" b="1"/>
              <a:t>font-style</a:t>
            </a: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zh-TW" sz="2400"/>
              <a:t>	.var {font-style: italic}</a:t>
            </a:r>
          </a:p>
          <a:p>
            <a:pPr>
              <a:lnSpc>
                <a:spcPct val="90000"/>
              </a:lnSpc>
            </a:pPr>
            <a:r>
              <a:rPr lang="en-US" altLang="zh-TW" sz="2400" b="1"/>
              <a:t>font-variant</a:t>
            </a: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zh-TW" sz="2400"/>
              <a:t>	#subtitle {font-variant: small-caps;} </a:t>
            </a:r>
          </a:p>
          <a:p>
            <a:pPr>
              <a:lnSpc>
                <a:spcPct val="90000"/>
              </a:lnSpc>
            </a:pPr>
            <a:r>
              <a:rPr lang="en-US" altLang="zh-TW" sz="2400" b="1"/>
              <a:t>font</a:t>
            </a: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zh-TW" sz="2400"/>
              <a:t>	p {font: italic bold 28px/36px "Times New Roman", serif;}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B9022C7C-8CAC-40C7-B41F-E618CBD88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font-family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1EA390F3-6F40-40F7-87BD-681F4023BE4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2400"/>
              <a:t>屬性值</a:t>
            </a:r>
            <a:r>
              <a:rPr lang="en-US" altLang="zh-TW" sz="2400"/>
              <a:t>: </a:t>
            </a:r>
            <a:r>
              <a:rPr lang="zh-TW" altLang="en-US" sz="2400"/>
              <a:t>一或多個字型名稱</a:t>
            </a:r>
          </a:p>
          <a:p>
            <a:r>
              <a:rPr lang="zh-TW" altLang="en-US" sz="2400"/>
              <a:t>若多個字型名稱，以逗號分隔</a:t>
            </a:r>
          </a:p>
          <a:p>
            <a:r>
              <a:rPr lang="zh-TW" altLang="en-US" sz="2400"/>
              <a:t>字型名稱若內含空白，以引號括住</a:t>
            </a:r>
          </a:p>
          <a:p>
            <a:r>
              <a:rPr lang="fr-FR" altLang="zh-TW" sz="2400"/>
              <a:t>font-family </a:t>
            </a:r>
            <a:r>
              <a:rPr lang="zh-TW" altLang="fr-FR" sz="2400"/>
              <a:t>最後加上通用字型</a:t>
            </a:r>
          </a:p>
          <a:p>
            <a:endParaRPr lang="fr-FR" altLang="zh-TW" sz="2400"/>
          </a:p>
          <a:p>
            <a:r>
              <a:rPr lang="en-US" altLang="zh-TW" sz="2400"/>
              <a:t>h1 {font-family: "Lucida Calligraphy", Verdana, serif;}</a:t>
            </a:r>
          </a:p>
          <a:p>
            <a:r>
              <a:rPr lang="en-US" altLang="zh-TW" sz="2400"/>
              <a:t>h2, h3 {font-family: sans-serif;}</a:t>
            </a:r>
          </a:p>
          <a:p>
            <a:r>
              <a:rPr lang="en-US" altLang="zh-TW" sz="2400"/>
              <a:t>p#asp {font-family: "Monotype Corsiva", Arial;}</a:t>
            </a:r>
          </a:p>
          <a:p>
            <a:r>
              <a:rPr lang="en-US" altLang="zh-TW" sz="2400"/>
              <a:t>p {font-family: "Bauhaus 93";} </a:t>
            </a:r>
            <a:endParaRPr lang="zh-TW" altLang="en-US" sz="2400"/>
          </a:p>
          <a:p>
            <a:pPr>
              <a:buFont typeface="Wingdings 2" panose="05020102010507070707" pitchFamily="18" charset="2"/>
              <a:buNone/>
            </a:pPr>
            <a:endParaRPr lang="en-US" altLang="zh-TW"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B9B610FF-8D41-4F1A-A26A-5CCF14AA1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通用字型</a:t>
            </a:r>
            <a:r>
              <a:rPr lang="en-US" altLang="zh-TW"/>
              <a:t>(</a:t>
            </a:r>
            <a:r>
              <a:rPr lang="en-US" altLang="zh-TW" b="1"/>
              <a:t>Generic font families)</a:t>
            </a:r>
            <a:endParaRPr lang="zh-TW" altLang="en-US" b="1"/>
          </a:p>
        </p:txBody>
      </p:sp>
      <p:graphicFrame>
        <p:nvGraphicFramePr>
          <p:cNvPr id="46180" name="Group 100">
            <a:extLst>
              <a:ext uri="{FF2B5EF4-FFF2-40B4-BE49-F238E27FC236}">
                <a16:creationId xmlns:a16="http://schemas.microsoft.com/office/drawing/2014/main" id="{0CACD8B9-4BC5-4D4F-B18A-DCDC29E15A85}"/>
              </a:ext>
            </a:extLst>
          </p:cNvPr>
          <p:cNvGraphicFramePr>
            <a:graphicFrameLocks noGrp="1"/>
          </p:cNvGraphicFramePr>
          <p:nvPr/>
        </p:nvGraphicFramePr>
        <p:xfrm>
          <a:off x="1116013" y="1773238"/>
          <a:ext cx="7056437" cy="3478214"/>
        </p:xfrm>
        <a:graphic>
          <a:graphicData uri="http://schemas.openxmlformats.org/drawingml/2006/table">
            <a:tbl>
              <a:tblPr/>
              <a:tblGrid>
                <a:gridCol w="1512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59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91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名稱</a:t>
                      </a:r>
                      <a:endParaRPr kumimoji="1" lang="zh-TW" altLang="en-US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意義</a:t>
                      </a:r>
                      <a:endParaRPr kumimoji="1" lang="zh-TW" altLang="en-US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      範例</a:t>
                      </a:r>
                      <a:endParaRPr kumimoji="1" lang="zh-TW" altLang="en-US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7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serif</a:t>
                      </a:r>
                      <a:endParaRPr kumimoji="1" lang="en-US" altLang="zh-TW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襯線字</a:t>
                      </a:r>
                      <a:endParaRPr kumimoji="1" lang="zh-TW" altLang="en-US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 </a:t>
                      </a:r>
                      <a:r>
                        <a:rPr kumimoji="1" lang="zh-TW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                            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4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sans-serif</a:t>
                      </a:r>
                      <a:endParaRPr kumimoji="1" lang="en-US" altLang="zh-TW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無襯線字</a:t>
                      </a:r>
                      <a:endParaRPr kumimoji="1" lang="zh-TW" altLang="en-US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 </a:t>
                      </a:r>
                      <a:r>
                        <a:rPr kumimoji="1" lang="zh-TW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                                         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6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cursive</a:t>
                      </a:r>
                      <a:endParaRPr kumimoji="1" lang="en-US" altLang="zh-TW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捲曲字體</a:t>
                      </a:r>
                      <a:endParaRPr kumimoji="1" lang="zh-TW" altLang="en-US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kumimoji="1" lang="zh-TW" altLang="en-US" sz="2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 </a:t>
                      </a:r>
                      <a:r>
                        <a:rPr kumimoji="1" lang="zh-TW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                                    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59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fantasy</a:t>
                      </a:r>
                      <a:endParaRPr kumimoji="1" lang="en-US" altLang="zh-TW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花俏字體</a:t>
                      </a:r>
                      <a:endParaRPr kumimoji="1" lang="zh-TW" altLang="en-US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kumimoji="1" lang="zh-TW" altLang="en-US" sz="3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 </a:t>
                      </a:r>
                      <a:r>
                        <a:rPr kumimoji="1" lang="zh-TW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                                  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35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monospace</a:t>
                      </a:r>
                      <a:endParaRPr kumimoji="1" lang="en-US" altLang="zh-TW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等寬字體</a:t>
                      </a:r>
                      <a:endParaRPr kumimoji="1" lang="zh-TW" altLang="en-US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50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kumimoji="1" lang="zh-TW" altLang="en-US" sz="2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 </a:t>
                      </a:r>
                      <a:r>
                        <a:rPr kumimoji="1" lang="zh-TW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                                             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2321" name="Picture 10" descr="generic-family: serif">
            <a:extLst>
              <a:ext uri="{FF2B5EF4-FFF2-40B4-BE49-F238E27FC236}">
                <a16:creationId xmlns:a16="http://schemas.microsoft.com/office/drawing/2014/main" id="{040BAB85-974C-4E47-B95A-04DB489942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6600" y="2398713"/>
            <a:ext cx="93345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22" name="Picture 14" descr="generic-family: sans-serif">
            <a:extLst>
              <a:ext uri="{FF2B5EF4-FFF2-40B4-BE49-F238E27FC236}">
                <a16:creationId xmlns:a16="http://schemas.microsoft.com/office/drawing/2014/main" id="{781A07E5-60B5-40F0-B97D-6F2E0FCFEE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6600" y="2959100"/>
            <a:ext cx="13335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23" name="Picture 18" descr="generic-family: cursive">
            <a:extLst>
              <a:ext uri="{FF2B5EF4-FFF2-40B4-BE49-F238E27FC236}">
                <a16:creationId xmlns:a16="http://schemas.microsoft.com/office/drawing/2014/main" id="{099A1A18-795E-48B5-A1A4-67CAC0615F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6600" y="3535363"/>
            <a:ext cx="1200150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24" name="Picture 22" descr="generic-family: fantasy">
            <a:extLst>
              <a:ext uri="{FF2B5EF4-FFF2-40B4-BE49-F238E27FC236}">
                <a16:creationId xmlns:a16="http://schemas.microsoft.com/office/drawing/2014/main" id="{9C62E819-EAA4-4B9B-993A-CFCA0D4433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6600" y="4183063"/>
            <a:ext cx="11334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25" name="Picture 26" descr="generic-family: monospace">
            <a:extLst>
              <a:ext uri="{FF2B5EF4-FFF2-40B4-BE49-F238E27FC236}">
                <a16:creationId xmlns:a16="http://schemas.microsoft.com/office/drawing/2014/main" id="{2A8F2253-143F-4A67-976B-B16529317E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6600" y="4830763"/>
            <a:ext cx="1466850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26" name="Rectangle 101">
            <a:extLst>
              <a:ext uri="{FF2B5EF4-FFF2-40B4-BE49-F238E27FC236}">
                <a16:creationId xmlns:a16="http://schemas.microsoft.com/office/drawing/2014/main" id="{866548D0-639D-4C33-A685-7DD2960E6E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5363" y="5927725"/>
            <a:ext cx="791409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dirty="0"/>
              <a:t>serif vs sans serif: </a:t>
            </a:r>
            <a:r>
              <a:rPr lang="en-US" altLang="zh-TW" sz="1400" dirty="0">
                <a:hlinkClick r:id="rId7"/>
              </a:rPr>
              <a:t>https://www.webdesignerdepot.com/2013/03/serif-vs-sans-the-final-battle/</a:t>
            </a:r>
            <a:endParaRPr lang="en-US" altLang="zh-TW" sz="1400" dirty="0"/>
          </a:p>
        </p:txBody>
      </p:sp>
      <p:sp>
        <p:nvSpPr>
          <p:cNvPr id="12327" name="Rectangle 102">
            <a:extLst>
              <a:ext uri="{FF2B5EF4-FFF2-40B4-BE49-F238E27FC236}">
                <a16:creationId xmlns:a16="http://schemas.microsoft.com/office/drawing/2014/main" id="{752FD982-6A18-4DB3-850D-8278A04AB8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5363" y="5521325"/>
            <a:ext cx="478855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dirty="0">
                <a:hlinkClick r:id="rId8"/>
              </a:rPr>
              <a:t>https://www.w3.org/Style/Examples/007/fonts</a:t>
            </a:r>
            <a:endParaRPr lang="zh-TW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4070B925-0B2E-4452-8061-32705656D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字型大小</a:t>
            </a:r>
            <a:r>
              <a:rPr lang="en-US" altLang="zh-TW"/>
              <a:t>(font-size)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E52482DF-2D07-4404-8194-795C2DB6A0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27088" y="1484313"/>
            <a:ext cx="7427912" cy="4686300"/>
          </a:xfrm>
        </p:spPr>
        <p:txBody>
          <a:bodyPr/>
          <a:lstStyle/>
          <a:p>
            <a:r>
              <a:rPr lang="zh-TW" altLang="en-US"/>
              <a:t>屬性值</a:t>
            </a:r>
            <a:r>
              <a:rPr lang="en-US" altLang="zh-TW"/>
              <a:t>: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/>
              <a:t>	xx-small, x-small, small, medium, large, x-large, xx-large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/>
              <a:t>	smaller, larger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i="1"/>
              <a:t>	length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TW" i="1"/>
              <a:t>	%</a:t>
            </a:r>
            <a:endParaRPr lang="zh-TW" altLang="en-US"/>
          </a:p>
        </p:txBody>
      </p:sp>
      <p:pic>
        <p:nvPicPr>
          <p:cNvPr id="13316" name="Picture 4">
            <a:extLst>
              <a:ext uri="{FF2B5EF4-FFF2-40B4-BE49-F238E27FC236}">
                <a16:creationId xmlns:a16="http://schemas.microsoft.com/office/drawing/2014/main" id="{E72F0054-58E1-486F-8648-DB5D18FEE3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5084763"/>
            <a:ext cx="7127875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02C86B99-50B6-4D3A-A244-68F691642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字型粗細</a:t>
            </a:r>
            <a:r>
              <a:rPr lang="en-US" altLang="zh-TW"/>
              <a:t>(font-weight)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AED10B17-B198-4CF0-9608-BCC55B74F83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 </a:t>
            </a:r>
            <a:r>
              <a:rPr lang="en-US" altLang="zh-TW"/>
              <a:t>bold (</a:t>
            </a:r>
            <a:r>
              <a:rPr lang="zh-TW" altLang="en-US"/>
              <a:t>厚</a:t>
            </a:r>
            <a:r>
              <a:rPr lang="en-US" altLang="zh-TW"/>
              <a:t>)</a:t>
            </a:r>
            <a:r>
              <a:rPr lang="zh-TW" altLang="en-US"/>
              <a:t>、</a:t>
            </a:r>
            <a:r>
              <a:rPr lang="en-US" altLang="zh-TW"/>
              <a:t>bolder (</a:t>
            </a:r>
            <a:r>
              <a:rPr lang="zh-TW" altLang="en-US"/>
              <a:t>更厚</a:t>
            </a:r>
            <a:r>
              <a:rPr lang="en-US" altLang="zh-TW"/>
              <a:t>)</a:t>
            </a:r>
            <a:r>
              <a:rPr lang="zh-TW" altLang="en-US"/>
              <a:t>、及 </a:t>
            </a:r>
            <a:r>
              <a:rPr lang="en-US" altLang="zh-TW"/>
              <a:t>normal (</a:t>
            </a:r>
            <a:r>
              <a:rPr lang="zh-TW" altLang="en-US"/>
              <a:t>正常</a:t>
            </a:r>
            <a:r>
              <a:rPr lang="en-US" altLang="zh-TW"/>
              <a:t>)</a:t>
            </a:r>
            <a:endParaRPr lang="zh-TW" altLang="en-US"/>
          </a:p>
          <a:p>
            <a:r>
              <a:rPr lang="zh-TW" altLang="en-US"/>
              <a:t>設定數值可以從 </a:t>
            </a:r>
            <a:r>
              <a:rPr lang="en-US" altLang="zh-TW"/>
              <a:t>100(</a:t>
            </a:r>
            <a:r>
              <a:rPr lang="zh-TW" altLang="en-US"/>
              <a:t>最細</a:t>
            </a:r>
            <a:r>
              <a:rPr lang="en-US" altLang="zh-TW"/>
              <a:t>) </a:t>
            </a:r>
            <a:r>
              <a:rPr lang="zh-TW" altLang="en-US"/>
              <a:t>到 </a:t>
            </a:r>
            <a:r>
              <a:rPr lang="en-US" altLang="zh-TW"/>
              <a:t>900 (</a:t>
            </a:r>
            <a:r>
              <a:rPr lang="zh-TW" altLang="en-US"/>
              <a:t>最粗的</a:t>
            </a:r>
            <a:r>
              <a:rPr lang="en-US" altLang="zh-TW"/>
              <a:t>)</a:t>
            </a:r>
          </a:p>
          <a:p>
            <a:endParaRPr lang="en-US" altLang="zh-TW" sz="2800"/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800"/>
              <a:t>&lt;span style="font-weight: bold"&gt;bold&lt;/span&gt;</a:t>
            </a:r>
            <a:endParaRPr lang="en-US" altLang="zh-TW" sz="2400"/>
          </a:p>
          <a:p>
            <a:pPr>
              <a:buFont typeface="Wingdings 2" panose="05020102010507070707" pitchFamily="18" charset="2"/>
              <a:buNone/>
            </a:pPr>
            <a:r>
              <a:rPr lang="en-US" altLang="zh-TW" sz="2800"/>
              <a:t>&lt;span style="font-weight: 900"&gt;900&lt;/span&gt;</a:t>
            </a:r>
            <a:endParaRPr lang="zh-TW" altLang="en-US" sz="2800"/>
          </a:p>
        </p:txBody>
      </p:sp>
      <p:pic>
        <p:nvPicPr>
          <p:cNvPr id="14340" name="Picture 4">
            <a:extLst>
              <a:ext uri="{FF2B5EF4-FFF2-40B4-BE49-F238E27FC236}">
                <a16:creationId xmlns:a16="http://schemas.microsoft.com/office/drawing/2014/main" id="{6559A733-B933-48BA-AECB-5F6B0983F9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718050"/>
            <a:ext cx="835342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AutoShape 6">
            <a:extLst>
              <a:ext uri="{FF2B5EF4-FFF2-40B4-BE49-F238E27FC236}">
                <a16:creationId xmlns:a16="http://schemas.microsoft.com/office/drawing/2014/main" id="{87176F1F-2C82-4A71-9044-3D934A424D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1500" y="5229225"/>
            <a:ext cx="215900" cy="287338"/>
          </a:xfrm>
          <a:prstGeom prst="upArrow">
            <a:avLst>
              <a:gd name="adj1" fmla="val 50000"/>
              <a:gd name="adj2" fmla="val 33272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4342" name="AutoShape 7">
            <a:extLst>
              <a:ext uri="{FF2B5EF4-FFF2-40B4-BE49-F238E27FC236}">
                <a16:creationId xmlns:a16="http://schemas.microsoft.com/office/drawing/2014/main" id="{FD874489-7E91-48B1-9C24-153378BFB8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5825" y="5229225"/>
            <a:ext cx="215900" cy="287338"/>
          </a:xfrm>
          <a:prstGeom prst="upArrow">
            <a:avLst>
              <a:gd name="adj1" fmla="val 50000"/>
              <a:gd name="adj2" fmla="val 33272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4343" name="Text Box 8">
            <a:extLst>
              <a:ext uri="{FF2B5EF4-FFF2-40B4-BE49-F238E27FC236}">
                <a16:creationId xmlns:a16="http://schemas.microsoft.com/office/drawing/2014/main" id="{ABCABEBF-FF38-4969-A217-90E5791BD3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0650" y="5608638"/>
            <a:ext cx="1079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/>
              <a:t>= normal</a:t>
            </a:r>
          </a:p>
        </p:txBody>
      </p:sp>
      <p:sp>
        <p:nvSpPr>
          <p:cNvPr id="14344" name="Text Box 9">
            <a:extLst>
              <a:ext uri="{FF2B5EF4-FFF2-40B4-BE49-F238E27FC236}">
                <a16:creationId xmlns:a16="http://schemas.microsoft.com/office/drawing/2014/main" id="{9999849D-A03F-4975-BEB4-8CCA2BECAF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7850" y="5589588"/>
            <a:ext cx="812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/>
              <a:t>= bold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2803BB0A-24E0-428B-A62E-7F50F2A69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字型格式</a:t>
            </a:r>
            <a:r>
              <a:rPr lang="en-US" altLang="zh-TW"/>
              <a:t>(</a:t>
            </a:r>
            <a:r>
              <a:rPr lang="en-US" altLang="zh-TW" b="1"/>
              <a:t>font-style)</a:t>
            </a:r>
            <a:endParaRPr lang="zh-TW" altLang="en-US" b="1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B29C26FD-796F-48E5-8796-A2DD9C20B1C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r>
              <a:rPr lang="zh-TW" altLang="en-US" sz="2800"/>
              <a:t>用來設定字體是否為斜體字 </a:t>
            </a:r>
            <a:r>
              <a:rPr lang="en-US" altLang="zh-TW" sz="2800"/>
              <a:t>(italic </a:t>
            </a:r>
            <a:r>
              <a:rPr lang="zh-TW" altLang="en-US" sz="2800"/>
              <a:t>或 </a:t>
            </a:r>
            <a:r>
              <a:rPr lang="en-US" altLang="zh-TW" sz="2800"/>
              <a:t>oblique)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zh-TW" sz="2400"/>
              <a:t>&lt;span style="font-style: normal"&gt;normal&lt;/span&gt;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zh-TW" sz="2400"/>
              <a:t>&lt;span style="font-style: italic"&gt;italic&lt;/span&gt;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zh-TW" sz="2400"/>
              <a:t>&lt;span style="font-style: oblique"&gt;oblique&lt;/span&gt;</a:t>
            </a:r>
            <a:r>
              <a:rPr lang="en-US" altLang="zh-TW" sz="2800"/>
              <a:t> </a:t>
            </a:r>
            <a:endParaRPr lang="zh-TW" altLang="en-US" sz="2800"/>
          </a:p>
        </p:txBody>
      </p:sp>
      <p:pic>
        <p:nvPicPr>
          <p:cNvPr id="15364" name="Picture 4">
            <a:extLst>
              <a:ext uri="{FF2B5EF4-FFF2-40B4-BE49-F238E27FC236}">
                <a16:creationId xmlns:a16="http://schemas.microsoft.com/office/drawing/2014/main" id="{34AA20B9-7073-4709-B24D-C3DB7D39B1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716338"/>
            <a:ext cx="2449512" cy="189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46B3938D-7E8E-4E26-8577-6FEB15E65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字型變形</a:t>
            </a:r>
            <a:r>
              <a:rPr lang="en-US" altLang="zh-TW"/>
              <a:t>(font-variant)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0B0CE0F8-E74C-4A99-A5B1-3ACFFB16BC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8313" y="1628775"/>
            <a:ext cx="8229600" cy="4686300"/>
          </a:xfrm>
        </p:spPr>
        <p:txBody>
          <a:bodyPr/>
          <a:lstStyle/>
          <a:p>
            <a:pPr marL="0" indent="0">
              <a:buFont typeface="Wingdings 2" panose="05020102010507070707" pitchFamily="18" charset="2"/>
              <a:buNone/>
            </a:pPr>
            <a:r>
              <a:rPr lang="en-US" altLang="zh-TW" sz="2800"/>
              <a:t>&lt;span style="font-variant: small-caps"&gt;initial in small caps&lt;/span&gt; AND LATER IN LARGE CAPS. </a:t>
            </a:r>
            <a:endParaRPr lang="zh-TW" altLang="en-US" sz="2800"/>
          </a:p>
        </p:txBody>
      </p:sp>
      <p:pic>
        <p:nvPicPr>
          <p:cNvPr id="16388" name="Picture 4">
            <a:extLst>
              <a:ext uri="{FF2B5EF4-FFF2-40B4-BE49-F238E27FC236}">
                <a16:creationId xmlns:a16="http://schemas.microsoft.com/office/drawing/2014/main" id="{BC1815A5-E7BD-4362-A89A-6109471597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141663"/>
            <a:ext cx="8639175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1DBF3C8F-4ADF-45B7-8855-09F01FCB7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font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221E0CA1-DEA4-49A5-A12A-61D367266C4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font:</a:t>
            </a:r>
            <a:r>
              <a:rPr lang="en-US" altLang="zh-TW">
                <a:latin typeface="Courier New" panose="02070309020205020404" pitchFamily="49" charset="0"/>
              </a:rPr>
              <a:t> </a:t>
            </a:r>
            <a:r>
              <a:rPr lang="en-US" altLang="zh-TW" i="1">
                <a:latin typeface="Times New Roman" panose="02020603050405020304" pitchFamily="18" charset="0"/>
              </a:rPr>
              <a:t>font-style</a:t>
            </a:r>
            <a:r>
              <a:rPr lang="en-US" altLang="zh-TW">
                <a:latin typeface="Courier New" panose="02070309020205020404" pitchFamily="49" charset="0"/>
              </a:rPr>
              <a:t> </a:t>
            </a:r>
            <a:r>
              <a:rPr lang="en-US" altLang="zh-TW" i="1">
                <a:latin typeface="Times New Roman" panose="02020603050405020304" pitchFamily="18" charset="0"/>
              </a:rPr>
              <a:t>font-variant</a:t>
            </a:r>
            <a:r>
              <a:rPr lang="en-US" altLang="zh-TW">
                <a:latin typeface="Courier New" panose="02070309020205020404" pitchFamily="49" charset="0"/>
              </a:rPr>
              <a:t> </a:t>
            </a:r>
            <a:r>
              <a:rPr lang="en-US" altLang="zh-TW" i="1">
                <a:latin typeface="Times New Roman" panose="02020603050405020304" pitchFamily="18" charset="0"/>
              </a:rPr>
              <a:t>font-weight</a:t>
            </a:r>
            <a:r>
              <a:rPr lang="en-US" altLang="zh-TW">
                <a:latin typeface="Courier New" panose="02070309020205020404" pitchFamily="49" charset="0"/>
              </a:rPr>
              <a:t> </a:t>
            </a:r>
            <a:r>
              <a:rPr lang="en-US" altLang="zh-TW" i="1">
                <a:latin typeface="Times New Roman" panose="02020603050405020304" pitchFamily="18" charset="0"/>
              </a:rPr>
              <a:t>font-size</a:t>
            </a:r>
            <a:r>
              <a:rPr lang="en-US" altLang="zh-TW"/>
              <a:t>/</a:t>
            </a:r>
            <a:r>
              <a:rPr lang="en-US" altLang="zh-TW" i="1">
                <a:latin typeface="Times New Roman" panose="02020603050405020304" pitchFamily="18" charset="0"/>
              </a:rPr>
              <a:t>line-height</a:t>
            </a:r>
            <a:r>
              <a:rPr lang="en-US" altLang="zh-TW">
                <a:latin typeface="Courier New" panose="02070309020205020404" pitchFamily="49" charset="0"/>
              </a:rPr>
              <a:t> </a:t>
            </a:r>
            <a:r>
              <a:rPr lang="en-US" altLang="zh-TW" i="1">
                <a:latin typeface="Times New Roman" panose="02020603050405020304" pitchFamily="18" charset="0"/>
              </a:rPr>
              <a:t>font-family</a:t>
            </a:r>
            <a:r>
              <a:rPr lang="en-US" altLang="zh-TW"/>
              <a:t>; </a:t>
            </a:r>
            <a:endParaRPr lang="zh-TW" altLang="en-US"/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5BD70844-D803-44F4-BC6E-92000AA923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3213100"/>
            <a:ext cx="8593138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400"/>
              <a:t>h1 {font: 1.75em sans-serif;}</a:t>
            </a:r>
          </a:p>
          <a:p>
            <a:r>
              <a:rPr lang="en-US" altLang="zh-TW" sz="2400"/>
              <a:t>h2 {font: 28px serif;}</a:t>
            </a:r>
          </a:p>
          <a:p>
            <a:r>
              <a:rPr lang="en-US" altLang="zh-TW" sz="2400"/>
              <a:t>h3 {font: bold 1.75em sans-serif;}</a:t>
            </a:r>
          </a:p>
          <a:p>
            <a:r>
              <a:rPr lang="en-US" altLang="zh-TW" sz="2400"/>
              <a:t>h4 {font: oblique bold small-caps 1.75em Verdana, sans-serif;}</a:t>
            </a:r>
          </a:p>
          <a:p>
            <a:r>
              <a:rPr lang="en-US" altLang="zh-TW" sz="2400"/>
              <a:t>p {font: italic 28px/32px Georgia, Times, serif;}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撲面">
  <a:themeElements>
    <a:clrScheme name="暗香撲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撲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暗香撲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335</TotalTime>
  <Words>634</Words>
  <Application>Microsoft Office PowerPoint</Application>
  <PresentationFormat>如螢幕大小 (4:3)</PresentationFormat>
  <Paragraphs>73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20" baseType="lpstr">
      <vt:lpstr>Arial</vt:lpstr>
      <vt:lpstr>新細明體</vt:lpstr>
      <vt:lpstr>Franklin Gothic Medium</vt:lpstr>
      <vt:lpstr>微軟正黑體</vt:lpstr>
      <vt:lpstr>Franklin Gothic Book</vt:lpstr>
      <vt:lpstr>Wingdings 2</vt:lpstr>
      <vt:lpstr>Calibri</vt:lpstr>
      <vt:lpstr>SimHei</vt:lpstr>
      <vt:lpstr>Courier New</vt:lpstr>
      <vt:lpstr>Times New Roman</vt:lpstr>
      <vt:lpstr>暗香撲面</vt:lpstr>
      <vt:lpstr>CSS字型樣式</vt:lpstr>
      <vt:lpstr>Fonts</vt:lpstr>
      <vt:lpstr>font-family</vt:lpstr>
      <vt:lpstr>通用字型(Generic font families)</vt:lpstr>
      <vt:lpstr>字型大小(font-size)</vt:lpstr>
      <vt:lpstr>字型粗細(font-weight)</vt:lpstr>
      <vt:lpstr>字型格式(font-style)</vt:lpstr>
      <vt:lpstr>字型變形(font-variant)</vt:lpstr>
      <vt:lpstr>font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CSS選取器 (Selector)</dc:title>
  <dc:creator>ycchen</dc:creator>
  <cp:lastModifiedBy>Yen-Cheng Chen</cp:lastModifiedBy>
  <cp:revision>43</cp:revision>
  <dcterms:created xsi:type="dcterms:W3CDTF">2009-03-10T09:04:16Z</dcterms:created>
  <dcterms:modified xsi:type="dcterms:W3CDTF">2024-09-24T02:33:09Z</dcterms:modified>
</cp:coreProperties>
</file>