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26AC622-F616-40E5-994A-09D999D1F1ED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60E2994-3CAD-474A-8596-10A77C55D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B528-DD9E-402B-8F64-46D00714B9F0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A7656B40-5424-4DC4-AC1B-14EB4006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2E75328-ADD9-4053-8BD9-F3018C54E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DA2B1E-2AE2-446B-95FA-79463601C64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74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3111ED-301B-4183-B73F-E9DF05A50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7FC1A-1246-47C6-B4D5-1D96B23C0EB9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B8D0A8-3A0C-4E18-AE8E-35E0F4269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008E66-F43C-4778-994B-CC574408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53977-23BB-4A29-AD68-472E3609BDD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472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F3159929-BD7A-49A8-8334-2AC7E4801FBF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A95DFA65-3A57-4FF9-994E-F9563F63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38CB7-1F87-4939-8F09-E53A110711EF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7AB1EF11-8139-48E5-B064-DA49BFB5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DF3D102E-8117-480A-A59B-1E75AA9D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F5AADF-E514-432A-BD8A-39096D0F2D2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752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4F42BE0-2BC3-42C4-8204-8179E89A5AC4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8B3130B5-056B-403F-A3F1-E34E520B6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93EE-F497-43E3-90DF-214894ED6489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895D3D47-5B2D-4320-B130-5D2CF76D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FFAD93F3-56B6-4D8A-B791-8D9808A9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1309E8-E6EE-424E-9239-96B32EBBAE8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16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792BAE59-4765-4BEB-B97A-26BE9C180439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704C0BAB-8082-4BB1-987D-CE1D90A35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C3ED9-F111-4414-B3E8-0A3FCFCBC55F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69891A1D-19EA-47BB-9CEF-AF5D789F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1C3EAFE1-CFB6-4726-AEFE-2F7C163E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7F0654-E2CD-43D0-86BE-DFAB4690A39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922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3836883-C525-4243-BC9B-DBAFD1A729F4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20CAFB8E-F69F-4980-B134-20EDD2C5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6F445-0386-43DE-8D38-16B8ED1191D7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A2F8CD85-DE51-488C-A020-37696AAD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594B9DC8-479E-4112-BF07-AD87D2544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D35D7C-93A3-4B12-9771-297300A392F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63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60A2D2B-C160-488D-AACE-D6AFD48D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18C78-0890-4DA5-9640-EF65E42213A2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667FAF-E765-4587-87DD-9F0D7606C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C142799-6AE4-4FEB-AE5E-513EE907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20174D-CC58-4F2D-863A-9C07B04B50E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5525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A418ECC-87FA-4705-A130-6D6DE0E123AF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148AFC0-7E39-4C8C-9E95-9ED9C96C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80748-A231-4AF3-B5D6-25D37DB1FD3E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C4333F3-1F4A-44A7-A59B-8F261A5E9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A030E3B-247D-4864-A160-F5740170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004696-F3F5-4217-B2C7-ECB63E40969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809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9318A5-4EC2-4BB8-BC00-DB0E98FF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13B2-5B1F-498D-94B1-779BA98855CB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785582-D445-4B77-9928-99CFC4342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433396-5D4F-4675-AB23-A615CBA19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17E8A-57F3-4FB3-940B-99380230EB9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342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821A61-49A2-43B7-8F42-3710391E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E07B8-7B76-4F17-939D-84E2758A9FCC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FB497E-E9CB-46D4-BE6C-33FB16CF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0030B1-253E-401F-86D2-F6F3B967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7C020-564B-4D84-AF76-D4733BDBBD6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589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1FF271FE-3DE1-4BAB-AFA6-34C85052019C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0EFD5944-BCF0-4CF5-B222-9F2EFBF3427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en-US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100C7F96-CD08-49A6-AC8A-CCE6AE83E6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730B4D-56C8-4BCA-A7AE-4D59D3E3C1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525232E-BD7B-41F9-B0F6-5191382CB0DD}" type="datetimeFigureOut">
              <a:rPr lang="zh-TW" altLang="en-US"/>
              <a:pPr>
                <a:defRPr/>
              </a:pPr>
              <a:t>2024/9/24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0D21EC-01FC-464D-968E-984C89648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E47DC4-E193-42B6-AA97-070AFE7A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100" smtClean="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FA85FE6A-2C62-48DD-8976-4398DC097C1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FD36BE9-656E-40F8-B23C-9DE8D055CE9A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20" r:id="rId8"/>
    <p:sldLayoutId id="2147483721" r:id="rId9"/>
    <p:sldLayoutId id="214748372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.org/Style/Examples/007/fonts" TargetMode="External"/><Relationship Id="rId3" Type="http://schemas.openxmlformats.org/officeDocument/2006/relationships/image" Target="../media/image6.jpeg"/><Relationship Id="rId7" Type="http://schemas.openxmlformats.org/officeDocument/2006/relationships/hyperlink" Target="https://www.webdesignerdepot.com/2013/03/serif-vs-sans-the-final-battle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ADE2712-2AE1-492F-A82E-A22E47641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zh-TW" sz="4400"/>
              <a:t>CSS</a:t>
            </a:r>
            <a:r>
              <a:rPr lang="zh-TW" altLang="en-US" sz="4400"/>
              <a:t>字型樣式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F726DDB-60A4-4CD7-A40A-623691A1C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zh-TW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30CD0AE-8E65-40E9-BD46-A974E3A6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Fonts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7148A64-629D-4BE8-8544-A16241A76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850" y="1341438"/>
            <a:ext cx="8229600" cy="4852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b="1"/>
              <a:t>font-family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2400"/>
              <a:t>	h1 {font-family: "Times New Roman", sans-serif;}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font-size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2400"/>
              <a:t>	p {font-size: 2.5em;}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font-weight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2400"/>
              <a:t>	.vip {font-weight: bolder;}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font-style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2400"/>
              <a:t>	.var {font-style: italic}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font-variant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2400"/>
              <a:t>	#subtitle {font-variant: small-caps;} 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font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zh-TW" sz="2400"/>
              <a:t>	p {font: italic bold 28px/36px "Times New Roman", serif;}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9022C7C-8CAC-40C7-B41F-E618CBD88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font-family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EA390F3-6F40-40F7-87BD-681F4023BE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400"/>
              <a:t>屬性值</a:t>
            </a:r>
            <a:r>
              <a:rPr lang="en-US" altLang="zh-TW" sz="2400"/>
              <a:t>: </a:t>
            </a:r>
            <a:r>
              <a:rPr lang="zh-TW" altLang="en-US" sz="2400"/>
              <a:t>一或多個字型名稱</a:t>
            </a:r>
          </a:p>
          <a:p>
            <a:r>
              <a:rPr lang="zh-TW" altLang="en-US" sz="2400"/>
              <a:t>若多個字型名稱，以逗號分隔</a:t>
            </a:r>
          </a:p>
          <a:p>
            <a:r>
              <a:rPr lang="zh-TW" altLang="en-US" sz="2400"/>
              <a:t>字型名稱若內含空白，以引號括住</a:t>
            </a:r>
          </a:p>
          <a:p>
            <a:r>
              <a:rPr lang="fr-FR" altLang="zh-TW" sz="2400"/>
              <a:t>font-family </a:t>
            </a:r>
            <a:r>
              <a:rPr lang="zh-TW" altLang="fr-FR" sz="2400"/>
              <a:t>最後加上通用字型</a:t>
            </a:r>
          </a:p>
          <a:p>
            <a:endParaRPr lang="fr-FR" altLang="zh-TW" sz="2400"/>
          </a:p>
          <a:p>
            <a:r>
              <a:rPr lang="en-US" altLang="zh-TW" sz="2400"/>
              <a:t>h1 {font-family: "Lucida Calligraphy", Verdana, serif;}</a:t>
            </a:r>
          </a:p>
          <a:p>
            <a:r>
              <a:rPr lang="en-US" altLang="zh-TW" sz="2400"/>
              <a:t>h2, h3 {font-family: sans-serif;}</a:t>
            </a:r>
          </a:p>
          <a:p>
            <a:r>
              <a:rPr lang="en-US" altLang="zh-TW" sz="2400"/>
              <a:t>p#asp {font-family: "Monotype Corsiva", Arial;}</a:t>
            </a:r>
          </a:p>
          <a:p>
            <a:r>
              <a:rPr lang="en-US" altLang="zh-TW" sz="2400"/>
              <a:t>p {font-family: "Bauhaus 93";} </a:t>
            </a:r>
            <a:endParaRPr lang="zh-TW" altLang="en-US" sz="2400"/>
          </a:p>
          <a:p>
            <a:pPr>
              <a:buFont typeface="Wingdings 2" panose="05020102010507070707" pitchFamily="18" charset="2"/>
              <a:buNone/>
            </a:pPr>
            <a:endParaRPr lang="en-US" altLang="zh-TW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9B610FF-8D41-4F1A-A26A-5CCF14A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通用字型</a:t>
            </a:r>
            <a:r>
              <a:rPr lang="en-US" altLang="zh-TW"/>
              <a:t>(</a:t>
            </a:r>
            <a:r>
              <a:rPr lang="en-US" altLang="zh-TW" b="1"/>
              <a:t>Generic font families)</a:t>
            </a:r>
            <a:endParaRPr lang="zh-TW" altLang="en-US" b="1"/>
          </a:p>
        </p:txBody>
      </p:sp>
      <p:graphicFrame>
        <p:nvGraphicFramePr>
          <p:cNvPr id="46180" name="Group 100">
            <a:extLst>
              <a:ext uri="{FF2B5EF4-FFF2-40B4-BE49-F238E27FC236}">
                <a16:creationId xmlns:a16="http://schemas.microsoft.com/office/drawing/2014/main" id="{0CACD8B9-4BC5-4D4F-B18A-DCDC29E15A85}"/>
              </a:ext>
            </a:extLst>
          </p:cNvPr>
          <p:cNvGraphicFramePr>
            <a:graphicFrameLocks noGrp="1"/>
          </p:cNvGraphicFramePr>
          <p:nvPr/>
        </p:nvGraphicFramePr>
        <p:xfrm>
          <a:off x="1116013" y="1773238"/>
          <a:ext cx="7056437" cy="3478214"/>
        </p:xfrm>
        <a:graphic>
          <a:graphicData uri="http://schemas.openxmlformats.org/drawingml/2006/table">
            <a:tbl>
              <a:tblPr/>
              <a:tblGrid>
                <a:gridCol w="1512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9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名稱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意義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    範例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serif</a:t>
                      </a:r>
                      <a:endParaRPr kumimoji="1" lang="en-US" altLang="zh-TW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襯線字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                          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sans-serif</a:t>
                      </a:r>
                      <a:endParaRPr kumimoji="1" lang="en-US" altLang="zh-TW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無襯線字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1" lang="zh-TW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                                       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cursive</a:t>
                      </a:r>
                      <a:endParaRPr kumimoji="1" lang="en-US" altLang="zh-TW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捲曲字體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1" lang="zh-TW" altLang="en-US" sz="2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                                  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fantasy</a:t>
                      </a:r>
                      <a:endParaRPr kumimoji="1" lang="en-US" altLang="zh-TW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花俏字體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1" lang="zh-TW" altLang="en-US" sz="3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                                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5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monospace</a:t>
                      </a:r>
                      <a:endParaRPr kumimoji="1" lang="en-US" altLang="zh-TW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等寬字體</a:t>
                      </a:r>
                      <a:endParaRPr kumimoji="1" lang="zh-TW" altLang="en-US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8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4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kumimoji="1" lang="zh-TW" alt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kumimoji="1" lang="zh-TW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</a:rPr>
                        <a:t>                                            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321" name="Picture 10" descr="generic-family: serif">
            <a:extLst>
              <a:ext uri="{FF2B5EF4-FFF2-40B4-BE49-F238E27FC236}">
                <a16:creationId xmlns:a16="http://schemas.microsoft.com/office/drawing/2014/main" id="{040BAB85-974C-4E47-B95A-04DB48994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2398713"/>
            <a:ext cx="933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2" name="Picture 14" descr="generic-family: sans-serif">
            <a:extLst>
              <a:ext uri="{FF2B5EF4-FFF2-40B4-BE49-F238E27FC236}">
                <a16:creationId xmlns:a16="http://schemas.microsoft.com/office/drawing/2014/main" id="{781A07E5-60B5-40F0-B97D-6F2E0FCFE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2959100"/>
            <a:ext cx="1333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3" name="Picture 18" descr="generic-family: cursive">
            <a:extLst>
              <a:ext uri="{FF2B5EF4-FFF2-40B4-BE49-F238E27FC236}">
                <a16:creationId xmlns:a16="http://schemas.microsoft.com/office/drawing/2014/main" id="{099A1A18-795E-48B5-A1A4-67CAC0615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3535363"/>
            <a:ext cx="120015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4" name="Picture 22" descr="generic-family: fantasy">
            <a:extLst>
              <a:ext uri="{FF2B5EF4-FFF2-40B4-BE49-F238E27FC236}">
                <a16:creationId xmlns:a16="http://schemas.microsoft.com/office/drawing/2014/main" id="{9C62E819-EAA4-4B9B-993A-CFCA0D443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4183063"/>
            <a:ext cx="11334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25" name="Picture 26" descr="generic-family: monospace">
            <a:extLst>
              <a:ext uri="{FF2B5EF4-FFF2-40B4-BE49-F238E27FC236}">
                <a16:creationId xmlns:a16="http://schemas.microsoft.com/office/drawing/2014/main" id="{2A8F2253-143F-4A67-976B-B16529317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4830763"/>
            <a:ext cx="14668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26" name="Rectangle 101">
            <a:extLst>
              <a:ext uri="{FF2B5EF4-FFF2-40B4-BE49-F238E27FC236}">
                <a16:creationId xmlns:a16="http://schemas.microsoft.com/office/drawing/2014/main" id="{866548D0-639D-4C33-A685-7DD2960E6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63" y="5927725"/>
            <a:ext cx="79140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/>
              <a:t>serif vs sans serif: </a:t>
            </a:r>
            <a:r>
              <a:rPr lang="en-US" altLang="zh-TW" sz="1400" dirty="0">
                <a:hlinkClick r:id="rId7"/>
              </a:rPr>
              <a:t>https://www.webdesignerdepot.com/2013/03/serif-vs-sans-the-final-battle/</a:t>
            </a:r>
            <a:endParaRPr lang="en-US" altLang="zh-TW" sz="1400" dirty="0"/>
          </a:p>
        </p:txBody>
      </p:sp>
      <p:sp>
        <p:nvSpPr>
          <p:cNvPr id="12327" name="Rectangle 102">
            <a:extLst>
              <a:ext uri="{FF2B5EF4-FFF2-40B4-BE49-F238E27FC236}">
                <a16:creationId xmlns:a16="http://schemas.microsoft.com/office/drawing/2014/main" id="{752FD982-6A18-4DB3-850D-8278A04AB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363" y="5521325"/>
            <a:ext cx="4788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hlinkClick r:id="rId8"/>
              </a:rPr>
              <a:t>https://www.w3.org/Style/Examples/007/fonts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070B925-0B2E-4452-8061-32705656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字型大小</a:t>
            </a:r>
            <a:r>
              <a:rPr lang="en-US" altLang="zh-TW"/>
              <a:t>(font-size)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52482DF-2D07-4404-8194-795C2DB6A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088" y="1484313"/>
            <a:ext cx="7427912" cy="4686300"/>
          </a:xfrm>
        </p:spPr>
        <p:txBody>
          <a:bodyPr/>
          <a:lstStyle/>
          <a:p>
            <a:r>
              <a:rPr lang="zh-TW" altLang="en-US"/>
              <a:t>屬性值</a:t>
            </a:r>
            <a:r>
              <a:rPr lang="en-US" altLang="zh-TW"/>
              <a:t>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/>
              <a:t>	xx-small, x-small, small, medium, large, x-large, xx-large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/>
              <a:t>	smaller, larger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i="1"/>
              <a:t>	length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zh-TW" i="1"/>
              <a:t>	%</a:t>
            </a:r>
            <a:endParaRPr lang="zh-TW" altLang="en-US"/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E72F0054-58E1-486F-8648-DB5D18FEE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084763"/>
            <a:ext cx="71278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2C86B99-50B6-4D3A-A244-68F69164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字型粗細</a:t>
            </a:r>
            <a:r>
              <a:rPr lang="en-US" altLang="zh-TW"/>
              <a:t>(font-weight)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ED10B17-B198-4CF0-9608-BCC55B74F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 </a:t>
            </a:r>
            <a:r>
              <a:rPr lang="en-US" altLang="zh-TW"/>
              <a:t>bold (</a:t>
            </a:r>
            <a:r>
              <a:rPr lang="zh-TW" altLang="en-US"/>
              <a:t>厚</a:t>
            </a:r>
            <a:r>
              <a:rPr lang="en-US" altLang="zh-TW"/>
              <a:t>)</a:t>
            </a:r>
            <a:r>
              <a:rPr lang="zh-TW" altLang="en-US"/>
              <a:t>、</a:t>
            </a:r>
            <a:r>
              <a:rPr lang="en-US" altLang="zh-TW"/>
              <a:t>bolder (</a:t>
            </a:r>
            <a:r>
              <a:rPr lang="zh-TW" altLang="en-US"/>
              <a:t>更厚</a:t>
            </a:r>
            <a:r>
              <a:rPr lang="en-US" altLang="zh-TW"/>
              <a:t>)</a:t>
            </a:r>
            <a:r>
              <a:rPr lang="zh-TW" altLang="en-US"/>
              <a:t>、及 </a:t>
            </a:r>
            <a:r>
              <a:rPr lang="en-US" altLang="zh-TW"/>
              <a:t>normal (</a:t>
            </a:r>
            <a:r>
              <a:rPr lang="zh-TW" altLang="en-US"/>
              <a:t>正常</a:t>
            </a:r>
            <a:r>
              <a:rPr lang="en-US" altLang="zh-TW"/>
              <a:t>)</a:t>
            </a:r>
            <a:endParaRPr lang="zh-TW" altLang="en-US"/>
          </a:p>
          <a:p>
            <a:r>
              <a:rPr lang="zh-TW" altLang="en-US"/>
              <a:t>設定數值可以從 </a:t>
            </a:r>
            <a:r>
              <a:rPr lang="en-US" altLang="zh-TW"/>
              <a:t>100(</a:t>
            </a:r>
            <a:r>
              <a:rPr lang="zh-TW" altLang="en-US"/>
              <a:t>最細</a:t>
            </a:r>
            <a:r>
              <a:rPr lang="en-US" altLang="zh-TW"/>
              <a:t>) </a:t>
            </a:r>
            <a:r>
              <a:rPr lang="zh-TW" altLang="en-US"/>
              <a:t>到 </a:t>
            </a:r>
            <a:r>
              <a:rPr lang="en-US" altLang="zh-TW"/>
              <a:t>900 (</a:t>
            </a:r>
            <a:r>
              <a:rPr lang="zh-TW" altLang="en-US"/>
              <a:t>最粗的</a:t>
            </a:r>
            <a:r>
              <a:rPr lang="en-US" altLang="zh-TW"/>
              <a:t>)</a:t>
            </a:r>
          </a:p>
          <a:p>
            <a:endParaRPr lang="en-US" altLang="zh-TW" sz="280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/>
              <a:t>&lt;span style="font-weight: bold"&gt;bold&lt;/span&gt;</a:t>
            </a:r>
            <a:endParaRPr lang="en-US" altLang="zh-TW" sz="2400"/>
          </a:p>
          <a:p>
            <a:pPr>
              <a:buFont typeface="Wingdings 2" panose="05020102010507070707" pitchFamily="18" charset="2"/>
              <a:buNone/>
            </a:pPr>
            <a:r>
              <a:rPr lang="en-US" altLang="zh-TW" sz="2800"/>
              <a:t>&lt;span style="font-weight: 900"&gt;900&lt;/span&gt;</a:t>
            </a:r>
            <a:endParaRPr lang="zh-TW" altLang="en-US" sz="2800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6559A733-B933-48BA-AECB-5F6B0983F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18050"/>
            <a:ext cx="83534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AutoShape 6">
            <a:extLst>
              <a:ext uri="{FF2B5EF4-FFF2-40B4-BE49-F238E27FC236}">
                <a16:creationId xmlns:a16="http://schemas.microsoft.com/office/drawing/2014/main" id="{87176F1F-2C82-4A71-9044-3D934A424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5229225"/>
            <a:ext cx="215900" cy="287338"/>
          </a:xfrm>
          <a:prstGeom prst="upArrow">
            <a:avLst>
              <a:gd name="adj1" fmla="val 50000"/>
              <a:gd name="adj2" fmla="val 3327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4342" name="AutoShape 7">
            <a:extLst>
              <a:ext uri="{FF2B5EF4-FFF2-40B4-BE49-F238E27FC236}">
                <a16:creationId xmlns:a16="http://schemas.microsoft.com/office/drawing/2014/main" id="{FD874489-7E91-48B1-9C24-153378BFB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5229225"/>
            <a:ext cx="215900" cy="287338"/>
          </a:xfrm>
          <a:prstGeom prst="upArrow">
            <a:avLst>
              <a:gd name="adj1" fmla="val 50000"/>
              <a:gd name="adj2" fmla="val 33272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4343" name="Text Box 8">
            <a:extLst>
              <a:ext uri="{FF2B5EF4-FFF2-40B4-BE49-F238E27FC236}">
                <a16:creationId xmlns:a16="http://schemas.microsoft.com/office/drawing/2014/main" id="{ABCABEBF-FF38-4969-A217-90E5791BD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560863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= normal</a:t>
            </a:r>
          </a:p>
        </p:txBody>
      </p:sp>
      <p:sp>
        <p:nvSpPr>
          <p:cNvPr id="14344" name="Text Box 9">
            <a:extLst>
              <a:ext uri="{FF2B5EF4-FFF2-40B4-BE49-F238E27FC236}">
                <a16:creationId xmlns:a16="http://schemas.microsoft.com/office/drawing/2014/main" id="{9999849D-A03F-4975-BEB4-8CCA2BECA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5589588"/>
            <a:ext cx="812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= bold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803BB0A-24E0-428B-A62E-7F50F2A69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字型格式</a:t>
            </a:r>
            <a:r>
              <a:rPr lang="en-US" altLang="zh-TW"/>
              <a:t>(</a:t>
            </a:r>
            <a:r>
              <a:rPr lang="en-US" altLang="zh-TW" b="1"/>
              <a:t>font-style)</a:t>
            </a:r>
            <a:endParaRPr lang="zh-TW" altLang="en-US" b="1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29C26FD-796F-48E5-8796-A2DD9C20B1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zh-TW" altLang="en-US" sz="2800"/>
              <a:t>用來設定字體是否為斜體字 </a:t>
            </a:r>
            <a:r>
              <a:rPr lang="en-US" altLang="zh-TW" sz="2800"/>
              <a:t>(italic </a:t>
            </a:r>
            <a:r>
              <a:rPr lang="zh-TW" altLang="en-US" sz="2800"/>
              <a:t>或 </a:t>
            </a:r>
            <a:r>
              <a:rPr lang="en-US" altLang="zh-TW" sz="2800"/>
              <a:t>oblique)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&lt;span style="font-style: normal"&gt;normal&lt;/span&gt;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&lt;span style="font-style: italic"&gt;italic&lt;/span&gt;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400"/>
              <a:t>&lt;span style="font-style: oblique"&gt;oblique&lt;/span&gt;</a:t>
            </a:r>
            <a:r>
              <a:rPr lang="en-US" altLang="zh-TW" sz="2800"/>
              <a:t> </a:t>
            </a:r>
            <a:endParaRPr lang="zh-TW" altLang="en-US" sz="2800"/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34AA20B9-7073-4709-B24D-C3DB7D39B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16338"/>
            <a:ext cx="2449512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6B3938D-7E8E-4E26-8577-6FEB15E65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字型變形</a:t>
            </a:r>
            <a:r>
              <a:rPr lang="en-US" altLang="zh-TW"/>
              <a:t>(font-variant)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B0CE0F8-E74C-4A99-A5B1-3ACFFB16B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6863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zh-TW" sz="2800"/>
              <a:t>&lt;span style="font-variant: small-caps"&gt;initial in small caps&lt;/span&gt; AND LATER IN LARGE CAPS. </a:t>
            </a:r>
            <a:endParaRPr lang="zh-TW" altLang="en-US" sz="2800"/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BC1815A5-E7BD-4362-A89A-610947159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141663"/>
            <a:ext cx="8639175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DBF3C8F-4ADF-45B7-8855-09F01FCB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font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21E0CA1-DEA4-49A5-A12A-61D367266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font:</a:t>
            </a:r>
            <a:r>
              <a:rPr lang="en-US" altLang="zh-TW">
                <a:latin typeface="Courier New" panose="02070309020205020404" pitchFamily="49" charset="0"/>
              </a:rPr>
              <a:t> </a:t>
            </a:r>
            <a:r>
              <a:rPr lang="en-US" altLang="zh-TW" i="1">
                <a:latin typeface="Times New Roman" panose="02020603050405020304" pitchFamily="18" charset="0"/>
              </a:rPr>
              <a:t>font-style</a:t>
            </a:r>
            <a:r>
              <a:rPr lang="en-US" altLang="zh-TW">
                <a:latin typeface="Courier New" panose="02070309020205020404" pitchFamily="49" charset="0"/>
              </a:rPr>
              <a:t> </a:t>
            </a:r>
            <a:r>
              <a:rPr lang="en-US" altLang="zh-TW" i="1">
                <a:latin typeface="Times New Roman" panose="02020603050405020304" pitchFamily="18" charset="0"/>
              </a:rPr>
              <a:t>font-variant</a:t>
            </a:r>
            <a:r>
              <a:rPr lang="en-US" altLang="zh-TW">
                <a:latin typeface="Courier New" panose="02070309020205020404" pitchFamily="49" charset="0"/>
              </a:rPr>
              <a:t> </a:t>
            </a:r>
            <a:r>
              <a:rPr lang="en-US" altLang="zh-TW" i="1">
                <a:latin typeface="Times New Roman" panose="02020603050405020304" pitchFamily="18" charset="0"/>
              </a:rPr>
              <a:t>font-weight</a:t>
            </a:r>
            <a:r>
              <a:rPr lang="en-US" altLang="zh-TW">
                <a:latin typeface="Courier New" panose="02070309020205020404" pitchFamily="49" charset="0"/>
              </a:rPr>
              <a:t> </a:t>
            </a:r>
            <a:r>
              <a:rPr lang="en-US" altLang="zh-TW" i="1">
                <a:latin typeface="Times New Roman" panose="02020603050405020304" pitchFamily="18" charset="0"/>
              </a:rPr>
              <a:t>font-size</a:t>
            </a:r>
            <a:r>
              <a:rPr lang="en-US" altLang="zh-TW"/>
              <a:t>/</a:t>
            </a:r>
            <a:r>
              <a:rPr lang="en-US" altLang="zh-TW" i="1">
                <a:latin typeface="Times New Roman" panose="02020603050405020304" pitchFamily="18" charset="0"/>
              </a:rPr>
              <a:t>line-height</a:t>
            </a:r>
            <a:r>
              <a:rPr lang="en-US" altLang="zh-TW">
                <a:latin typeface="Courier New" panose="02070309020205020404" pitchFamily="49" charset="0"/>
              </a:rPr>
              <a:t> </a:t>
            </a:r>
            <a:r>
              <a:rPr lang="en-US" altLang="zh-TW" i="1">
                <a:latin typeface="Times New Roman" panose="02020603050405020304" pitchFamily="18" charset="0"/>
              </a:rPr>
              <a:t>font-family</a:t>
            </a:r>
            <a:r>
              <a:rPr lang="en-US" altLang="zh-TW"/>
              <a:t>; </a:t>
            </a:r>
            <a:endParaRPr lang="zh-TW" alt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5BD70844-D803-44F4-BC6E-92000AA92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213100"/>
            <a:ext cx="85931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/>
              <a:t>h1 {font: 1.75em sans-serif;}</a:t>
            </a:r>
          </a:p>
          <a:p>
            <a:r>
              <a:rPr lang="en-US" altLang="zh-TW" sz="2400"/>
              <a:t>h2 {font: 28px serif;}</a:t>
            </a:r>
          </a:p>
          <a:p>
            <a:r>
              <a:rPr lang="en-US" altLang="zh-TW" sz="2400"/>
              <a:t>h3 {font: bold 1.75em sans-serif;}</a:t>
            </a:r>
          </a:p>
          <a:p>
            <a:r>
              <a:rPr lang="en-US" altLang="zh-TW" sz="2400"/>
              <a:t>h4 {font: oblique bold small-caps 1.75em Verdana, sans-serif;}</a:t>
            </a:r>
          </a:p>
          <a:p>
            <a:r>
              <a:rPr lang="en-US" altLang="zh-TW" sz="2400"/>
              <a:t>p {font: italic 28px/32px Georgia, Times, serif;}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335</TotalTime>
  <Words>634</Words>
  <Application>Microsoft Office PowerPoint</Application>
  <PresentationFormat>如螢幕大小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20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SimHei</vt:lpstr>
      <vt:lpstr>Courier New</vt:lpstr>
      <vt:lpstr>Times New Roman</vt:lpstr>
      <vt:lpstr>暗香撲面</vt:lpstr>
      <vt:lpstr>CSS字型樣式</vt:lpstr>
      <vt:lpstr>Fonts</vt:lpstr>
      <vt:lpstr>font-family</vt:lpstr>
      <vt:lpstr>通用字型(Generic font families)</vt:lpstr>
      <vt:lpstr>字型大小(font-size)</vt:lpstr>
      <vt:lpstr>字型粗細(font-weight)</vt:lpstr>
      <vt:lpstr>字型格式(font-style)</vt:lpstr>
      <vt:lpstr>字型變形(font-variant)</vt:lpstr>
      <vt:lpstr>font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CSS選取器 (Selector)</dc:title>
  <dc:creator>ycchen</dc:creator>
  <cp:lastModifiedBy>Yen-Cheng Chen</cp:lastModifiedBy>
  <cp:revision>43</cp:revision>
  <dcterms:created xsi:type="dcterms:W3CDTF">2009-03-10T09:04:16Z</dcterms:created>
  <dcterms:modified xsi:type="dcterms:W3CDTF">2024-09-24T02:33:09Z</dcterms:modified>
</cp:coreProperties>
</file>