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7" r:id="rId2"/>
    <p:sldId id="278" r:id="rId3"/>
    <p:sldId id="279" r:id="rId4"/>
    <p:sldId id="284" r:id="rId5"/>
    <p:sldId id="280" r:id="rId6"/>
    <p:sldId id="293" r:id="rId7"/>
    <p:sldId id="294" r:id="rId8"/>
    <p:sldId id="295" r:id="rId9"/>
    <p:sldId id="281" r:id="rId10"/>
    <p:sldId id="282" r:id="rId11"/>
    <p:sldId id="287" r:id="rId12"/>
    <p:sldId id="290" r:id="rId13"/>
    <p:sldId id="292" r:id="rId14"/>
    <p:sldId id="299" r:id="rId15"/>
    <p:sldId id="285" r:id="rId16"/>
    <p:sldId id="296" r:id="rId17"/>
    <p:sldId id="297" r:id="rId18"/>
    <p:sldId id="291" r:id="rId19"/>
    <p:sldId id="288" r:id="rId20"/>
    <p:sldId id="289" r:id="rId21"/>
    <p:sldId id="298" r:id="rId22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AF56D202-5316-49A3-99A6-74787D813A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F984C4D-F47D-4BD4-AE9D-56DD3AB8A3C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F96D0FB-2E2F-4F5D-B447-DBB46142CD3F}" type="datetimeFigureOut">
              <a:rPr lang="zh-TW" altLang="en-US"/>
              <a:pPr>
                <a:defRPr/>
              </a:pPr>
              <a:t>2024/10/29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5D2ED7F3-07A2-40D0-9586-5298D9826F5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B8DFADB2-CAB8-4BA0-AAE0-F9516218C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44D21A0-1830-4FFF-802D-E84AF482690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91E59A7-5D5E-40F1-8C90-F7C4C100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1FB8275-4F3D-4C0D-A7B1-B7B961FC8A4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圖像版面配置區 1">
            <a:extLst>
              <a:ext uri="{FF2B5EF4-FFF2-40B4-BE49-F238E27FC236}">
                <a16:creationId xmlns:a16="http://schemas.microsoft.com/office/drawing/2014/main" id="{EC72BA91-63EC-4C13-A614-3927C4663CB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備忘稿版面配置區 2">
            <a:extLst>
              <a:ext uri="{FF2B5EF4-FFF2-40B4-BE49-F238E27FC236}">
                <a16:creationId xmlns:a16="http://schemas.microsoft.com/office/drawing/2014/main" id="{468BFE96-D865-4FBA-837D-E8C5056A35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7412" name="投影片編號版面配置區 3">
            <a:extLst>
              <a:ext uri="{FF2B5EF4-FFF2-40B4-BE49-F238E27FC236}">
                <a16:creationId xmlns:a16="http://schemas.microsoft.com/office/drawing/2014/main" id="{EE3AF1DE-D08E-4493-A1CA-3865ED3177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EC438B-4945-4A90-A21A-9E507235AA2F}" type="slidenum">
              <a:rPr kumimoji="0" lang="zh-TW" altLang="en-US" smtClean="0">
                <a:latin typeface="Calibri" panose="020F0502020204030204" pitchFamily="34" charset="0"/>
              </a:rPr>
              <a:pPr/>
              <a:t>7</a:t>
            </a:fld>
            <a:endParaRPr kumimoji="0" lang="en-US" altLang="zh-TW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C891A34-8C46-4720-B0D0-0D8E47E01857}"/>
              </a:ext>
            </a:extLst>
          </p:cNvPr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11A6B6F-4178-4ED9-91EE-3322299BB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F73CE-3AA9-4F4A-967F-41589542108B}" type="datetimeFigureOut">
              <a:rPr lang="zh-TW" altLang="en-US"/>
              <a:pPr>
                <a:defRPr/>
              </a:pPr>
              <a:t>2024/10/29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0D3F90CC-E1E4-4C33-B364-59E2E2A7A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493D637-676F-4EEF-8057-01F964805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9B143-31C7-49D6-B04A-6CF6EFF2D87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567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FF444C9-5F37-4FDF-8256-DD9DB85A650D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1F9406D9-D17A-4D3F-A812-267654AE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1B133-8586-4480-A55E-FC41C0C3DD3E}" type="datetimeFigureOut">
              <a:rPr lang="zh-TW" altLang="en-US"/>
              <a:pPr>
                <a:defRPr/>
              </a:pPr>
              <a:t>2024/10/29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4E9A1913-3A62-4360-A0A9-6BF00E63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48BCC20-9C94-47D3-B863-8BF226DE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3EF58-2303-49C0-938B-53D559EF996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76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B8C58A3D-DEEF-4014-95B0-3D014CFD8EBC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0A69431B-3415-49C6-AE33-22D6519D1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5A51F-5C34-4F55-AAD9-DAFC5EA86189}" type="datetimeFigureOut">
              <a:rPr lang="zh-TW" altLang="en-US"/>
              <a:pPr>
                <a:defRPr/>
              </a:pPr>
              <a:t>2024/10/29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FE1728CC-AE15-4E11-A8F4-2DC1B4A0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8240DEDE-9DE2-448C-8CAE-0F83CF909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2E3A-47C9-4419-9DBA-398B1578A5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9504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474AC650-EF3D-4C77-B46B-EFA07888A847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F5B449BD-E10E-44F5-B028-5AE8D10F5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16D3B-6FA4-4943-BD4C-B9F324408FDE}" type="datetimeFigureOut">
              <a:rPr lang="zh-TW" altLang="en-US"/>
              <a:pPr>
                <a:defRPr/>
              </a:pPr>
              <a:t>2024/10/29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0EF5EC86-1666-49B0-B0F9-F2D44D22C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8ECF7675-58BE-4885-A85B-70DBA57D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8CABC-8760-439E-A9C4-882372D08A4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185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BFC5BB91-B187-498D-981E-AE507F0D46A6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CEC33F2C-CC61-46A6-92C2-DF380983F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DB90-A3B2-473E-B823-5C907C39F267}" type="datetimeFigureOut">
              <a:rPr lang="zh-TW" altLang="en-US"/>
              <a:pPr>
                <a:defRPr/>
              </a:pPr>
              <a:t>2024/10/29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DF5350E2-6FEE-440A-92A0-B89393593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B4E2BA69-1F1A-489B-A270-162552614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8A655-ACBB-4DEC-B828-76CB0909BF5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648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19100CF-AB8E-4A8F-A690-C19D4FF40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0AD3F-D3D2-4CBC-AA7E-4F1BF90F99C8}" type="datetimeFigureOut">
              <a:rPr lang="zh-TW" altLang="en-US"/>
              <a:pPr>
                <a:defRPr/>
              </a:pPr>
              <a:t>2024/10/29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87ABC0A-5B11-4B3F-BEEF-0DA01588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0895068-A6EE-4855-80A9-04F72492F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24627-1F42-4505-9C0F-63A3D0C326A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4217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F0BFE3B-22A0-4CC6-84B6-1A92F14960E5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AC94CED3-F4A1-4B29-963F-A79B8931B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7F314-CD26-41DA-81DB-61A9F7D9E9F5}" type="datetimeFigureOut">
              <a:rPr lang="zh-TW" altLang="en-US"/>
              <a:pPr>
                <a:defRPr/>
              </a:pPr>
              <a:t>2024/10/29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D430D512-6F2F-4F89-8DF8-0E9E23662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47F78FD0-2488-4E5D-A11E-F130EF74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48DC4-DB61-449C-8592-81F6D0F5D6B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418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F2FD6D-198E-4309-82D2-F36B9C4A6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FCB02-26C4-4F0E-A603-DEC5E34437BA}" type="datetimeFigureOut">
              <a:rPr lang="zh-TW" altLang="en-US"/>
              <a:pPr>
                <a:defRPr/>
              </a:pPr>
              <a:t>2024/10/29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C9D6F6C-3BDB-44AC-A099-C8AFCE457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59DAD43-8E8E-46E0-91CA-20DB26AC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8D9DF-B0DA-47F0-A704-665F19AFCD1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0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EA9F06DB-F771-4340-86A0-D17BDE63A53E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D66E98C0-8B21-47C8-BB6D-55F920A356E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9411CC41-5821-417C-84FF-D7FD53B352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496B431-A6B1-432D-B79E-626688E2A1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7DE62820-B290-4F67-90C2-FDA6D3A4C4AC}" type="datetimeFigureOut">
              <a:rPr lang="zh-TW" altLang="en-US"/>
              <a:pPr>
                <a:defRPr/>
              </a:pPr>
              <a:t>2024/10/29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34AF14A-0B3E-49F1-BAB2-66B60DA4C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34A8CD0-6E3F-425B-8BD3-C50F5BBC1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>
                <a:solidFill>
                  <a:srgbClr val="636363"/>
                </a:solidFill>
              </a:defRPr>
            </a:lvl1pPr>
          </a:lstStyle>
          <a:p>
            <a:pPr>
              <a:defRPr/>
            </a:pPr>
            <a:fld id="{014629F0-3B44-467B-AA14-4CB4C6D9CDB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864A49C-0880-4BDB-A686-B8D21301D5A8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0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/DOM-Level-2-Events/events.html#Events-MouseEvent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jsref/event_target.asp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cchen.im.ncnu.edu.tw/www2011/lab/ImgEventJS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ycchen.im.ncnu.edu.tw/www2011/lab/jslab/mvEventJS.html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ycchen.im.ncnu.edu.tw/moth/puzz.html?11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cchen.im.ncnu.edu.tw/www2011/lab/jslab/keyEventJS.html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ycchen.im.ncnu.edu.tw/www2011/lab/jslab/keyEventJS.html" TargetMode="External"/><Relationship Id="rId2" Type="http://schemas.openxmlformats.org/officeDocument/2006/relationships/hyperlink" Target="https://zh.wikipedia.org/wiki/ASCII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ycchen.im.ncnu.edu.tw/www2011/lab/keydownEventJS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cchen.im.ncnu.edu.tw/www2011/lab/jslab/screenJS.htm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ycchen.im.ncnu.edu.tw/www2011/lab/EventBubbleJS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ref/obj_keyboardevent.asp" TargetMode="External"/><Relationship Id="rId13" Type="http://schemas.openxmlformats.org/officeDocument/2006/relationships/hyperlink" Target="https://www.w3schools.com/jsref/obj_storageevent.asp" TargetMode="External"/><Relationship Id="rId3" Type="http://schemas.openxmlformats.org/officeDocument/2006/relationships/hyperlink" Target="https://www.w3schools.com/jsref/obj_clipboardevent.asp" TargetMode="External"/><Relationship Id="rId7" Type="http://schemas.openxmlformats.org/officeDocument/2006/relationships/hyperlink" Target="https://www.w3schools.com/jsref/obj_inputevent.asp" TargetMode="External"/><Relationship Id="rId12" Type="http://schemas.openxmlformats.org/officeDocument/2006/relationships/hyperlink" Target="https://www.w3schools.com/jsref/obj_progressevent.asp" TargetMode="External"/><Relationship Id="rId17" Type="http://schemas.openxmlformats.org/officeDocument/2006/relationships/hyperlink" Target="https://www.w3schools.com/jsref/obj_wheelevent.asp" TargetMode="External"/><Relationship Id="rId2" Type="http://schemas.openxmlformats.org/officeDocument/2006/relationships/hyperlink" Target="https://www.w3schools.com/jsref/obj_animationevent.asp" TargetMode="External"/><Relationship Id="rId16" Type="http://schemas.openxmlformats.org/officeDocument/2006/relationships/hyperlink" Target="https://www.w3schools.com/jsref/obj_uievent.asp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w3schools.com/jsref/obj_hashchangeevent.asp" TargetMode="External"/><Relationship Id="rId11" Type="http://schemas.openxmlformats.org/officeDocument/2006/relationships/hyperlink" Target="https://www.w3schools.com/jsref/obj_popstateevent.asp" TargetMode="External"/><Relationship Id="rId5" Type="http://schemas.openxmlformats.org/officeDocument/2006/relationships/hyperlink" Target="https://www.w3schools.com/jsref/obj_focusevent.asp" TargetMode="External"/><Relationship Id="rId15" Type="http://schemas.openxmlformats.org/officeDocument/2006/relationships/hyperlink" Target="https://www.w3schools.com/jsref/obj_transitionevent.asp" TargetMode="External"/><Relationship Id="rId10" Type="http://schemas.openxmlformats.org/officeDocument/2006/relationships/hyperlink" Target="https://www.w3schools.com/jsref/obj_pagetransitionevent.asp" TargetMode="External"/><Relationship Id="rId4" Type="http://schemas.openxmlformats.org/officeDocument/2006/relationships/hyperlink" Target="https://www.w3schools.com/jsref/obj_dragevent.asp" TargetMode="External"/><Relationship Id="rId9" Type="http://schemas.openxmlformats.org/officeDocument/2006/relationships/hyperlink" Target="https://www.w3schools.com/jsref/obj_mouseevent.asp" TargetMode="External"/><Relationship Id="rId14" Type="http://schemas.openxmlformats.org/officeDocument/2006/relationships/hyperlink" Target="https://www.w3schools.com/jsref/obj_touchevent.as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w3schools.com/js/js_htmldom_eventlistener.asp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jsref/tryit.asp?filename=tryjsref_ondrag_all" TargetMode="External"/><Relationship Id="rId2" Type="http://schemas.openxmlformats.org/officeDocument/2006/relationships/hyperlink" Target="https://www.w3schools.com/jsref/dom_obj_event.asp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ref/event_onmousemove.asp" TargetMode="External"/><Relationship Id="rId13" Type="http://schemas.openxmlformats.org/officeDocument/2006/relationships/hyperlink" Target="https://www.w3schools.com/jsref/event_onkeypress.asp" TargetMode="External"/><Relationship Id="rId18" Type="http://schemas.openxmlformats.org/officeDocument/2006/relationships/hyperlink" Target="https://www.w3schools.com/jsref/event_onhashchange.asp" TargetMode="External"/><Relationship Id="rId3" Type="http://schemas.openxmlformats.org/officeDocument/2006/relationships/hyperlink" Target="https://www.w3schools.com/jsref/event_oncontextmenu.asp" TargetMode="External"/><Relationship Id="rId21" Type="http://schemas.openxmlformats.org/officeDocument/2006/relationships/hyperlink" Target="https://www.w3schools.com/jsref/event_onpagehide.asp" TargetMode="External"/><Relationship Id="rId7" Type="http://schemas.openxmlformats.org/officeDocument/2006/relationships/hyperlink" Target="https://www.w3schools.com/jsref/event_onmouseleave.asp" TargetMode="External"/><Relationship Id="rId12" Type="http://schemas.openxmlformats.org/officeDocument/2006/relationships/hyperlink" Target="https://www.w3schools.com/jsref/event_onkeydown.asp" TargetMode="External"/><Relationship Id="rId17" Type="http://schemas.openxmlformats.org/officeDocument/2006/relationships/hyperlink" Target="https://www.w3schools.com/jsref/event_onerror.asp" TargetMode="External"/><Relationship Id="rId2" Type="http://schemas.openxmlformats.org/officeDocument/2006/relationships/hyperlink" Target="https://www.w3schools.com/jsref/event_onclick.asp" TargetMode="External"/><Relationship Id="rId16" Type="http://schemas.openxmlformats.org/officeDocument/2006/relationships/hyperlink" Target="https://www.w3schools.com/jsref/event_onbeforeunload.asp" TargetMode="External"/><Relationship Id="rId20" Type="http://schemas.openxmlformats.org/officeDocument/2006/relationships/hyperlink" Target="https://www.w3schools.com/jsref/event_onpageshow.asp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3schools.com/jsref/event_onmouseenter.asp" TargetMode="External"/><Relationship Id="rId11" Type="http://schemas.openxmlformats.org/officeDocument/2006/relationships/hyperlink" Target="https://www.w3schools.com/jsref/event_onmouseup.asp" TargetMode="External"/><Relationship Id="rId24" Type="http://schemas.openxmlformats.org/officeDocument/2006/relationships/hyperlink" Target="https://www.w3schools.com/jsref/event_onunload.asp" TargetMode="External"/><Relationship Id="rId5" Type="http://schemas.openxmlformats.org/officeDocument/2006/relationships/hyperlink" Target="https://www.w3schools.com/jsref/event_onmousedown.asp" TargetMode="External"/><Relationship Id="rId15" Type="http://schemas.openxmlformats.org/officeDocument/2006/relationships/hyperlink" Target="https://www.w3schools.com/jsref/event_onabort.asp" TargetMode="External"/><Relationship Id="rId23" Type="http://schemas.openxmlformats.org/officeDocument/2006/relationships/hyperlink" Target="https://www.w3schools.com/jsref/event_onscroll.asp" TargetMode="External"/><Relationship Id="rId10" Type="http://schemas.openxmlformats.org/officeDocument/2006/relationships/hyperlink" Target="https://www.w3schools.com/jsref/event_onmouseout.asp" TargetMode="External"/><Relationship Id="rId19" Type="http://schemas.openxmlformats.org/officeDocument/2006/relationships/hyperlink" Target="https://www.w3schools.com/jsref/event_onload.asp" TargetMode="External"/><Relationship Id="rId4" Type="http://schemas.openxmlformats.org/officeDocument/2006/relationships/hyperlink" Target="https://www.w3schools.com/jsref/event_ondblclick.asp" TargetMode="External"/><Relationship Id="rId9" Type="http://schemas.openxmlformats.org/officeDocument/2006/relationships/hyperlink" Target="https://www.w3schools.com/jsref/event_onmouseover.asp" TargetMode="External"/><Relationship Id="rId14" Type="http://schemas.openxmlformats.org/officeDocument/2006/relationships/hyperlink" Target="https://www.w3schools.com/jsref/event_onkeyup.asp" TargetMode="External"/><Relationship Id="rId22" Type="http://schemas.openxmlformats.org/officeDocument/2006/relationships/hyperlink" Target="https://www.w3schools.com/jsref/event_onresize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>
            <a:extLst>
              <a:ext uri="{FF2B5EF4-FFF2-40B4-BE49-F238E27FC236}">
                <a16:creationId xmlns:a16="http://schemas.microsoft.com/office/drawing/2014/main" id="{21AC7323-3AF9-40DF-870C-B671DC4BC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38288"/>
          </a:xfrm>
        </p:spPr>
        <p:txBody>
          <a:bodyPr/>
          <a:lstStyle/>
          <a:p>
            <a:pPr eaLnBrk="1" hangingPunct="1"/>
            <a:r>
              <a:rPr lang="en-US" altLang="zh-TW"/>
              <a:t>JavaScript Events</a:t>
            </a:r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52C725F-8373-42EC-98CF-74492BB68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1468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AA21591-9886-48C4-B741-B65E48E32677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/>
              <a:t>Getting more event information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C4EFB35-A232-4E75-B4CA-C22F4DF22868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zh-TW" altLang="en-US" sz="2800"/>
              <a:t>事件處理函數，加入參數</a:t>
            </a:r>
          </a:p>
          <a:p>
            <a:pPr lvl="2">
              <a:buFont typeface="Wingdings 2" panose="05020102010507070707" pitchFamily="18" charset="2"/>
              <a:buNone/>
            </a:pPr>
            <a:endParaRPr lang="en-US" altLang="zh-TW" sz="2000"/>
          </a:p>
          <a:p>
            <a:pPr lvl="2">
              <a:buFont typeface="Wingdings 2" panose="05020102010507070707" pitchFamily="18" charset="2"/>
              <a:buNone/>
            </a:pPr>
            <a:r>
              <a:rPr lang="en-US" altLang="zh-TW" sz="2800"/>
              <a:t>function onclickHandling(e) {</a:t>
            </a:r>
          </a:p>
          <a:p>
            <a:pPr lvl="2">
              <a:buFont typeface="Wingdings 2" panose="05020102010507070707" pitchFamily="18" charset="2"/>
              <a:buNone/>
            </a:pPr>
            <a:r>
              <a:rPr lang="en-US" altLang="zh-TW" sz="2800"/>
              <a:t>    //e.type</a:t>
            </a:r>
          </a:p>
          <a:p>
            <a:pPr lvl="2">
              <a:buFont typeface="Wingdings 2" panose="05020102010507070707" pitchFamily="18" charset="2"/>
              <a:buNone/>
            </a:pPr>
            <a:r>
              <a:rPr lang="en-US" altLang="zh-TW" sz="2800"/>
              <a:t>   // e.screenX, e.screenY, e.clientX, e.clientY</a:t>
            </a:r>
          </a:p>
          <a:p>
            <a:pPr lvl="2">
              <a:buFont typeface="Wingdings 2" panose="05020102010507070707" pitchFamily="18" charset="2"/>
              <a:buNone/>
            </a:pPr>
            <a:r>
              <a:rPr lang="en-US" altLang="zh-TW" sz="2800"/>
              <a:t>   // e.button, </a:t>
            </a:r>
          </a:p>
          <a:p>
            <a:pPr lvl="2">
              <a:buFont typeface="Wingdings 2" panose="05020102010507070707" pitchFamily="18" charset="2"/>
              <a:buNone/>
            </a:pPr>
            <a:r>
              <a:rPr lang="en-US" altLang="zh-TW" sz="2800"/>
              <a:t>} 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8B4859EF-EDCE-4A44-8951-D8871323A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532" y="5593340"/>
            <a:ext cx="81484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  <a:hlinkClick r:id="rId2"/>
              </a:rPr>
              <a:t>https://www.w3.org/TR/DOM-Level-2-Events/events.html#Events-MouseEvent</a:t>
            </a:r>
            <a:endParaRPr lang="zh-TW" altLang="en-US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0EC4D8A-D4FC-4A72-BADC-2B7D3C8D400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4000"/>
              <a:t>Properties of Event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4C6BC8E-63D7-48CA-BBB9-69F59326EAC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00063" y="1643063"/>
            <a:ext cx="8229600" cy="4686300"/>
          </a:xfrm>
        </p:spPr>
        <p:txBody>
          <a:bodyPr/>
          <a:lstStyle/>
          <a:p>
            <a:r>
              <a:rPr lang="en-US" altLang="zh-TW">
                <a:hlinkClick r:id="rId2"/>
              </a:rPr>
              <a:t>target</a:t>
            </a:r>
            <a:endParaRPr lang="en-US" altLang="zh-TW"/>
          </a:p>
          <a:p>
            <a:r>
              <a:rPr lang="en-US" altLang="zh-TW"/>
              <a:t>type</a:t>
            </a:r>
          </a:p>
          <a:p>
            <a:r>
              <a:rPr lang="en-US" altLang="zh-TW"/>
              <a:t>button</a:t>
            </a:r>
          </a:p>
          <a:p>
            <a:r>
              <a:rPr lang="en-US" altLang="zh-TW"/>
              <a:t>clientX, clientY</a:t>
            </a:r>
          </a:p>
          <a:p>
            <a:r>
              <a:rPr lang="en-US" altLang="zh-TW"/>
              <a:t>screenX, screenY</a:t>
            </a:r>
          </a:p>
          <a:p>
            <a:r>
              <a:rPr lang="en-US" altLang="zh-TW"/>
              <a:t>altKey, ctrlKey, shiftKey</a:t>
            </a:r>
          </a:p>
          <a:p>
            <a:r>
              <a:rPr lang="en-US" altLang="zh-TW"/>
              <a:t>keyCode</a:t>
            </a:r>
          </a:p>
          <a:p>
            <a:r>
              <a:rPr lang="en-US" altLang="zh-TW"/>
              <a:t>cancelBubble</a:t>
            </a:r>
          </a:p>
          <a:p>
            <a:pPr>
              <a:buFont typeface="Wingdings 2" panose="05020102010507070707" pitchFamily="18" charset="2"/>
              <a:buNone/>
            </a:pPr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矩形 2">
            <a:extLst>
              <a:ext uri="{FF2B5EF4-FFF2-40B4-BE49-F238E27FC236}">
                <a16:creationId xmlns:a16="http://schemas.microsoft.com/office/drawing/2014/main" id="{F2CA2094-F1E9-445D-8134-2B36F807B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203200"/>
            <a:ext cx="7786688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&lt;style type="text/css"&gt;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img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position: absolute;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&lt;/style&gt;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&lt;div id="content"&gt;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&lt;img id="lily" src="lily.jpg" alt="" 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&lt;/div&gt;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&lt;/body&gt;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window.onload=function()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document.onclick=mvImg;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mvImg(e)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if (window.event)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    e=window.event;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var img=document.getElementById("lily");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img.style.top=(e.clientY-0.5*img.height)+"px";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img.style.left=(e.clientX-0.5*img.width)+"px";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pic>
        <p:nvPicPr>
          <p:cNvPr id="22531" name="Picture 2">
            <a:extLst>
              <a:ext uri="{FF2B5EF4-FFF2-40B4-BE49-F238E27FC236}">
                <a16:creationId xmlns:a16="http://schemas.microsoft.com/office/drawing/2014/main" id="{A1FE1A7E-5438-4ED9-8C18-C4B1B570C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550" y="46038"/>
            <a:ext cx="534352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向上箭號 4">
            <a:extLst>
              <a:ext uri="{FF2B5EF4-FFF2-40B4-BE49-F238E27FC236}">
                <a16:creationId xmlns:a16="http://schemas.microsoft.com/office/drawing/2014/main" id="{51DDA504-0A41-4F69-A831-0F1CB827E4F9}"/>
              </a:ext>
            </a:extLst>
          </p:cNvPr>
          <p:cNvSpPr/>
          <p:nvPr/>
        </p:nvSpPr>
        <p:spPr>
          <a:xfrm rot="18832888">
            <a:off x="6105525" y="2216150"/>
            <a:ext cx="192088" cy="211138"/>
          </a:xfrm>
          <a:prstGeom prst="upArrow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22533" name="矩形 1">
            <a:extLst>
              <a:ext uri="{FF2B5EF4-FFF2-40B4-BE49-F238E27FC236}">
                <a16:creationId xmlns:a16="http://schemas.microsoft.com/office/drawing/2014/main" id="{B41FA38B-3339-486E-A21B-CD3D428A8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363" y="3094038"/>
            <a:ext cx="5746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  <a:hlinkClick r:id="rId3"/>
              </a:rPr>
              <a:t>http</a:t>
            </a:r>
            <a:r>
              <a:rPr lang="en-GB" altLang="zh-TW" sz="1600">
                <a:latin typeface="Arial" panose="020B0604020202020204" pitchFamily="34" charset="0"/>
                <a:hlinkClick r:id="rId3"/>
              </a:rPr>
              <a:t>s</a:t>
            </a:r>
            <a:r>
              <a:rPr lang="zh-TW" altLang="en-US" sz="1600">
                <a:latin typeface="Arial" panose="020B0604020202020204" pitchFamily="34" charset="0"/>
                <a:hlinkClick r:id="rId3"/>
              </a:rPr>
              <a:t>://ycchen.im.ncnu.edu.tw/www2011/lab/ImgEventJS.html</a:t>
            </a:r>
            <a:endParaRPr lang="zh-TW" altLang="en-US" sz="16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矩形 2">
            <a:extLst>
              <a:ext uri="{FF2B5EF4-FFF2-40B4-BE49-F238E27FC236}">
                <a16:creationId xmlns:a16="http://schemas.microsoft.com/office/drawing/2014/main" id="{57791F0F-88AD-496C-A8A8-C0C13204C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8" y="1527175"/>
            <a:ext cx="7858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  <a:hlinkClick r:id="rId2"/>
              </a:rPr>
              <a:t>https://ycchen.im.ncnu.edu.tw/www2011/lab/jslab/mvEventJS.html</a:t>
            </a:r>
            <a:endParaRPr lang="zh-TW" altLang="en-US" sz="2000">
              <a:latin typeface="Arial" panose="020B0604020202020204" pitchFamily="34" charset="0"/>
            </a:endParaRPr>
          </a:p>
        </p:txBody>
      </p:sp>
      <p:sp>
        <p:nvSpPr>
          <p:cNvPr id="23555" name="矩形 4">
            <a:extLst>
              <a:ext uri="{FF2B5EF4-FFF2-40B4-BE49-F238E27FC236}">
                <a16:creationId xmlns:a16="http://schemas.microsoft.com/office/drawing/2014/main" id="{53EEDD65-478D-44A7-B724-035217DE5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38" y="2114550"/>
            <a:ext cx="45720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window.onload = function()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img1 = document.getElementById("lily");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img1.style.position="absolute";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img1.style.top="300px";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img1.style.left="300px";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</a:t>
            </a: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img1.onclick = clickStart</a:t>
            </a:r>
            <a:r>
              <a:rPr lang="en-US" altLang="zh-TW" sz="1800">
                <a:latin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clickStart(e)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</a:t>
            </a: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document.onmousemove = imgMove;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mtop = parseInt(img1.style.top);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mleft = parseInt(img1.style.left);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x1 = e.clientX;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y1 = e.clientY;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23556" name="矩形 5">
            <a:extLst>
              <a:ext uri="{FF2B5EF4-FFF2-40B4-BE49-F238E27FC236}">
                <a16:creationId xmlns:a16="http://schemas.microsoft.com/office/drawing/2014/main" id="{7D103C3C-70B8-4F6A-B0BC-92AE074FF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050" y="2097088"/>
            <a:ext cx="39973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imgMove(e)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</a:t>
            </a: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img1.onclick=clickStop;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x2 = e.clientX;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y2 = e.clientY;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mtop = mtop+y2-y1;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mleft = mleft +x2-x1;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x1=x2;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y1=y2;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img1.style.top=mtop+"px";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img1.style.left=mleft+"px";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clickStop(e)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</a:t>
            </a: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document.onmousemove = null;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    img1.onclick = clickStart;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23557" name="標題 6">
            <a:extLst>
              <a:ext uri="{FF2B5EF4-FFF2-40B4-BE49-F238E27FC236}">
                <a16:creationId xmlns:a16="http://schemas.microsoft.com/office/drawing/2014/main" id="{99D1C3FB-997C-4E9C-AB22-E2DA068EC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Mouse Event Example</a:t>
            </a:r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>
            <a:extLst>
              <a:ext uri="{FF2B5EF4-FFF2-40B4-BE49-F238E27FC236}">
                <a16:creationId xmlns:a16="http://schemas.microsoft.com/office/drawing/2014/main" id="{7FFE44F2-1C29-4080-85D6-2452F41F7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Drag and Drop</a:t>
            </a:r>
            <a:endParaRPr lang="zh-TW" altLang="en-US"/>
          </a:p>
        </p:txBody>
      </p:sp>
      <p:sp>
        <p:nvSpPr>
          <p:cNvPr id="24579" name="矩形 2">
            <a:extLst>
              <a:ext uri="{FF2B5EF4-FFF2-40B4-BE49-F238E27FC236}">
                <a16:creationId xmlns:a16="http://schemas.microsoft.com/office/drawing/2014/main" id="{4AFD0425-1660-4484-85AC-41C30C180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" y="1492250"/>
            <a:ext cx="59261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  <a:hlinkClick r:id="rId2"/>
              </a:rPr>
              <a:t>https://ycchen.im.ncnu.edu.tw/moth/puzz.html?11</a:t>
            </a: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Arial" panose="020B0604020202020204" pitchFamily="34" charset="0"/>
            </a:endParaRPr>
          </a:p>
        </p:txBody>
      </p:sp>
      <p:pic>
        <p:nvPicPr>
          <p:cNvPr id="24580" name="圖片 3">
            <a:extLst>
              <a:ext uri="{FF2B5EF4-FFF2-40B4-BE49-F238E27FC236}">
                <a16:creationId xmlns:a16="http://schemas.microsoft.com/office/drawing/2014/main" id="{C856B9B8-CC71-4731-946E-9FBFEF6077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138363"/>
            <a:ext cx="6985000" cy="427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8">
            <a:extLst>
              <a:ext uri="{FF2B5EF4-FFF2-40B4-BE49-F238E27FC236}">
                <a16:creationId xmlns:a16="http://schemas.microsoft.com/office/drawing/2014/main" id="{2DF17832-772D-4D11-A95E-A37C4AD13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Keyboard Events</a:t>
            </a:r>
            <a:endParaRPr lang="zh-TW" altLang="en-US"/>
          </a:p>
        </p:txBody>
      </p:sp>
      <p:sp>
        <p:nvSpPr>
          <p:cNvPr id="25603" name="矩形 10">
            <a:extLst>
              <a:ext uri="{FF2B5EF4-FFF2-40B4-BE49-F238E27FC236}">
                <a16:creationId xmlns:a16="http://schemas.microsoft.com/office/drawing/2014/main" id="{0659487C-B846-4E18-A865-BD509CF0E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428750"/>
            <a:ext cx="8358188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&lt;script type="text/javascript"&gt;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window.onload = function 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document.getElementById("keyp").onkeypress=getKey;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document.getElementById("keyd").onkeydown=getKey;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getKey(e)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keynum = e.</a:t>
            </a:r>
            <a:r>
              <a:rPr lang="en-US" altLang="zh-TW" sz="1800" b="1">
                <a:latin typeface="Arial" panose="020B0604020202020204" pitchFamily="34" charset="0"/>
              </a:rPr>
              <a:t>keyCode</a:t>
            </a:r>
            <a:r>
              <a:rPr lang="en-US" altLang="zh-TW" sz="1800">
                <a:latin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alert(keynum);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// return false;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&lt;/script&gt;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&lt;form&gt;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keypress: &lt;input type="text" id="keyp" /&gt;&lt;br 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keydown: &lt;input type="text" id="keyd" /&gt;&lt;br 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&lt;/form&gt;</a:t>
            </a:r>
          </a:p>
        </p:txBody>
      </p:sp>
      <p:sp>
        <p:nvSpPr>
          <p:cNvPr id="25604" name="Text Box 5">
            <a:extLst>
              <a:ext uri="{FF2B5EF4-FFF2-40B4-BE49-F238E27FC236}">
                <a16:creationId xmlns:a16="http://schemas.microsoft.com/office/drawing/2014/main" id="{3C88356A-E018-44D0-89DF-5E5472F5D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25" y="3927475"/>
            <a:ext cx="1795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 </a:t>
            </a:r>
            <a:r>
              <a:rPr lang="zh-TW" altLang="en-US" sz="2000" b="1">
                <a:solidFill>
                  <a:srgbClr val="FF3300"/>
                </a:solidFill>
                <a:latin typeface="Arial" panose="020B0604020202020204" pitchFamily="34" charset="0"/>
              </a:rPr>
              <a:t>取消此事件</a:t>
            </a:r>
          </a:p>
        </p:txBody>
      </p:sp>
      <p:sp>
        <p:nvSpPr>
          <p:cNvPr id="25605" name="矩形 1">
            <a:extLst>
              <a:ext uri="{FF2B5EF4-FFF2-40B4-BE49-F238E27FC236}">
                <a16:creationId xmlns:a16="http://schemas.microsoft.com/office/drawing/2014/main" id="{D31AF375-DF5B-457E-817D-401CB3B5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1600" y="4686300"/>
            <a:ext cx="6167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  <a:hlinkClick r:id="rId2"/>
              </a:rPr>
              <a:t>http</a:t>
            </a:r>
            <a:r>
              <a:rPr lang="en-GB" altLang="zh-TW" sz="1600">
                <a:latin typeface="Arial" panose="020B0604020202020204" pitchFamily="34" charset="0"/>
                <a:hlinkClick r:id="rId2"/>
              </a:rPr>
              <a:t>s</a:t>
            </a:r>
            <a:r>
              <a:rPr lang="zh-TW" altLang="en-US" sz="1600">
                <a:latin typeface="Arial" panose="020B0604020202020204" pitchFamily="34" charset="0"/>
                <a:hlinkClick r:id="rId2"/>
              </a:rPr>
              <a:t>://ycchen.im.ncnu.edu.tw/www2011/lab/jslab/keyEventJS.html</a:t>
            </a:r>
            <a:endParaRPr lang="zh-TW" altLang="en-US" sz="1600">
              <a:latin typeface="Arial" panose="020B060402020202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2E3EDB5-5981-49E8-8087-C0BE608F54DD}"/>
              </a:ext>
            </a:extLst>
          </p:cNvPr>
          <p:cNvSpPr txBox="1"/>
          <p:nvPr/>
        </p:nvSpPr>
        <p:spPr>
          <a:xfrm>
            <a:off x="3556000" y="2717800"/>
            <a:ext cx="532222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主要有兩種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keyboard events: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 keypress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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文數字鍵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,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例如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a, A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 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keydown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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鍵盤上的任何鍵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,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例如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shift,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方向鍵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-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利用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event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的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keyCode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屬性來判斷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標題 1">
            <a:extLst>
              <a:ext uri="{FF2B5EF4-FFF2-40B4-BE49-F238E27FC236}">
                <a16:creationId xmlns:a16="http://schemas.microsoft.com/office/drawing/2014/main" id="{268DCADE-12F2-4E32-95F2-893B30D6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取消事件</a:t>
            </a:r>
          </a:p>
        </p:txBody>
      </p:sp>
      <p:sp>
        <p:nvSpPr>
          <p:cNvPr id="26627" name="矩形 2">
            <a:extLst>
              <a:ext uri="{FF2B5EF4-FFF2-40B4-BE49-F238E27FC236}">
                <a16:creationId xmlns:a16="http://schemas.microsoft.com/office/drawing/2014/main" id="{56CA90F9-FBE2-4882-9760-616E0D741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154238"/>
            <a:ext cx="8399463" cy="36941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&lt;script type="text/javascript"&gt;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window.onload = function 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document.getElementById("keypc").onkeypress=getKeyCancel;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getKeyCancel(e)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keynum = e.keyCode;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if ((keynum&gt;=65 &amp;&amp; keynum &lt;=90) || (keynum&gt;=97 &amp;&amp; keynum&lt;=122))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   return true;</a:t>
            </a:r>
            <a:r>
              <a:rPr lang="zh-TW" altLang="en-US" sz="1800">
                <a:latin typeface="Arial" panose="020B0604020202020204" pitchFamily="34" charset="0"/>
              </a:rPr>
              <a:t>   </a:t>
            </a:r>
            <a:r>
              <a:rPr lang="en-US" altLang="zh-TW" sz="1800">
                <a:latin typeface="Arial" panose="020B0604020202020204" pitchFamily="34" charset="0"/>
              </a:rPr>
              <a:t>// </a:t>
            </a:r>
            <a:r>
              <a:rPr lang="zh-TW" altLang="en-US" sz="1800">
                <a:latin typeface="Arial" panose="020B0604020202020204" pitchFamily="34" charset="0"/>
              </a:rPr>
              <a:t>事件正常發生</a:t>
            </a:r>
            <a:r>
              <a:rPr lang="en-US" altLang="zh-TW" sz="1800">
                <a:latin typeface="Arial" panose="020B0604020202020204" pitchFamily="34" charset="0"/>
              </a:rPr>
              <a:t>!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   return false;  // </a:t>
            </a:r>
            <a:r>
              <a:rPr lang="zh-TW" altLang="en-US" sz="1800">
                <a:latin typeface="Arial" panose="020B0604020202020204" pitchFamily="34" charset="0"/>
              </a:rPr>
              <a:t>取消事件，視同按鍵無作用！</a:t>
            </a: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&lt;/script&gt;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26628" name="文字方塊 3">
            <a:extLst>
              <a:ext uri="{FF2B5EF4-FFF2-40B4-BE49-F238E27FC236}">
                <a16:creationId xmlns:a16="http://schemas.microsoft.com/office/drawing/2014/main" id="{DE7DBAC2-FDD2-4B75-87BF-4E048A413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439863"/>
            <a:ext cx="3460750" cy="6461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70C0"/>
                </a:solidFill>
                <a:latin typeface="Arial" panose="020B0604020202020204" pitchFamily="34" charset="0"/>
              </a:rPr>
              <a:t>html: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70C0"/>
                </a:solidFill>
                <a:latin typeface="Arial" panose="020B0604020202020204" pitchFamily="34" charset="0"/>
              </a:rPr>
              <a:t> &lt;input type="text" id="keypc" /&gt;</a:t>
            </a:r>
            <a:endParaRPr lang="zh-TW" altLang="en-US" sz="180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26629" name="文字方塊 4">
            <a:extLst>
              <a:ext uri="{FF2B5EF4-FFF2-40B4-BE49-F238E27FC236}">
                <a16:creationId xmlns:a16="http://schemas.microsoft.com/office/drawing/2014/main" id="{1F28A887-92B0-4F64-AA54-9290E7B32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3263" y="5054600"/>
            <a:ext cx="2863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A~Z:</a:t>
            </a:r>
            <a:r>
              <a:rPr lang="zh-TW" altLang="en-US" sz="18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65~90,  a~z: 97~122</a:t>
            </a:r>
            <a:endParaRPr lang="zh-TW" altLang="en-US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630" name="矩形 5">
            <a:extLst>
              <a:ext uri="{FF2B5EF4-FFF2-40B4-BE49-F238E27FC236}">
                <a16:creationId xmlns:a16="http://schemas.microsoft.com/office/drawing/2014/main" id="{5E160410-6BDF-43BC-B45C-7AE82D071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4288" y="5403850"/>
            <a:ext cx="3646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hlinkClick r:id="rId2"/>
              </a:rPr>
              <a:t>https://zh.wikipedia.org/wiki/ASCII</a:t>
            </a:r>
            <a:endParaRPr lang="en-US" altLang="zh-TW" sz="1800">
              <a:latin typeface="Arial" panose="020B0604020202020204" pitchFamily="34" charset="0"/>
            </a:endParaRPr>
          </a:p>
        </p:txBody>
      </p:sp>
      <p:sp>
        <p:nvSpPr>
          <p:cNvPr id="26631" name="矩形 1">
            <a:extLst>
              <a:ext uri="{FF2B5EF4-FFF2-40B4-BE49-F238E27FC236}">
                <a16:creationId xmlns:a16="http://schemas.microsoft.com/office/drawing/2014/main" id="{5E6727F9-FBD6-46E1-ADEF-B08838493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0" y="6005513"/>
            <a:ext cx="61674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  <a:hlinkClick r:id="rId3"/>
              </a:rPr>
              <a:t>http</a:t>
            </a:r>
            <a:r>
              <a:rPr lang="en-GB" altLang="zh-TW" sz="1600">
                <a:latin typeface="Arial" panose="020B0604020202020204" pitchFamily="34" charset="0"/>
                <a:hlinkClick r:id="rId3"/>
              </a:rPr>
              <a:t>s</a:t>
            </a:r>
            <a:r>
              <a:rPr lang="zh-TW" altLang="en-US" sz="1600">
                <a:latin typeface="Arial" panose="020B0604020202020204" pitchFamily="34" charset="0"/>
                <a:hlinkClick r:id="rId3"/>
              </a:rPr>
              <a:t>://ycchen.im.ncnu.edu.tw/www2011/lab/jslab/keyEventJS.html</a:t>
            </a:r>
            <a:endParaRPr lang="zh-TW" altLang="en-US" sz="16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>
            <a:extLst>
              <a:ext uri="{FF2B5EF4-FFF2-40B4-BE49-F238E27FC236}">
                <a16:creationId xmlns:a16="http://schemas.microsoft.com/office/drawing/2014/main" id="{81090A81-FE13-4C7C-8775-4514CA21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表單檢查與取消事件</a:t>
            </a:r>
          </a:p>
        </p:txBody>
      </p:sp>
      <p:sp>
        <p:nvSpPr>
          <p:cNvPr id="27651" name="文字方塊 2">
            <a:extLst>
              <a:ext uri="{FF2B5EF4-FFF2-40B4-BE49-F238E27FC236}">
                <a16:creationId xmlns:a16="http://schemas.microsoft.com/office/drawing/2014/main" id="{9B6BD4B5-A86A-40BB-8CFB-95A6E58D0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3" y="1676400"/>
            <a:ext cx="2559050" cy="1477963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70C0"/>
                </a:solidFill>
                <a:latin typeface="Arial" panose="020B0604020202020204" pitchFamily="34" charset="0"/>
              </a:rPr>
              <a:t>html: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70C0"/>
                </a:solidFill>
                <a:latin typeface="Arial" panose="020B0604020202020204" pitchFamily="34" charset="0"/>
              </a:rPr>
              <a:t>&lt;form id="join" …&gt;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70C0"/>
                </a:solidFill>
                <a:latin typeface="Arial" panose="020B0604020202020204" pitchFamily="34" charset="0"/>
              </a:rPr>
              <a:t>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70C0"/>
                </a:solidFill>
                <a:latin typeface="Arial" panose="020B0604020202020204" pitchFamily="34" charset="0"/>
              </a:rPr>
              <a:t>&lt;input type="submit" /&gt;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70C0"/>
                </a:solidFill>
                <a:latin typeface="Arial" panose="020B0604020202020204" pitchFamily="34" charset="0"/>
              </a:rPr>
              <a:t>&lt;/form&gt;</a:t>
            </a:r>
            <a:endParaRPr lang="zh-TW" altLang="en-US" sz="180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27652" name="文字方塊 3">
            <a:extLst>
              <a:ext uri="{FF2B5EF4-FFF2-40B4-BE49-F238E27FC236}">
                <a16:creationId xmlns:a16="http://schemas.microsoft.com/office/drawing/2014/main" id="{D452574D-115A-42E3-B091-F1BA4A979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668463"/>
            <a:ext cx="6010275" cy="3970337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&lt;script type="text/javascript"&gt;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window.onload=function()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document.getElementById("join").onsubmit=frmCheck;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frmCheck()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var isOK=true;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// check form elements.</a:t>
            </a:r>
            <a:br>
              <a:rPr lang="en-US" altLang="zh-TW" sz="1800">
                <a:latin typeface="Arial" panose="020B0604020202020204" pitchFamily="34" charset="0"/>
              </a:rPr>
            </a:br>
            <a:r>
              <a:rPr lang="en-US" altLang="zh-TW" sz="1800">
                <a:latin typeface="Arial" panose="020B0604020202020204" pitchFamily="34" charset="0"/>
              </a:rPr>
              <a:t>    // if any input is not ok, set isOK=false;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return isOK;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&lt;/script&gt;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矩形 2">
            <a:extLst>
              <a:ext uri="{FF2B5EF4-FFF2-40B4-BE49-F238E27FC236}">
                <a16:creationId xmlns:a16="http://schemas.microsoft.com/office/drawing/2014/main" id="{12694CC1-C698-4FFB-BC6C-FC4167F0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2550" y="92075"/>
            <a:ext cx="9386888" cy="669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window.onload =  function()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  document.onkeydown= getKey;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 var img1 = document.getElementById("lily");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 img1.style.top="300px"; img1.style.left="300px";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function getKey(e)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var keynum;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if (window.event) e=window.event;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keynum=e.keyCode;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var img1 = document.getElementById("lily");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var mtop = parseInt(img1.style.top);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var mleft = parseInt(img1.style.left);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switch (keynum)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case 37:</a:t>
            </a:r>
            <a:r>
              <a:rPr lang="zh-TW" altLang="en-US" sz="1600">
                <a:latin typeface="Arial" panose="020B0604020202020204" pitchFamily="34" charset="0"/>
              </a:rPr>
              <a:t> </a:t>
            </a:r>
            <a:endParaRPr lang="en-US" altLang="zh-TW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    img1.style.left = Math.max(0, (mleft-10)) +"px";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    break;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case 38: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    img1.style.top =Math.max(0, (mtop-10)) +"px";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    break;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case 39: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    img1.style.left = Math.min(</a:t>
            </a:r>
            <a:r>
              <a:rPr lang="en-US" altLang="zh-TW" sz="1600">
                <a:solidFill>
                  <a:srgbClr val="FF0000"/>
                </a:solidFill>
                <a:latin typeface="Arial" panose="020B0604020202020204" pitchFamily="34" charset="0"/>
              </a:rPr>
              <a:t>document.documentElement.clientWidth</a:t>
            </a:r>
            <a:r>
              <a:rPr lang="en-US" altLang="zh-TW" sz="1600">
                <a:latin typeface="Arial" panose="020B0604020202020204" pitchFamily="34" charset="0"/>
              </a:rPr>
              <a:t>-img1.width, mleft+10)+"px";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    break;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case 40: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    img1.style.top = Math.min(</a:t>
            </a:r>
            <a:r>
              <a:rPr lang="en-US" altLang="zh-TW" sz="1600">
                <a:solidFill>
                  <a:srgbClr val="FF0000"/>
                </a:solidFill>
                <a:latin typeface="Arial" panose="020B0604020202020204" pitchFamily="34" charset="0"/>
              </a:rPr>
              <a:t>document.documentElement.clientHeight</a:t>
            </a:r>
            <a:r>
              <a:rPr lang="en-US" altLang="zh-TW" sz="1600">
                <a:latin typeface="Arial" panose="020B0604020202020204" pitchFamily="34" charset="0"/>
              </a:rPr>
              <a:t>-img1.height, mtop+10)+"px";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    break;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   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}</a:t>
            </a:r>
            <a:endParaRPr lang="zh-TW" altLang="en-US" sz="1600">
              <a:latin typeface="Arial" panose="020B0604020202020204" pitchFamily="34" charset="0"/>
            </a:endParaRPr>
          </a:p>
        </p:txBody>
      </p:sp>
      <p:pic>
        <p:nvPicPr>
          <p:cNvPr id="28675" name="Picture 2">
            <a:extLst>
              <a:ext uri="{FF2B5EF4-FFF2-40B4-BE49-F238E27FC236}">
                <a16:creationId xmlns:a16="http://schemas.microsoft.com/office/drawing/2014/main" id="{D369522E-16D6-456C-B418-A64725656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138" y="301625"/>
            <a:ext cx="4116387" cy="334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矩形 5">
            <a:extLst>
              <a:ext uri="{FF2B5EF4-FFF2-40B4-BE49-F238E27FC236}">
                <a16:creationId xmlns:a16="http://schemas.microsoft.com/office/drawing/2014/main" id="{38133CF5-17B1-4E82-A1E7-D6D54CF52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4613" y="1241425"/>
            <a:ext cx="3905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solidFill>
                  <a:srgbClr val="FF0000"/>
                </a:solidFill>
                <a:latin typeface="Arial" panose="020B0604020202020204" pitchFamily="34" charset="0"/>
              </a:rPr>
              <a:t>▲</a:t>
            </a:r>
            <a:endParaRPr lang="zh-TW" altLang="en-US" sz="16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8677" name="矩形 6">
            <a:extLst>
              <a:ext uri="{FF2B5EF4-FFF2-40B4-BE49-F238E27FC236}">
                <a16:creationId xmlns:a16="http://schemas.microsoft.com/office/drawing/2014/main" id="{4B7F5E37-441C-418F-BB25-595852D4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0" y="2433638"/>
            <a:ext cx="414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▼</a:t>
            </a:r>
            <a:endParaRPr lang="zh-TW" altLang="en-US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8678" name="矩形 7">
            <a:extLst>
              <a:ext uri="{FF2B5EF4-FFF2-40B4-BE49-F238E27FC236}">
                <a16:creationId xmlns:a16="http://schemas.microsoft.com/office/drawing/2014/main" id="{254F63FD-45B8-4322-8AF6-B9624F0D8127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625306" y="1832769"/>
            <a:ext cx="390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solidFill>
                  <a:srgbClr val="FF0000"/>
                </a:solidFill>
                <a:latin typeface="Arial" panose="020B0604020202020204" pitchFamily="34" charset="0"/>
              </a:rPr>
              <a:t>▲</a:t>
            </a:r>
            <a:endParaRPr lang="zh-TW" altLang="en-US" sz="16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8679" name="矩形 8">
            <a:extLst>
              <a:ext uri="{FF2B5EF4-FFF2-40B4-BE49-F238E27FC236}">
                <a16:creationId xmlns:a16="http://schemas.microsoft.com/office/drawing/2014/main" id="{94E41FE5-505C-4F6B-B99A-3AA7B1E8F91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23125" y="1855788"/>
            <a:ext cx="388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solidFill>
                  <a:srgbClr val="FF0000"/>
                </a:solidFill>
                <a:latin typeface="Arial" panose="020B0604020202020204" pitchFamily="34" charset="0"/>
              </a:rPr>
              <a:t>▲</a:t>
            </a:r>
            <a:endParaRPr lang="zh-TW" altLang="en-US" sz="16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75E44AF-95D3-4966-9A5E-A81BD4119AE3}"/>
              </a:ext>
            </a:extLst>
          </p:cNvPr>
          <p:cNvSpPr/>
          <p:nvPr/>
        </p:nvSpPr>
        <p:spPr>
          <a:xfrm>
            <a:off x="5718175" y="3154363"/>
            <a:ext cx="2765425" cy="147796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dirty="0">
                <a:latin typeface="Arial" charset="0"/>
              </a:rPr>
              <a:t>&lt;style type="text/</a:t>
            </a:r>
            <a:r>
              <a:rPr lang="en-US" altLang="zh-TW" dirty="0" err="1">
                <a:latin typeface="Arial" charset="0"/>
              </a:rPr>
              <a:t>css</a:t>
            </a:r>
            <a:r>
              <a:rPr lang="en-US" altLang="zh-TW" dirty="0">
                <a:latin typeface="Arial" charset="0"/>
              </a:rPr>
              <a:t>"&gt;</a:t>
            </a:r>
          </a:p>
          <a:p>
            <a:pPr eaLnBrk="1" hangingPunct="1">
              <a:defRPr/>
            </a:pPr>
            <a:r>
              <a:rPr lang="en-US" altLang="zh-TW" dirty="0" err="1">
                <a:latin typeface="Arial" charset="0"/>
              </a:rPr>
              <a:t>img</a:t>
            </a:r>
            <a:r>
              <a:rPr lang="en-US" altLang="zh-TW" dirty="0">
                <a:latin typeface="Arial" charset="0"/>
              </a:rPr>
              <a:t> {</a:t>
            </a:r>
          </a:p>
          <a:p>
            <a:pPr eaLnBrk="1" hangingPunct="1">
              <a:defRPr/>
            </a:pPr>
            <a:r>
              <a:rPr lang="en-US" altLang="zh-TW" dirty="0">
                <a:latin typeface="Arial" charset="0"/>
              </a:rPr>
              <a:t>position: absolute;</a:t>
            </a:r>
          </a:p>
          <a:p>
            <a:pPr eaLnBrk="1" hangingPunct="1">
              <a:defRPr/>
            </a:pPr>
            <a:r>
              <a:rPr lang="en-US" altLang="zh-TW" dirty="0">
                <a:latin typeface="Arial" charset="0"/>
              </a:rPr>
              <a:t>}</a:t>
            </a:r>
          </a:p>
          <a:p>
            <a:pPr eaLnBrk="1" hangingPunct="1">
              <a:defRPr/>
            </a:pPr>
            <a:r>
              <a:rPr lang="en-US" altLang="zh-TW" dirty="0">
                <a:latin typeface="Arial" charset="0"/>
              </a:rPr>
              <a:t>&lt;/style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28681" name="矩形 1">
            <a:extLst>
              <a:ext uri="{FF2B5EF4-FFF2-40B4-BE49-F238E27FC236}">
                <a16:creationId xmlns:a16="http://schemas.microsoft.com/office/drawing/2014/main" id="{4041BB02-BA05-4071-AEF2-6BC44F40A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4545" y="2778125"/>
            <a:ext cx="544945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400" dirty="0">
                <a:latin typeface="Arial" panose="020B0604020202020204" pitchFamily="34" charset="0"/>
                <a:hlinkClick r:id="rId3"/>
              </a:rPr>
              <a:t>http</a:t>
            </a:r>
            <a:r>
              <a:rPr lang="en-GB" altLang="zh-TW" sz="1400" dirty="0">
                <a:latin typeface="Arial" panose="020B0604020202020204" pitchFamily="34" charset="0"/>
                <a:hlinkClick r:id="rId3"/>
              </a:rPr>
              <a:t>s</a:t>
            </a:r>
            <a:r>
              <a:rPr lang="zh-TW" altLang="en-US" sz="1400" dirty="0">
                <a:latin typeface="Arial" panose="020B0604020202020204" pitchFamily="34" charset="0"/>
                <a:hlinkClick r:id="rId3"/>
              </a:rPr>
              <a:t>://ycchen.im.ncnu.edu.tw/www2011/lab/keydownEventJS.html</a:t>
            </a:r>
            <a:endParaRPr lang="zh-TW" altLang="en-US" sz="1400" dirty="0">
              <a:latin typeface="Arial" panose="020B0604020202020204" pitchFamily="34" charset="0"/>
            </a:endParaRPr>
          </a:p>
        </p:txBody>
      </p:sp>
      <p:sp>
        <p:nvSpPr>
          <p:cNvPr id="2" name="向右箭號 1">
            <a:extLst>
              <a:ext uri="{FF2B5EF4-FFF2-40B4-BE49-F238E27FC236}">
                <a16:creationId xmlns:a16="http://schemas.microsoft.com/office/drawing/2014/main" id="{39CBB6FA-8E7A-472A-AB34-CE76423A6D0B}"/>
              </a:ext>
            </a:extLst>
          </p:cNvPr>
          <p:cNvSpPr/>
          <p:nvPr/>
        </p:nvSpPr>
        <p:spPr>
          <a:xfrm flipH="1">
            <a:off x="1062038" y="3360738"/>
            <a:ext cx="169862" cy="169862"/>
          </a:xfrm>
          <a:prstGeom prst="rightArrow">
            <a:avLst/>
          </a:prstGeom>
          <a:solidFill>
            <a:srgbClr val="FF3300"/>
          </a:solidFill>
          <a:ln w="190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向右箭號 10">
            <a:extLst>
              <a:ext uri="{FF2B5EF4-FFF2-40B4-BE49-F238E27FC236}">
                <a16:creationId xmlns:a16="http://schemas.microsoft.com/office/drawing/2014/main" id="{FAE02738-6B62-4F32-88FC-31E4987CE64E}"/>
              </a:ext>
            </a:extLst>
          </p:cNvPr>
          <p:cNvSpPr/>
          <p:nvPr/>
        </p:nvSpPr>
        <p:spPr>
          <a:xfrm rot="16200000">
            <a:off x="1062831" y="4080670"/>
            <a:ext cx="168275" cy="169862"/>
          </a:xfrm>
          <a:prstGeom prst="rightArrow">
            <a:avLst/>
          </a:prstGeom>
          <a:solidFill>
            <a:srgbClr val="FF3300"/>
          </a:solidFill>
          <a:ln w="190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向右箭號 11">
            <a:extLst>
              <a:ext uri="{FF2B5EF4-FFF2-40B4-BE49-F238E27FC236}">
                <a16:creationId xmlns:a16="http://schemas.microsoft.com/office/drawing/2014/main" id="{42E2F4C0-B970-403B-8B04-D08C2530B826}"/>
              </a:ext>
            </a:extLst>
          </p:cNvPr>
          <p:cNvSpPr/>
          <p:nvPr/>
        </p:nvSpPr>
        <p:spPr>
          <a:xfrm>
            <a:off x="1062038" y="4826000"/>
            <a:ext cx="169862" cy="169863"/>
          </a:xfrm>
          <a:prstGeom prst="rightArrow">
            <a:avLst/>
          </a:prstGeom>
          <a:solidFill>
            <a:srgbClr val="FF3300"/>
          </a:solidFill>
          <a:ln w="190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3" name="向右箭號 12">
            <a:extLst>
              <a:ext uri="{FF2B5EF4-FFF2-40B4-BE49-F238E27FC236}">
                <a16:creationId xmlns:a16="http://schemas.microsoft.com/office/drawing/2014/main" id="{4A13FAB8-6A46-4790-A344-C7AA7F43CEAD}"/>
              </a:ext>
            </a:extLst>
          </p:cNvPr>
          <p:cNvSpPr/>
          <p:nvPr/>
        </p:nvSpPr>
        <p:spPr>
          <a:xfrm rot="5400000">
            <a:off x="1062038" y="5545138"/>
            <a:ext cx="169862" cy="169862"/>
          </a:xfrm>
          <a:prstGeom prst="rightArrow">
            <a:avLst/>
          </a:prstGeom>
          <a:solidFill>
            <a:srgbClr val="FF3300"/>
          </a:solidFill>
          <a:ln w="190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8686" name="矩形 2">
            <a:extLst>
              <a:ext uri="{FF2B5EF4-FFF2-40B4-BE49-F238E27FC236}">
                <a16:creationId xmlns:a16="http://schemas.microsoft.com/office/drawing/2014/main" id="{436C895D-5E44-4973-B89A-84D2E2206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0538" y="6373813"/>
            <a:ext cx="59277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  <a:hlinkClick r:id="rId4"/>
              </a:rPr>
              <a:t>https://ycchen.im.ncnu.edu.tw/www2011/lab/jslab/screenJS.htm</a:t>
            </a:r>
            <a:endParaRPr lang="en-US" altLang="zh-TW" sz="1600">
              <a:latin typeface="Arial" panose="020B0604020202020204" pitchFamily="34" charset="0"/>
            </a:endParaRPr>
          </a:p>
        </p:txBody>
      </p:sp>
      <p:sp>
        <p:nvSpPr>
          <p:cNvPr id="28687" name="矩形 3">
            <a:extLst>
              <a:ext uri="{FF2B5EF4-FFF2-40B4-BE49-F238E27FC236}">
                <a16:creationId xmlns:a16="http://schemas.microsoft.com/office/drawing/2014/main" id="{D46902ED-B6BD-490B-88BE-6DD595DD0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888" y="6097588"/>
            <a:ext cx="3646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關於螢幕及瀏覽器大小，請參考：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>
            <a:extLst>
              <a:ext uri="{FF2B5EF4-FFF2-40B4-BE49-F238E27FC236}">
                <a16:creationId xmlns:a16="http://schemas.microsoft.com/office/drawing/2014/main" id="{EF10CB28-E3F0-4CB1-9BF2-F6B5834B0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4313"/>
            <a:ext cx="8229600" cy="868362"/>
          </a:xfrm>
        </p:spPr>
        <p:txBody>
          <a:bodyPr/>
          <a:lstStyle/>
          <a:p>
            <a:pPr algn="l"/>
            <a:r>
              <a:rPr lang="en-US" altLang="zh-TW" sz="4000"/>
              <a:t>Event Bubbling</a:t>
            </a:r>
            <a:endParaRPr lang="zh-TW" altLang="en-US" sz="4000"/>
          </a:p>
        </p:txBody>
      </p:sp>
      <p:sp>
        <p:nvSpPr>
          <p:cNvPr id="29699" name="矩形 2">
            <a:extLst>
              <a:ext uri="{FF2B5EF4-FFF2-40B4-BE49-F238E27FC236}">
                <a16:creationId xmlns:a16="http://schemas.microsoft.com/office/drawing/2014/main" id="{101502F3-F46F-48A1-B63E-391BAECB3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1143000"/>
            <a:ext cx="5786438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&lt;div id="content"&gt;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&lt;img id="lily" src="lily.jpg" 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&lt;/div&gt;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&lt;/body&gt;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window.onload = function 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document.onclick=docClick;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document.getElementById("content").onclick=divClick;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document.getElementById("lily").onclick=imgClick;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docClick()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alert("document clicked!");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divClick()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alert("div clicked!");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imgClick()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alert("img clicked!");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pic>
        <p:nvPicPr>
          <p:cNvPr id="29700" name="Picture 2">
            <a:extLst>
              <a:ext uri="{FF2B5EF4-FFF2-40B4-BE49-F238E27FC236}">
                <a16:creationId xmlns:a16="http://schemas.microsoft.com/office/drawing/2014/main" id="{C35FA6F5-46AB-46C7-AEB6-2C380928E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79"/>
          <a:stretch>
            <a:fillRect/>
          </a:stretch>
        </p:blipFill>
        <p:spPr bwMode="auto">
          <a:xfrm>
            <a:off x="3760788" y="71438"/>
            <a:ext cx="5311775" cy="3071812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向上箭號 4">
            <a:extLst>
              <a:ext uri="{FF2B5EF4-FFF2-40B4-BE49-F238E27FC236}">
                <a16:creationId xmlns:a16="http://schemas.microsoft.com/office/drawing/2014/main" id="{ABDDA1CC-411F-4EC6-9F1A-F145A4DA38AA}"/>
              </a:ext>
            </a:extLst>
          </p:cNvPr>
          <p:cNvSpPr/>
          <p:nvPr/>
        </p:nvSpPr>
        <p:spPr>
          <a:xfrm rot="18832888">
            <a:off x="5416550" y="1630363"/>
            <a:ext cx="285750" cy="285750"/>
          </a:xfrm>
          <a:prstGeom prst="upArrow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6" name="向上箭號 5">
            <a:extLst>
              <a:ext uri="{FF2B5EF4-FFF2-40B4-BE49-F238E27FC236}">
                <a16:creationId xmlns:a16="http://schemas.microsoft.com/office/drawing/2014/main" id="{59D0946A-B950-4541-8AF7-9262428B32A5}"/>
              </a:ext>
            </a:extLst>
          </p:cNvPr>
          <p:cNvSpPr/>
          <p:nvPr/>
        </p:nvSpPr>
        <p:spPr>
          <a:xfrm rot="18832888">
            <a:off x="6488113" y="1558925"/>
            <a:ext cx="285750" cy="285750"/>
          </a:xfrm>
          <a:prstGeom prst="upArrow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7" name="向上箭號 6">
            <a:extLst>
              <a:ext uri="{FF2B5EF4-FFF2-40B4-BE49-F238E27FC236}">
                <a16:creationId xmlns:a16="http://schemas.microsoft.com/office/drawing/2014/main" id="{43B8A86E-9BF8-4F1A-B243-DFA562AAD7ED}"/>
              </a:ext>
            </a:extLst>
          </p:cNvPr>
          <p:cNvSpPr/>
          <p:nvPr/>
        </p:nvSpPr>
        <p:spPr>
          <a:xfrm rot="18832888">
            <a:off x="8274050" y="487363"/>
            <a:ext cx="285750" cy="285750"/>
          </a:xfrm>
          <a:prstGeom prst="upArrow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2D79EB8-0EAD-443A-9AFC-843C6155E5E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3850" y="125413"/>
            <a:ext cx="8229600" cy="1143000"/>
          </a:xfrm>
        </p:spPr>
        <p:txBody>
          <a:bodyPr/>
          <a:lstStyle/>
          <a:p>
            <a:r>
              <a:rPr lang="en-US" altLang="zh-TW" b="1"/>
              <a:t>Old-style Event Handlers</a:t>
            </a:r>
            <a:endParaRPr lang="zh-TW" altLang="en-US" b="1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299A0A1-C479-4BDA-B1D4-9647D3790C89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4925" y="1557338"/>
            <a:ext cx="4968875" cy="5256212"/>
          </a:xfrm>
          <a:solidFill>
            <a:schemeClr val="bg1"/>
          </a:solidFill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&lt;script type="text/javascript"&gt;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function welcome() {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	alert("Welcome to My Blog!");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}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function check() {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   var uid = document.getElementById("uid");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   if (uid.value == "") {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        alert("</a:t>
            </a:r>
            <a:r>
              <a:rPr lang="zh-TW" altLang="en-US" sz="2000"/>
              <a:t>不可空白</a:t>
            </a:r>
            <a:r>
              <a:rPr lang="en-US" altLang="zh-TW" sz="2000"/>
              <a:t>!");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        uid.value="user id";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   }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}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function okay() {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   var btn = document.getElementById("ok");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   btn.style.color = "green";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   return false;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}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/>
              <a:t>&lt;/script&gt;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5DBDCD61-ADAF-498D-A5A0-0DE6F9ECD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1044575"/>
            <a:ext cx="5292725" cy="20240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&lt;body </a:t>
            </a:r>
            <a:r>
              <a:rPr kumimoji="0" lang="en-US" altLang="zh-TW" sz="1800" b="1">
                <a:latin typeface="Arial" panose="020B0604020202020204" pitchFamily="34" charset="0"/>
              </a:rPr>
              <a:t>onload</a:t>
            </a:r>
            <a:r>
              <a:rPr kumimoji="0" lang="en-US" altLang="zh-TW" sz="1800">
                <a:latin typeface="Arial" panose="020B0604020202020204" pitchFamily="34" charset="0"/>
              </a:rPr>
              <a:t>="welcome()"&gt;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&lt;form&gt;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&lt;input type="text" id="uid" </a:t>
            </a:r>
            <a:r>
              <a:rPr kumimoji="0" lang="en-US" altLang="zh-TW" sz="1800" b="1">
                <a:latin typeface="Arial" panose="020B0604020202020204" pitchFamily="34" charset="0"/>
              </a:rPr>
              <a:t>onchange</a:t>
            </a:r>
            <a:r>
              <a:rPr kumimoji="0" lang="en-US" altLang="zh-TW" sz="1800">
                <a:latin typeface="Arial" panose="020B0604020202020204" pitchFamily="34" charset="0"/>
              </a:rPr>
              <a:t>="check()" 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&lt;button id="ok" </a:t>
            </a:r>
            <a:r>
              <a:rPr kumimoji="0" lang="en-US" altLang="zh-TW" sz="1800" b="1">
                <a:latin typeface="Arial" panose="020B0604020202020204" pitchFamily="34" charset="0"/>
              </a:rPr>
              <a:t>onclick</a:t>
            </a:r>
            <a:r>
              <a:rPr kumimoji="0" lang="en-US" altLang="zh-TW" sz="1800">
                <a:latin typeface="Arial" panose="020B0604020202020204" pitchFamily="34" charset="0"/>
              </a:rPr>
              <a:t>="okay();return false;"&gt;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Click me&lt;/button&gt;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&lt;/form&gt;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&lt;/body&gt;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標題 1">
            <a:extLst>
              <a:ext uri="{FF2B5EF4-FFF2-40B4-BE49-F238E27FC236}">
                <a16:creationId xmlns:a16="http://schemas.microsoft.com/office/drawing/2014/main" id="{E01171D3-9190-4443-8A2A-8CFCF8669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event.cancelBubble</a:t>
            </a:r>
            <a:endParaRPr lang="zh-TW" altLang="en-US"/>
          </a:p>
        </p:txBody>
      </p:sp>
      <p:sp>
        <p:nvSpPr>
          <p:cNvPr id="30723" name="矩形 2">
            <a:extLst>
              <a:ext uri="{FF2B5EF4-FFF2-40B4-BE49-F238E27FC236}">
                <a16:creationId xmlns:a16="http://schemas.microsoft.com/office/drawing/2014/main" id="{37A4D459-3309-43D7-A76D-908C5C565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" y="1503363"/>
            <a:ext cx="521493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function imgClick(e) {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  if (window.event) 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       e=window.event;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  </a:t>
            </a:r>
            <a:r>
              <a:rPr lang="en-US" altLang="zh-TW" sz="2400" b="1">
                <a:latin typeface="Arial" panose="020B0604020202020204" pitchFamily="34" charset="0"/>
              </a:rPr>
              <a:t>e.cancelBubble</a:t>
            </a:r>
            <a:r>
              <a:rPr lang="zh-TW" altLang="en-US" sz="2400" b="1">
                <a:latin typeface="Arial" panose="020B0604020202020204" pitchFamily="34" charset="0"/>
              </a:rPr>
              <a:t> </a:t>
            </a:r>
            <a:r>
              <a:rPr lang="en-US" altLang="zh-TW" sz="2400" b="1">
                <a:latin typeface="Arial" panose="020B0604020202020204" pitchFamily="34" charset="0"/>
              </a:rPr>
              <a:t>=</a:t>
            </a:r>
            <a:r>
              <a:rPr lang="zh-TW" altLang="en-US" sz="2400" b="1">
                <a:latin typeface="Arial" panose="020B0604020202020204" pitchFamily="34" charset="0"/>
              </a:rPr>
              <a:t> </a:t>
            </a:r>
            <a:r>
              <a:rPr lang="en-US" altLang="zh-TW" sz="2400" b="1">
                <a:latin typeface="Arial" panose="020B0604020202020204" pitchFamily="34" charset="0"/>
              </a:rPr>
              <a:t>true;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  // e.stopPropagation();</a:t>
            </a:r>
            <a:endParaRPr lang="en-US" altLang="zh-TW" sz="2400" b="1"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  alert("img clicked!");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}</a:t>
            </a:r>
            <a:endParaRPr lang="zh-TW" altLang="en-US" sz="2400">
              <a:latin typeface="Arial" panose="020B0604020202020204" pitchFamily="34" charset="0"/>
            </a:endParaRPr>
          </a:p>
        </p:txBody>
      </p:sp>
      <p:pic>
        <p:nvPicPr>
          <p:cNvPr id="30724" name="Picture 2">
            <a:extLst>
              <a:ext uri="{FF2B5EF4-FFF2-40B4-BE49-F238E27FC236}">
                <a16:creationId xmlns:a16="http://schemas.microsoft.com/office/drawing/2014/main" id="{153EAF0A-E6EC-4842-9D29-910209059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79"/>
          <a:stretch>
            <a:fillRect/>
          </a:stretch>
        </p:blipFill>
        <p:spPr bwMode="auto">
          <a:xfrm>
            <a:off x="4191000" y="1619250"/>
            <a:ext cx="4560888" cy="2636838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5" name="矩形 5">
            <a:extLst>
              <a:ext uri="{FF2B5EF4-FFF2-40B4-BE49-F238E27FC236}">
                <a16:creationId xmlns:a16="http://schemas.microsoft.com/office/drawing/2014/main" id="{7CAE029B-1514-4DF5-A62A-10EBA86D2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560888"/>
            <a:ext cx="61579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  <a:hlinkClick r:id="rId3"/>
              </a:rPr>
              <a:t>http</a:t>
            </a:r>
            <a:r>
              <a:rPr lang="en-GB" altLang="zh-TW" sz="1600">
                <a:latin typeface="Arial" panose="020B0604020202020204" pitchFamily="34" charset="0"/>
                <a:hlinkClick r:id="rId3"/>
              </a:rPr>
              <a:t>s</a:t>
            </a:r>
            <a:r>
              <a:rPr lang="zh-TW" altLang="en-US" sz="1600">
                <a:latin typeface="Arial" panose="020B0604020202020204" pitchFamily="34" charset="0"/>
                <a:hlinkClick r:id="rId3"/>
              </a:rPr>
              <a:t>://ycchen.im.ncnu.edu.tw/www2011/lab/EventBubbleJS.html</a:t>
            </a:r>
            <a:endParaRPr lang="zh-TW" altLang="en-US" sz="1600">
              <a:latin typeface="Arial" panose="020B0604020202020204" pitchFamily="34" charset="0"/>
            </a:endParaRPr>
          </a:p>
        </p:txBody>
      </p:sp>
      <p:sp>
        <p:nvSpPr>
          <p:cNvPr id="7" name="向上箭號 6">
            <a:extLst>
              <a:ext uri="{FF2B5EF4-FFF2-40B4-BE49-F238E27FC236}">
                <a16:creationId xmlns:a16="http://schemas.microsoft.com/office/drawing/2014/main" id="{9D38632B-970A-474C-82C6-50C2ACDF9B27}"/>
              </a:ext>
            </a:extLst>
          </p:cNvPr>
          <p:cNvSpPr/>
          <p:nvPr/>
        </p:nvSpPr>
        <p:spPr>
          <a:xfrm rot="18832888">
            <a:off x="5407025" y="2867025"/>
            <a:ext cx="285750" cy="285750"/>
          </a:xfrm>
          <a:prstGeom prst="upArrow">
            <a:avLst/>
          </a:prstGeom>
          <a:solidFill>
            <a:srgbClr val="FF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8" name="向上箭號 7">
            <a:extLst>
              <a:ext uri="{FF2B5EF4-FFF2-40B4-BE49-F238E27FC236}">
                <a16:creationId xmlns:a16="http://schemas.microsoft.com/office/drawing/2014/main" id="{0B072C2A-95FB-401B-9A00-17E9E403A4A9}"/>
              </a:ext>
            </a:extLst>
          </p:cNvPr>
          <p:cNvSpPr/>
          <p:nvPr/>
        </p:nvSpPr>
        <p:spPr>
          <a:xfrm rot="18832888">
            <a:off x="6615113" y="2867025"/>
            <a:ext cx="285750" cy="285750"/>
          </a:xfrm>
          <a:prstGeom prst="upArrow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9" name="向上箭號 8">
            <a:extLst>
              <a:ext uri="{FF2B5EF4-FFF2-40B4-BE49-F238E27FC236}">
                <a16:creationId xmlns:a16="http://schemas.microsoft.com/office/drawing/2014/main" id="{9A576C18-46FD-41B1-9A6F-30FD91270BF6}"/>
              </a:ext>
            </a:extLst>
          </p:cNvPr>
          <p:cNvSpPr/>
          <p:nvPr/>
        </p:nvSpPr>
        <p:spPr>
          <a:xfrm rot="18832888">
            <a:off x="8224838" y="1916113"/>
            <a:ext cx="285750" cy="285750"/>
          </a:xfrm>
          <a:prstGeom prst="upArrow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標題 1">
            <a:extLst>
              <a:ext uri="{FF2B5EF4-FFF2-40B4-BE49-F238E27FC236}">
                <a16:creationId xmlns:a16="http://schemas.microsoft.com/office/drawing/2014/main" id="{1B1F9FAF-0102-40FF-902C-C70871234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Other Event Objects</a:t>
            </a:r>
            <a:endParaRPr lang="zh-TW" altLang="en-US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B0F1586-AA14-4A8C-B50D-CE2A4CE52E60}"/>
              </a:ext>
            </a:extLst>
          </p:cNvPr>
          <p:cNvGraphicFramePr>
            <a:graphicFrameLocks noGrp="1"/>
          </p:cNvGraphicFramePr>
          <p:nvPr/>
        </p:nvGraphicFramePr>
        <p:xfrm>
          <a:off x="563563" y="1417638"/>
          <a:ext cx="8123237" cy="5165722"/>
        </p:xfrm>
        <a:graphic>
          <a:graphicData uri="http://schemas.openxmlformats.org/drawingml/2006/table">
            <a:tbl>
              <a:tblPr/>
              <a:tblGrid>
                <a:gridCol w="1619506">
                  <a:extLst>
                    <a:ext uri="{9D8B030D-6E8A-4147-A177-3AD203B41FA5}">
                      <a16:colId xmlns:a16="http://schemas.microsoft.com/office/drawing/2014/main" val="3668582058"/>
                    </a:ext>
                  </a:extLst>
                </a:gridCol>
                <a:gridCol w="6503731">
                  <a:extLst>
                    <a:ext uri="{9D8B030D-6E8A-4147-A177-3AD203B41FA5}">
                      <a16:colId xmlns:a16="http://schemas.microsoft.com/office/drawing/2014/main" val="3928913023"/>
                    </a:ext>
                  </a:extLst>
                </a:gridCol>
              </a:tblGrid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Event Object</a:t>
                      </a: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Description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236570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2"/>
                        </a:rPr>
                        <a:t>AnimationEvent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CSS animations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033753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3"/>
                        </a:rPr>
                        <a:t>ClipboardEvent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modification of the clipboard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102601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4"/>
                        </a:rPr>
                        <a:t>DragEvent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drag and drop interaction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021612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5"/>
                        </a:rPr>
                        <a:t>FocusEvent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focus-related events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956947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6"/>
                        </a:rPr>
                        <a:t>HashChangeEvent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changes in the anchor part of the URL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916247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7"/>
                        </a:rPr>
                        <a:t>InputEvent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user input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85533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8"/>
                        </a:rPr>
                        <a:t>KeyboardEvent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keyboard interaction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162935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9"/>
                        </a:rPr>
                        <a:t>MouseEvent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mouse interaction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347212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0"/>
                        </a:rPr>
                        <a:t>PageTransitionEvent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navigating to, and away from, web pages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868514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1"/>
                        </a:rPr>
                        <a:t>PopStateEvent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changes in the history entry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166406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2"/>
                        </a:rPr>
                        <a:t>ProgressEvent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the progress of loading external resources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144220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3"/>
                        </a:rPr>
                        <a:t>StorageEvent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changes in the window's storage area.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631132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4"/>
                        </a:rPr>
                        <a:t>TouchEvent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touch interaction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940212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5"/>
                        </a:rPr>
                        <a:t>TransitionEvent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CSS transitions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733127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6"/>
                        </a:rPr>
                        <a:t>UiEvent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For user interface interaction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451322"/>
                  </a:ext>
                </a:extLst>
              </a:tr>
              <a:tr h="30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7"/>
                        </a:rPr>
                        <a:t>WheelEvent</a:t>
                      </a:r>
                      <a:endParaRPr lang="en-US" sz="1200">
                        <a:effectLst/>
                      </a:endParaRPr>
                    </a:p>
                  </a:txBody>
                  <a:tcPr marL="98446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For </a:t>
                      </a:r>
                      <a:r>
                        <a:rPr lang="en-US" sz="1200" dirty="0" err="1">
                          <a:effectLst/>
                        </a:rPr>
                        <a:t>mousewheel</a:t>
                      </a:r>
                      <a:r>
                        <a:rPr lang="en-US" sz="1200" dirty="0">
                          <a:effectLst/>
                        </a:rPr>
                        <a:t> interaction</a:t>
                      </a:r>
                    </a:p>
                  </a:txBody>
                  <a:tcPr marL="49223" marR="49223" marT="49226" marB="4922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61238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C60AD54-867D-4D39-AC32-2771744D572B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b="1"/>
              <a:t>Event handlers using DOM</a:t>
            </a:r>
            <a:endParaRPr lang="zh-TW" altLang="en-US" b="1"/>
          </a:p>
        </p:txBody>
      </p:sp>
      <p:sp>
        <p:nvSpPr>
          <p:cNvPr id="12291" name="Rectangle 5">
            <a:extLst>
              <a:ext uri="{FF2B5EF4-FFF2-40B4-BE49-F238E27FC236}">
                <a16:creationId xmlns:a16="http://schemas.microsoft.com/office/drawing/2014/main" id="{90CD3AB9-50F5-4F47-A702-97C930E3D3AE}"/>
              </a:ext>
            </a:extLst>
          </p:cNvPr>
          <p:cNvSpPr>
            <a:spLocks/>
          </p:cNvSpPr>
          <p:nvPr/>
        </p:nvSpPr>
        <p:spPr bwMode="auto">
          <a:xfrm>
            <a:off x="187325" y="2400300"/>
            <a:ext cx="6132513" cy="19097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kumimoji="0" lang="en-US" altLang="zh-TW" sz="2000" b="1">
                <a:latin typeface="Arial" panose="020B0604020202020204" pitchFamily="34" charset="0"/>
                <a:cs typeface="Arial" panose="020B0604020202020204" pitchFamily="34" charset="0"/>
              </a:rPr>
              <a:t>window.onload = </a:t>
            </a: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function( ) {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	alert("Welcome to My Blog!");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     var uid = document.getElementById("uid");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kumimoji="0" lang="en-US" altLang="zh-TW" sz="2000" b="1">
                <a:latin typeface="Arial" panose="020B0604020202020204" pitchFamily="34" charset="0"/>
                <a:cs typeface="Arial" panose="020B0604020202020204" pitchFamily="34" charset="0"/>
              </a:rPr>
              <a:t>uid.onchange=check;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     document.getElementById("ok").</a:t>
            </a:r>
            <a:r>
              <a:rPr kumimoji="0" lang="en-US" altLang="zh-TW" sz="2000" b="1">
                <a:latin typeface="Arial" panose="020B0604020202020204" pitchFamily="34" charset="0"/>
                <a:cs typeface="Arial" panose="020B0604020202020204" pitchFamily="34" charset="0"/>
              </a:rPr>
              <a:t>onclick = okay;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};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EE76784-23B5-41B5-879E-D63C66DAC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6538" y="1277938"/>
            <a:ext cx="3770312" cy="1754187"/>
          </a:xfrm>
          <a:prstGeom prst="rect">
            <a:avLst/>
          </a:prstGeom>
          <a:solidFill>
            <a:srgbClr val="CCFF99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&lt;form&gt;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&lt;input type="text" id="uid" 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&lt;button id="ok"&gt;Click me&lt;/button&gt;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&lt;/form&gt;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</a:rPr>
              <a:t>&lt;/body&gt;</a:t>
            </a:r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36903EEB-C97C-4288-A47B-CD133FC7D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0" y="4376738"/>
            <a:ext cx="4248150" cy="1323975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function okay( 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   this.style.color = "green";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   return 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12294" name="矩形 1">
            <a:extLst>
              <a:ext uri="{FF2B5EF4-FFF2-40B4-BE49-F238E27FC236}">
                <a16:creationId xmlns:a16="http://schemas.microsoft.com/office/drawing/2014/main" id="{2294B744-EF2F-4B1A-91BA-F2C0E042D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376738"/>
            <a:ext cx="4167187" cy="1939925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function check( 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   if (this.value == "")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        alert("</a:t>
            </a:r>
            <a:r>
              <a:rPr kumimoji="0" lang="zh-TW" altLang="en-US" sz="2000">
                <a:latin typeface="Arial" panose="020B0604020202020204" pitchFamily="34" charset="0"/>
                <a:cs typeface="Arial" panose="020B0604020202020204" pitchFamily="34" charset="0"/>
              </a:rPr>
              <a:t>不可空白</a:t>
            </a: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!");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        this.value="user id";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773D980-9CE0-4EAA-8FC6-A7673BC6A1FD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b="1"/>
              <a:t>Event handlers using DOM</a:t>
            </a:r>
            <a:endParaRPr lang="en-US" altLang="zh-TW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9183E0E-F5D2-4A1A-941C-EF083678E6C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71500" y="1706563"/>
            <a:ext cx="8229600" cy="3813175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200">
                <a:latin typeface="Arial" panose="020B0604020202020204" pitchFamily="34" charset="0"/>
                <a:cs typeface="Arial" panose="020B0604020202020204" pitchFamily="34" charset="0"/>
              </a:rPr>
              <a:t>&lt;script type="text/javascript"&gt;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200">
                <a:latin typeface="Arial" panose="020B0604020202020204" pitchFamily="34" charset="0"/>
                <a:cs typeface="Arial" panose="020B0604020202020204" pitchFamily="34" charset="0"/>
              </a:rPr>
              <a:t>window.onload = </a:t>
            </a:r>
            <a:r>
              <a:rPr lang="en-US" altLang="zh-TW" sz="2200" b="1">
                <a:latin typeface="Arial" panose="020B0604020202020204" pitchFamily="34" charset="0"/>
                <a:cs typeface="Arial" panose="020B0604020202020204" pitchFamily="34" charset="0"/>
              </a:rPr>
              <a:t>function() {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20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200">
                <a:latin typeface="Arial" panose="020B0604020202020204" pitchFamily="34" charset="0"/>
                <a:cs typeface="Arial" panose="020B0604020202020204" pitchFamily="34" charset="0"/>
              </a:rPr>
              <a:t>     document.getElementById("uid").onchange = </a:t>
            </a:r>
            <a:r>
              <a:rPr lang="en-US" altLang="zh-TW" sz="2200" b="1">
                <a:latin typeface="Arial" panose="020B0604020202020204" pitchFamily="34" charset="0"/>
                <a:cs typeface="Arial" panose="020B0604020202020204" pitchFamily="34" charset="0"/>
              </a:rPr>
              <a:t>function() {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200">
                <a:latin typeface="Arial" panose="020B0604020202020204" pitchFamily="34" charset="0"/>
                <a:cs typeface="Arial" panose="020B0604020202020204" pitchFamily="34" charset="0"/>
              </a:rPr>
              <a:t>      	//…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20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zh-TW" sz="2200" b="1">
                <a:latin typeface="Arial" panose="020B0604020202020204" pitchFamily="34" charset="0"/>
                <a:cs typeface="Arial" panose="020B0604020202020204" pitchFamily="34" charset="0"/>
              </a:rPr>
              <a:t>};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altLang="zh-TW" sz="2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200">
                <a:latin typeface="Arial" panose="020B0604020202020204" pitchFamily="34" charset="0"/>
                <a:cs typeface="Arial" panose="020B0604020202020204" pitchFamily="34" charset="0"/>
              </a:rPr>
              <a:t>	document.getElementById("ok").onclick = </a:t>
            </a:r>
            <a:r>
              <a:rPr lang="en-US" altLang="zh-TW" sz="2200" b="1">
                <a:latin typeface="Arial" panose="020B0604020202020204" pitchFamily="34" charset="0"/>
                <a:cs typeface="Arial" panose="020B0604020202020204" pitchFamily="34" charset="0"/>
              </a:rPr>
              <a:t>function() {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200">
                <a:latin typeface="Arial" panose="020B0604020202020204" pitchFamily="34" charset="0"/>
                <a:cs typeface="Arial" panose="020B0604020202020204" pitchFamily="34" charset="0"/>
              </a:rPr>
              <a:t>		//…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20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200" b="1">
                <a:latin typeface="Arial" panose="020B0604020202020204" pitchFamily="34" charset="0"/>
                <a:cs typeface="Arial" panose="020B0604020202020204" pitchFamily="34" charset="0"/>
              </a:rPr>
              <a:t>};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200" b="1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zh-TW" sz="2200">
                <a:latin typeface="Arial" panose="020B0604020202020204" pitchFamily="34" charset="0"/>
                <a:cs typeface="Arial" panose="020B0604020202020204" pitchFamily="34" charset="0"/>
              </a:rPr>
              <a:t>// …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200" b="1">
                <a:latin typeface="Arial" panose="020B0604020202020204" pitchFamily="34" charset="0"/>
                <a:cs typeface="Arial" panose="020B0604020202020204" pitchFamily="34" charset="0"/>
              </a:rPr>
              <a:t>};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E10F16C-CA46-432C-9B97-305F0AE6C19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/>
              <a:t>What We Learned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4A6303D-6101-4584-98CA-DF2407F9A529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69875" y="1477963"/>
            <a:ext cx="8612188" cy="4686300"/>
          </a:xfrm>
        </p:spPr>
        <p:txBody>
          <a:bodyPr/>
          <a:lstStyle/>
          <a:p>
            <a:pPr>
              <a:defRPr/>
            </a:pPr>
            <a:r>
              <a:rPr lang="zh-TW" altLang="en-US" sz="2600" dirty="0">
                <a:latin typeface="+mj-ea"/>
              </a:rPr>
              <a:t>定義初始化函數</a:t>
            </a:r>
          </a:p>
          <a:p>
            <a:pPr marL="800100" lvl="2" indent="0">
              <a:buFont typeface="Wingdings 2" panose="05020102010507070707" pitchFamily="18" charset="2"/>
              <a:buNone/>
              <a:defRPr/>
            </a:pPr>
            <a:r>
              <a:rPr lang="en-US" altLang="zh-TW" dirty="0" err="1">
                <a:latin typeface="+mj-ea"/>
                <a:ea typeface="+mj-ea"/>
              </a:rPr>
              <a:t>window.onload</a:t>
            </a:r>
            <a:r>
              <a:rPr lang="en-US" altLang="zh-TW" dirty="0">
                <a:latin typeface="+mj-ea"/>
                <a:ea typeface="+mj-ea"/>
              </a:rPr>
              <a:t> = function() { </a:t>
            </a:r>
          </a:p>
          <a:p>
            <a:pPr marL="800100" lvl="2" indent="0">
              <a:buFont typeface="Wingdings 2" panose="05020102010507070707" pitchFamily="18" charset="2"/>
              <a:buNone/>
              <a:defRPr/>
            </a:pPr>
            <a:r>
              <a:rPr lang="zh-TW" altLang="en-US" dirty="0">
                <a:latin typeface="+mj-ea"/>
                <a:ea typeface="+mj-ea"/>
              </a:rPr>
              <a:t>    </a:t>
            </a:r>
            <a:r>
              <a:rPr lang="en-US" altLang="zh-TW" dirty="0">
                <a:latin typeface="+mj-ea"/>
                <a:ea typeface="+mj-ea"/>
              </a:rPr>
              <a:t>//</a:t>
            </a:r>
            <a:r>
              <a:rPr lang="zh-TW" altLang="en-US" dirty="0">
                <a:latin typeface="+mj-ea"/>
                <a:ea typeface="+mj-ea"/>
              </a:rPr>
              <a:t>初始化函數</a:t>
            </a:r>
            <a:endParaRPr lang="en-US" altLang="zh-TW" dirty="0">
              <a:latin typeface="+mj-ea"/>
              <a:ea typeface="+mj-ea"/>
            </a:endParaRPr>
          </a:p>
          <a:p>
            <a:pPr marL="800100" lvl="2" indent="0">
              <a:buFont typeface="Wingdings 2" panose="05020102010507070707" pitchFamily="18" charset="2"/>
              <a:buNone/>
              <a:defRPr/>
            </a:pPr>
            <a:r>
              <a:rPr lang="en-US" altLang="zh-TW" dirty="0">
                <a:latin typeface="+mj-ea"/>
                <a:ea typeface="+mj-ea"/>
              </a:rPr>
              <a:t>}</a:t>
            </a:r>
          </a:p>
          <a:p>
            <a:pPr>
              <a:lnSpc>
                <a:spcPct val="150000"/>
              </a:lnSpc>
              <a:defRPr/>
            </a:pPr>
            <a:r>
              <a:rPr lang="zh-TW" altLang="en-US" sz="2600" dirty="0">
                <a:latin typeface="+mj-ea"/>
                <a:ea typeface="+mj-ea"/>
              </a:rPr>
              <a:t> 在初始化函數中，設定各元素事件處理函數名稱</a:t>
            </a:r>
            <a:endParaRPr lang="en-US" altLang="zh-TW" sz="2600" dirty="0">
              <a:latin typeface="+mj-ea"/>
              <a:ea typeface="+mj-ea"/>
            </a:endParaRPr>
          </a:p>
          <a:p>
            <a:pPr lvl="1">
              <a:defRPr/>
            </a:pPr>
            <a:r>
              <a:rPr lang="zh-TW" altLang="en-US" sz="2400" dirty="0">
                <a:latin typeface="+mj-ea"/>
                <a:ea typeface="+mj-ea"/>
              </a:rPr>
              <a:t>使用</a:t>
            </a:r>
            <a:r>
              <a:rPr lang="en-US" altLang="zh-TW" sz="2400" dirty="0" err="1">
                <a:latin typeface="+mj-ea"/>
                <a:ea typeface="+mj-ea"/>
              </a:rPr>
              <a:t>document.getElementById</a:t>
            </a:r>
            <a:r>
              <a:rPr lang="en-US" altLang="zh-TW" sz="2400" dirty="0">
                <a:latin typeface="+mj-ea"/>
                <a:ea typeface="+mj-ea"/>
              </a:rPr>
              <a:t>("</a:t>
            </a:r>
            <a:r>
              <a:rPr lang="en-US" altLang="zh-TW" sz="2400" i="1" dirty="0">
                <a:latin typeface="+mj-ea"/>
                <a:ea typeface="+mj-ea"/>
              </a:rPr>
              <a:t>element id</a:t>
            </a:r>
            <a:r>
              <a:rPr lang="en-US" altLang="zh-TW" sz="2400" dirty="0">
                <a:latin typeface="+mj-ea"/>
                <a:ea typeface="+mj-ea"/>
              </a:rPr>
              <a:t>")</a:t>
            </a:r>
            <a:r>
              <a:rPr lang="zh-TW" altLang="en-US" sz="2400" dirty="0">
                <a:latin typeface="+mj-ea"/>
                <a:ea typeface="+mj-ea"/>
              </a:rPr>
              <a:t>選取元素</a:t>
            </a:r>
            <a:endParaRPr lang="en-US" altLang="zh-TW" sz="2400" dirty="0">
              <a:latin typeface="+mj-ea"/>
              <a:ea typeface="+mj-ea"/>
            </a:endParaRPr>
          </a:p>
          <a:p>
            <a:pPr lvl="1">
              <a:defRPr/>
            </a:pPr>
            <a:r>
              <a:rPr lang="en-US" altLang="zh-TW" sz="2400" i="1" dirty="0" err="1">
                <a:latin typeface="+mj-ea"/>
                <a:ea typeface="+mj-ea"/>
              </a:rPr>
              <a:t>element</a:t>
            </a:r>
            <a:r>
              <a:rPr lang="en-US" altLang="zh-TW" sz="2400" dirty="0" err="1">
                <a:latin typeface="+mj-ea"/>
                <a:ea typeface="+mj-ea"/>
              </a:rPr>
              <a:t>.</a:t>
            </a:r>
            <a:r>
              <a:rPr lang="en-US" altLang="zh-TW" sz="2400" b="1" dirty="0" err="1">
                <a:solidFill>
                  <a:srgbClr val="FF0000"/>
                </a:solidFill>
                <a:latin typeface="+mj-ea"/>
                <a:ea typeface="+mj-ea"/>
              </a:rPr>
              <a:t>on</a:t>
            </a:r>
            <a:r>
              <a:rPr lang="en-US" altLang="zh-TW" sz="2400" b="1" i="1" dirty="0" err="1">
                <a:solidFill>
                  <a:srgbClr val="FF0000"/>
                </a:solidFill>
                <a:latin typeface="+mj-ea"/>
                <a:ea typeface="+mj-ea"/>
              </a:rPr>
              <a:t>eventname</a:t>
            </a:r>
            <a:r>
              <a:rPr lang="en-US" altLang="zh-TW" sz="2400" dirty="0">
                <a:latin typeface="+mj-ea"/>
                <a:ea typeface="+mj-ea"/>
              </a:rPr>
              <a:t> = </a:t>
            </a:r>
            <a:r>
              <a:rPr lang="en-US" altLang="zh-TW" sz="2400" i="1" dirty="0" err="1">
                <a:latin typeface="+mj-ea"/>
                <a:ea typeface="+mj-ea"/>
              </a:rPr>
              <a:t>eventHandlingFunction</a:t>
            </a:r>
            <a:r>
              <a:rPr lang="en-US" altLang="zh-TW" sz="2400" dirty="0">
                <a:latin typeface="+mj-ea"/>
                <a:ea typeface="+mj-ea"/>
              </a:rPr>
              <a:t>;</a:t>
            </a:r>
          </a:p>
          <a:p>
            <a:pPr>
              <a:lnSpc>
                <a:spcPct val="150000"/>
              </a:lnSpc>
              <a:defRPr/>
            </a:pPr>
            <a:r>
              <a:rPr lang="zh-TW" altLang="en-US" sz="2600" dirty="0">
                <a:latin typeface="+mj-ea"/>
                <a:ea typeface="+mj-ea"/>
              </a:rPr>
              <a:t>定義各事件處理函數</a:t>
            </a:r>
          </a:p>
          <a:p>
            <a:pPr lvl="1">
              <a:defRPr/>
            </a:pPr>
            <a:r>
              <a:rPr lang="zh-TW" altLang="en-US" sz="2400" dirty="0">
                <a:latin typeface="+mj-ea"/>
                <a:ea typeface="+mj-ea"/>
              </a:rPr>
              <a:t>在事件處理函數中，可使用</a:t>
            </a:r>
            <a:r>
              <a:rPr lang="en-US" altLang="zh-TW" sz="2400" dirty="0">
                <a:latin typeface="+mj-ea"/>
                <a:ea typeface="+mj-ea"/>
              </a:rPr>
              <a:t>this</a:t>
            </a:r>
            <a:r>
              <a:rPr lang="zh-TW" altLang="en-US" sz="2400" dirty="0">
                <a:latin typeface="+mj-ea"/>
                <a:ea typeface="+mj-ea"/>
              </a:rPr>
              <a:t>指至發生事件之元素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FBB3E6DF-8F26-42FB-BD0E-090C68C3C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JavaScript HTML DOM EventListener (1/2)</a:t>
            </a:r>
            <a:endParaRPr lang="zh-TW" altLang="en-US" sz="3200"/>
          </a:p>
        </p:txBody>
      </p:sp>
      <p:sp>
        <p:nvSpPr>
          <p:cNvPr id="15363" name="文字方塊 4">
            <a:extLst>
              <a:ext uri="{FF2B5EF4-FFF2-40B4-BE49-F238E27FC236}">
                <a16:creationId xmlns:a16="http://schemas.microsoft.com/office/drawing/2014/main" id="{A2629F69-E76F-48F4-A34C-E3B93FFB2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" y="1210357"/>
            <a:ext cx="8828427" cy="23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2001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 dirty="0" err="1">
                <a:latin typeface="Arial" panose="020B0604020202020204" pitchFamily="34" charset="0"/>
              </a:rPr>
              <a:t>addEventListener</a:t>
            </a:r>
            <a:r>
              <a:rPr lang="en-US" altLang="zh-TW" sz="2000" b="1" dirty="0">
                <a:latin typeface="Arial" panose="020B0604020202020204" pitchFamily="34" charset="0"/>
              </a:rPr>
              <a:t>()  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1800" dirty="0">
                <a:latin typeface="Arial" panose="020B0604020202020204" pitchFamily="34" charset="0"/>
              </a:rPr>
              <a:t>attaches an event handler to the specified element.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1800" dirty="0">
                <a:latin typeface="Arial" panose="020B0604020202020204" pitchFamily="34" charset="0"/>
              </a:rPr>
              <a:t>attaches an event handler to an element without overwriting existing event handlers.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1800" dirty="0">
                <a:latin typeface="Arial" panose="020B0604020202020204" pitchFamily="34" charset="0"/>
              </a:rPr>
              <a:t>You can </a:t>
            </a:r>
          </a:p>
          <a:p>
            <a:pPr lvl="2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1800" dirty="0">
                <a:latin typeface="Arial" panose="020B0604020202020204" pitchFamily="34" charset="0"/>
              </a:rPr>
              <a:t>add many event handlers to one element.</a:t>
            </a:r>
          </a:p>
          <a:p>
            <a:pPr lvl="2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1800" dirty="0">
                <a:latin typeface="Arial" panose="020B0604020202020204" pitchFamily="34" charset="0"/>
              </a:rPr>
              <a:t>add many event handlers of the same type to one element.</a:t>
            </a:r>
          </a:p>
          <a:p>
            <a:pPr lvl="2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1800" dirty="0">
                <a:latin typeface="Arial" panose="020B0604020202020204" pitchFamily="34" charset="0"/>
              </a:rPr>
              <a:t>add event listeners to any DOM object not only HTML elements</a:t>
            </a:r>
            <a:endParaRPr lang="zh-TW" altLang="en-US" sz="1800" dirty="0">
              <a:latin typeface="Arial" panose="020B0604020202020204" pitchFamily="34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552DF14-43E7-4573-ABE6-3856F736E655}"/>
              </a:ext>
            </a:extLst>
          </p:cNvPr>
          <p:cNvSpPr txBox="1"/>
          <p:nvPr/>
        </p:nvSpPr>
        <p:spPr>
          <a:xfrm>
            <a:off x="1379536" y="4121150"/>
            <a:ext cx="6384925" cy="2584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chk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chkBtn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>
              <a:defRPr/>
            </a:pP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chk.addEventListener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("click", function(){</a:t>
            </a:r>
          </a:p>
          <a:p>
            <a:pPr>
              <a:defRPr/>
            </a:pP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    alert("Checking!");</a:t>
            </a:r>
          </a:p>
          <a:p>
            <a:pPr>
              <a:defRPr/>
            </a:pP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}); </a:t>
            </a:r>
          </a:p>
          <a:p>
            <a:pPr>
              <a:defRPr/>
            </a:pP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chk.addEventListener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("click",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dblChk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defRPr/>
            </a:pPr>
            <a:endParaRPr lang="en-US" altLang="zh-TW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dblChk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>
              <a:defRPr/>
            </a:pP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   …</a:t>
            </a:r>
          </a:p>
          <a:p>
            <a:pPr>
              <a:defRPr/>
            </a:pP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zh-TW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1875A2B-0F25-43BC-9769-34A2467C3B1F}"/>
              </a:ext>
            </a:extLst>
          </p:cNvPr>
          <p:cNvSpPr/>
          <p:nvPr/>
        </p:nvSpPr>
        <p:spPr>
          <a:xfrm>
            <a:off x="1379537" y="3676554"/>
            <a:ext cx="6384925" cy="3698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id="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chkBtn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"&gt;Check&lt;button&gt;</a:t>
            </a:r>
            <a:endParaRPr lang="zh-TW" altLang="en-US" b="1" dirty="0"/>
          </a:p>
        </p:txBody>
      </p:sp>
      <p:pic>
        <p:nvPicPr>
          <p:cNvPr id="15366" name="Picture 2" descr="http://icons.iconarchive.com/icons/custom-icon-design/pretty-office-8/32/Insert-hyperlink-icon.png">
            <a:hlinkClick r:id="rId2"/>
            <a:extLst>
              <a:ext uri="{FF2B5EF4-FFF2-40B4-BE49-F238E27FC236}">
                <a16:creationId xmlns:a16="http://schemas.microsoft.com/office/drawing/2014/main" id="{D5F5E100-D783-47A4-B2D1-D294AC749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175" y="14446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id="{836CD960-8C80-4942-B4C7-C36927E90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JavaScript HTML DOM EventListener (2/2)</a:t>
            </a:r>
            <a:endParaRPr lang="zh-TW" altLang="en-US" sz="3200"/>
          </a:p>
        </p:txBody>
      </p:sp>
      <p:sp>
        <p:nvSpPr>
          <p:cNvPr id="16387" name="文字方塊 2">
            <a:extLst>
              <a:ext uri="{FF2B5EF4-FFF2-40B4-BE49-F238E27FC236}">
                <a16:creationId xmlns:a16="http://schemas.microsoft.com/office/drawing/2014/main" id="{C7B7E28A-72AE-4876-A3B3-B1846B93C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1577975"/>
            <a:ext cx="84772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400" b="1">
                <a:latin typeface="Arial" panose="020B0604020202020204" pitchFamily="34" charset="0"/>
              </a:rPr>
              <a:t>removeEventListener()  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>
                <a:latin typeface="Arial" panose="020B0604020202020204" pitchFamily="34" charset="0"/>
              </a:rPr>
              <a:t>removes event handlers that have been attached with the addEventListener() method</a:t>
            </a:r>
            <a:endParaRPr lang="zh-TW" altLang="en-US" sz="2000">
              <a:latin typeface="Arial" panose="020B0604020202020204" pitchFamily="34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EC5D902-6F22-4968-8EC5-865FBDFFD0B6}"/>
              </a:ext>
            </a:extLst>
          </p:cNvPr>
          <p:cNvSpPr/>
          <p:nvPr/>
        </p:nvSpPr>
        <p:spPr>
          <a:xfrm>
            <a:off x="1231900" y="2957513"/>
            <a:ext cx="6692900" cy="16319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zh-TW" sz="2000" dirty="0" err="1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var</a:t>
            </a:r>
            <a:r>
              <a:rPr lang="en-US" altLang="zh-TW" sz="2000" dirty="0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 </a:t>
            </a:r>
            <a:r>
              <a:rPr lang="en-US" altLang="zh-TW" sz="2000" dirty="0" err="1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chk</a:t>
            </a:r>
            <a:r>
              <a:rPr lang="en-US" altLang="zh-TW" sz="2000" dirty="0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=</a:t>
            </a:r>
            <a:r>
              <a:rPr lang="en-US" altLang="zh-TW" sz="2000" dirty="0" err="1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document.getElementById</a:t>
            </a:r>
            <a:r>
              <a:rPr lang="en-US" altLang="zh-TW" sz="2000" dirty="0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("</a:t>
            </a:r>
            <a:r>
              <a:rPr lang="en-US" altLang="zh-TW" sz="2000" dirty="0" err="1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chkBtn</a:t>
            </a:r>
            <a:r>
              <a:rPr lang="en-US" altLang="zh-TW" sz="2000" dirty="0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");</a:t>
            </a:r>
          </a:p>
          <a:p>
            <a:pPr>
              <a:defRPr/>
            </a:pPr>
            <a:r>
              <a:rPr lang="en-US" altLang="zh-TW" sz="2000" dirty="0" err="1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chk.addEventListener</a:t>
            </a:r>
            <a:r>
              <a:rPr lang="en-US" altLang="zh-TW" sz="2000" dirty="0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("click", </a:t>
            </a:r>
            <a:r>
              <a:rPr lang="en-US" altLang="zh-TW" sz="2000" dirty="0" err="1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dblChk</a:t>
            </a:r>
            <a:r>
              <a:rPr lang="en-US" altLang="zh-TW" sz="2000" dirty="0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);</a:t>
            </a:r>
          </a:p>
          <a:p>
            <a:pPr>
              <a:defRPr/>
            </a:pPr>
            <a:r>
              <a:rPr lang="en-US" altLang="zh-TW" sz="2000" dirty="0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…</a:t>
            </a:r>
          </a:p>
          <a:p>
            <a:pPr>
              <a:defRPr/>
            </a:pPr>
            <a:endParaRPr lang="en-US" altLang="zh-TW" sz="2000" dirty="0">
              <a:latin typeface="Courier New" panose="02070309020205020404" pitchFamily="49" charset="0"/>
              <a:ea typeface="微軟正黑體" panose="020B0604030504040204" pitchFamily="34" charset="-12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zh-TW" sz="2000" dirty="0" err="1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chk.</a:t>
            </a:r>
            <a:r>
              <a:rPr lang="en-US" altLang="zh-TW" sz="2000" b="1" dirty="0" err="1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removeEventListener</a:t>
            </a:r>
            <a:r>
              <a:rPr lang="en-US" altLang="zh-TW" sz="2000" dirty="0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("click", </a:t>
            </a:r>
            <a:r>
              <a:rPr lang="en-US" altLang="zh-TW" sz="2000" dirty="0" err="1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dblChk</a:t>
            </a:r>
            <a:r>
              <a:rPr lang="en-US" altLang="zh-TW" sz="2000" dirty="0"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);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3">
            <a:extLst>
              <a:ext uri="{FF2B5EF4-FFF2-40B4-BE49-F238E27FC236}">
                <a16:creationId xmlns:a16="http://schemas.microsoft.com/office/drawing/2014/main" id="{303F9454-61BF-484E-A083-4080CB2B3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HTML DOM Events</a:t>
            </a:r>
            <a:endParaRPr lang="zh-TW" altLang="en-US"/>
          </a:p>
        </p:txBody>
      </p:sp>
      <p:sp>
        <p:nvSpPr>
          <p:cNvPr id="18435" name="矩形 4">
            <a:extLst>
              <a:ext uri="{FF2B5EF4-FFF2-40B4-BE49-F238E27FC236}">
                <a16:creationId xmlns:a16="http://schemas.microsoft.com/office/drawing/2014/main" id="{352D3479-E4EA-4C35-9D23-2FA16AC92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125" y="1801813"/>
            <a:ext cx="698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  <a:sym typeface="Wingdings" panose="05000000000000000000" pitchFamily="2" charset="2"/>
              </a:rPr>
              <a:t>  </a:t>
            </a:r>
            <a:r>
              <a:rPr lang="zh-TW" altLang="en-US" sz="2000">
                <a:latin typeface="Arial" panose="020B0604020202020204" pitchFamily="34" charset="0"/>
                <a:hlinkClick r:id="rId2"/>
              </a:rPr>
              <a:t>https://www.w3schools.com/jsref/dom_obj_event.asp</a:t>
            </a:r>
            <a:endParaRPr lang="en-US" altLang="zh-TW" sz="2000">
              <a:latin typeface="Arial" panose="020B0604020202020204" pitchFamily="34" charset="0"/>
            </a:endParaRPr>
          </a:p>
        </p:txBody>
      </p:sp>
      <p:sp>
        <p:nvSpPr>
          <p:cNvPr id="18436" name="矩形 5">
            <a:extLst>
              <a:ext uri="{FF2B5EF4-FFF2-40B4-BE49-F238E27FC236}">
                <a16:creationId xmlns:a16="http://schemas.microsoft.com/office/drawing/2014/main" id="{CB20E51D-4405-4A1D-BCDF-501657552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913" y="2555875"/>
            <a:ext cx="30226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Mouse Events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Keyboard Events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Frame/Object Events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Form Events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  <a:hlinkClick r:id="rId3"/>
              </a:rPr>
              <a:t>Drag Events</a:t>
            </a:r>
            <a:endParaRPr lang="en-US" altLang="zh-TW" sz="2000" b="1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Clipboard Events</a:t>
            </a:r>
          </a:p>
        </p:txBody>
      </p:sp>
      <p:sp>
        <p:nvSpPr>
          <p:cNvPr id="18437" name="矩形 6">
            <a:extLst>
              <a:ext uri="{FF2B5EF4-FFF2-40B4-BE49-F238E27FC236}">
                <a16:creationId xmlns:a16="http://schemas.microsoft.com/office/drawing/2014/main" id="{DF977E2B-B561-4558-8ED5-3DEF9C50C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00" y="2555875"/>
            <a:ext cx="45720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Print Events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Media Events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Animation Events  (CSS)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Transition Events (CSS)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Server-Sent Events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Misc Events (</a:t>
            </a:r>
            <a:r>
              <a:rPr lang="zh-TW" altLang="en-US" sz="2000" b="1">
                <a:latin typeface="Arial" panose="020B0604020202020204" pitchFamily="34" charset="0"/>
              </a:rPr>
              <a:t>其他</a:t>
            </a:r>
            <a:r>
              <a:rPr lang="en-US" altLang="zh-TW" sz="2000" b="1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b="1">
                <a:latin typeface="Arial" panose="020B0604020202020204" pitchFamily="34" charset="0"/>
              </a:rPr>
              <a:t>Touch Events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222B778D-66E8-47BD-8875-5457AD026056}"/>
              </a:ext>
            </a:extLst>
          </p:cNvPr>
          <p:cNvGraphicFramePr>
            <a:graphicFrameLocks noGrp="1"/>
          </p:cNvGraphicFramePr>
          <p:nvPr/>
        </p:nvGraphicFramePr>
        <p:xfrm>
          <a:off x="396875" y="180975"/>
          <a:ext cx="8535988" cy="6491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0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5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9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Event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Description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2"/>
                        </a:rPr>
                        <a:t>onclick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user clicks on an element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3"/>
                        </a:rPr>
                        <a:t>oncontextmenu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user right-clicks on an element to open a context menu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4"/>
                        </a:rPr>
                        <a:t>ondblclick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user double-clicks on an element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5"/>
                        </a:rPr>
                        <a:t>onmousedown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user presses a mouse button over an element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6"/>
                        </a:rPr>
                        <a:t>onmouseenter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pointer is moved onto an element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7"/>
                        </a:rPr>
                        <a:t>onmouseleave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pointer is moved out of an element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8"/>
                        </a:rPr>
                        <a:t>onmousemove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pointer is moving while it is over an element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9"/>
                        </a:rPr>
                        <a:t>onmouseover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pointer is moved onto an element, or onto one of its children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9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10"/>
                        </a:rPr>
                        <a:t>onmouseout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 user moves the mouse pointer out of an element, or out of one of its children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11"/>
                        </a:rPr>
                        <a:t>onmouseup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 user releases a mouse button over an element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12"/>
                        </a:rPr>
                        <a:t>onkeydown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user is pressing a key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13"/>
                        </a:rPr>
                        <a:t>onkeypress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user presses a key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14"/>
                        </a:rPr>
                        <a:t>onkeyup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user releases a key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>
                          <a:effectLst/>
                          <a:hlinkClick r:id="rId15"/>
                        </a:rPr>
                        <a:t>onabort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loading of a resource has been aborted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16"/>
                        </a:rPr>
                        <a:t>onbeforeunload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before the document is about to be unloaded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17"/>
                        </a:rPr>
                        <a:t>onerror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an error occurs while loading an external file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18"/>
                        </a:rPr>
                        <a:t>onhashchange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there has been changes to the anchor part of a URL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19"/>
                        </a:rPr>
                        <a:t>onload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an object has loaded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20"/>
                        </a:rPr>
                        <a:t>onpageshow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user navigates to a webpage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21"/>
                        </a:rPr>
                        <a:t>onpagehide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user navigates away from a webpage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22"/>
                        </a:rPr>
                        <a:t>onresize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the document view is resized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23"/>
                        </a:rPr>
                        <a:t>onscroll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an element's scrollbar is being scrolled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96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sng" strike="noStrike" dirty="0" err="1">
                          <a:effectLst/>
                          <a:hlinkClick r:id="rId24"/>
                        </a:rPr>
                        <a:t>onunload</a:t>
                      </a:r>
                      <a:endParaRPr lang="en-US" sz="1600" b="0" i="0" u="sng" strike="noStrike" dirty="0">
                        <a:solidFill>
                          <a:srgbClr val="0563C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once a page has unloaded (for &lt;body&gt;)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199" marR="6199" marT="61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id="{B10AAC0C-F83C-4D7B-A3E9-C60E83AAA9EA}"/>
              </a:ext>
            </a:extLst>
          </p:cNvPr>
          <p:cNvSpPr/>
          <p:nvPr/>
        </p:nvSpPr>
        <p:spPr>
          <a:xfrm>
            <a:off x="7099300" y="1382713"/>
            <a:ext cx="1736725" cy="4556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Mouse Events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B3B4DA7-4384-4262-AA3A-86A39220F3FC}"/>
              </a:ext>
            </a:extLst>
          </p:cNvPr>
          <p:cNvSpPr/>
          <p:nvPr/>
        </p:nvSpPr>
        <p:spPr>
          <a:xfrm>
            <a:off x="6765925" y="3255963"/>
            <a:ext cx="207010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Keyboard Events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F3D5549-9C95-496D-AC55-DBF5D46CA518}"/>
              </a:ext>
            </a:extLst>
          </p:cNvPr>
          <p:cNvSpPr/>
          <p:nvPr/>
        </p:nvSpPr>
        <p:spPr>
          <a:xfrm>
            <a:off x="6356350" y="5172075"/>
            <a:ext cx="247967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Frame/Object Events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</TotalTime>
  <Words>2428</Words>
  <Application>Microsoft Office PowerPoint</Application>
  <PresentationFormat>如螢幕大小 (4:3)</PresentationFormat>
  <Paragraphs>406</Paragraphs>
  <Slides>21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3" baseType="lpstr">
      <vt:lpstr>黑体</vt:lpstr>
      <vt:lpstr>微軟正黑體</vt:lpstr>
      <vt:lpstr>新細明體</vt:lpstr>
      <vt:lpstr>Arial</vt:lpstr>
      <vt:lpstr>Calibri</vt:lpstr>
      <vt:lpstr>Courier New</vt:lpstr>
      <vt:lpstr>Franklin Gothic Book</vt:lpstr>
      <vt:lpstr>Franklin Gothic Medium</vt:lpstr>
      <vt:lpstr>Verdana</vt:lpstr>
      <vt:lpstr>Wingdings</vt:lpstr>
      <vt:lpstr>Wingdings 2</vt:lpstr>
      <vt:lpstr>暗香撲面</vt:lpstr>
      <vt:lpstr>JavaScript Events</vt:lpstr>
      <vt:lpstr>Old-style Event Handlers</vt:lpstr>
      <vt:lpstr>Event handlers using DOM</vt:lpstr>
      <vt:lpstr>Event handlers using DOM</vt:lpstr>
      <vt:lpstr>What We Learned</vt:lpstr>
      <vt:lpstr>JavaScript HTML DOM EventListener (1/2)</vt:lpstr>
      <vt:lpstr>JavaScript HTML DOM EventListener (2/2)</vt:lpstr>
      <vt:lpstr>HTML DOM Events</vt:lpstr>
      <vt:lpstr>PowerPoint 簡報</vt:lpstr>
      <vt:lpstr>Getting more event information </vt:lpstr>
      <vt:lpstr>Properties of Event</vt:lpstr>
      <vt:lpstr>PowerPoint 簡報</vt:lpstr>
      <vt:lpstr>Mouse Event Example</vt:lpstr>
      <vt:lpstr>Drag and Drop</vt:lpstr>
      <vt:lpstr>Keyboard Events</vt:lpstr>
      <vt:lpstr>取消事件</vt:lpstr>
      <vt:lpstr>表單檢查與取消事件</vt:lpstr>
      <vt:lpstr>PowerPoint 簡報</vt:lpstr>
      <vt:lpstr>Event Bubbling</vt:lpstr>
      <vt:lpstr>event.cancelBubble</vt:lpstr>
      <vt:lpstr>Other Event Objects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ycchen</dc:creator>
  <cp:lastModifiedBy>88693</cp:lastModifiedBy>
  <cp:revision>165</cp:revision>
  <dcterms:created xsi:type="dcterms:W3CDTF">2009-03-28T14:29:55Z</dcterms:created>
  <dcterms:modified xsi:type="dcterms:W3CDTF">2024-10-29T05:50:58Z</dcterms:modified>
</cp:coreProperties>
</file>