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CC00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B40B8E73-58B5-4594-AC3B-16F0BEB40564}"/>
              </a:ext>
            </a:extLst>
          </p:cNvPr>
          <p:cNvSpPr/>
          <p:nvPr/>
        </p:nvSpPr>
        <p:spPr>
          <a:xfrm>
            <a:off x="685800" y="3143250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E1E3A51D-F200-4EB6-9852-267B583AE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72BBF-2A1D-457B-88C4-44CCF493C863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B3C435B4-9C5A-4C33-BB6A-8C13F3A52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E82BA024-6279-4070-9DDE-0DAF3810A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E62F9-788D-49A9-B8D3-DED771EFDB3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5773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A362072-B0AF-4C2D-A19C-9A86934A5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68A86-A1D9-4FCA-9528-E9F9BF43BCDD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8D05E0-4AF2-4754-A774-231C357E0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C02835E-3E98-41B7-94D0-92EC646AF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E0AB01-F71C-48FB-9CBA-1067861E660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33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4E0FB20E-BC42-4FA7-88F9-5B48419D5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755B2-D15B-4997-848E-AB9C9D87F443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1EF80169-AB36-43EC-AD35-BBBE3CCCF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C5A075FB-ECC7-4291-AF25-7973FA695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DB5D79-DA8F-42B5-9425-71F09C4F61E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1434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2644B33D-2313-456A-89B7-31ECB8D40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6F060-D026-438D-A1BE-1DB8C78BA44E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358A7BE7-CC05-469A-893B-4EE06AF42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E44CE98F-8B04-4CFB-BA16-7532CCB2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1BE85-810E-445D-9744-C16BE9EF1DB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590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59A89D5A-2A38-4753-932F-846A55ED99EB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FDEF47EE-0725-480D-AC16-4C87AD718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4F610-C862-4CF0-8670-97828BBBBAE9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5EAE6009-DD9D-4F46-9B24-ED166A7E9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3CFEDC32-3187-4D24-9D80-EB356C602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EB416-24BC-4AA4-BC06-BD2FDE7F405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2797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A0139C36-E48C-433F-A1E3-35074F9B9E70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8" name="日期版面配置區 6">
            <a:extLst>
              <a:ext uri="{FF2B5EF4-FFF2-40B4-BE49-F238E27FC236}">
                <a16:creationId xmlns:a16="http://schemas.microsoft.com/office/drawing/2014/main" id="{859C049A-1507-434C-821E-3CDAF88F0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EEF28-23B4-4A1A-9792-476170884970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9" name="頁尾版面配置區 7">
            <a:extLst>
              <a:ext uri="{FF2B5EF4-FFF2-40B4-BE49-F238E27FC236}">
                <a16:creationId xmlns:a16="http://schemas.microsoft.com/office/drawing/2014/main" id="{C4484B69-026B-44A8-8260-27AB4F1D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8">
            <a:extLst>
              <a:ext uri="{FF2B5EF4-FFF2-40B4-BE49-F238E27FC236}">
                <a16:creationId xmlns:a16="http://schemas.microsoft.com/office/drawing/2014/main" id="{12CDE450-E612-4B5E-AE9C-3628BD1F5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C977C-01F6-42FF-A25E-D90739330E5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9087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99A96E99-87AE-408D-939C-08CD577ABD2C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日期版面配置區 2">
            <a:extLst>
              <a:ext uri="{FF2B5EF4-FFF2-40B4-BE49-F238E27FC236}">
                <a16:creationId xmlns:a16="http://schemas.microsoft.com/office/drawing/2014/main" id="{0FE790AC-9452-4BD7-944D-06858AB32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49285-F1F2-43B4-83E6-979B4BC9E8F9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5" name="頁尾版面配置區 3">
            <a:extLst>
              <a:ext uri="{FF2B5EF4-FFF2-40B4-BE49-F238E27FC236}">
                <a16:creationId xmlns:a16="http://schemas.microsoft.com/office/drawing/2014/main" id="{9EE12862-F86F-4FE2-AC87-189C4F6DE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4">
            <a:extLst>
              <a:ext uri="{FF2B5EF4-FFF2-40B4-BE49-F238E27FC236}">
                <a16:creationId xmlns:a16="http://schemas.microsoft.com/office/drawing/2014/main" id="{FA7751C5-9FCA-4878-9AC8-070D98958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7C5C0-62FF-45F9-9EF6-1351627DBCA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069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3817FDAA-4A85-4D58-A226-B000A6668BF2}"/>
              </a:ext>
            </a:extLst>
          </p:cNvPr>
          <p:cNvSpPr/>
          <p:nvPr/>
        </p:nvSpPr>
        <p:spPr>
          <a:xfrm>
            <a:off x="2786063" y="1054100"/>
            <a:ext cx="5903912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B535A188-E8E6-4377-8B3C-0CD65057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CBD35-033B-40B3-8FE8-2E1126778C3C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4AE2BA88-F7E5-42F0-819C-8461A5DA0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EC77162B-C15C-4D58-A7FD-A84E3E676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0EF73C-E010-4FA1-9113-B0B85E669C1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8925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BDA330F-9860-46E4-982D-893EB2E73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F8C3A-2D47-4895-B9B5-CBF764B4705C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5E9D4AE-4EFA-403B-BD2C-D6890BB76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A7CA7A4-D859-4785-969D-BCD15DEEC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13D39-9A90-4F84-9B13-1728E5EFDDC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4473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036B2AA7-AF88-48B3-AA90-BEF528C04AE7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E2CAB28D-3721-401C-B078-64DAC47EE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B68C2-726D-4E70-8441-89AD26F444F4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ABB634F6-50A3-498B-8699-F6CB16C15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3E944B7A-3F2C-4F6D-B730-73AFC583B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CC286-D79D-4A91-9313-069B20EC528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5207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4EE2550-2079-431C-9F4C-860CA7465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0979-5AD6-4B4D-9802-906AB7893D68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5DD07A9-1784-4EE0-A774-718D2BE80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92BC8C1-6D5B-4B3B-91B1-B3BCB8FE2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59E3D-95CA-4B44-988E-6FFA62823A7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532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7B12977-538D-499E-82AF-F88FE2F0A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32A47-5C6A-464B-918E-65CCF3EB4BA9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5F48207-B961-4BF5-B065-402CC8296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39E3E7B-6044-4C54-83D7-6660EA3EE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FD909B-0192-4B5E-BE78-E24AF458BE53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1956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93424F66-D930-421D-8722-6E115BCC3E9B}"/>
              </a:ext>
            </a:extLst>
          </p:cNvPr>
          <p:cNvSpPr/>
          <p:nvPr/>
        </p:nvSpPr>
        <p:spPr>
          <a:xfrm>
            <a:off x="0" y="6678613"/>
            <a:ext cx="9144000" cy="17938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1027" name="標題版面配置區 1">
            <a:extLst>
              <a:ext uri="{FF2B5EF4-FFF2-40B4-BE49-F238E27FC236}">
                <a16:creationId xmlns:a16="http://schemas.microsoft.com/office/drawing/2014/main" id="{A4FD6A02-B5F8-4B80-AB40-A68197A6250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1028" name="文字版面配置區 2">
            <a:extLst>
              <a:ext uri="{FF2B5EF4-FFF2-40B4-BE49-F238E27FC236}">
                <a16:creationId xmlns:a16="http://schemas.microsoft.com/office/drawing/2014/main" id="{22792A51-3393-4DEA-80F2-511D571B8D8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26D57DD-043A-42AD-B2A2-9FEEB86FE4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383F049-13AC-4F7F-B8CD-D46B5C23A955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9075963-0B6A-45E9-BC3A-46330FABB6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AB7339D-B2D9-49FA-A263-86B4D56F0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  <a:noFill/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100">
                <a:solidFill>
                  <a:srgbClr val="636363"/>
                </a:solidFill>
                <a:latin typeface="Franklin Gothic Book" panose="020B0503020102020204" pitchFamily="34" charset="0"/>
              </a:defRPr>
            </a:lvl1pPr>
          </a:lstStyle>
          <a:p>
            <a:fld id="{6A7C69E0-7787-442C-A773-B19C70DC5C11}" type="slidenum">
              <a:rPr lang="zh-TW" altLang="en-US"/>
              <a:pPr/>
              <a:t>‹#›</a:t>
            </a:fld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4D9DD8B-ADD2-4740-A963-07C0CF2FCDA4}"/>
              </a:ext>
            </a:extLst>
          </p:cNvPr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17" r:id="rId8"/>
    <p:sldLayoutId id="2147483818" r:id="rId9"/>
    <p:sldLayoutId id="2147483819" r:id="rId10"/>
    <p:sldLayoutId id="2147483820" r:id="rId11"/>
    <p:sldLayoutId id="21474838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ß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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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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b51.net/css/10337.html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7775A7F-E4F0-4BE1-890E-021BD7791C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/>
              <a:t>文字</a:t>
            </a:r>
            <a:r>
              <a:rPr lang="en-US" altLang="zh-TW"/>
              <a:t>CSS</a:t>
            </a:r>
            <a:r>
              <a:rPr lang="zh-TW" altLang="en-US"/>
              <a:t>樣式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4E193C8-0651-4676-BC27-EF514E93C3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4">
            <a:extLst>
              <a:ext uri="{FF2B5EF4-FFF2-40B4-BE49-F238E27FC236}">
                <a16:creationId xmlns:a16="http://schemas.microsoft.com/office/drawing/2014/main" id="{FEFA30F2-9017-4571-A9C6-528B31040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vertical-align Example</a:t>
            </a:r>
            <a:endParaRPr lang="zh-TW" altLang="en-US"/>
          </a:p>
        </p:txBody>
      </p:sp>
      <p:pic>
        <p:nvPicPr>
          <p:cNvPr id="18435" name="圖片 3">
            <a:extLst>
              <a:ext uri="{FF2B5EF4-FFF2-40B4-BE49-F238E27FC236}">
                <a16:creationId xmlns:a16="http://schemas.microsoft.com/office/drawing/2014/main" id="{686BA2DB-4826-4F5B-9214-5F132092C3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1"/>
          <a:stretch>
            <a:fillRect/>
          </a:stretch>
        </p:blipFill>
        <p:spPr bwMode="auto">
          <a:xfrm>
            <a:off x="303213" y="4759325"/>
            <a:ext cx="8537575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矩形 5">
            <a:extLst>
              <a:ext uri="{FF2B5EF4-FFF2-40B4-BE49-F238E27FC236}">
                <a16:creationId xmlns:a16="http://schemas.microsoft.com/office/drawing/2014/main" id="{8FB54665-3035-47B7-9FA5-AE27FDF76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" y="3730625"/>
            <a:ext cx="7920038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&lt;div id="preface"&gt;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Arial" panose="020B0604020202020204" pitchFamily="34" charset="0"/>
              </a:rPr>
              <a:t>上一季倉本聰編劇的「風之花園」</a:t>
            </a:r>
            <a:r>
              <a:rPr lang="en-US" altLang="zh-TW" sz="1800" b="1">
                <a:latin typeface="Arial" panose="020B0604020202020204" pitchFamily="34" charset="0"/>
              </a:rPr>
              <a:t>&lt;img src="fb.png" id="</a:t>
            </a:r>
            <a:r>
              <a:rPr lang="en-US" altLang="zh-TW" sz="1800" b="1">
                <a:solidFill>
                  <a:srgbClr val="FF0000"/>
                </a:solidFill>
                <a:latin typeface="Arial" panose="020B0604020202020204" pitchFamily="34" charset="0"/>
              </a:rPr>
              <a:t>fb1</a:t>
            </a:r>
            <a:r>
              <a:rPr lang="en-US" altLang="zh-TW" sz="1800" b="1">
                <a:latin typeface="Arial" panose="020B0604020202020204" pitchFamily="34" charset="0"/>
              </a:rPr>
              <a:t>" /&gt;</a:t>
            </a:r>
            <a:r>
              <a:rPr lang="zh-TW" altLang="en-US" sz="1800">
                <a:latin typeface="Arial" panose="020B0604020202020204" pitchFamily="34" charset="0"/>
              </a:rPr>
              <a:t>後，同樣為紀念富士電視台</a:t>
            </a:r>
            <a:r>
              <a:rPr lang="en-US" altLang="zh-TW" sz="1800">
                <a:latin typeface="Arial" panose="020B0604020202020204" pitchFamily="34" charset="0"/>
              </a:rPr>
              <a:t>(Fuji TV)</a:t>
            </a:r>
            <a:r>
              <a:rPr lang="en-US" altLang="zh-TW" sz="1800" b="1">
                <a:latin typeface="Arial" panose="020B0604020202020204" pitchFamily="34" charset="0"/>
              </a:rPr>
              <a:t>&lt;img src="fb.png" id="</a:t>
            </a:r>
            <a:r>
              <a:rPr lang="en-US" altLang="zh-TW" sz="1800" b="1">
                <a:solidFill>
                  <a:srgbClr val="FF0000"/>
                </a:solidFill>
                <a:latin typeface="Arial" panose="020B0604020202020204" pitchFamily="34" charset="0"/>
              </a:rPr>
              <a:t>fb2</a:t>
            </a:r>
            <a:r>
              <a:rPr lang="en-US" altLang="zh-TW" sz="1800" b="1">
                <a:latin typeface="Arial" panose="020B0604020202020204" pitchFamily="34" charset="0"/>
              </a:rPr>
              <a:t>" /&gt;</a:t>
            </a:r>
            <a:r>
              <a:rPr lang="zh-TW" altLang="en-US" sz="1800">
                <a:latin typeface="Arial" panose="020B0604020202020204" pitchFamily="34" charset="0"/>
              </a:rPr>
              <a:t>開台五十</a:t>
            </a:r>
            <a:r>
              <a:rPr lang="en-US" altLang="zh-TW" sz="1800">
                <a:latin typeface="Arial" panose="020B0604020202020204" pitchFamily="34" charset="0"/>
              </a:rPr>
              <a:t>…&lt;/div&gt;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18437" name="矩形 6">
            <a:extLst>
              <a:ext uri="{FF2B5EF4-FFF2-40B4-BE49-F238E27FC236}">
                <a16:creationId xmlns:a16="http://schemas.microsoft.com/office/drawing/2014/main" id="{891D2B7C-EA4E-4008-94FD-2EB06E8B6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" y="1398588"/>
            <a:ext cx="76930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Arial" panose="020B0604020202020204" pitchFamily="34" charset="0"/>
              </a:rPr>
              <a:t>&lt;style type="text/css"&gt;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Arial" panose="020B0604020202020204" pitchFamily="34" charset="0"/>
              </a:rPr>
              <a:t>#preface {background-color:#cfc;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Arial" panose="020B0604020202020204" pitchFamily="34" charset="0"/>
              </a:rPr>
              <a:t>line-height:2;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Arial" panose="020B0604020202020204" pitchFamily="34" charset="0"/>
              </a:rPr>
              <a:t>font-size:18pt;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Arial" panose="020B0604020202020204" pitchFamily="34" charset="0"/>
              </a:rPr>
              <a:t>#fb1 {vertical-align: middle}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Arial" panose="020B0604020202020204" pitchFamily="34" charset="0"/>
              </a:rPr>
              <a:t>#fb2 {vertical-align: text-bottom}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Arial" panose="020B0604020202020204" pitchFamily="34" charset="0"/>
              </a:rPr>
              <a:t>&lt;/style&gt;</a:t>
            </a:r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87B04193-84AC-4DE8-8839-D3A3FD4587E9}"/>
              </a:ext>
            </a:extLst>
          </p:cNvPr>
          <p:cNvCxnSpPr/>
          <p:nvPr/>
        </p:nvCxnSpPr>
        <p:spPr>
          <a:xfrm flipH="1" flipV="1">
            <a:off x="303213" y="5373688"/>
            <a:ext cx="8643937" cy="174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3237E77C-605A-4CF8-BF2D-3A9FD1A9607F}"/>
              </a:ext>
            </a:extLst>
          </p:cNvPr>
          <p:cNvCxnSpPr/>
          <p:nvPr/>
        </p:nvCxnSpPr>
        <p:spPr>
          <a:xfrm>
            <a:off x="457200" y="5259388"/>
            <a:ext cx="5543550" cy="9525"/>
          </a:xfrm>
          <a:prstGeom prst="line">
            <a:avLst/>
          </a:prstGeom>
          <a:ln w="1905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群組 11">
            <a:extLst>
              <a:ext uri="{FF2B5EF4-FFF2-40B4-BE49-F238E27FC236}">
                <a16:creationId xmlns:a16="http://schemas.microsoft.com/office/drawing/2014/main" id="{7585CAD6-AD75-44E9-9514-13B52DFBCCB7}"/>
              </a:ext>
            </a:extLst>
          </p:cNvPr>
          <p:cNvGrpSpPr>
            <a:grpSpLocks/>
          </p:cNvGrpSpPr>
          <p:nvPr/>
        </p:nvGrpSpPr>
        <p:grpSpPr bwMode="auto">
          <a:xfrm>
            <a:off x="1554163" y="1093788"/>
            <a:ext cx="6146800" cy="5654675"/>
            <a:chOff x="2827839" y="607910"/>
            <a:chExt cx="6146001" cy="5653993"/>
          </a:xfrm>
        </p:grpSpPr>
        <p:pic>
          <p:nvPicPr>
            <p:cNvPr id="19460" name="Picture 3">
              <a:extLst>
                <a:ext uri="{FF2B5EF4-FFF2-40B4-BE49-F238E27FC236}">
                  <a16:creationId xmlns:a16="http://schemas.microsoft.com/office/drawing/2014/main" id="{91BDE077-D41B-4CDB-AAAB-3D4A92D0CD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7102" y="607910"/>
              <a:ext cx="4726738" cy="5653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93CC8132-3AE4-4DA5-AAD0-BCD80FD64BAE}"/>
                </a:ext>
              </a:extLst>
            </p:cNvPr>
            <p:cNvCxnSpPr/>
            <p:nvPr/>
          </p:nvCxnSpPr>
          <p:spPr>
            <a:xfrm>
              <a:off x="3892913" y="2380933"/>
              <a:ext cx="3142841" cy="1588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>
              <a:extLst>
                <a:ext uri="{FF2B5EF4-FFF2-40B4-BE49-F238E27FC236}">
                  <a16:creationId xmlns:a16="http://schemas.microsoft.com/office/drawing/2014/main" id="{CC3E8A1B-ECD4-4E4E-A68C-7FC3578CD715}"/>
                </a:ext>
              </a:extLst>
            </p:cNvPr>
            <p:cNvCxnSpPr/>
            <p:nvPr/>
          </p:nvCxnSpPr>
          <p:spPr>
            <a:xfrm>
              <a:off x="2827839" y="2879348"/>
              <a:ext cx="3142841" cy="1588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>
              <a:extLst>
                <a:ext uri="{FF2B5EF4-FFF2-40B4-BE49-F238E27FC236}">
                  <a16:creationId xmlns:a16="http://schemas.microsoft.com/office/drawing/2014/main" id="{D99473BA-2503-4DC1-901C-1D7EA3827BD0}"/>
                </a:ext>
              </a:extLst>
            </p:cNvPr>
            <p:cNvCxnSpPr/>
            <p:nvPr/>
          </p:nvCxnSpPr>
          <p:spPr>
            <a:xfrm>
              <a:off x="5686554" y="3087286"/>
              <a:ext cx="3142841" cy="1587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>
              <a:extLst>
                <a:ext uri="{FF2B5EF4-FFF2-40B4-BE49-F238E27FC236}">
                  <a16:creationId xmlns:a16="http://schemas.microsoft.com/office/drawing/2014/main" id="{C10A534E-F447-42E6-83E3-D86816DF2BB6}"/>
                </a:ext>
              </a:extLst>
            </p:cNvPr>
            <p:cNvCxnSpPr/>
            <p:nvPr/>
          </p:nvCxnSpPr>
          <p:spPr>
            <a:xfrm>
              <a:off x="3591327" y="3526970"/>
              <a:ext cx="3144429" cy="1588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>
              <a:extLst>
                <a:ext uri="{FF2B5EF4-FFF2-40B4-BE49-F238E27FC236}">
                  <a16:creationId xmlns:a16="http://schemas.microsoft.com/office/drawing/2014/main" id="{B7986AC5-9D18-430B-AA66-3B55DA9D4431}"/>
                </a:ext>
              </a:extLst>
            </p:cNvPr>
            <p:cNvCxnSpPr/>
            <p:nvPr/>
          </p:nvCxnSpPr>
          <p:spPr>
            <a:xfrm>
              <a:off x="3569105" y="4638086"/>
              <a:ext cx="3142841" cy="1588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459" name="內容版面配置區 2">
            <a:extLst>
              <a:ext uri="{FF2B5EF4-FFF2-40B4-BE49-F238E27FC236}">
                <a16:creationId xmlns:a16="http://schemas.microsoft.com/office/drawing/2014/main" id="{DE920A0F-424D-412E-A16E-0C4A8573DA2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42875" y="265113"/>
            <a:ext cx="8786813" cy="1865312"/>
          </a:xfrm>
          <a:solidFill>
            <a:schemeClr val="bg1"/>
          </a:solidFill>
          <a:ln>
            <a:solidFill>
              <a:srgbClr val="92D050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p {line-height: 60px;}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img {width: 40px; height: 40px;}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altLang="zh-TW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baseline.&lt;img src="fish.jpg" alt="" style="vertical-align: baseline;" /&gt;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zh-TW" altLang="en-US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1">
            <a:extLst>
              <a:ext uri="{FF2B5EF4-FFF2-40B4-BE49-F238E27FC236}">
                <a16:creationId xmlns:a16="http://schemas.microsoft.com/office/drawing/2014/main" id="{6E314161-F995-449C-9CD1-91984C053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字元間距</a:t>
            </a:r>
            <a:r>
              <a:rPr lang="en-US" altLang="zh-TW"/>
              <a:t>(letter-spacing)</a:t>
            </a:r>
            <a:endParaRPr lang="zh-TW" altLang="en-US"/>
          </a:p>
        </p:txBody>
      </p:sp>
      <p:sp>
        <p:nvSpPr>
          <p:cNvPr id="20483" name="內容版面配置區 2">
            <a:extLst>
              <a:ext uri="{FF2B5EF4-FFF2-40B4-BE49-F238E27FC236}">
                <a16:creationId xmlns:a16="http://schemas.microsoft.com/office/drawing/2014/main" id="{71398474-A3F5-4BB1-B420-D9CF2033F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275" y="1484313"/>
            <a:ext cx="8229600" cy="4686300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&lt;p style="letter-spacing: normal;"&gt;Letter spacing is normal.&lt;/p&gt;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&lt;p style="letter-spacing: 6px;"&gt;Letter spacing is 6px.&lt;/p&gt;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&lt;p style="letter-spacing: 0.6em;"&gt;Letter spacing is 0.6em.&lt;/p&gt;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&lt;p style="letter-spacing: -0.1em;"&gt;Letter spacing is -0.1em.&lt;/p&gt;</a:t>
            </a:r>
            <a:endParaRPr lang="zh-TW" altLang="en-US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0484" name="Picture 2">
            <a:extLst>
              <a:ext uri="{FF2B5EF4-FFF2-40B4-BE49-F238E27FC236}">
                <a16:creationId xmlns:a16="http://schemas.microsoft.com/office/drawing/2014/main" id="{DBDFFE2D-AB7E-429B-9CED-8C31C9C35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438" y="3322638"/>
            <a:ext cx="6442075" cy="2255837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>
            <a:extLst>
              <a:ext uri="{FF2B5EF4-FFF2-40B4-BE49-F238E27FC236}">
                <a16:creationId xmlns:a16="http://schemas.microsoft.com/office/drawing/2014/main" id="{27915BA8-29D5-4DB0-888C-0E9E7CFE5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單字間距</a:t>
            </a:r>
            <a:r>
              <a:rPr lang="en-US" altLang="zh-TW"/>
              <a:t>(word-spacing)</a:t>
            </a:r>
            <a:endParaRPr lang="zh-TW" altLang="en-US"/>
          </a:p>
        </p:txBody>
      </p:sp>
      <p:sp>
        <p:nvSpPr>
          <p:cNvPr id="21507" name="內容版面配置區 2">
            <a:extLst>
              <a:ext uri="{FF2B5EF4-FFF2-40B4-BE49-F238E27FC236}">
                <a16:creationId xmlns:a16="http://schemas.microsoft.com/office/drawing/2014/main" id="{9F28EFFF-2FBA-4230-B7CE-2167DEFD8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&lt;p style="word-spacing: normal;"&gt;Word spacing is normal.&lt;/p&gt;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&lt;p style="word-spacing: 16px;"&gt;Word spacing is 16px.&lt;/p&gt;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&lt;p style="word-spacing: 1.6em;"&gt;Word spacing is 1.6em.&lt;/p&gt;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&lt;p style="word-spacing: -0.8em;"&gt;Word spacing is -0.8em.&lt;/p&gt;</a:t>
            </a:r>
            <a:endParaRPr lang="zh-TW" altLang="en-US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1508" name="Picture 2">
            <a:extLst>
              <a:ext uri="{FF2B5EF4-FFF2-40B4-BE49-F238E27FC236}">
                <a16:creationId xmlns:a16="http://schemas.microsoft.com/office/drawing/2014/main" id="{3E3DA7D8-66B8-4BC9-A072-5F54B995DB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025" y="3371850"/>
            <a:ext cx="4943475" cy="2836863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矩形 1">
            <a:extLst>
              <a:ext uri="{FF2B5EF4-FFF2-40B4-BE49-F238E27FC236}">
                <a16:creationId xmlns:a16="http://schemas.microsoft.com/office/drawing/2014/main" id="{F5E77671-2E03-47A4-B63C-7DCC6BB04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71438"/>
            <a:ext cx="4572000" cy="646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&lt;p style="white-space: normal;"&gt;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White space is 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normal.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&lt;/p&gt;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&lt;p style="white-space: pre;"&gt;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White space is 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pre.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&lt;/p&gt;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&lt;p style="white-space: nowrap;"&gt;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White space is 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nowrap. White space is         nowrap. White space is         nowrap.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&lt;/p&gt;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&lt;p style="white-space: pre-wrap;"&gt;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White space is 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pre-wrap. White space is        pre-wrap. White space is        pre-wrap.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&lt;/p&gt;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&lt;p style="white-space: pre-line;"&gt;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White space is 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pre-line. White space        is pre-line. White space        is pre-line.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&lt;/p&gt;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9329ACD6-F27F-47D6-A86E-0943BF95BA22}"/>
              </a:ext>
            </a:extLst>
          </p:cNvPr>
          <p:cNvSpPr txBox="1"/>
          <p:nvPr/>
        </p:nvSpPr>
        <p:spPr>
          <a:xfrm>
            <a:off x="4524375" y="222250"/>
            <a:ext cx="4252913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TW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空白字元 </a:t>
            </a:r>
            <a:r>
              <a:rPr lang="en-US" altLang="zh-TW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(white-space)</a:t>
            </a:r>
            <a:endParaRPr lang="zh-TW" altLang="en-US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2532" name="Picture 6">
            <a:extLst>
              <a:ext uri="{FF2B5EF4-FFF2-40B4-BE49-F238E27FC236}">
                <a16:creationId xmlns:a16="http://schemas.microsoft.com/office/drawing/2014/main" id="{8CB618BD-5BE2-466C-B9A6-73C611DB72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036638"/>
            <a:ext cx="4548187" cy="483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5E61CD9-7FEA-4C18-9D76-C4DCAC5B7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文字的屬性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A12DEE3-9E76-4A04-8698-282B5D295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388" y="1412875"/>
            <a:ext cx="8785225" cy="4968875"/>
          </a:xfrm>
        </p:spPr>
        <p:txBody>
          <a:bodyPr/>
          <a:lstStyle/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text-decoration	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none | underline | overline | line-through | blink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text-transform	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none |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capitalize | uppercase | lowercase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line-height		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text-indent		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text-align		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left | right | center |  justify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vertical-align	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baseline | sub | super | top | text-top | middle |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				bottom | text-bottom | &lt;percentage&gt; | &lt;length&gt; 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letter-spacing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word-spacing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white-space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direction		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ltr | rtl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50EAFC3-CBAA-4169-AC14-B27B1CFD6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文字裝飾線</a:t>
            </a:r>
            <a:r>
              <a:rPr lang="en-US" altLang="zh-TW"/>
              <a:t>(text-decoration)</a:t>
            </a:r>
            <a:endParaRPr lang="zh-TW" alt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24CA5B1-5E69-4C2F-BE82-2FEA8C092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7488" y="1506538"/>
            <a:ext cx="8774112" cy="1490662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&lt;p style="text-decoration: none;"&gt;Text Decoration - none&lt;/p&gt;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&lt;p style="text-decoration: underline;"&gt;Text Decoration - underline&lt;/p&gt;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&lt;p style="text-decoration: overline;"&gt;Text Decoration - overline&lt;/p&gt;</a:t>
            </a: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&lt;p style="text-decoration: line-through;"&gt;Text Decoration - line-through&lt;/p&gt;</a:t>
            </a:r>
          </a:p>
        </p:txBody>
      </p:sp>
      <p:pic>
        <p:nvPicPr>
          <p:cNvPr id="11268" name="Picture 5">
            <a:extLst>
              <a:ext uri="{FF2B5EF4-FFF2-40B4-BE49-F238E27FC236}">
                <a16:creationId xmlns:a16="http://schemas.microsoft.com/office/drawing/2014/main" id="{BF167970-5B40-4095-A9AB-C7180DF57C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3" t="36662" r="25604" b="14156"/>
          <a:stretch>
            <a:fillRect/>
          </a:stretch>
        </p:blipFill>
        <p:spPr bwMode="auto">
          <a:xfrm>
            <a:off x="2082800" y="3140075"/>
            <a:ext cx="5003800" cy="3057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60E0612-AE88-4553-A5E8-0B9CFC91A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/>
              <a:t>英文字母大小轉換</a:t>
            </a:r>
            <a:r>
              <a:rPr lang="en-US" altLang="zh-TW" sz="4000"/>
              <a:t>(text-transform)</a:t>
            </a:r>
            <a:endParaRPr lang="zh-TW" altLang="en-US" sz="400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F9E8929-9CB6-4DA7-9667-719309278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388" y="1484313"/>
            <a:ext cx="8713787" cy="4686300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&lt;p style="text-transform: none;"&gt;text transform - none &lt;/p&gt;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&lt;p style="text-transform: capitalize;"&gt;text transform - capitalize&lt;/p&gt;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&lt;p style="text-transform: lowercase;"&gt;text transform - lowercase&lt;/p&gt;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&lt;p style="text-transform: uppercase;"&gt;text transform - uppercase&lt;/p&gt;</a:t>
            </a:r>
            <a:endParaRPr lang="zh-TW" altLang="en-US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2292" name="Picture 5">
            <a:extLst>
              <a:ext uri="{FF2B5EF4-FFF2-40B4-BE49-F238E27FC236}">
                <a16:creationId xmlns:a16="http://schemas.microsoft.com/office/drawing/2014/main" id="{C2989C38-334D-4D84-8D46-C964E34A5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47" b="6630"/>
          <a:stretch>
            <a:fillRect/>
          </a:stretch>
        </p:blipFill>
        <p:spPr bwMode="auto">
          <a:xfrm>
            <a:off x="1684338" y="3141663"/>
            <a:ext cx="5861050" cy="2809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D078BD7-B95E-4844-A83E-64F2B7B92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2500"/>
          </a:xfrm>
        </p:spPr>
        <p:txBody>
          <a:bodyPr/>
          <a:lstStyle/>
          <a:p>
            <a:r>
              <a:rPr lang="zh-TW" altLang="en-US"/>
              <a:t>文字行高</a:t>
            </a:r>
            <a:r>
              <a:rPr lang="en-US" altLang="zh-TW"/>
              <a:t>(line-height)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1D77BE4-D741-4497-B467-D99100713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750" y="1617663"/>
            <a:ext cx="4897438" cy="4267200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&lt;p style="line-height: normal;"&gt;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Line height of paragraph is normal. &lt;br /&gt;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Line height of paragraph is normal. &lt;/p&gt;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&lt;p style="line-height: 2.5;"&gt;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Line height of paragraph is 2.5. &lt;br /&gt;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Line height of paragraph is 2.5. &lt;/p&gt;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&lt;p style="line-height: 2em;"&gt;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Line height of paragraph is 2em. &lt;br /&gt;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Line height of paragraph is 2em. &lt;/p&gt; 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&lt;p style="line-height: 220%;"&gt;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Line height of paragraph is 300%. &lt;br /&gt;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Line height of paragraph is 300%. &lt;/p&gt; </a:t>
            </a:r>
            <a:endParaRPr lang="zh-TW" altLang="en-US" sz="1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3316" name="Picture 5">
            <a:extLst>
              <a:ext uri="{FF2B5EF4-FFF2-40B4-BE49-F238E27FC236}">
                <a16:creationId xmlns:a16="http://schemas.microsoft.com/office/drawing/2014/main" id="{D9C81DA0-0CFF-4395-B813-D985F866D4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7" t="13039" r="51584" b="3670"/>
          <a:stretch>
            <a:fillRect/>
          </a:stretch>
        </p:blipFill>
        <p:spPr bwMode="auto">
          <a:xfrm>
            <a:off x="4783138" y="1252538"/>
            <a:ext cx="4013200" cy="541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E8B88A00-C8D0-4BE1-82D4-3DBC65B18D16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98438" y="285750"/>
            <a:ext cx="8604250" cy="2952750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span {line-height: 2em; font-size: 28px; border: 1px solid blue;}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#em3 {line-height: 3em; font-size: 16px; border: 1px solid blue;}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...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&lt;hr /&gt;&lt;span&gt;Line height is 2em. Font size is 28px.&lt;/span&gt;&lt;hr /&gt; 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&lt;span&gt;Line height is 2em. Font size is 28px.&lt;/span&gt;&lt;hr /&gt;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&lt;span id="em3"&gt;Line height is 3em. Font size is 16px.&lt;/span&gt;&lt;hr /&gt; 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&lt;span id="em3"&gt;Line height is 3em. Font size is 16px.&lt;/span&gt;&lt;hr /&gt;</a:t>
            </a:r>
            <a:endParaRPr lang="zh-TW" altLang="en-US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4339" name="Picture 4">
            <a:extLst>
              <a:ext uri="{FF2B5EF4-FFF2-40B4-BE49-F238E27FC236}">
                <a16:creationId xmlns:a16="http://schemas.microsoft.com/office/drawing/2014/main" id="{B8C3CB6C-4F25-42F0-8905-9A5AD6A013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138" y="2957513"/>
            <a:ext cx="6335712" cy="3806825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308C2C2-D8F8-4719-A3B5-359FE143A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第一行文字縮排</a:t>
            </a:r>
            <a:r>
              <a:rPr lang="en-US" altLang="zh-TW"/>
              <a:t>(text-indent)</a:t>
            </a:r>
            <a:endParaRPr lang="zh-TW" altLang="en-US"/>
          </a:p>
        </p:txBody>
      </p:sp>
      <p:pic>
        <p:nvPicPr>
          <p:cNvPr id="15363" name="Picture 4">
            <a:extLst>
              <a:ext uri="{FF2B5EF4-FFF2-40B4-BE49-F238E27FC236}">
                <a16:creationId xmlns:a16="http://schemas.microsoft.com/office/drawing/2014/main" id="{B2AD9DEE-A100-4086-BACA-A270E9481E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25" y="1865313"/>
            <a:ext cx="8137525" cy="3952875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4" name="Rectangle 5">
            <a:extLst>
              <a:ext uri="{FF2B5EF4-FFF2-40B4-BE49-F238E27FC236}">
                <a16:creationId xmlns:a16="http://schemas.microsoft.com/office/drawing/2014/main" id="{083538EA-FEC7-46EF-B695-C2C071959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" y="1412875"/>
            <a:ext cx="3417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solidFill>
                  <a:srgbClr val="CC0000"/>
                </a:solidFill>
                <a:latin typeface="Arial" panose="020B0604020202020204" pitchFamily="34" charset="0"/>
              </a:rPr>
              <a:t>&lt;p style="text-indent: 0;"&gt; </a:t>
            </a:r>
          </a:p>
        </p:txBody>
      </p:sp>
      <p:sp>
        <p:nvSpPr>
          <p:cNvPr id="15365" name="Rectangle 6">
            <a:extLst>
              <a:ext uri="{FF2B5EF4-FFF2-40B4-BE49-F238E27FC236}">
                <a16:creationId xmlns:a16="http://schemas.microsoft.com/office/drawing/2014/main" id="{A686EA52-1EF0-44E0-8C62-5AC4BEDE8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" y="2613025"/>
            <a:ext cx="3995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solidFill>
                  <a:srgbClr val="CC0000"/>
                </a:solidFill>
                <a:latin typeface="Arial" panose="020B0604020202020204" pitchFamily="34" charset="0"/>
              </a:rPr>
              <a:t>&lt;p style="text-indent: 3.5em;"&gt; </a:t>
            </a:r>
          </a:p>
        </p:txBody>
      </p:sp>
      <p:sp>
        <p:nvSpPr>
          <p:cNvPr id="15366" name="Rectangle 7">
            <a:extLst>
              <a:ext uri="{FF2B5EF4-FFF2-40B4-BE49-F238E27FC236}">
                <a16:creationId xmlns:a16="http://schemas.microsoft.com/office/drawing/2014/main" id="{7A4F8F7B-31BA-4FCF-8CF1-F9D96CB4D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" y="3692525"/>
            <a:ext cx="378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solidFill>
                  <a:srgbClr val="CC0000"/>
                </a:solidFill>
                <a:latin typeface="Arial" panose="020B0604020202020204" pitchFamily="34" charset="0"/>
              </a:rPr>
              <a:t>&lt;p style="text-indent: 25%;"&gt; </a:t>
            </a:r>
          </a:p>
        </p:txBody>
      </p:sp>
      <p:sp>
        <p:nvSpPr>
          <p:cNvPr id="15367" name="Rectangle 8">
            <a:extLst>
              <a:ext uri="{FF2B5EF4-FFF2-40B4-BE49-F238E27FC236}">
                <a16:creationId xmlns:a16="http://schemas.microsoft.com/office/drawing/2014/main" id="{B07F0DE7-8E8B-493D-AC86-7C5210C60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" y="4700588"/>
            <a:ext cx="3940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solidFill>
                  <a:srgbClr val="CC0000"/>
                </a:solidFill>
                <a:latin typeface="Arial" panose="020B0604020202020204" pitchFamily="34" charset="0"/>
              </a:rPr>
              <a:t>&lt;p style="text-indent: -36px;"&gt;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>
            <a:extLst>
              <a:ext uri="{FF2B5EF4-FFF2-40B4-BE49-F238E27FC236}">
                <a16:creationId xmlns:a16="http://schemas.microsoft.com/office/drawing/2014/main" id="{F395FB0A-8B60-426D-8E0C-96A494B21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38"/>
          <a:stretch>
            <a:fillRect/>
          </a:stretch>
        </p:blipFill>
        <p:spPr bwMode="auto">
          <a:xfrm>
            <a:off x="1330325" y="1700213"/>
            <a:ext cx="7058025" cy="4968875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Rectangle 5">
            <a:extLst>
              <a:ext uri="{FF2B5EF4-FFF2-40B4-BE49-F238E27FC236}">
                <a16:creationId xmlns:a16="http://schemas.microsoft.com/office/drawing/2014/main" id="{6F6F57ED-96EB-4573-9A98-7625CC84F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文字水平對齊</a:t>
            </a:r>
            <a:r>
              <a:rPr lang="en-US" altLang="zh-TW"/>
              <a:t>(text-align)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0DFFD81E-49E2-40DA-B205-636847AD9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41438"/>
            <a:ext cx="3416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solidFill>
                  <a:srgbClr val="CC0000"/>
                </a:solidFill>
                <a:latin typeface="Arial" panose="020B0604020202020204" pitchFamily="34" charset="0"/>
              </a:rPr>
              <a:t>&lt;p style="text-align: left;"&gt;</a:t>
            </a:r>
            <a:endParaRPr lang="zh-TW" altLang="en-US" sz="2000" b="1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BC3E7D32-BD17-41AC-A370-DDD31D29B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71763"/>
            <a:ext cx="3600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solidFill>
                  <a:srgbClr val="CC0000"/>
                </a:solidFill>
                <a:latin typeface="Arial" panose="020B0604020202020204" pitchFamily="34" charset="0"/>
              </a:rPr>
              <a:t>&lt;p style="text-align: right;"&gt;</a:t>
            </a:r>
            <a:endParaRPr lang="zh-TW" altLang="en-US" sz="2000" b="1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6390" name="Rectangle 8">
            <a:extLst>
              <a:ext uri="{FF2B5EF4-FFF2-40B4-BE49-F238E27FC236}">
                <a16:creationId xmlns:a16="http://schemas.microsoft.com/office/drawing/2014/main" id="{D7A3F20A-2BB7-494B-B158-7F4362E4C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933825"/>
            <a:ext cx="3798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solidFill>
                  <a:srgbClr val="CC0000"/>
                </a:solidFill>
                <a:latin typeface="Arial" panose="020B0604020202020204" pitchFamily="34" charset="0"/>
              </a:rPr>
              <a:t>&lt;p style="text-align: center;"&gt;</a:t>
            </a:r>
            <a:endParaRPr lang="zh-TW" altLang="en-US" sz="2000" b="1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6391" name="Rectangle 9">
            <a:extLst>
              <a:ext uri="{FF2B5EF4-FFF2-40B4-BE49-F238E27FC236}">
                <a16:creationId xmlns:a16="http://schemas.microsoft.com/office/drawing/2014/main" id="{E5D6A57E-18BF-40CE-8EC8-8FABA9817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264150"/>
            <a:ext cx="378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solidFill>
                  <a:srgbClr val="CC0000"/>
                </a:solidFill>
                <a:latin typeface="Arial" panose="020B0604020202020204" pitchFamily="34" charset="0"/>
              </a:rPr>
              <a:t>&lt;p style="text-align: justify;"&gt;</a:t>
            </a:r>
            <a:endParaRPr lang="zh-TW" altLang="en-US" sz="2000" b="1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E4A4ECA-302A-42D3-A1E6-461DEC98A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垂直對齊</a:t>
            </a:r>
            <a:r>
              <a:rPr lang="en-US" altLang="zh-TW"/>
              <a:t>(vertical-align)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97BA05D-8109-40A0-8BFC-367D84D65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188" y="1357313"/>
            <a:ext cx="8229600" cy="4686300"/>
          </a:xfrm>
        </p:spPr>
        <p:txBody>
          <a:bodyPr/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依據基準線</a:t>
            </a:r>
          </a:p>
          <a:p>
            <a:pPr>
              <a:buFont typeface="Wingdings 2" panose="05020102010507070707" pitchFamily="18" charset="2"/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baseline | sub | super</a:t>
            </a: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依據文字高度</a:t>
            </a:r>
          </a:p>
          <a:p>
            <a:pPr>
              <a:buFont typeface="Wingdings 2" panose="05020102010507070707" pitchFamily="18" charset="2"/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text-top | middle | text-bottom</a:t>
            </a: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依據行高</a:t>
            </a:r>
          </a:p>
          <a:p>
            <a:pPr>
              <a:buFont typeface="Wingdings 2" panose="05020102010507070707" pitchFamily="18" charset="2"/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top | bottom</a:t>
            </a:r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6B7A2904-748F-4535-BEF5-735FC5DA1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3143250"/>
            <a:ext cx="5072063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矩形 4">
            <a:extLst>
              <a:ext uri="{FF2B5EF4-FFF2-40B4-BE49-F238E27FC236}">
                <a16:creationId xmlns:a16="http://schemas.microsoft.com/office/drawing/2014/main" id="{755B8911-1CE8-492B-8D68-6467903FF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2888" y="2786063"/>
            <a:ext cx="386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latin typeface="Arial" panose="020B0604020202020204" pitchFamily="34" charset="0"/>
                <a:hlinkClick r:id="rId3"/>
              </a:rPr>
              <a:t>https://www.jb51.net/css/10337.html</a:t>
            </a:r>
            <a:endParaRPr lang="en-US" altLang="zh-TW" sz="1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545</TotalTime>
  <Words>1010</Words>
  <Application>Microsoft Office PowerPoint</Application>
  <PresentationFormat>如螢幕大小 (4:3)</PresentationFormat>
  <Paragraphs>108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3" baseType="lpstr">
      <vt:lpstr>Arial</vt:lpstr>
      <vt:lpstr>新細明體</vt:lpstr>
      <vt:lpstr>Franklin Gothic Medium</vt:lpstr>
      <vt:lpstr>微軟正黑體</vt:lpstr>
      <vt:lpstr>Franklin Gothic Book</vt:lpstr>
      <vt:lpstr>Wingdings 2</vt:lpstr>
      <vt:lpstr>Calibri</vt:lpstr>
      <vt:lpstr>SimHei</vt:lpstr>
      <vt:lpstr>暗香撲面</vt:lpstr>
      <vt:lpstr>文字CSS樣式</vt:lpstr>
      <vt:lpstr>文字的屬性</vt:lpstr>
      <vt:lpstr>文字裝飾線(text-decoration)</vt:lpstr>
      <vt:lpstr>英文字母大小轉換(text-transform)</vt:lpstr>
      <vt:lpstr>文字行高(line-height)</vt:lpstr>
      <vt:lpstr>PowerPoint 簡報</vt:lpstr>
      <vt:lpstr>第一行文字縮排(text-indent)</vt:lpstr>
      <vt:lpstr>文字水平對齊(text-align)</vt:lpstr>
      <vt:lpstr>垂直對齊(vertical-align)</vt:lpstr>
      <vt:lpstr>vertical-align Example</vt:lpstr>
      <vt:lpstr>PowerPoint 簡報</vt:lpstr>
      <vt:lpstr>字元間距(letter-spacing)</vt:lpstr>
      <vt:lpstr>單字間距(word-spacing)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CSS選取器 (Selector)</dc:title>
  <dc:creator>ycchen</dc:creator>
  <cp:lastModifiedBy>Yen-Cheng Chen</cp:lastModifiedBy>
  <cp:revision>61</cp:revision>
  <dcterms:created xsi:type="dcterms:W3CDTF">2009-03-10T09:04:16Z</dcterms:created>
  <dcterms:modified xsi:type="dcterms:W3CDTF">2024-09-24T02:34:29Z</dcterms:modified>
</cp:coreProperties>
</file>