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63" r:id="rId4"/>
    <p:sldId id="258" r:id="rId5"/>
    <p:sldId id="272" r:id="rId6"/>
    <p:sldId id="259" r:id="rId7"/>
    <p:sldId id="260" r:id="rId8"/>
    <p:sldId id="280" r:id="rId9"/>
    <p:sldId id="261" r:id="rId10"/>
    <p:sldId id="262" r:id="rId11"/>
    <p:sldId id="264" r:id="rId12"/>
    <p:sldId id="265" r:id="rId13"/>
    <p:sldId id="281" r:id="rId14"/>
    <p:sldId id="266" r:id="rId15"/>
    <p:sldId id="276" r:id="rId16"/>
    <p:sldId id="277" r:id="rId17"/>
    <p:sldId id="267" r:id="rId18"/>
    <p:sldId id="273" r:id="rId19"/>
    <p:sldId id="274" r:id="rId20"/>
    <p:sldId id="279" r:id="rId21"/>
    <p:sldId id="268" r:id="rId22"/>
    <p:sldId id="269" r:id="rId23"/>
    <p:sldId id="278" r:id="rId24"/>
    <p:sldId id="275" r:id="rId25"/>
    <p:sldId id="271" r:id="rId26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4020" autoAdjust="0"/>
  </p:normalViewPr>
  <p:slideViewPr>
    <p:cSldViewPr snapToGrid="0">
      <p:cViewPr varScale="1">
        <p:scale>
          <a:sx n="111" d="100"/>
          <a:sy n="111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8C7804CD-1205-4C60-BB7B-C5313B43BE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C612D99-1FE1-4DC1-8D97-BB61DE94363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BE355E6-3756-425B-A5A0-7D7AAE58EC23}" type="datetimeFigureOut">
              <a:rPr lang="zh-TW" altLang="en-US"/>
              <a:pPr>
                <a:defRPr/>
              </a:pPr>
              <a:t>2024/10/22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2973AE37-0E37-4F17-8FF4-80756D6791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4CED71F5-9E3B-460E-81EE-A92CE0680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CCF8940-D7C8-402A-98F1-C6EE37CF6B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8AF026D-5596-40E7-8C4D-4D1E660AE5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749FDB-B433-474B-9BCA-DD1F3FDAF0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5CC6B83-5420-4D77-BB59-5520491252F8}"/>
              </a:ext>
            </a:extLst>
          </p:cNvPr>
          <p:cNvSpPr/>
          <p:nvPr/>
        </p:nvSpPr>
        <p:spPr>
          <a:xfrm>
            <a:off x="685800" y="3197225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CBC021C4-A2DE-468C-879A-354637B90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946D0-DF9A-452B-88A7-3FE4B83BDE48}" type="datetimeFigureOut">
              <a:rPr lang="zh-TW" altLang="en-US"/>
              <a:pPr>
                <a:defRPr/>
              </a:pPr>
              <a:t>2024/10/22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1E6A69BB-244E-4180-9AA7-A6D9250A7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53C3C45B-7325-4E3E-886F-6D2FAF5E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D261A-010D-4A9C-A8E5-BB262C2F11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717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B77E4E8-F6FC-43CE-BD46-6837CB32E936}"/>
              </a:ext>
            </a:extLst>
          </p:cNvPr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C2A99096-9A6C-4D27-B5A5-B4C9DF0DC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864A2-917A-4E2A-913B-ECD8FD234655}" type="datetimeFigureOut">
              <a:rPr lang="zh-TW" altLang="en-US"/>
              <a:pPr>
                <a:defRPr/>
              </a:pPr>
              <a:t>2024/10/22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6F304C9E-1419-435D-9603-525601A0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14CB3DC6-D05A-4D65-B46A-6EF24079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F2F5B-464C-4F4D-BBBE-D47B2EEC10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778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F4CE10F-D217-4CE2-9ABA-E77982624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7F9E6-055F-457D-9F71-35E98430A9E8}" type="datetimeFigureOut">
              <a:rPr lang="zh-TW" altLang="en-US"/>
              <a:pPr>
                <a:defRPr/>
              </a:pPr>
              <a:t>2024/10/22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9099139-3222-4CD8-AB91-12CB4CC4F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8953766-69C8-49C5-AEDB-4DD473417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96E9C-4217-49C4-AF0D-75133057DA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769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FEE9833-FFAA-425A-B140-82ED3A4BA5C4}"/>
              </a:ext>
            </a:extLst>
          </p:cNvPr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A923FCFC-19AC-4520-A082-01528F483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96014-465C-476D-9AD1-0D6952A70641}" type="datetimeFigureOut">
              <a:rPr lang="zh-TW" altLang="en-US"/>
              <a:pPr>
                <a:defRPr/>
              </a:pPr>
              <a:t>2024/10/22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D7A662F4-6C91-4437-BA11-67DB0E78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A5271EB8-4401-484F-A280-FE5CD6E9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6555E-2933-45C2-A226-1892510E07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413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F7A73D6-2EF1-479A-A2D4-B27B7C43C0B7}"/>
              </a:ext>
            </a:extLst>
          </p:cNvPr>
          <p:cNvSpPr/>
          <p:nvPr/>
        </p:nvSpPr>
        <p:spPr>
          <a:xfrm>
            <a:off x="685800" y="3143250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0674F96F-8DDF-4073-941C-7BE1CA07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5137C-8F8A-4147-AF44-AF944ECC4E28}" type="datetimeFigureOut">
              <a:rPr lang="zh-TW" altLang="en-US"/>
              <a:pPr>
                <a:defRPr/>
              </a:pPr>
              <a:t>2024/10/22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E26A970D-0F56-4A92-8955-5BE805264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F82C1825-3C2F-4078-B2CB-007298B5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73EE5-7020-494D-8C6D-98CF142EA1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556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EAC1973-1D12-4261-BD40-FF4AEAD4486B}"/>
              </a:ext>
            </a:extLst>
          </p:cNvPr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4">
            <a:extLst>
              <a:ext uri="{FF2B5EF4-FFF2-40B4-BE49-F238E27FC236}">
                <a16:creationId xmlns:a16="http://schemas.microsoft.com/office/drawing/2014/main" id="{E39609B9-EDD8-405D-96E6-D14E5227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8D4F8-A510-4685-AA13-7B6779B67E21}" type="datetimeFigureOut">
              <a:rPr lang="zh-TW" altLang="en-US"/>
              <a:pPr>
                <a:defRPr/>
              </a:pPr>
              <a:t>2024/10/22</a:t>
            </a:fld>
            <a:endParaRPr lang="zh-TW" altLang="en-US"/>
          </a:p>
        </p:txBody>
      </p:sp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67CBD4D2-5ACB-4A9E-9516-D7A8B7447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>
            <a:extLst>
              <a:ext uri="{FF2B5EF4-FFF2-40B4-BE49-F238E27FC236}">
                <a16:creationId xmlns:a16="http://schemas.microsoft.com/office/drawing/2014/main" id="{E1A2D951-A861-495F-A63C-0F96F66F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ECD96-FA81-4DDA-AF03-C3B1CFA217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840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F9A945C-E9EB-486D-80A7-907ED127B3EA}"/>
              </a:ext>
            </a:extLst>
          </p:cNvPr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日期版面配置區 6">
            <a:extLst>
              <a:ext uri="{FF2B5EF4-FFF2-40B4-BE49-F238E27FC236}">
                <a16:creationId xmlns:a16="http://schemas.microsoft.com/office/drawing/2014/main" id="{26D70C7C-5A49-4F64-9017-5C600068C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89966-2225-464E-B0A8-3EC7F5222A6D}" type="datetimeFigureOut">
              <a:rPr lang="zh-TW" altLang="en-US"/>
              <a:pPr>
                <a:defRPr/>
              </a:pPr>
              <a:t>2024/10/22</a:t>
            </a:fld>
            <a:endParaRPr lang="zh-TW" altLang="en-US"/>
          </a:p>
        </p:txBody>
      </p:sp>
      <p:sp>
        <p:nvSpPr>
          <p:cNvPr id="9" name="頁尾版面配置區 7">
            <a:extLst>
              <a:ext uri="{FF2B5EF4-FFF2-40B4-BE49-F238E27FC236}">
                <a16:creationId xmlns:a16="http://schemas.microsoft.com/office/drawing/2014/main" id="{71A55AF8-58CA-4150-8EAB-C346678E6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8">
            <a:extLst>
              <a:ext uri="{FF2B5EF4-FFF2-40B4-BE49-F238E27FC236}">
                <a16:creationId xmlns:a16="http://schemas.microsoft.com/office/drawing/2014/main" id="{0D4A6B86-4101-4D14-BD19-538F1E13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A3F47-2CCC-4F4D-BE10-273B04D0AF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46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C1B5C85-ADA6-4D49-A635-9F8B01D333DB}"/>
              </a:ext>
            </a:extLst>
          </p:cNvPr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日期版面配置區 2">
            <a:extLst>
              <a:ext uri="{FF2B5EF4-FFF2-40B4-BE49-F238E27FC236}">
                <a16:creationId xmlns:a16="http://schemas.microsoft.com/office/drawing/2014/main" id="{F52493E7-EBC1-402B-B5C3-7D515CD66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65A14-5E67-47B7-97D8-DAED8C53AC58}" type="datetimeFigureOut">
              <a:rPr lang="zh-TW" altLang="en-US"/>
              <a:pPr>
                <a:defRPr/>
              </a:pPr>
              <a:t>2024/10/22</a:t>
            </a:fld>
            <a:endParaRPr lang="zh-TW" altLang="en-US"/>
          </a:p>
        </p:txBody>
      </p:sp>
      <p:sp>
        <p:nvSpPr>
          <p:cNvPr id="5" name="頁尾版面配置區 3">
            <a:extLst>
              <a:ext uri="{FF2B5EF4-FFF2-40B4-BE49-F238E27FC236}">
                <a16:creationId xmlns:a16="http://schemas.microsoft.com/office/drawing/2014/main" id="{6B82836E-6595-46C6-8F91-E47D39F01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10317B6E-2D06-42D4-BA69-397D4435D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A28D1-3ADC-40DD-9BAA-12D00C68D5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13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9A95BA5-4711-484F-BFBB-3D037D2ED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6CC15-7A28-4EB5-9FAD-489EE41685D1}" type="datetimeFigureOut">
              <a:rPr lang="zh-TW" altLang="en-US"/>
              <a:pPr>
                <a:defRPr/>
              </a:pPr>
              <a:t>2024/10/22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FDF72E7-D9EF-4242-811F-06E8D761F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474AD3A-AAD0-4F3B-B3DF-C2DB8529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49B97-0DA4-4DBE-91DB-0DB243C50E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2982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497C75B-1363-446B-8870-40A8159C44EA}"/>
              </a:ext>
            </a:extLst>
          </p:cNvPr>
          <p:cNvSpPr/>
          <p:nvPr/>
        </p:nvSpPr>
        <p:spPr>
          <a:xfrm>
            <a:off x="2786063" y="1054100"/>
            <a:ext cx="5903912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4">
            <a:extLst>
              <a:ext uri="{FF2B5EF4-FFF2-40B4-BE49-F238E27FC236}">
                <a16:creationId xmlns:a16="http://schemas.microsoft.com/office/drawing/2014/main" id="{E29A9B34-C987-4988-AB51-F71530298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F7603-05C5-481C-A71F-A2918D45949C}" type="datetimeFigureOut">
              <a:rPr lang="zh-TW" altLang="en-US"/>
              <a:pPr>
                <a:defRPr/>
              </a:pPr>
              <a:t>2024/10/22</a:t>
            </a:fld>
            <a:endParaRPr lang="zh-TW" altLang="en-US"/>
          </a:p>
        </p:txBody>
      </p:sp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9456ACC8-8046-46F5-91CB-402E6164E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>
            <a:extLst>
              <a:ext uri="{FF2B5EF4-FFF2-40B4-BE49-F238E27FC236}">
                <a16:creationId xmlns:a16="http://schemas.microsoft.com/office/drawing/2014/main" id="{904107F2-F377-4F79-88F3-D0270CA2B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2A3D0-3B95-451A-9743-8C0EDA0129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657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A1299E6-1307-4987-9443-A41175E1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7B667-4213-4C33-8B9E-CCED29718184}" type="datetimeFigureOut">
              <a:rPr lang="zh-TW" altLang="en-US"/>
              <a:pPr>
                <a:defRPr/>
              </a:pPr>
              <a:t>2024/10/22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C4634FA-6AC4-4C8F-8B4A-856A09C63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572547A-0F3D-4344-9E11-7CF3B847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922E7-391D-41D1-BE9F-BBB6BCA4BF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1936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9CE2697-7214-44A0-A197-B5989DE2805F}"/>
              </a:ext>
            </a:extLst>
          </p:cNvPr>
          <p:cNvSpPr/>
          <p:nvPr/>
        </p:nvSpPr>
        <p:spPr>
          <a:xfrm>
            <a:off x="0" y="6678613"/>
            <a:ext cx="9144000" cy="17938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027" name="標題版面配置區 1">
            <a:extLst>
              <a:ext uri="{FF2B5EF4-FFF2-40B4-BE49-F238E27FC236}">
                <a16:creationId xmlns:a16="http://schemas.microsoft.com/office/drawing/2014/main" id="{E8A081F5-5B54-486D-920C-B4FB0C53EA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28" name="文字版面配置區 2">
            <a:extLst>
              <a:ext uri="{FF2B5EF4-FFF2-40B4-BE49-F238E27FC236}">
                <a16:creationId xmlns:a16="http://schemas.microsoft.com/office/drawing/2014/main" id="{9564A256-0B88-440D-96F8-A8BB0E10B0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F7B2304-999A-4B9F-BB72-8B1FCAEAAC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7285CB4-407D-4CCD-9719-82C01B8364B1}" type="datetimeFigureOut">
              <a:rPr lang="zh-TW" altLang="en-US"/>
              <a:pPr>
                <a:defRPr/>
              </a:pPr>
              <a:t>2024/10/22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8BA4D7-108A-4E2B-8E56-C695B72B4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E7D6A70-7CEF-4C4D-80D4-B2C89C3A2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100">
                <a:solidFill>
                  <a:srgbClr val="636363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471599D2-4219-4A79-B373-6B8E47F5C6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899DBED-2794-4AE7-9242-7FE73C83AACE}"/>
              </a:ext>
            </a:extLst>
          </p:cNvPr>
          <p:cNvSpPr/>
          <p:nvPr/>
        </p:nvSpPr>
        <p:spPr>
          <a:xfrm>
            <a:off x="0" y="0"/>
            <a:ext cx="9144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ß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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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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ycchen.im.ncnu.edu.tw/www2011/lab/DomObjsJS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3schools.com/jsref/obj_window.as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ycchen.im.ncnu.edu.tw/www2011/lab/js-dialog.html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jsref/met_win_open.as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w.stock.yahoo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.yimg.com/f/i/tw/stock/img06/stock22.js" TargetMode="External"/><Relationship Id="rId4" Type="http://schemas.openxmlformats.org/officeDocument/2006/relationships/hyperlink" Target="about:blan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tw.stock.yahoo.com/h/kimosel.php?form=menu&amp;form_id=stock_id&amp;form_name=stock_name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ycchen.im.ncnu.edu.tw/www2011/lab/winTimeJS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cchen.im.ncnu.edu.tw/AlarmClock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ycchen.im.ncnu.edu.tw/www2011/lab/smenu.html" TargetMode="External"/><Relationship Id="rId2" Type="http://schemas.openxmlformats.org/officeDocument/2006/relationships/hyperlink" Target="http://www.im.ncnu.edu.tw/ycchen/www2011/lab/smenu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ycchen.im.ncnu.edu.tw/www2011/lab/opacity.zip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ycchen.im.ncnu.edu.tw/www2011/lab/rotat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cchen.im.ncnu.edu.tw/www2011/lab/music-disk.pn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ycchen.im.ncnu.edu.tw/www2011/lab/DomObjsJS.html#history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schools.com/htmldom/prop_loc_protocol.asp" TargetMode="External"/><Relationship Id="rId3" Type="http://schemas.openxmlformats.org/officeDocument/2006/relationships/hyperlink" Target="http://www.w3schools.com/htmldom/prop_loc_host.asp" TargetMode="External"/><Relationship Id="rId7" Type="http://schemas.openxmlformats.org/officeDocument/2006/relationships/hyperlink" Target="http://www.w3schools.com/htmldom/prop_loc_port.asp" TargetMode="External"/><Relationship Id="rId2" Type="http://schemas.openxmlformats.org/officeDocument/2006/relationships/hyperlink" Target="http://www.w3schools.com/htmldom/prop_loc_hash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schools.com/htmldom/prop_loc_pathname.asp" TargetMode="External"/><Relationship Id="rId11" Type="http://schemas.openxmlformats.org/officeDocument/2006/relationships/hyperlink" Target="http://ycchen.im.ncnu.edu.tw/www2011/lab/DomObjsJS.html#location" TargetMode="External"/><Relationship Id="rId5" Type="http://schemas.openxmlformats.org/officeDocument/2006/relationships/hyperlink" Target="http://www.w3schools.com/htmldom/prop_loc_href.asp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://www.w3schools.com/htmldom/prop_loc_hostname.asp" TargetMode="External"/><Relationship Id="rId9" Type="http://schemas.openxmlformats.org/officeDocument/2006/relationships/hyperlink" Target="http://www.w3schools.com/htmldom/prop_loc_search.asp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cchen.im.ncnu.edu.tw/moth/puzz.html?2" TargetMode="External"/><Relationship Id="rId2" Type="http://schemas.openxmlformats.org/officeDocument/2006/relationships/hyperlink" Target="https://ycchen.im.ncnu.edu.tw/moth/puzz.html?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cchen.im.ncnu.edu.tw/moth/puzz.html?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htmldom/met_loc_reload.asp" TargetMode="External"/><Relationship Id="rId2" Type="http://schemas.openxmlformats.org/officeDocument/2006/relationships/hyperlink" Target="http://www.w3schools.com/htmldom/met_loc_assign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3schools.com/htmldom/met_loc_replace.as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htmldom/prop_screen_availwidth.asp" TargetMode="External"/><Relationship Id="rId7" Type="http://schemas.openxmlformats.org/officeDocument/2006/relationships/hyperlink" Target="http://ycchen.im.ncnu.edu.tw/www2011/lab/DomObjsJS.html#screen" TargetMode="External"/><Relationship Id="rId2" Type="http://schemas.openxmlformats.org/officeDocument/2006/relationships/hyperlink" Target="http://www.w3schools.com/htmldom/prop_screen_availheight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schools.com/htmldom/prop_screen_width.asp" TargetMode="External"/><Relationship Id="rId5" Type="http://schemas.openxmlformats.org/officeDocument/2006/relationships/hyperlink" Target="http://www.w3schools.com/htmldom/prop_screen_height.asp" TargetMode="External"/><Relationship Id="rId4" Type="http://schemas.openxmlformats.org/officeDocument/2006/relationships/hyperlink" Target="http://www.w3schools.com/htmldom/prop_screen_colordepth.as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ycchen.im.ncnu.edu.tw/www2011/lab/jslab/screenJS.ht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schools.com/htmldom/met_nav_javaenabled.asp" TargetMode="External"/><Relationship Id="rId3" Type="http://schemas.openxmlformats.org/officeDocument/2006/relationships/hyperlink" Target="http://www.w3schools.com/htmldom/prop_nav_appname.asp" TargetMode="External"/><Relationship Id="rId7" Type="http://schemas.openxmlformats.org/officeDocument/2006/relationships/hyperlink" Target="http://www.w3schools.com/htmldom/prop_nav_useragent.asp" TargetMode="External"/><Relationship Id="rId2" Type="http://schemas.openxmlformats.org/officeDocument/2006/relationships/hyperlink" Target="http://www.w3schools.com/htmldom/prop_nav_appcodename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schools.com/htmldom/prop_nav_platform.asp" TargetMode="External"/><Relationship Id="rId5" Type="http://schemas.openxmlformats.org/officeDocument/2006/relationships/hyperlink" Target="http://www.w3schools.com/htmldom/prop_nav_cookieenabled.asp" TargetMode="External"/><Relationship Id="rId10" Type="http://schemas.openxmlformats.org/officeDocument/2006/relationships/hyperlink" Target="http://ycchen.im.ncnu.edu.tw/www2011/lab/DomObjsJS.html#navigator" TargetMode="External"/><Relationship Id="rId4" Type="http://schemas.openxmlformats.org/officeDocument/2006/relationships/hyperlink" Target="http://www.w3schools.com/htmldom/prop_nav_appversion.asp" TargetMode="External"/><Relationship Id="rId9" Type="http://schemas.openxmlformats.org/officeDocument/2006/relationships/hyperlink" Target="http://www.w3schools.com/htmldom/met_nav_taintenabled.as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3schools.com/jsref/obj_history.asp" TargetMode="External"/><Relationship Id="rId2" Type="http://schemas.openxmlformats.org/officeDocument/2006/relationships/hyperlink" Target="http://w3schools.com/jsref/dom_obj_document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3schools.com/jsref/obj_window.asp" TargetMode="External"/><Relationship Id="rId4" Type="http://schemas.openxmlformats.org/officeDocument/2006/relationships/hyperlink" Target="http://w3schools.com/jsref/obj_location.as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ycchen.im.ncnu.edu.tw/www2011/lab/widthHeight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3schools.com/jsref/obj_window.as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>
            <a:extLst>
              <a:ext uri="{FF2B5EF4-FFF2-40B4-BE49-F238E27FC236}">
                <a16:creationId xmlns:a16="http://schemas.microsoft.com/office/drawing/2014/main" id="{9ECA9BDD-599D-4AC2-8524-5C421D411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538288"/>
          </a:xfrm>
        </p:spPr>
        <p:txBody>
          <a:bodyPr/>
          <a:lstStyle/>
          <a:p>
            <a:pPr eaLnBrk="1" hangingPunct="1"/>
            <a:r>
              <a:rPr lang="en-US" altLang="zh-TW"/>
              <a:t>JavaScript DOM Objects (1)</a:t>
            </a:r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39077A-7609-4D5D-8C98-26D7F4CFD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1468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zh-TW" altLang="en-US" dirty="0"/>
          </a:p>
        </p:txBody>
      </p:sp>
      <p:sp>
        <p:nvSpPr>
          <p:cNvPr id="13316" name="矩形 1">
            <a:extLst>
              <a:ext uri="{FF2B5EF4-FFF2-40B4-BE49-F238E27FC236}">
                <a16:creationId xmlns:a16="http://schemas.microsoft.com/office/drawing/2014/main" id="{D28F94F0-F656-4907-BBD2-EFC208654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5135563"/>
            <a:ext cx="7543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hlinkClick r:id="rId2"/>
              </a:rPr>
              <a:t>https://ycchen.im.ncnu.edu.tw/www2011/lab/DomObjsJS.html</a:t>
            </a:r>
            <a:endParaRPr lang="en-US" altLang="zh-TW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>
            <a:extLst>
              <a:ext uri="{FF2B5EF4-FFF2-40B4-BE49-F238E27FC236}">
                <a16:creationId xmlns:a16="http://schemas.microsoft.com/office/drawing/2014/main" id="{C98FEF16-4783-46E2-8090-DE1270669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/>
              <a:t>window's methods (2/2)</a:t>
            </a:r>
            <a:endParaRPr lang="zh-TW" altLang="en-US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6C208FC4-AF25-4E36-8FE1-5CBA048C97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28025" cy="2595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7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FFFF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Method</a:t>
                      </a:r>
                      <a:endParaRPr lang="zh-TW" sz="1800" kern="100" dirty="0">
                        <a:solidFill>
                          <a:srgbClr val="FFFF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48" marB="1904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FFFF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Description</a:t>
                      </a:r>
                      <a:endParaRPr lang="zh-TW" sz="1800" kern="100" dirty="0">
                        <a:solidFill>
                          <a:srgbClr val="FFFF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48" marB="190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 err="1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moveBy</a:t>
                      </a:r>
                      <a:r>
                        <a:rPr lang="en-US" sz="1800" kern="0" dirty="0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()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48" marB="1904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Moves a window relative to its current position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48" marB="190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 err="1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moveTo</a:t>
                      </a:r>
                      <a:r>
                        <a:rPr lang="en-US" sz="1800" kern="0" dirty="0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()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48" marB="1904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Moves a window to the specified position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48" marB="190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 err="1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resizeBy</a:t>
                      </a:r>
                      <a:r>
                        <a:rPr lang="en-US" sz="1800" kern="0" dirty="0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()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48" marB="1904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Resizes a window by the specified pixels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48" marB="1904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 err="1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resizeTo</a:t>
                      </a:r>
                      <a:r>
                        <a:rPr lang="en-US" sz="1800" kern="0" dirty="0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()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48" marB="1904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Resizes a window to the specified width and height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48" marB="1904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 err="1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scrollBy</a:t>
                      </a:r>
                      <a:r>
                        <a:rPr lang="en-US" sz="1800" kern="0" dirty="0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()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48" marB="1904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Scrolls the content by the specified number of pixels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48" marB="1904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 err="1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scrollTo</a:t>
                      </a:r>
                      <a:r>
                        <a:rPr lang="en-US" sz="1800" kern="0" dirty="0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()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48" marB="1904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Scrolls the content to the specified coordinates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48" marB="1904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557" name="矩形 4">
            <a:extLst>
              <a:ext uri="{FF2B5EF4-FFF2-40B4-BE49-F238E27FC236}">
                <a16:creationId xmlns:a16="http://schemas.microsoft.com/office/drawing/2014/main" id="{0705DC94-04A5-440A-99B0-E1BA0A3D6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600" y="4941888"/>
            <a:ext cx="51430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latin typeface="Arial" panose="020B0604020202020204" pitchFamily="34" charset="0"/>
                <a:hlinkClick r:id="rId2"/>
              </a:rPr>
              <a:t>https://w3schools.com/jsref/obj_window.asp</a:t>
            </a:r>
            <a:endParaRPr lang="en-US" altLang="zh-TW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>
            <a:extLst>
              <a:ext uri="{FF2B5EF4-FFF2-40B4-BE49-F238E27FC236}">
                <a16:creationId xmlns:a16="http://schemas.microsoft.com/office/drawing/2014/main" id="{7063504F-95A2-4598-B6F8-D6E7904C3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Dialog Boxes</a:t>
            </a:r>
            <a:endParaRPr lang="zh-TW" altLang="en-US"/>
          </a:p>
        </p:txBody>
      </p:sp>
      <p:sp>
        <p:nvSpPr>
          <p:cNvPr id="23555" name="內容版面配置區 2">
            <a:extLst>
              <a:ext uri="{FF2B5EF4-FFF2-40B4-BE49-F238E27FC236}">
                <a16:creationId xmlns:a16="http://schemas.microsoft.com/office/drawing/2014/main" id="{986F52D5-9435-4A5B-86D4-A49CB8C51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431925"/>
            <a:ext cx="8610600" cy="425132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TW" sz="2200"/>
              <a:t>alert("Welcome to …!");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zh-TW" sz="2200"/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200"/>
              <a:t>if (confirm("Are you sure to …?")) {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200"/>
              <a:t>	// Yes, do something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200"/>
              <a:t>} else {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200"/>
              <a:t>   // No, do nothing, or other things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200"/>
              <a:t>}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zh-TW" sz="1100"/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200"/>
              <a:t>var nname = prompt("Welcome!\nPlease give a nick name:", "fred");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zh-TW" sz="2200"/>
          </a:p>
        </p:txBody>
      </p:sp>
      <p:pic>
        <p:nvPicPr>
          <p:cNvPr id="23556" name="Picture 5">
            <a:extLst>
              <a:ext uri="{FF2B5EF4-FFF2-40B4-BE49-F238E27FC236}">
                <a16:creationId xmlns:a16="http://schemas.microsoft.com/office/drawing/2014/main" id="{6FBC1383-131C-4131-99CA-2A493CB5B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1168400"/>
            <a:ext cx="28384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>
            <a:extLst>
              <a:ext uri="{FF2B5EF4-FFF2-40B4-BE49-F238E27FC236}">
                <a16:creationId xmlns:a16="http://schemas.microsoft.com/office/drawing/2014/main" id="{22EA9CA9-57C9-4D45-8AF6-4B8DB780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2824163"/>
            <a:ext cx="2819400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>
            <a:extLst>
              <a:ext uri="{FF2B5EF4-FFF2-40B4-BE49-F238E27FC236}">
                <a16:creationId xmlns:a16="http://schemas.microsoft.com/office/drawing/2014/main" id="{D79C49FA-9189-4EFB-A6B1-BC40A73A4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4953000"/>
            <a:ext cx="4648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矩形 1">
            <a:extLst>
              <a:ext uri="{FF2B5EF4-FFF2-40B4-BE49-F238E27FC236}">
                <a16:creationId xmlns:a16="http://schemas.microsoft.com/office/drawing/2014/main" id="{113300B4-3E05-4669-9A48-AC8DF4F22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" y="6302375"/>
            <a:ext cx="6281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hlinkClick r:id="rId5"/>
              </a:rPr>
              <a:t>https://ycchen.im.ncnu.edu.tw/www2011/lab/js-dialog.html</a:t>
            </a:r>
            <a:endParaRPr lang="en-US" altLang="zh-TW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>
            <a:extLst>
              <a:ext uri="{FF2B5EF4-FFF2-40B4-BE49-F238E27FC236}">
                <a16:creationId xmlns:a16="http://schemas.microsoft.com/office/drawing/2014/main" id="{BF69739E-1EE5-44B8-901D-D99F8D39B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window.open(</a:t>
            </a:r>
            <a:r>
              <a:rPr lang="zh-TW" altLang="en-US"/>
              <a:t> 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25603" name="內容版面配置區 2">
            <a:extLst>
              <a:ext uri="{FF2B5EF4-FFF2-40B4-BE49-F238E27FC236}">
                <a16:creationId xmlns:a16="http://schemas.microsoft.com/office/drawing/2014/main" id="{2DA171A2-BCBC-4E88-AB63-490FFB05F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488" y="1371600"/>
            <a:ext cx="8491537" cy="507206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TW" sz="2400" dirty="0" err="1"/>
              <a:t>window.open</a:t>
            </a:r>
            <a:r>
              <a:rPr lang="en-US" altLang="zh-TW" sz="2400" dirty="0"/>
              <a:t>(</a:t>
            </a:r>
            <a:r>
              <a:rPr lang="en-US" altLang="zh-TW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URL, name, specs, replace</a:t>
            </a:r>
            <a:r>
              <a:rPr lang="en-US" altLang="zh-TW" sz="2400" dirty="0"/>
              <a:t>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 dirty="0"/>
              <a:t>var w=</a:t>
            </a:r>
            <a:r>
              <a:rPr lang="en-US" altLang="zh-TW" sz="2400" dirty="0" err="1"/>
              <a:t>window.open</a:t>
            </a:r>
            <a:r>
              <a:rPr lang="en-US" altLang="zh-TW" sz="2400" dirty="0"/>
              <a:t>(</a:t>
            </a:r>
            <a:r>
              <a:rPr lang="en-US" altLang="zh-TW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URL, name, specs, replace</a:t>
            </a:r>
            <a:r>
              <a:rPr lang="en-US" altLang="zh-TW" sz="2400" dirty="0"/>
              <a:t>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 dirty="0"/>
              <a:t>// </a:t>
            </a:r>
            <a:r>
              <a:rPr lang="en-US" altLang="zh-TW" sz="2400" dirty="0" err="1"/>
              <a:t>w.close</a:t>
            </a:r>
            <a:r>
              <a:rPr lang="en-US" altLang="zh-TW" sz="2400" dirty="0"/>
              <a:t>();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zh-TW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en-US" altLang="zh-TW" sz="2400" dirty="0"/>
              <a:t>:</a:t>
            </a:r>
            <a:r>
              <a:rPr lang="zh-TW" altLang="en-US" sz="2400" dirty="0"/>
              <a:t> 字串，網址</a:t>
            </a:r>
            <a:endParaRPr lang="en-US" altLang="zh-TW" sz="2400" dirty="0"/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altLang="zh-TW" sz="2400" dirty="0"/>
              <a:t>:</a:t>
            </a:r>
            <a:r>
              <a:rPr lang="zh-TW" altLang="en-US" sz="2400" dirty="0"/>
              <a:t> 字串，</a:t>
            </a:r>
            <a:r>
              <a:rPr lang="en-US" altLang="zh-TW" sz="2400" dirty="0"/>
              <a:t>window</a:t>
            </a:r>
            <a:r>
              <a:rPr lang="zh-TW" altLang="en-US" sz="2400" dirty="0"/>
              <a:t>名字</a:t>
            </a:r>
            <a:endParaRPr lang="en-US" altLang="zh-TW" sz="2400" dirty="0"/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specs</a:t>
            </a:r>
            <a:r>
              <a:rPr lang="en-US" altLang="zh-TW" sz="2400" dirty="0"/>
              <a:t>:</a:t>
            </a:r>
            <a:r>
              <a:rPr lang="zh-TW" altLang="en-US" sz="2400" dirty="0"/>
              <a:t> 以逗號分開多個項目的字串</a:t>
            </a:r>
            <a:r>
              <a:rPr lang="en-US" altLang="zh-TW" sz="2400" dirty="0"/>
              <a:t>(</a:t>
            </a:r>
            <a:r>
              <a:rPr lang="zh-TW" altLang="en-US" sz="2400" dirty="0"/>
              <a:t>逗號後不要有空白</a:t>
            </a:r>
            <a:r>
              <a:rPr lang="en-US" altLang="zh-TW" sz="2400" dirty="0"/>
              <a:t>), </a:t>
            </a:r>
            <a:r>
              <a:rPr lang="zh-TW" altLang="en-US" sz="2400" dirty="0"/>
              <a:t>例如</a:t>
            </a:r>
            <a:r>
              <a:rPr lang="en-US" altLang="zh-TW" sz="2400" dirty="0"/>
              <a:t>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 dirty="0"/>
              <a:t>	"width=300,height=200,scrollbars=1,location=no"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TW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設定是否出現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scrollbars, status, toolbar, </a:t>
            </a:r>
            <a:r>
              <a:rPr lang="en-US" altLang="zh-TW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menubar</a:t>
            </a:r>
            <a:r>
              <a:rPr lang="en-US" altLang="zh-TW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resizable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TW" alt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設定大小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width, height, top, left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</a:t>
            </a:r>
            <a:r>
              <a:rPr lang="en-US" altLang="zh-TW" sz="2400" dirty="0"/>
              <a:t>:</a:t>
            </a:r>
            <a:r>
              <a:rPr lang="zh-TW" altLang="en-US" sz="2400" dirty="0"/>
              <a:t> </a:t>
            </a:r>
            <a:r>
              <a:rPr lang="en-US" altLang="zh-TW" sz="2400" dirty="0"/>
              <a:t>true </a:t>
            </a:r>
            <a:r>
              <a:rPr lang="zh-TW" altLang="en-US" sz="2400" dirty="0"/>
              <a:t>或</a:t>
            </a:r>
            <a:r>
              <a:rPr lang="en-US" altLang="zh-TW" sz="2400" dirty="0"/>
              <a:t>false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zh-TW" sz="2000" i="1" dirty="0"/>
              <a:t>URL</a:t>
            </a:r>
            <a:r>
              <a:rPr lang="zh-TW" altLang="en-US" sz="2000" dirty="0"/>
              <a:t>是否取代</a:t>
            </a:r>
            <a:r>
              <a:rPr lang="en-US" altLang="zh-TW" sz="2000" dirty="0"/>
              <a:t>history list</a:t>
            </a:r>
            <a:r>
              <a:rPr lang="zh-TW" altLang="en-US" sz="2000" dirty="0"/>
              <a:t>目前文件記錄</a:t>
            </a:r>
            <a:endParaRPr lang="en-US" altLang="zh-TW" sz="2000" dirty="0"/>
          </a:p>
        </p:txBody>
      </p:sp>
      <p:sp>
        <p:nvSpPr>
          <p:cNvPr id="25604" name="矩形 3">
            <a:extLst>
              <a:ext uri="{FF2B5EF4-FFF2-40B4-BE49-F238E27FC236}">
                <a16:creationId xmlns:a16="http://schemas.microsoft.com/office/drawing/2014/main" id="{3DC62828-4529-41A6-BE58-C8FA5CCD3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5295900"/>
            <a:ext cx="2757487" cy="4619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menubar</a:t>
            </a:r>
            <a:r>
              <a:rPr lang="en-US" altLang="zh-TW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=yes|no|1|0</a:t>
            </a:r>
            <a:endParaRPr lang="zh-TW" altLang="en-US" sz="2400" b="1">
              <a:latin typeface="Arial" panose="020B0604020202020204" pitchFamily="34" charset="0"/>
            </a:endParaRPr>
          </a:p>
        </p:txBody>
      </p:sp>
      <p:sp>
        <p:nvSpPr>
          <p:cNvPr id="25605" name="矩形 1">
            <a:extLst>
              <a:ext uri="{FF2B5EF4-FFF2-40B4-BE49-F238E27FC236}">
                <a16:creationId xmlns:a16="http://schemas.microsoft.com/office/drawing/2014/main" id="{809B229F-FAB5-456B-9201-FD18909CD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5072" y="2603500"/>
            <a:ext cx="55668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  <a:hlinkClick r:id="rId2"/>
              </a:rPr>
              <a:t>https://www.w3schools.com/jsref/met_win_open.asp</a:t>
            </a:r>
            <a:endParaRPr lang="en-US" altLang="zh-TW" sz="1800" dirty="0">
              <a:latin typeface="Arial" panose="020B0604020202020204" pitchFamily="34" charset="0"/>
            </a:endParaRPr>
          </a:p>
        </p:txBody>
      </p:sp>
      <p:sp>
        <p:nvSpPr>
          <p:cNvPr id="25606" name="矩形 3">
            <a:extLst>
              <a:ext uri="{FF2B5EF4-FFF2-40B4-BE49-F238E27FC236}">
                <a16:creationId xmlns:a16="http://schemas.microsoft.com/office/drawing/2014/main" id="{BEDCD4F7-BE21-41CB-926F-DB5E25C41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5808663"/>
            <a:ext cx="1249362" cy="4603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top=100</a:t>
            </a:r>
            <a:endParaRPr lang="zh-TW" altLang="en-US" sz="2400">
              <a:latin typeface="Arial" panose="020B0604020202020204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D7A2CE66-EFE2-4237-BA14-E5B243A896EF}"/>
              </a:ext>
            </a:extLst>
          </p:cNvPr>
          <p:cNvSpPr txBox="1"/>
          <p:nvPr/>
        </p:nvSpPr>
        <p:spPr>
          <a:xfrm>
            <a:off x="5467350" y="3063875"/>
            <a:ext cx="278923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latin typeface="+mj-ea"/>
                <a:ea typeface="+mj-ea"/>
              </a:rPr>
              <a:t>注意不同瀏覽器支援情形</a:t>
            </a:r>
            <a:r>
              <a:rPr lang="en-US" altLang="zh-TW" b="1" dirty="0">
                <a:solidFill>
                  <a:srgbClr val="FF0000"/>
                </a:solidFill>
                <a:latin typeface="+mj-ea"/>
                <a:ea typeface="+mj-ea"/>
              </a:rPr>
              <a:t>:</a:t>
            </a:r>
            <a:endParaRPr lang="zh-TW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4C7D5CAD-F886-491F-8623-D3E879B5247B}"/>
              </a:ext>
            </a:extLst>
          </p:cNvPr>
          <p:cNvCxnSpPr/>
          <p:nvPr/>
        </p:nvCxnSpPr>
        <p:spPr>
          <a:xfrm flipH="1">
            <a:off x="4535488" y="3438525"/>
            <a:ext cx="1023937" cy="3921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肘形接點 6">
            <a:extLst>
              <a:ext uri="{FF2B5EF4-FFF2-40B4-BE49-F238E27FC236}">
                <a16:creationId xmlns:a16="http://schemas.microsoft.com/office/drawing/2014/main" id="{4EDE683F-AAB5-467C-B0ED-E3E171EEB129}"/>
              </a:ext>
            </a:extLst>
          </p:cNvPr>
          <p:cNvCxnSpPr>
            <a:stCxn id="2" idx="3"/>
          </p:cNvCxnSpPr>
          <p:nvPr/>
        </p:nvCxnSpPr>
        <p:spPr>
          <a:xfrm flipV="1">
            <a:off x="8256588" y="2990850"/>
            <a:ext cx="182562" cy="257175"/>
          </a:xfrm>
          <a:prstGeom prst="bentConnector2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1064F4C1-F7D2-4A03-B8D1-620552B4385D}"/>
              </a:ext>
            </a:extLst>
          </p:cNvPr>
          <p:cNvGraphicFramePr>
            <a:graphicFrameLocks noGrp="1"/>
          </p:cNvGraphicFramePr>
          <p:nvPr/>
        </p:nvGraphicFramePr>
        <p:xfrm>
          <a:off x="158750" y="619125"/>
          <a:ext cx="8890000" cy="5018086"/>
        </p:xfrm>
        <a:graphic>
          <a:graphicData uri="http://schemas.openxmlformats.org/drawingml/2006/table">
            <a:tbl>
              <a:tblPr/>
              <a:tblGrid>
                <a:gridCol w="228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0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171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en-US" sz="16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channelmode</a:t>
                      </a:r>
                      <a:r>
                        <a:rPr kumimoji="0" lang="en-US" sz="1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=yes|no|1|0</a:t>
                      </a:r>
                    </a:p>
                  </a:txBody>
                  <a:tcPr marL="48415" marR="24208" marT="21819" marB="21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en-US" sz="1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Whether or not to display the window in theater mode. Default is no. </a:t>
                      </a:r>
                      <a:br>
                        <a:rPr kumimoji="0" lang="en-US" sz="1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 only</a:t>
                      </a:r>
                    </a:p>
                  </a:txBody>
                  <a:tcPr marL="24208" marR="24208" marT="21819" marB="218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437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en-US" sz="16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fullscreen</a:t>
                      </a:r>
                      <a:r>
                        <a:rPr kumimoji="0" lang="en-US" sz="1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=yes|no|1|0</a:t>
                      </a:r>
                    </a:p>
                  </a:txBody>
                  <a:tcPr marL="48415" marR="24208" marT="21819" marB="21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en-US" sz="1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Whether or not to display the browser in full-screen mode. Default is no. A window in full-screen mode must also be in theater mode. IE only</a:t>
                      </a:r>
                    </a:p>
                  </a:txBody>
                  <a:tcPr marL="24208" marR="24208" marT="21819" marB="218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90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effectLst/>
                        </a:rPr>
                        <a:t>height=pixels</a:t>
                      </a:r>
                    </a:p>
                  </a:txBody>
                  <a:tcPr marL="48415" marR="24208" marT="21819" marB="21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The height of the window. Min. value is 100</a:t>
                      </a:r>
                    </a:p>
                  </a:txBody>
                  <a:tcPr marL="24208" marR="24208" marT="21819" marB="218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90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effectLst/>
                        </a:rPr>
                        <a:t>left=pixels</a:t>
                      </a:r>
                    </a:p>
                  </a:txBody>
                  <a:tcPr marL="48415" marR="24208" marT="21819" marB="21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The left position of the window. Negative values not allowed</a:t>
                      </a:r>
                    </a:p>
                  </a:txBody>
                  <a:tcPr marL="24208" marR="24208" marT="21819" marB="218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904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en-US" sz="1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location=yes|no|1|0</a:t>
                      </a:r>
                    </a:p>
                  </a:txBody>
                  <a:tcPr marL="48415" marR="24208" marT="21819" marB="21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en-US" sz="1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Whether or not to display the address field. Opera only</a:t>
                      </a:r>
                    </a:p>
                  </a:txBody>
                  <a:tcPr marL="24208" marR="24208" marT="21819" marB="218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90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 err="1">
                          <a:effectLst/>
                        </a:rPr>
                        <a:t>menubar</a:t>
                      </a:r>
                      <a:r>
                        <a:rPr lang="en-US" sz="1600" b="1" dirty="0">
                          <a:effectLst/>
                        </a:rPr>
                        <a:t>=yes|no|1|0</a:t>
                      </a:r>
                    </a:p>
                  </a:txBody>
                  <a:tcPr marL="48415" marR="24208" marT="21819" marB="21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Whether or not to display the menu bar</a:t>
                      </a:r>
                    </a:p>
                  </a:txBody>
                  <a:tcPr marL="24208" marR="24208" marT="21819" marB="218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904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en-US" sz="1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resizable=yes|no|1|0</a:t>
                      </a:r>
                    </a:p>
                  </a:txBody>
                  <a:tcPr marL="48415" marR="24208" marT="21819" marB="21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en-US" sz="1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Whether or not the window is resizable. IE only</a:t>
                      </a:r>
                    </a:p>
                  </a:txBody>
                  <a:tcPr marL="24208" marR="24208" marT="21819" marB="218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171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en-US" sz="1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scrollbars=yes|no|1|0</a:t>
                      </a:r>
                    </a:p>
                  </a:txBody>
                  <a:tcPr marL="48415" marR="24208" marT="21819" marB="21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en-US" sz="1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Whether or not to display scroll bars. IE, Firefox &amp; Opera only</a:t>
                      </a:r>
                    </a:p>
                  </a:txBody>
                  <a:tcPr marL="24208" marR="24208" marT="21819" marB="218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90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effectLst/>
                        </a:rPr>
                        <a:t>status=yes|no|1|0</a:t>
                      </a:r>
                    </a:p>
                  </a:txBody>
                  <a:tcPr marL="48415" marR="24208" marT="21819" marB="21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Whether or not to add a status bar</a:t>
                      </a:r>
                    </a:p>
                  </a:txBody>
                  <a:tcPr marL="24208" marR="24208" marT="21819" marB="218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817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 err="1">
                          <a:effectLst/>
                        </a:rPr>
                        <a:t>titlebar</a:t>
                      </a:r>
                      <a:r>
                        <a:rPr lang="en-US" sz="1600" b="1" dirty="0">
                          <a:effectLst/>
                        </a:rPr>
                        <a:t>=yes|no|1|0</a:t>
                      </a:r>
                    </a:p>
                  </a:txBody>
                  <a:tcPr marL="48415" marR="24208" marT="21819" marB="21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Whether or not to display the title bar. Ignored unless the calling application is an HTML Application or a trusted dialog box</a:t>
                      </a:r>
                    </a:p>
                  </a:txBody>
                  <a:tcPr marL="24208" marR="24208" marT="21819" marB="218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90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toolbar=yes|no|1|0</a:t>
                      </a:r>
                    </a:p>
                  </a:txBody>
                  <a:tcPr marL="48415" marR="24208" marT="21819" marB="21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Whether or not to display the browser toolbar. IE and Firefox only</a:t>
                      </a:r>
                    </a:p>
                  </a:txBody>
                  <a:tcPr marL="24208" marR="24208" marT="21819" marB="218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90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effectLst/>
                        </a:rPr>
                        <a:t>top=pixels</a:t>
                      </a:r>
                    </a:p>
                  </a:txBody>
                  <a:tcPr marL="48415" marR="24208" marT="21819" marB="21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The top position of the window. Negative values not allowed</a:t>
                      </a:r>
                    </a:p>
                  </a:txBody>
                  <a:tcPr marL="24208" marR="24208" marT="21819" marB="218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90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effectLst/>
                        </a:rPr>
                        <a:t>width=pixels</a:t>
                      </a:r>
                    </a:p>
                  </a:txBody>
                  <a:tcPr marL="48415" marR="24208" marT="21819" marB="21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The width of the window. Min. value is 100</a:t>
                      </a:r>
                    </a:p>
                  </a:txBody>
                  <a:tcPr marL="24208" marR="24208" marT="21819" marB="218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內容版面配置區 2">
            <a:extLst>
              <a:ext uri="{FF2B5EF4-FFF2-40B4-BE49-F238E27FC236}">
                <a16:creationId xmlns:a16="http://schemas.microsoft.com/office/drawing/2014/main" id="{715B51AB-0414-41F5-98B1-5292B5E4931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2575" y="217488"/>
            <a:ext cx="8502650" cy="4686300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zh-TW" sz="2400">
                <a:latin typeface="Times New Roman" panose="02020603050405020304" pitchFamily="18" charset="0"/>
                <a:cs typeface="Times New Roman" panose="02020603050405020304" pitchFamily="18" charset="0"/>
              </a:rPr>
              <a:t>var strf = "width=600,height=400,menubar=0,scrollbars=no";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zh-TW" sz="2400">
                <a:latin typeface="Times New Roman" panose="02020603050405020304" pitchFamily="18" charset="0"/>
                <a:cs typeface="Times New Roman" panose="02020603050405020304" pitchFamily="18" charset="0"/>
              </a:rPr>
              <a:t>window.open("http://www.im.ncnu.edu.tw/", "NCNU", strf);</a:t>
            </a:r>
            <a:endParaRPr lang="zh-TW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Picture 5">
            <a:extLst>
              <a:ext uri="{FF2B5EF4-FFF2-40B4-BE49-F238E27FC236}">
                <a16:creationId xmlns:a16="http://schemas.microsoft.com/office/drawing/2014/main" id="{0460712D-35CD-413B-95B8-AE315FB0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739900"/>
            <a:ext cx="5867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8">
            <a:extLst>
              <a:ext uri="{FF2B5EF4-FFF2-40B4-BE49-F238E27FC236}">
                <a16:creationId xmlns:a16="http://schemas.microsoft.com/office/drawing/2014/main" id="{5D76590E-C326-42E1-A831-B5C6DAEB2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3473450"/>
            <a:ext cx="8842375" cy="3292475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function open_win(loc, form, id , name, error)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   var ldata = "" + loc;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   loc = loc+"?form="+form+"&amp;form_id="+id+"&amp;form_name="+name;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   if ( error )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      loc = loc + "&amp;error=1";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   }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   self.win_child=</a:t>
            </a:r>
            <a:r>
              <a:rPr lang="en-US" altLang="zh-TW" sz="1600" b="1">
                <a:solidFill>
                  <a:srgbClr val="FF0000"/>
                </a:solidFill>
                <a:latin typeface="Arial" panose="020B0604020202020204" pitchFamily="34" charset="0"/>
              </a:rPr>
              <a:t>open</a:t>
            </a:r>
            <a:r>
              <a:rPr lang="en-US" altLang="zh-TW" sz="160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altLang="zh-TW" sz="1600">
                <a:latin typeface="Arial" panose="020B0604020202020204" pitchFamily="34" charset="0"/>
              </a:rPr>
              <a:t>loc,"getcode", \</a:t>
            </a:r>
            <a:br>
              <a:rPr lang="en-US" altLang="zh-TW" sz="1600">
                <a:latin typeface="Arial" panose="020B0604020202020204" pitchFamily="34" charset="0"/>
              </a:rPr>
            </a:br>
            <a:r>
              <a:rPr lang="en-US" altLang="zh-TW" sz="1600">
                <a:latin typeface="Arial" panose="020B0604020202020204" pitchFamily="34" charset="0"/>
              </a:rPr>
              <a:t>      "directories=no,location=no,menubar=no,toolbar=no,scrollbars=yes,height=400,width=630"</a:t>
            </a:r>
            <a:r>
              <a:rPr lang="en-US" altLang="zh-TW" sz="160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r>
              <a:rPr lang="en-US" altLang="zh-TW" sz="1600">
                <a:latin typeface="Arial" panose="020B0604020202020204" pitchFamily="34" charset="0"/>
              </a:rPr>
              <a:t>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   self.win_child.rtn_id=id;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   self.win_child.rtn_name=name;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   self.win_child.win_parent=self;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}</a:t>
            </a:r>
            <a:endParaRPr lang="zh-TW" altLang="en-US" sz="1600">
              <a:latin typeface="Arial" panose="020B0604020202020204" pitchFamily="34" charset="0"/>
            </a:endParaRPr>
          </a:p>
        </p:txBody>
      </p:sp>
      <p:sp>
        <p:nvSpPr>
          <p:cNvPr id="28675" name="矩形 3">
            <a:extLst>
              <a:ext uri="{FF2B5EF4-FFF2-40B4-BE49-F238E27FC236}">
                <a16:creationId xmlns:a16="http://schemas.microsoft.com/office/drawing/2014/main" id="{9C9B69DA-1E93-4495-AE39-EF1D3964F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107950"/>
            <a:ext cx="2954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hlinkClick r:id="rId2"/>
              </a:rPr>
              <a:t>https://tw.stock.yahoo.com/</a:t>
            </a:r>
            <a:endParaRPr lang="en-US" altLang="zh-TW" sz="1800">
              <a:latin typeface="Arial" panose="020B0604020202020204" pitchFamily="34" charset="0"/>
            </a:endParaRP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EEF3853B-FF35-4A9E-988B-548D24C64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85"/>
          <a:stretch>
            <a:fillRect/>
          </a:stretch>
        </p:blipFill>
        <p:spPr bwMode="auto">
          <a:xfrm>
            <a:off x="3895725" y="1173163"/>
            <a:ext cx="5119688" cy="1990725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E4610BD0-1993-45A1-AA6E-D5F3761EF6EF}"/>
              </a:ext>
            </a:extLst>
          </p:cNvPr>
          <p:cNvSpPr/>
          <p:nvPr/>
        </p:nvSpPr>
        <p:spPr>
          <a:xfrm>
            <a:off x="4059238" y="2798763"/>
            <a:ext cx="722312" cy="282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678" name="矩形 5">
            <a:extLst>
              <a:ext uri="{FF2B5EF4-FFF2-40B4-BE49-F238E27FC236}">
                <a16:creationId xmlns:a16="http://schemas.microsoft.com/office/drawing/2014/main" id="{A74B8538-BCE6-403E-8938-B6C6C312C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468313"/>
            <a:ext cx="8531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&lt;a href="</a:t>
            </a:r>
            <a:r>
              <a:rPr lang="en-US" altLang="zh-TW" sz="1800">
                <a:latin typeface="Arial" panose="020B0604020202020204" pitchFamily="34" charset="0"/>
                <a:hlinkClick r:id="rId4"/>
              </a:rPr>
              <a:t>javascript:open_win('/h/kimosel.php','menu','stock_id','stock_name')</a:t>
            </a:r>
            <a:r>
              <a:rPr lang="en-US" altLang="zh-TW" sz="1800">
                <a:latin typeface="Arial" panose="020B0604020202020204" pitchFamily="34" charset="0"/>
              </a:rPr>
              <a:t>" </a:t>
            </a:r>
            <a:r>
              <a:rPr lang="zh-TW" altLang="en-US" sz="1800">
                <a:latin typeface="Arial" panose="020B0604020202020204" pitchFamily="34" charset="0"/>
              </a:rPr>
              <a:t> </a:t>
            </a:r>
            <a:r>
              <a:rPr lang="en-US" altLang="zh-TW" sz="1800">
                <a:latin typeface="Arial" panose="020B0604020202020204" pitchFamily="34" charset="0"/>
              </a:rPr>
              <a:t>…&gt; &lt;img name="button01" src="…"  … /&gt;&lt;/a&gt;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8679" name="矩形 6">
            <a:extLst>
              <a:ext uri="{FF2B5EF4-FFF2-40B4-BE49-F238E27FC236}">
                <a16:creationId xmlns:a16="http://schemas.microsoft.com/office/drawing/2014/main" id="{288FEE12-BD5C-4F3F-93B8-F4F547EB8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810000"/>
            <a:ext cx="5002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hlinkClick r:id="rId5"/>
              </a:rPr>
              <a:t>https://s.yimg.com/f/i/tw/stock/img06/stock22.js</a:t>
            </a:r>
            <a:endParaRPr lang="en-US" altLang="zh-TW" sz="1800">
              <a:latin typeface="Arial" panose="020B0604020202020204" pitchFamily="34" charset="0"/>
            </a:endParaRP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66707A66-DDC7-45C0-9980-9673DA51739F}"/>
              </a:ext>
            </a:extLst>
          </p:cNvPr>
          <p:cNvCxnSpPr/>
          <p:nvPr/>
        </p:nvCxnSpPr>
        <p:spPr>
          <a:xfrm>
            <a:off x="3484563" y="1116013"/>
            <a:ext cx="620712" cy="1746250"/>
          </a:xfrm>
          <a:prstGeom prst="line">
            <a:avLst/>
          </a:prstGeom>
          <a:ln w="57150">
            <a:solidFill>
              <a:srgbClr val="FF000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1" name="矩形 11">
            <a:extLst>
              <a:ext uri="{FF2B5EF4-FFF2-40B4-BE49-F238E27FC236}">
                <a16:creationId xmlns:a16="http://schemas.microsoft.com/office/drawing/2014/main" id="{09A9CD0D-4A50-41C7-A827-967F7AA8E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1766888"/>
            <a:ext cx="3328987" cy="1323975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&lt;form name="menu" …&gt;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&lt;input value="</a:t>
            </a:r>
            <a:r>
              <a:rPr lang="zh-TW" altLang="en-US" sz="1600">
                <a:latin typeface="Arial" panose="020B0604020202020204" pitchFamily="34" charset="0"/>
              </a:rPr>
              <a:t>輸入台股代號</a:t>
            </a:r>
            <a:r>
              <a:rPr lang="en-US" altLang="zh-TW" sz="1600">
                <a:latin typeface="Arial" panose="020B0604020202020204" pitchFamily="34" charset="0"/>
              </a:rPr>
              <a:t>/</a:t>
            </a:r>
            <a:r>
              <a:rPr lang="zh-TW" altLang="en-US" sz="1600">
                <a:latin typeface="Arial" panose="020B0604020202020204" pitchFamily="34" charset="0"/>
              </a:rPr>
              <a:t>名稱</a:t>
            </a:r>
            <a:r>
              <a:rPr lang="en-US" altLang="zh-TW" sz="1600">
                <a:latin typeface="Arial" panose="020B0604020202020204" pitchFamily="34" charset="0"/>
              </a:rPr>
              <a:t>" id="stock_id" name="stock_id" /&gt;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/form&gt;</a:t>
            </a:r>
            <a:endParaRPr lang="zh-TW" altLang="en-US" sz="1600">
              <a:latin typeface="Arial" panose="020B0604020202020204" pitchFamily="34" charset="0"/>
            </a:endParaRPr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2A6EC496-2C52-4778-A7D8-32CA94516FA7}"/>
              </a:ext>
            </a:extLst>
          </p:cNvPr>
          <p:cNvSpPr/>
          <p:nvPr/>
        </p:nvSpPr>
        <p:spPr>
          <a:xfrm>
            <a:off x="4773613" y="2825750"/>
            <a:ext cx="895350" cy="28257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弧形 14">
            <a:extLst>
              <a:ext uri="{FF2B5EF4-FFF2-40B4-BE49-F238E27FC236}">
                <a16:creationId xmlns:a16="http://schemas.microsoft.com/office/drawing/2014/main" id="{3D9081CE-1CD1-4E8E-800B-F996C06BFC61}"/>
              </a:ext>
            </a:extLst>
          </p:cNvPr>
          <p:cNvSpPr/>
          <p:nvPr/>
        </p:nvSpPr>
        <p:spPr>
          <a:xfrm rot="16200000" flipH="1">
            <a:off x="3842544" y="2164556"/>
            <a:ext cx="554038" cy="1920875"/>
          </a:xfrm>
          <a:prstGeom prst="arc">
            <a:avLst>
              <a:gd name="adj1" fmla="val 16200000"/>
              <a:gd name="adj2" fmla="val 5477165"/>
            </a:avLst>
          </a:prstGeom>
          <a:ln w="3810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102FF60-297D-4770-BD69-257490DA1F0D}"/>
              </a:ext>
            </a:extLst>
          </p:cNvPr>
          <p:cNvSpPr/>
          <p:nvPr/>
        </p:nvSpPr>
        <p:spPr>
          <a:xfrm>
            <a:off x="3130550" y="71438"/>
            <a:ext cx="19097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Yahoo!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奇摩股市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">
            <a:extLst>
              <a:ext uri="{FF2B5EF4-FFF2-40B4-BE49-F238E27FC236}">
                <a16:creationId xmlns:a16="http://schemas.microsoft.com/office/drawing/2014/main" id="{CCAE65E3-D56B-4D49-A5C7-AE33B142E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8" y="16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  <a:hlinkClick r:id="rId2"/>
              </a:rPr>
              <a:t>https://tw.stock.yahoo.com/h/kimosel.php?form=menu&amp;form_id=stock_id&amp;form_name=stock_name</a:t>
            </a:r>
            <a:endParaRPr lang="en-US" altLang="zh-TW" sz="1600">
              <a:latin typeface="Arial" panose="020B0604020202020204" pitchFamily="34" charset="0"/>
            </a:endParaRP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AB39A1FF-55F8-4195-B79E-2717338CE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1049338"/>
            <a:ext cx="474662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矩形 3">
            <a:extLst>
              <a:ext uri="{FF2B5EF4-FFF2-40B4-BE49-F238E27FC236}">
                <a16:creationId xmlns:a16="http://schemas.microsoft.com/office/drawing/2014/main" id="{C5D5D7B4-EEE4-4E19-9FE9-EB36F6D26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582613"/>
            <a:ext cx="826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&lt;a class=none href="javascript:setid('2330','</a:t>
            </a:r>
            <a:r>
              <a:rPr lang="zh-TW" altLang="en-US" sz="1800">
                <a:latin typeface="Arial" panose="020B0604020202020204" pitchFamily="34" charset="0"/>
              </a:rPr>
              <a:t>台積電</a:t>
            </a:r>
            <a:r>
              <a:rPr lang="en-US" altLang="zh-TW" sz="1800">
                <a:latin typeface="Arial" panose="020B0604020202020204" pitchFamily="34" charset="0"/>
              </a:rPr>
              <a:t>');"&gt;2330 </a:t>
            </a:r>
            <a:r>
              <a:rPr lang="zh-TW" altLang="en-US" sz="1800">
                <a:latin typeface="Arial" panose="020B0604020202020204" pitchFamily="34" charset="0"/>
              </a:rPr>
              <a:t>台積電</a:t>
            </a:r>
            <a:r>
              <a:rPr lang="en-US" altLang="zh-TW" sz="1800">
                <a:latin typeface="Arial" panose="020B0604020202020204" pitchFamily="34" charset="0"/>
              </a:rPr>
              <a:t>&lt;/a&gt;&lt;/TD&gt;</a:t>
            </a:r>
          </a:p>
        </p:txBody>
      </p:sp>
      <p:sp>
        <p:nvSpPr>
          <p:cNvPr id="29701" name="矩形 5">
            <a:extLst>
              <a:ext uri="{FF2B5EF4-FFF2-40B4-BE49-F238E27FC236}">
                <a16:creationId xmlns:a16="http://schemas.microsoft.com/office/drawing/2014/main" id="{AB2AA6A6-1301-474C-B287-4B7827F7C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" y="3375025"/>
            <a:ext cx="56689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function setid(id, name)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if (opener.document.menu.stock_id != null)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   opener.document.menu.stock_id.value=id;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}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if (opener.document.menu.s != null)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   opener.document.menu.s.value=id;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}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if (opener.document.menu.stock_name != null)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   opener.document.menu.stock_name.value=name;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}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self.close();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}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A02E493C-D18F-4F32-8685-8FE908245805}"/>
              </a:ext>
            </a:extLst>
          </p:cNvPr>
          <p:cNvSpPr/>
          <p:nvPr/>
        </p:nvSpPr>
        <p:spPr>
          <a:xfrm>
            <a:off x="6940550" y="3044825"/>
            <a:ext cx="804863" cy="284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9" name="肘形接點 8">
            <a:extLst>
              <a:ext uri="{FF2B5EF4-FFF2-40B4-BE49-F238E27FC236}">
                <a16:creationId xmlns:a16="http://schemas.microsoft.com/office/drawing/2014/main" id="{A9ADDE2E-86D7-4F50-8C01-F184ACBB3B78}"/>
              </a:ext>
            </a:extLst>
          </p:cNvPr>
          <p:cNvCxnSpPr>
            <a:stCxn id="8" idx="2"/>
            <a:endCxn id="29700" idx="2"/>
          </p:cNvCxnSpPr>
          <p:nvPr/>
        </p:nvCxnSpPr>
        <p:spPr>
          <a:xfrm rot="10800000">
            <a:off x="4352925" y="950913"/>
            <a:ext cx="2587625" cy="2235200"/>
          </a:xfrm>
          <a:prstGeom prst="bentConnector2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>
            <a:extLst>
              <a:ext uri="{FF2B5EF4-FFF2-40B4-BE49-F238E27FC236}">
                <a16:creationId xmlns:a16="http://schemas.microsoft.com/office/drawing/2014/main" id="{A676159E-962A-4906-8D7E-46330ECCC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/>
              <a:t>setInterval(), clearInterval()</a:t>
            </a:r>
            <a:endParaRPr lang="zh-TW" altLang="en-US" sz="3600"/>
          </a:p>
        </p:txBody>
      </p:sp>
      <p:sp>
        <p:nvSpPr>
          <p:cNvPr id="30723" name="內容版面配置區 2">
            <a:extLst>
              <a:ext uri="{FF2B5EF4-FFF2-40B4-BE49-F238E27FC236}">
                <a16:creationId xmlns:a16="http://schemas.microsoft.com/office/drawing/2014/main" id="{3CDD3100-B9E9-45E9-8453-2891CD6C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725" y="1836738"/>
            <a:ext cx="8534400" cy="4686300"/>
          </a:xfrm>
        </p:spPr>
        <p:txBody>
          <a:bodyPr/>
          <a:lstStyle/>
          <a:p>
            <a:pPr>
              <a:spcBef>
                <a:spcPts val="200"/>
              </a:spcBef>
              <a:buFont typeface="Wingdings 2" panose="05020102010507070707" pitchFamily="18" charset="2"/>
              <a:buNone/>
            </a:pPr>
            <a:r>
              <a:rPr lang="en-US" altLang="zh-TW" sz="2000">
                <a:latin typeface="Times New Roman" panose="02020603050405020304" pitchFamily="18" charset="0"/>
                <a:cs typeface="Times New Roman" panose="02020603050405020304" pitchFamily="18" charset="0"/>
              </a:rPr>
              <a:t>var int;</a:t>
            </a:r>
          </a:p>
          <a:p>
            <a:pPr>
              <a:spcBef>
                <a:spcPts val="200"/>
              </a:spcBef>
              <a:buFont typeface="Wingdings 2" panose="05020102010507070707" pitchFamily="18" charset="2"/>
              <a:buNone/>
            </a:pPr>
            <a:r>
              <a:rPr lang="en-US" altLang="zh-TW" sz="2000">
                <a:latin typeface="Times New Roman" panose="02020603050405020304" pitchFamily="18" charset="0"/>
                <a:cs typeface="Times New Roman" panose="02020603050405020304" pitchFamily="18" charset="0"/>
              </a:rPr>
              <a:t>window.onload = function() {</a:t>
            </a:r>
          </a:p>
          <a:p>
            <a:pPr>
              <a:spcBef>
                <a:spcPts val="200"/>
              </a:spcBef>
              <a:buFont typeface="Wingdings 2" panose="05020102010507070707" pitchFamily="18" charset="2"/>
              <a:buNone/>
            </a:pPr>
            <a:r>
              <a:rPr lang="en-US" altLang="zh-TW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int=window.setInterval("clock()", 1000);</a:t>
            </a:r>
          </a:p>
          <a:p>
            <a:pPr>
              <a:spcBef>
                <a:spcPts val="200"/>
              </a:spcBef>
              <a:buFont typeface="Wingdings 2" panose="05020102010507070707" pitchFamily="18" charset="2"/>
              <a:buNone/>
            </a:pPr>
            <a:r>
              <a:rPr lang="en-US" altLang="zh-TW" sz="200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>
              <a:spcBef>
                <a:spcPts val="200"/>
              </a:spcBef>
              <a:buFont typeface="Wingdings 2" panose="05020102010507070707" pitchFamily="18" charset="2"/>
              <a:buNone/>
            </a:pPr>
            <a:r>
              <a:rPr lang="en-US" altLang="zh-TW" sz="2000">
                <a:latin typeface="Times New Roman" panose="02020603050405020304" pitchFamily="18" charset="0"/>
                <a:cs typeface="Times New Roman" panose="02020603050405020304" pitchFamily="18" charset="0"/>
              </a:rPr>
              <a:t>function clock( )  {</a:t>
            </a:r>
          </a:p>
          <a:p>
            <a:pPr>
              <a:spcBef>
                <a:spcPts val="200"/>
              </a:spcBef>
              <a:buFont typeface="Wingdings 2" panose="05020102010507070707" pitchFamily="18" charset="2"/>
              <a:buNone/>
            </a:pPr>
            <a:r>
              <a:rPr lang="en-US" altLang="zh-TW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var t=new Date();</a:t>
            </a:r>
          </a:p>
          <a:p>
            <a:pPr>
              <a:spcBef>
                <a:spcPts val="200"/>
              </a:spcBef>
              <a:buFont typeface="Wingdings 2" panose="05020102010507070707" pitchFamily="18" charset="2"/>
              <a:buNone/>
            </a:pPr>
            <a:r>
              <a:rPr lang="en-US" altLang="zh-TW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var hh = t.getHours( ); var mm = t.getMinutes( ); var ss = t.getSeconds( );</a:t>
            </a:r>
          </a:p>
          <a:p>
            <a:pPr>
              <a:spcBef>
                <a:spcPts val="200"/>
              </a:spcBef>
              <a:buFont typeface="Wingdings 2" panose="05020102010507070707" pitchFamily="18" charset="2"/>
              <a:buNone/>
            </a:pPr>
            <a:r>
              <a:rPr lang="en-US" altLang="zh-TW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hh = (hh&lt;10) ? "0"+hh : hh;</a:t>
            </a:r>
          </a:p>
          <a:p>
            <a:pPr>
              <a:spcBef>
                <a:spcPts val="200"/>
              </a:spcBef>
              <a:buFont typeface="Wingdings 2" panose="05020102010507070707" pitchFamily="18" charset="2"/>
              <a:buNone/>
            </a:pPr>
            <a:r>
              <a:rPr lang="en-US" altLang="zh-TW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mm = (mm&lt;10) ? "0"+mm : mm;</a:t>
            </a:r>
          </a:p>
          <a:p>
            <a:pPr>
              <a:spcBef>
                <a:spcPts val="200"/>
              </a:spcBef>
              <a:buFont typeface="Wingdings 2" panose="05020102010507070707" pitchFamily="18" charset="2"/>
              <a:buNone/>
            </a:pPr>
            <a:r>
              <a:rPr lang="en-US" altLang="zh-TW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ss= (ss&lt;10) ? "0"+ss : ss;</a:t>
            </a:r>
          </a:p>
          <a:p>
            <a:pPr>
              <a:spcBef>
                <a:spcPts val="200"/>
              </a:spcBef>
              <a:buFont typeface="Wingdings 2" panose="05020102010507070707" pitchFamily="18" charset="2"/>
              <a:buNone/>
            </a:pPr>
            <a:r>
              <a:rPr lang="en-US" altLang="zh-TW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document.getElementById("clock").innerHTML=hh+":"+mm+":"+ss;</a:t>
            </a:r>
          </a:p>
          <a:p>
            <a:pPr>
              <a:spcBef>
                <a:spcPts val="200"/>
              </a:spcBef>
              <a:buFont typeface="Wingdings 2" panose="05020102010507070707" pitchFamily="18" charset="2"/>
              <a:buNone/>
            </a:pPr>
            <a:r>
              <a:rPr lang="en-US" altLang="zh-TW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}</a:t>
            </a:r>
          </a:p>
          <a:p>
            <a:pPr>
              <a:spcBef>
                <a:spcPts val="200"/>
              </a:spcBef>
              <a:buFont typeface="Wingdings 2" panose="05020102010507070707" pitchFamily="18" charset="2"/>
              <a:buNone/>
            </a:pPr>
            <a:r>
              <a:rPr lang="en-US" altLang="zh-TW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spcBef>
                <a:spcPts val="200"/>
              </a:spcBef>
              <a:buFont typeface="Wingdings 2" panose="05020102010507070707" pitchFamily="18" charset="2"/>
              <a:buNone/>
            </a:pPr>
            <a:r>
              <a:rPr lang="en-US" altLang="zh-TW" sz="2000">
                <a:latin typeface="Times New Roman" panose="02020603050405020304" pitchFamily="18" charset="0"/>
                <a:cs typeface="Times New Roman" panose="02020603050405020304" pitchFamily="18" charset="0"/>
              </a:rPr>
              <a:t>window.clearInterval(int);</a:t>
            </a:r>
          </a:p>
          <a:p>
            <a:pPr>
              <a:spcBef>
                <a:spcPts val="200"/>
              </a:spcBef>
              <a:buFont typeface="Wingdings 2" panose="05020102010507070707" pitchFamily="18" charset="2"/>
              <a:buNone/>
            </a:pPr>
            <a:endParaRPr lang="zh-TW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id="{8AECE469-0239-4B83-8904-1A4F7CD2E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1430338"/>
            <a:ext cx="184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矩形 1">
            <a:extLst>
              <a:ext uri="{FF2B5EF4-FFF2-40B4-BE49-F238E27FC236}">
                <a16:creationId xmlns:a16="http://schemas.microsoft.com/office/drawing/2014/main" id="{A16C9DEC-F250-4170-B38C-6B38407AC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1458913"/>
            <a:ext cx="6340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hlinkClick r:id="rId3"/>
              </a:rPr>
              <a:t>https://ycchen.im.ncnu.edu.tw/www2011/lab/winTimeJS.html</a:t>
            </a: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30726" name="矩形 1">
            <a:extLst>
              <a:ext uri="{FF2B5EF4-FFF2-40B4-BE49-F238E27FC236}">
                <a16:creationId xmlns:a16="http://schemas.microsoft.com/office/drawing/2014/main" id="{18B1FD05-14AB-4582-AB0D-47A5C8094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213" y="6059488"/>
            <a:ext cx="4416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hlinkClick r:id="rId4"/>
              </a:rPr>
              <a:t>http://ycchen.im.ncnu.edu.tw/AlarmClock/</a:t>
            </a:r>
            <a:endParaRPr lang="zh-TW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>
            <a:extLst>
              <a:ext uri="{FF2B5EF4-FFF2-40B4-BE49-F238E27FC236}">
                <a16:creationId xmlns:a16="http://schemas.microsoft.com/office/drawing/2014/main" id="{1AFDFF0E-FB8B-48B4-92D5-2C03FEE5B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setTimeOut()</a:t>
            </a:r>
            <a:endParaRPr lang="zh-TW" altLang="en-US"/>
          </a:p>
        </p:txBody>
      </p:sp>
      <p:sp>
        <p:nvSpPr>
          <p:cNvPr id="31747" name="內容版面配置區 2">
            <a:extLst>
              <a:ext uri="{FF2B5EF4-FFF2-40B4-BE49-F238E27FC236}">
                <a16:creationId xmlns:a16="http://schemas.microsoft.com/office/drawing/2014/main" id="{BAC0F8A9-E44A-4CEF-85B5-F24376658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38" y="1455738"/>
            <a:ext cx="8229600" cy="46863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TW" sz="2000">
                <a:latin typeface="Bookman Old Style" panose="02050604050505020204" pitchFamily="18" charset="0"/>
              </a:rPr>
              <a:t>function hideMenu() {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000">
                <a:latin typeface="Bookman Old Style" panose="02050604050505020204" pitchFamily="18" charset="0"/>
              </a:rPr>
              <a:t>   var pos=parseInt(sMenu.style.left);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000">
                <a:latin typeface="Bookman Old Style" panose="02050604050505020204" pitchFamily="18" charset="0"/>
              </a:rPr>
              <a:t>   pos -=2;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000">
                <a:latin typeface="Bookman Old Style" panose="02050604050505020204" pitchFamily="18" charset="0"/>
              </a:rPr>
              <a:t>   sMenu.style.left=pos+"px";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000">
                <a:latin typeface="Bookman Old Style" panose="02050604050505020204" pitchFamily="18" charset="0"/>
              </a:rPr>
              <a:t>   if (pos&gt;-136)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000">
                <a:latin typeface="Bookman Old Style" panose="02050604050505020204" pitchFamily="18" charset="0"/>
              </a:rPr>
              <a:t>        window.setTimeout("hideMenu()", 5);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000">
                <a:latin typeface="Bookman Old Style" panose="02050604050505020204" pitchFamily="18" charset="0"/>
              </a:rPr>
              <a:t>   …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000">
                <a:latin typeface="Bookman Old Style" panose="02050604050505020204" pitchFamily="18" charset="0"/>
              </a:rPr>
              <a:t>}</a:t>
            </a:r>
            <a:endParaRPr lang="en-US" altLang="zh-TW" sz="2000">
              <a:latin typeface="Bookman Old Style" panose="02050604050505020204" pitchFamily="18" charset="0"/>
              <a:hlinkClick r:id="rId2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zh-TW" sz="2000">
              <a:latin typeface="Bookman Old Style" panose="02050604050505020204" pitchFamily="18" charset="0"/>
              <a:hlinkClick r:id="rId2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zh-TW" sz="2000">
              <a:latin typeface="Bookman Old Style" panose="02050604050505020204" pitchFamily="18" charset="0"/>
              <a:hlinkClick r:id="rId2"/>
            </a:endParaRPr>
          </a:p>
          <a:p>
            <a:pPr>
              <a:buFont typeface="Wingdings 2" panose="05020102010507070707" pitchFamily="18" charset="2"/>
              <a:buNone/>
            </a:pPr>
            <a:endParaRPr lang="zh-TW" altLang="en-US" sz="2000">
              <a:latin typeface="Bookman Old Style" panose="02050604050505020204" pitchFamily="18" charset="0"/>
            </a:endParaRPr>
          </a:p>
        </p:txBody>
      </p:sp>
      <p:sp>
        <p:nvSpPr>
          <p:cNvPr id="31748" name="矩形 3">
            <a:extLst>
              <a:ext uri="{FF2B5EF4-FFF2-40B4-BE49-F238E27FC236}">
                <a16:creationId xmlns:a16="http://schemas.microsoft.com/office/drawing/2014/main" id="{C67293CF-AB53-4CE4-A6C2-C7EE35F2E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5467350"/>
            <a:ext cx="678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hlinkClick r:id="rId3"/>
              </a:rPr>
              <a:t>https://ycchen.im.ncnu.edu.tw/www2011/lab/smenu.html</a:t>
            </a:r>
            <a:endParaRPr lang="en-US" altLang="zh-TW" sz="1800">
              <a:latin typeface="Arial" panose="020B0604020202020204" pitchFamily="34" charset="0"/>
            </a:endParaRPr>
          </a:p>
        </p:txBody>
      </p:sp>
      <p:pic>
        <p:nvPicPr>
          <p:cNvPr id="31749" name="Picture 2">
            <a:extLst>
              <a:ext uri="{FF2B5EF4-FFF2-40B4-BE49-F238E27FC236}">
                <a16:creationId xmlns:a16="http://schemas.microsoft.com/office/drawing/2014/main" id="{C8BF9C88-3CC5-410E-AF66-5D84F1902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2087563"/>
            <a:ext cx="15811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">
            <a:extLst>
              <a:ext uri="{FF2B5EF4-FFF2-40B4-BE49-F238E27FC236}">
                <a16:creationId xmlns:a16="http://schemas.microsoft.com/office/drawing/2014/main" id="{AF9FE795-D2E2-4E83-AFE0-F4BB9C60A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3538538"/>
            <a:ext cx="7239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D8450D0-15A3-4D81-8DF6-5E3FD7C43166}"/>
              </a:ext>
            </a:extLst>
          </p:cNvPr>
          <p:cNvSpPr/>
          <p:nvPr/>
        </p:nvSpPr>
        <p:spPr>
          <a:xfrm>
            <a:off x="6392863" y="3606800"/>
            <a:ext cx="1260475" cy="855663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右大括弧 8">
            <a:extLst>
              <a:ext uri="{FF2B5EF4-FFF2-40B4-BE49-F238E27FC236}">
                <a16:creationId xmlns:a16="http://schemas.microsoft.com/office/drawing/2014/main" id="{1573E7FD-03F5-4B79-8D95-E0611AC96924}"/>
              </a:ext>
            </a:extLst>
          </p:cNvPr>
          <p:cNvSpPr/>
          <p:nvPr/>
        </p:nvSpPr>
        <p:spPr>
          <a:xfrm rot="16200000">
            <a:off x="6709569" y="3044032"/>
            <a:ext cx="161925" cy="795337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1753" name="文字方塊 9">
            <a:extLst>
              <a:ext uri="{FF2B5EF4-FFF2-40B4-BE49-F238E27FC236}">
                <a16:creationId xmlns:a16="http://schemas.microsoft.com/office/drawing/2014/main" id="{BB90C7A7-6F2E-4A25-BDA3-438EC8FE6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738" y="3055938"/>
            <a:ext cx="557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pos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1" name="右大括弧 10">
            <a:extLst>
              <a:ext uri="{FF2B5EF4-FFF2-40B4-BE49-F238E27FC236}">
                <a16:creationId xmlns:a16="http://schemas.microsoft.com/office/drawing/2014/main" id="{7F832BA5-C9A3-43FD-ADE1-D7920065D9D3}"/>
              </a:ext>
            </a:extLst>
          </p:cNvPr>
          <p:cNvSpPr/>
          <p:nvPr/>
        </p:nvSpPr>
        <p:spPr>
          <a:xfrm rot="5400000" flipV="1">
            <a:off x="6934994" y="3971132"/>
            <a:ext cx="193675" cy="1227137"/>
          </a:xfrm>
          <a:prstGeom prst="rightBrac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1755" name="文字方塊 11">
            <a:extLst>
              <a:ext uri="{FF2B5EF4-FFF2-40B4-BE49-F238E27FC236}">
                <a16:creationId xmlns:a16="http://schemas.microsoft.com/office/drawing/2014/main" id="{2AA2D2DB-8760-4FC9-88DB-306F3BEC8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938" y="4597400"/>
            <a:ext cx="569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136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EE56825-1BEA-4536-8848-C6096AA013C0}"/>
              </a:ext>
            </a:extLst>
          </p:cNvPr>
          <p:cNvSpPr/>
          <p:nvPr/>
        </p:nvSpPr>
        <p:spPr>
          <a:xfrm>
            <a:off x="7188200" y="1176338"/>
            <a:ext cx="1989138" cy="4073525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>
            <a:extLst>
              <a:ext uri="{FF2B5EF4-FFF2-40B4-BE49-F238E27FC236}">
                <a16:creationId xmlns:a16="http://schemas.microsoft.com/office/drawing/2014/main" id="{E26DC1EC-4009-440A-846C-0D5E73B6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window.setTimeOut() Example</a:t>
            </a:r>
            <a:endParaRPr lang="zh-TW" altLang="en-US"/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BD123C9D-20B3-464B-8DF3-ABFD55FB3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4440238"/>
            <a:ext cx="2308225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矩形 3">
            <a:extLst>
              <a:ext uri="{FF2B5EF4-FFF2-40B4-BE49-F238E27FC236}">
                <a16:creationId xmlns:a16="http://schemas.microsoft.com/office/drawing/2014/main" id="{CA6C2367-DB2C-418E-AF12-3C584A524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1449388"/>
            <a:ext cx="623887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Courier New" panose="02070309020205020404" pitchFamily="49" charset="0"/>
                <a:cs typeface="Courier New" panose="02070309020205020404" pitchFamily="49" charset="0"/>
              </a:rPr>
              <a:t>function imgShow()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Courier New" panose="02070309020205020404" pitchFamily="49" charset="0"/>
                <a:cs typeface="Courier New" panose="02070309020205020404" pitchFamily="49" charset="0"/>
              </a:rPr>
              <a:t>   o1 = parseFloat(img1.style.opacity);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Courier New" panose="02070309020205020404" pitchFamily="49" charset="0"/>
                <a:cs typeface="Courier New" panose="02070309020205020404" pitchFamily="49" charset="0"/>
              </a:rPr>
              <a:t>   o2 = parseFloat(img2.style.opacity);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Courier New" panose="02070309020205020404" pitchFamily="49" charset="0"/>
                <a:cs typeface="Courier New" panose="02070309020205020404" pitchFamily="49" charset="0"/>
              </a:rPr>
              <a:t>   o1 -= 0.02;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Courier New" panose="02070309020205020404" pitchFamily="49" charset="0"/>
                <a:cs typeface="Courier New" panose="02070309020205020404" pitchFamily="49" charset="0"/>
              </a:rPr>
              <a:t>   o2 += 0.02;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Courier New" panose="02070309020205020404" pitchFamily="49" charset="0"/>
                <a:cs typeface="Courier New" panose="02070309020205020404" pitchFamily="49" charset="0"/>
              </a:rPr>
              <a:t>   img1.style.opacity = o1;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Courier New" panose="02070309020205020404" pitchFamily="49" charset="0"/>
                <a:cs typeface="Courier New" panose="02070309020205020404" pitchFamily="49" charset="0"/>
              </a:rPr>
              <a:t>   img2.style.opacity = o2;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Courier New" panose="02070309020205020404" pitchFamily="49" charset="0"/>
                <a:cs typeface="Courier New" panose="02070309020205020404" pitchFamily="49" charset="0"/>
              </a:rPr>
              <a:t>   if (o1&gt;0)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Courier New" panose="02070309020205020404" pitchFamily="49" charset="0"/>
                <a:cs typeface="Courier New" panose="02070309020205020404" pitchFamily="49" charset="0"/>
              </a:rPr>
              <a:t>      window.setTimeout("imgShow()", 200);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zh-TW" altLang="en-US" sz="18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2773" name="Picture 3">
            <a:extLst>
              <a:ext uri="{FF2B5EF4-FFF2-40B4-BE49-F238E27FC236}">
                <a16:creationId xmlns:a16="http://schemas.microsoft.com/office/drawing/2014/main" id="{498E7F31-B7B1-4A6F-A285-D50E7EFB0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4440238"/>
            <a:ext cx="2289175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4">
            <a:extLst>
              <a:ext uri="{FF2B5EF4-FFF2-40B4-BE49-F238E27FC236}">
                <a16:creationId xmlns:a16="http://schemas.microsoft.com/office/drawing/2014/main" id="{D0B3D474-7F85-4809-BB9B-4F27C3CD9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30713"/>
            <a:ext cx="23082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矩形 4">
            <a:extLst>
              <a:ext uri="{FF2B5EF4-FFF2-40B4-BE49-F238E27FC236}">
                <a16:creationId xmlns:a16="http://schemas.microsoft.com/office/drawing/2014/main" id="{C76D74C1-5193-4EB9-8851-947A23228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363" y="6284913"/>
            <a:ext cx="5824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hlinkClick r:id="rId5"/>
              </a:rPr>
              <a:t>https://ycchen.im.ncnu.edu.tw/www2011/lab/opacity.zip</a:t>
            </a:r>
            <a:endParaRPr lang="en-US" altLang="zh-TW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>
            <a:extLst>
              <a:ext uri="{FF2B5EF4-FFF2-40B4-BE49-F238E27FC236}">
                <a16:creationId xmlns:a16="http://schemas.microsoft.com/office/drawing/2014/main" id="{5B6CFCD7-1673-4E8F-BA79-4F50DB21D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JavaScript DOM Objects</a:t>
            </a:r>
            <a:endParaRPr lang="zh-TW" altLang="en-US"/>
          </a:p>
        </p:txBody>
      </p:sp>
      <p:sp>
        <p:nvSpPr>
          <p:cNvPr id="13315" name="內容版面配置區 2">
            <a:extLst>
              <a:ext uri="{FF2B5EF4-FFF2-40B4-BE49-F238E27FC236}">
                <a16:creationId xmlns:a16="http://schemas.microsoft.com/office/drawing/2014/main" id="{C274AB74-9C31-47C4-BFFF-205AFAD0D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3200"/>
            <a:ext cx="8229600" cy="4960938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dirty="0">
                <a:latin typeface="+mj-ea"/>
                <a:ea typeface="+mj-ea"/>
              </a:rPr>
              <a:t>DOM: Document Object Model</a:t>
            </a:r>
          </a:p>
          <a:p>
            <a:pPr lvl="1">
              <a:defRPr/>
            </a:pPr>
            <a:r>
              <a:rPr lang="en-US" altLang="zh-TW" dirty="0">
                <a:latin typeface="+mj-ea"/>
                <a:ea typeface="+mj-ea"/>
              </a:rPr>
              <a:t>Browser Object Model (BOM)</a:t>
            </a:r>
          </a:p>
          <a:p>
            <a:pPr lvl="2">
              <a:defRPr/>
            </a:pPr>
            <a:r>
              <a:rPr lang="en-US" altLang="zh-TW" dirty="0">
                <a:latin typeface="+mj-ea"/>
                <a:ea typeface="+mj-ea"/>
              </a:rPr>
              <a:t>window, screen, navigator, history, location</a:t>
            </a:r>
          </a:p>
          <a:p>
            <a:pPr lvl="1">
              <a:defRPr/>
            </a:pPr>
            <a:r>
              <a:rPr lang="en-US" altLang="zh-TW" dirty="0">
                <a:latin typeface="+mj-ea"/>
                <a:ea typeface="+mj-ea"/>
              </a:rPr>
              <a:t>DHTML DOM</a:t>
            </a:r>
          </a:p>
          <a:p>
            <a:pPr lvl="2">
              <a:defRPr/>
            </a:pPr>
            <a:r>
              <a:rPr lang="en-US" altLang="zh-TW" dirty="0">
                <a:latin typeface="+mj-ea"/>
                <a:ea typeface="+mj-ea"/>
              </a:rPr>
              <a:t>document, form, anchor, link, image, …</a:t>
            </a:r>
          </a:p>
          <a:p>
            <a:pPr lvl="1">
              <a:defRPr/>
            </a:pPr>
            <a:r>
              <a:rPr lang="en-US" altLang="zh-TW" dirty="0">
                <a:latin typeface="+mj-ea"/>
                <a:ea typeface="+mj-ea"/>
              </a:rPr>
              <a:t>W3C DOM</a:t>
            </a:r>
          </a:p>
          <a:p>
            <a:pPr lvl="2">
              <a:defRPr/>
            </a:pPr>
            <a:r>
              <a:rPr lang="en-US" altLang="zh-TW" dirty="0">
                <a:latin typeface="+mj-ea"/>
                <a:ea typeface="+mj-ea"/>
              </a:rPr>
              <a:t>element, node, …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zh-TW" dirty="0">
              <a:latin typeface="+mj-ea"/>
              <a:ea typeface="+mj-ea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endParaRPr lang="zh-TW" altLang="en-US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>
            <a:extLst>
              <a:ext uri="{FF2B5EF4-FFF2-40B4-BE49-F238E27FC236}">
                <a16:creationId xmlns:a16="http://schemas.microsoft.com/office/drawing/2014/main" id="{26D36CF4-253F-4CA2-9900-DC8691697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window.setTimeOut() Example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9D5EFA-0310-40DB-AA16-9D9C99904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325" y="1433513"/>
            <a:ext cx="8845550" cy="4686300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zh-TW" sz="1600" dirty="0">
                <a:latin typeface="+mj-ea"/>
                <a:ea typeface="+mj-ea"/>
                <a:cs typeface="Courier New" panose="02070309020205020404" pitchFamily="49" charset="0"/>
              </a:rPr>
              <a:t>&lt;script type="text/</a:t>
            </a:r>
            <a:r>
              <a:rPr lang="en-US" altLang="zh-TW" sz="1600" dirty="0" err="1">
                <a:latin typeface="+mj-ea"/>
                <a:ea typeface="+mj-ea"/>
                <a:cs typeface="Courier New" panose="02070309020205020404" pitchFamily="49" charset="0"/>
              </a:rPr>
              <a:t>javascript</a:t>
            </a:r>
            <a:r>
              <a:rPr lang="en-US" altLang="zh-TW" sz="1600" dirty="0">
                <a:latin typeface="+mj-ea"/>
                <a:ea typeface="+mj-ea"/>
                <a:cs typeface="Courier New" panose="02070309020205020404" pitchFamily="49" charset="0"/>
              </a:rPr>
              <a:t>"&gt;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zh-TW" sz="1600" dirty="0" err="1">
                <a:latin typeface="+mj-ea"/>
                <a:ea typeface="+mj-ea"/>
                <a:cs typeface="Courier New" panose="02070309020205020404" pitchFamily="49" charset="0"/>
              </a:rPr>
              <a:t>var</a:t>
            </a:r>
            <a:r>
              <a:rPr lang="en-US" altLang="zh-TW" sz="1600" dirty="0">
                <a:latin typeface="+mj-ea"/>
                <a:ea typeface="+mj-ea"/>
                <a:cs typeface="Courier New" panose="02070309020205020404" pitchFamily="49" charset="0"/>
              </a:rPr>
              <a:t> </a:t>
            </a:r>
            <a:r>
              <a:rPr lang="en-US" altLang="zh-TW" sz="1600" dirty="0" err="1">
                <a:latin typeface="+mj-ea"/>
                <a:ea typeface="+mj-ea"/>
                <a:cs typeface="Courier New" panose="02070309020205020404" pitchFamily="49" charset="0"/>
              </a:rPr>
              <a:t>deg</a:t>
            </a:r>
            <a:r>
              <a:rPr lang="en-US" altLang="zh-TW" sz="1600" dirty="0">
                <a:latin typeface="+mj-ea"/>
                <a:ea typeface="+mj-ea"/>
                <a:cs typeface="Courier New" panose="02070309020205020404" pitchFamily="49" charset="0"/>
              </a:rPr>
              <a:t>=45;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zh-TW" sz="1600" dirty="0" err="1">
                <a:latin typeface="+mj-ea"/>
                <a:ea typeface="+mj-ea"/>
                <a:cs typeface="Courier New" panose="02070309020205020404" pitchFamily="49" charset="0"/>
              </a:rPr>
              <a:t>window.onload</a:t>
            </a:r>
            <a:r>
              <a:rPr lang="en-US" altLang="zh-TW" sz="1600" dirty="0">
                <a:latin typeface="+mj-ea"/>
                <a:ea typeface="+mj-ea"/>
                <a:cs typeface="Courier New" panose="02070309020205020404" pitchFamily="49" charset="0"/>
              </a:rPr>
              <a:t>=function() {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zh-TW" sz="1600" dirty="0">
                <a:latin typeface="+mj-ea"/>
                <a:ea typeface="+mj-ea"/>
                <a:cs typeface="Courier New" panose="02070309020205020404" pitchFamily="49" charset="0"/>
              </a:rPr>
              <a:t>    </a:t>
            </a:r>
            <a:r>
              <a:rPr lang="en-US" altLang="zh-TW" sz="1600" dirty="0" err="1">
                <a:latin typeface="+mj-ea"/>
                <a:ea typeface="+mj-ea"/>
                <a:cs typeface="Courier New" panose="02070309020205020404" pitchFamily="49" charset="0"/>
              </a:rPr>
              <a:t>document.getElementById</a:t>
            </a:r>
            <a:r>
              <a:rPr lang="en-US" altLang="zh-TW" sz="1600" dirty="0">
                <a:latin typeface="+mj-ea"/>
                <a:ea typeface="+mj-ea"/>
                <a:cs typeface="Courier New" panose="02070309020205020404" pitchFamily="49" charset="0"/>
              </a:rPr>
              <a:t>("disc").</a:t>
            </a:r>
            <a:r>
              <a:rPr lang="en-US" altLang="zh-TW" sz="1600" dirty="0" err="1">
                <a:latin typeface="+mj-ea"/>
                <a:ea typeface="+mj-ea"/>
                <a:cs typeface="Courier New" panose="02070309020205020404" pitchFamily="49" charset="0"/>
              </a:rPr>
              <a:t>style.transform</a:t>
            </a:r>
            <a:r>
              <a:rPr lang="en-US" altLang="zh-TW" sz="1600" dirty="0">
                <a:latin typeface="+mj-ea"/>
                <a:ea typeface="+mj-ea"/>
                <a:cs typeface="Courier New" panose="02070309020205020404" pitchFamily="49" charset="0"/>
              </a:rPr>
              <a:t>="rotate(45deg)";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zh-TW" sz="1600" dirty="0">
                <a:latin typeface="+mj-ea"/>
                <a:ea typeface="+mj-ea"/>
                <a:cs typeface="Courier New" panose="02070309020205020404" pitchFamily="49" charset="0"/>
              </a:rPr>
              <a:t>    </a:t>
            </a:r>
            <a:r>
              <a:rPr lang="en-US" altLang="zh-TW" sz="1600" dirty="0" err="1">
                <a:latin typeface="+mj-ea"/>
                <a:ea typeface="+mj-ea"/>
                <a:cs typeface="Courier New" panose="02070309020205020404" pitchFamily="49" charset="0"/>
              </a:rPr>
              <a:t>document.getElementById</a:t>
            </a:r>
            <a:r>
              <a:rPr lang="en-US" altLang="zh-TW" sz="1600" dirty="0">
                <a:latin typeface="+mj-ea"/>
                <a:ea typeface="+mj-ea"/>
                <a:cs typeface="Courier New" panose="02070309020205020404" pitchFamily="49" charset="0"/>
              </a:rPr>
              <a:t>("disc").</a:t>
            </a:r>
            <a:r>
              <a:rPr lang="en-US" altLang="zh-TW" sz="1600" dirty="0" err="1">
                <a:latin typeface="+mj-ea"/>
                <a:ea typeface="+mj-ea"/>
                <a:cs typeface="Courier New" panose="02070309020205020404" pitchFamily="49" charset="0"/>
              </a:rPr>
              <a:t>onclick</a:t>
            </a:r>
            <a:r>
              <a:rPr lang="en-US" altLang="zh-TW" sz="1600" dirty="0">
                <a:latin typeface="+mj-ea"/>
                <a:ea typeface="+mj-ea"/>
                <a:cs typeface="Courier New" panose="02070309020205020404" pitchFamily="49" charset="0"/>
              </a:rPr>
              <a:t>=</a:t>
            </a:r>
            <a:r>
              <a:rPr lang="en-US" altLang="zh-TW" sz="1600" dirty="0" err="1">
                <a:latin typeface="+mj-ea"/>
                <a:ea typeface="+mj-ea"/>
                <a:cs typeface="Courier New" panose="02070309020205020404" pitchFamily="49" charset="0"/>
              </a:rPr>
              <a:t>showDeg</a:t>
            </a:r>
            <a:r>
              <a:rPr lang="en-US" altLang="zh-TW" sz="1600" dirty="0">
                <a:latin typeface="+mj-ea"/>
                <a:ea typeface="+mj-ea"/>
                <a:cs typeface="Courier New" panose="02070309020205020404" pitchFamily="49" charset="0"/>
              </a:rPr>
              <a:t>;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zh-TW" sz="1600" dirty="0">
                <a:latin typeface="+mj-ea"/>
                <a:ea typeface="+mj-ea"/>
                <a:cs typeface="Courier New" panose="02070309020205020404" pitchFamily="49" charset="0"/>
              </a:rPr>
              <a:t>    rot();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zh-TW" sz="1600" dirty="0">
                <a:latin typeface="+mj-ea"/>
                <a:ea typeface="+mj-ea"/>
                <a:cs typeface="Courier New" panose="02070309020205020404" pitchFamily="49" charset="0"/>
              </a:rPr>
              <a:t>};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zh-TW" sz="1600" dirty="0">
                <a:latin typeface="+mj-ea"/>
                <a:ea typeface="+mj-ea"/>
                <a:cs typeface="Courier New" panose="02070309020205020404" pitchFamily="49" charset="0"/>
              </a:rPr>
              <a:t>function rot() {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zh-TW" sz="1600" dirty="0">
                <a:latin typeface="+mj-ea"/>
                <a:ea typeface="+mj-ea"/>
                <a:cs typeface="Courier New" panose="02070309020205020404" pitchFamily="49" charset="0"/>
              </a:rPr>
              <a:t>     </a:t>
            </a:r>
            <a:r>
              <a:rPr lang="en-US" altLang="zh-TW" sz="1600" dirty="0" err="1">
                <a:latin typeface="+mj-ea"/>
                <a:ea typeface="+mj-ea"/>
                <a:cs typeface="Courier New" panose="02070309020205020404" pitchFamily="49" charset="0"/>
              </a:rPr>
              <a:t>deg</a:t>
            </a:r>
            <a:r>
              <a:rPr lang="en-US" altLang="zh-TW" sz="1600" dirty="0">
                <a:latin typeface="+mj-ea"/>
                <a:ea typeface="+mj-ea"/>
                <a:cs typeface="Courier New" panose="02070309020205020404" pitchFamily="49" charset="0"/>
              </a:rPr>
              <a:t> = (deg+1) % 360;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zh-TW" altLang="en-US" sz="1600" dirty="0">
                <a:latin typeface="+mj-ea"/>
                <a:ea typeface="+mj-ea"/>
                <a:cs typeface="Courier New" panose="02070309020205020404" pitchFamily="49" charset="0"/>
              </a:rPr>
              <a:t>    </a:t>
            </a:r>
            <a:r>
              <a:rPr lang="en-US" altLang="zh-TW" sz="1600" dirty="0" err="1">
                <a:latin typeface="+mj-ea"/>
                <a:ea typeface="+mj-ea"/>
                <a:cs typeface="Courier New" panose="02070309020205020404" pitchFamily="49" charset="0"/>
              </a:rPr>
              <a:t>document.getElementById</a:t>
            </a:r>
            <a:r>
              <a:rPr lang="en-US" altLang="zh-TW" sz="1600" dirty="0">
                <a:latin typeface="+mj-ea"/>
                <a:ea typeface="+mj-ea"/>
                <a:cs typeface="Courier New" panose="02070309020205020404" pitchFamily="49" charset="0"/>
              </a:rPr>
              <a:t>("disc").</a:t>
            </a:r>
            <a:r>
              <a:rPr lang="en-US" altLang="zh-TW" sz="1600" dirty="0" err="1">
                <a:latin typeface="+mj-ea"/>
                <a:ea typeface="+mj-ea"/>
                <a:cs typeface="Courier New" panose="02070309020205020404" pitchFamily="49" charset="0"/>
              </a:rPr>
              <a:t>style.transform</a:t>
            </a:r>
            <a:r>
              <a:rPr lang="en-US" altLang="zh-TW" sz="1600" dirty="0">
                <a:latin typeface="+mj-ea"/>
                <a:ea typeface="+mj-ea"/>
                <a:cs typeface="Courier New" panose="02070309020205020404" pitchFamily="49" charset="0"/>
              </a:rPr>
              <a:t>="rotate("+</a:t>
            </a:r>
            <a:r>
              <a:rPr lang="en-US" altLang="zh-TW" sz="1600" dirty="0" err="1">
                <a:latin typeface="+mj-ea"/>
                <a:ea typeface="+mj-ea"/>
                <a:cs typeface="Courier New" panose="02070309020205020404" pitchFamily="49" charset="0"/>
              </a:rPr>
              <a:t>deg</a:t>
            </a:r>
            <a:r>
              <a:rPr lang="en-US" altLang="zh-TW" sz="1600" dirty="0">
                <a:latin typeface="+mj-ea"/>
                <a:ea typeface="+mj-ea"/>
                <a:cs typeface="Courier New" panose="02070309020205020404" pitchFamily="49" charset="0"/>
              </a:rPr>
              <a:t>+"</a:t>
            </a:r>
            <a:r>
              <a:rPr lang="en-US" altLang="zh-TW" sz="1600" dirty="0" err="1">
                <a:latin typeface="+mj-ea"/>
                <a:ea typeface="+mj-ea"/>
                <a:cs typeface="Courier New" panose="02070309020205020404" pitchFamily="49" charset="0"/>
              </a:rPr>
              <a:t>deg</a:t>
            </a:r>
            <a:r>
              <a:rPr lang="en-US" altLang="zh-TW" sz="1600" dirty="0">
                <a:latin typeface="+mj-ea"/>
                <a:ea typeface="+mj-ea"/>
                <a:cs typeface="Courier New" panose="02070309020205020404" pitchFamily="49" charset="0"/>
              </a:rPr>
              <a:t>)";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zh-TW" sz="1600" dirty="0">
                <a:latin typeface="+mj-ea"/>
                <a:ea typeface="+mj-ea"/>
                <a:cs typeface="Courier New" panose="02070309020205020404" pitchFamily="49" charset="0"/>
              </a:rPr>
              <a:t>    </a:t>
            </a:r>
            <a:r>
              <a:rPr lang="en-US" altLang="zh-TW" sz="1600" dirty="0" err="1">
                <a:latin typeface="+mj-ea"/>
                <a:ea typeface="+mj-ea"/>
                <a:cs typeface="Courier New" panose="02070309020205020404" pitchFamily="49" charset="0"/>
              </a:rPr>
              <a:t>window.setTimeout</a:t>
            </a:r>
            <a:r>
              <a:rPr lang="en-US" altLang="zh-TW" sz="1600" dirty="0">
                <a:latin typeface="+mj-ea"/>
                <a:ea typeface="+mj-ea"/>
                <a:cs typeface="Courier New" panose="02070309020205020404" pitchFamily="49" charset="0"/>
              </a:rPr>
              <a:t>("rot()", 20);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zh-TW" sz="1600" dirty="0">
                <a:latin typeface="+mj-ea"/>
                <a:ea typeface="+mj-ea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zh-TW" sz="1600" dirty="0">
                <a:latin typeface="+mj-ea"/>
                <a:ea typeface="+mj-ea"/>
                <a:cs typeface="Courier New" panose="02070309020205020404" pitchFamily="49" charset="0"/>
              </a:rPr>
              <a:t>function </a:t>
            </a:r>
            <a:r>
              <a:rPr lang="en-US" altLang="zh-TW" sz="1600" dirty="0" err="1">
                <a:latin typeface="+mj-ea"/>
                <a:ea typeface="+mj-ea"/>
                <a:cs typeface="Courier New" panose="02070309020205020404" pitchFamily="49" charset="0"/>
              </a:rPr>
              <a:t>showDeg</a:t>
            </a:r>
            <a:r>
              <a:rPr lang="en-US" altLang="zh-TW" sz="1600" dirty="0">
                <a:latin typeface="+mj-ea"/>
                <a:ea typeface="+mj-ea"/>
                <a:cs typeface="Courier New" panose="02070309020205020404" pitchFamily="49" charset="0"/>
              </a:rPr>
              <a:t>() {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zh-TW" sz="1600" dirty="0">
                <a:latin typeface="+mj-ea"/>
                <a:ea typeface="+mj-ea"/>
                <a:cs typeface="Courier New" panose="02070309020205020404" pitchFamily="49" charset="0"/>
              </a:rPr>
              <a:t>    alert(</a:t>
            </a:r>
            <a:r>
              <a:rPr lang="en-US" altLang="zh-TW" sz="1600" dirty="0" err="1">
                <a:latin typeface="+mj-ea"/>
                <a:ea typeface="+mj-ea"/>
                <a:cs typeface="Courier New" panose="02070309020205020404" pitchFamily="49" charset="0"/>
              </a:rPr>
              <a:t>deg</a:t>
            </a:r>
            <a:r>
              <a:rPr lang="en-US" altLang="zh-TW" sz="1600" dirty="0">
                <a:latin typeface="+mj-ea"/>
                <a:ea typeface="+mj-ea"/>
                <a:cs typeface="Courier New" panose="02070309020205020404" pitchFamily="49" charset="0"/>
              </a:rPr>
              <a:t>);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zh-TW" sz="1600" dirty="0">
                <a:latin typeface="+mj-ea"/>
                <a:ea typeface="+mj-ea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zh-TW" sz="1600" dirty="0">
                <a:latin typeface="+mj-ea"/>
                <a:ea typeface="+mj-ea"/>
                <a:cs typeface="Courier New" panose="02070309020205020404" pitchFamily="49" charset="0"/>
              </a:rPr>
              <a:t>&lt;/script&gt;</a:t>
            </a:r>
            <a:endParaRPr lang="zh-TW" altLang="en-US" sz="1600" dirty="0">
              <a:latin typeface="+mj-ea"/>
              <a:ea typeface="+mj-ea"/>
              <a:cs typeface="Courier New" panose="02070309020205020404" pitchFamily="49" charset="0"/>
            </a:endParaRPr>
          </a:p>
        </p:txBody>
      </p:sp>
      <p:sp>
        <p:nvSpPr>
          <p:cNvPr id="33796" name="矩形 3">
            <a:extLst>
              <a:ext uri="{FF2B5EF4-FFF2-40B4-BE49-F238E27FC236}">
                <a16:creationId xmlns:a16="http://schemas.microsoft.com/office/drawing/2014/main" id="{F3273F80-D691-45A4-8B11-B0475A439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8" y="6283325"/>
            <a:ext cx="6189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hlinkClick r:id="rId2"/>
              </a:rPr>
              <a:t>https://ycchen.im.ncnu.edu.tw/www2011/lab/rotate.html</a:t>
            </a:r>
            <a:endParaRPr lang="en-US" altLang="zh-TW" sz="1800">
              <a:latin typeface="Arial" panose="020B0604020202020204" pitchFamily="34" charset="0"/>
            </a:endParaRPr>
          </a:p>
        </p:txBody>
      </p:sp>
      <p:pic>
        <p:nvPicPr>
          <p:cNvPr id="33797" name="Picture 1">
            <a:extLst>
              <a:ext uri="{FF2B5EF4-FFF2-40B4-BE49-F238E27FC236}">
                <a16:creationId xmlns:a16="http://schemas.microsoft.com/office/drawing/2014/main" id="{9580F437-24AD-44C7-8E0D-7401D9EE2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554538"/>
            <a:ext cx="2522538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矩形 5">
            <a:extLst>
              <a:ext uri="{FF2B5EF4-FFF2-40B4-BE49-F238E27FC236}">
                <a16:creationId xmlns:a16="http://schemas.microsoft.com/office/drawing/2014/main" id="{62E8A079-34CF-4182-857A-297F5C390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275" y="5964238"/>
            <a:ext cx="4179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&lt;img src="</a:t>
            </a:r>
            <a:r>
              <a:rPr lang="en-US" altLang="zh-TW" sz="1800">
                <a:latin typeface="Arial" panose="020B0604020202020204" pitchFamily="34" charset="0"/>
                <a:hlinkClick r:id="rId4"/>
              </a:rPr>
              <a:t>music-disk.png</a:t>
            </a:r>
            <a:r>
              <a:rPr lang="en-US" altLang="zh-TW" sz="1800">
                <a:latin typeface="Arial" panose="020B0604020202020204" pitchFamily="34" charset="0"/>
              </a:rPr>
              <a:t>" id="disc" /&gt; </a:t>
            </a:r>
            <a:endParaRPr lang="zh-TW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>
            <a:extLst>
              <a:ext uri="{FF2B5EF4-FFF2-40B4-BE49-F238E27FC236}">
                <a16:creationId xmlns:a16="http://schemas.microsoft.com/office/drawing/2014/main" id="{11C6AB9B-90C9-4D13-9A2A-B4D46D984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history</a:t>
            </a:r>
            <a:endParaRPr lang="zh-TW" altLang="en-US"/>
          </a:p>
        </p:txBody>
      </p:sp>
      <p:sp>
        <p:nvSpPr>
          <p:cNvPr id="34819" name="內容版面配置區 2">
            <a:extLst>
              <a:ext uri="{FF2B5EF4-FFF2-40B4-BE49-F238E27FC236}">
                <a16:creationId xmlns:a16="http://schemas.microsoft.com/office/drawing/2014/main" id="{119D8086-8406-45B0-ABD5-8742629AA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501775"/>
            <a:ext cx="8229600" cy="46863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TW" b="1"/>
              <a:t>Properties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zh-TW" b="1"/>
              <a:t>length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b="1"/>
              <a:t>Methods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zh-TW" b="1"/>
              <a:t>back()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zh-TW" b="1"/>
              <a:t>forward()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zh-TW" b="1"/>
              <a:t>go(</a:t>
            </a:r>
            <a:r>
              <a:rPr lang="en-US" altLang="zh-TW" i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en-US" altLang="zh-TW" b="1"/>
              <a:t>)</a:t>
            </a:r>
            <a:endParaRPr lang="zh-TW" altLang="en-US"/>
          </a:p>
        </p:txBody>
      </p:sp>
      <p:sp>
        <p:nvSpPr>
          <p:cNvPr id="34820" name="文字方塊 3">
            <a:extLst>
              <a:ext uri="{FF2B5EF4-FFF2-40B4-BE49-F238E27FC236}">
                <a16:creationId xmlns:a16="http://schemas.microsoft.com/office/drawing/2014/main" id="{4A5EE0C8-4CDE-4964-A22B-B76F5F2F4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3211513"/>
            <a:ext cx="35687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window.history.back();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window.history.forward();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window.history.go(-1);</a:t>
            </a:r>
          </a:p>
        </p:txBody>
      </p:sp>
      <p:sp>
        <p:nvSpPr>
          <p:cNvPr id="34821" name="矩形 1">
            <a:extLst>
              <a:ext uri="{FF2B5EF4-FFF2-40B4-BE49-F238E27FC236}">
                <a16:creationId xmlns:a16="http://schemas.microsoft.com/office/drawing/2014/main" id="{85FD0F05-891A-41CE-AC0A-B1E65AF92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5089525"/>
            <a:ext cx="7727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hlinkClick r:id="rId2"/>
              </a:rPr>
              <a:t>https://ycchen.im.ncnu.edu.tw/www2011/lab/DomObjsJS.html#history</a:t>
            </a:r>
            <a:endParaRPr lang="en-US" altLang="zh-TW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>
            <a:extLst>
              <a:ext uri="{FF2B5EF4-FFF2-40B4-BE49-F238E27FC236}">
                <a16:creationId xmlns:a16="http://schemas.microsoft.com/office/drawing/2014/main" id="{10A4BFFA-5248-4F36-A155-40916CA56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8" y="23813"/>
            <a:ext cx="8229600" cy="695325"/>
          </a:xfrm>
        </p:spPr>
        <p:txBody>
          <a:bodyPr/>
          <a:lstStyle/>
          <a:p>
            <a:r>
              <a:rPr lang="en-US" altLang="zh-TW" sz="3600"/>
              <a:t>location</a:t>
            </a:r>
            <a:endParaRPr lang="zh-TW" altLang="en-US" sz="360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2D67800A-DC10-4042-9A3F-E654E7044B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3863" y="631825"/>
          <a:ext cx="8153400" cy="3233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2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430"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Property</a:t>
                      </a:r>
                    </a:p>
                  </a:txBody>
                  <a:tcPr marL="72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/>
                        <a:t>Description</a:t>
                      </a:r>
                    </a:p>
                  </a:txBody>
                  <a:tcPr marL="7200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430">
                <a:tc>
                  <a:txBody>
                    <a:bodyPr/>
                    <a:lstStyle/>
                    <a:p>
                      <a:pPr algn="l"/>
                      <a:r>
                        <a:rPr lang="en-US" sz="1700">
                          <a:hlinkClick r:id="rId2" action="ppaction://hlinkfile"/>
                        </a:rPr>
                        <a:t>hash</a:t>
                      </a:r>
                      <a:endParaRPr lang="en-US" sz="1700"/>
                    </a:p>
                  </a:txBody>
                  <a:tcPr marL="72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/>
                        <a:t>Sets or returns the URL from the hash sign (#)</a:t>
                      </a:r>
                    </a:p>
                  </a:txBody>
                  <a:tcPr marL="7200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95">
                <a:tc>
                  <a:txBody>
                    <a:bodyPr/>
                    <a:lstStyle/>
                    <a:p>
                      <a:pPr algn="l"/>
                      <a:r>
                        <a:rPr lang="en-US" sz="1700">
                          <a:hlinkClick r:id="rId3" action="ppaction://hlinkfile"/>
                        </a:rPr>
                        <a:t>host</a:t>
                      </a:r>
                      <a:endParaRPr lang="en-US" sz="1700"/>
                    </a:p>
                  </a:txBody>
                  <a:tcPr marL="72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Sets or returns the hostname and port number of the current URL</a:t>
                      </a:r>
                    </a:p>
                  </a:txBody>
                  <a:tcPr marL="7200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430">
                <a:tc>
                  <a:txBody>
                    <a:bodyPr/>
                    <a:lstStyle/>
                    <a:p>
                      <a:pPr algn="l"/>
                      <a:r>
                        <a:rPr lang="en-US" sz="1700">
                          <a:hlinkClick r:id="rId4" action="ppaction://hlinkfile"/>
                        </a:rPr>
                        <a:t>hostname</a:t>
                      </a:r>
                      <a:endParaRPr lang="en-US" sz="1700"/>
                    </a:p>
                  </a:txBody>
                  <a:tcPr marL="72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/>
                        <a:t>Sets or returns the hostname of the current URL</a:t>
                      </a:r>
                    </a:p>
                  </a:txBody>
                  <a:tcPr marL="7200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430">
                <a:tc>
                  <a:txBody>
                    <a:bodyPr/>
                    <a:lstStyle/>
                    <a:p>
                      <a:pPr algn="l"/>
                      <a:r>
                        <a:rPr lang="en-US" sz="1700">
                          <a:hlinkClick r:id="rId5" action="ppaction://hlinkfile"/>
                        </a:rPr>
                        <a:t>href</a:t>
                      </a:r>
                      <a:endParaRPr lang="en-US" sz="1700"/>
                    </a:p>
                  </a:txBody>
                  <a:tcPr marL="72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/>
                        <a:t>Sets or returns the entire URL</a:t>
                      </a:r>
                    </a:p>
                  </a:txBody>
                  <a:tcPr marL="7200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430">
                <a:tc>
                  <a:txBody>
                    <a:bodyPr/>
                    <a:lstStyle/>
                    <a:p>
                      <a:pPr algn="l"/>
                      <a:r>
                        <a:rPr lang="en-US" sz="1700">
                          <a:hlinkClick r:id="rId6" action="ppaction://hlinkfile"/>
                        </a:rPr>
                        <a:t>pathname</a:t>
                      </a:r>
                      <a:endParaRPr lang="en-US" sz="1700"/>
                    </a:p>
                  </a:txBody>
                  <a:tcPr marL="72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/>
                        <a:t>Sets or returns the path of the current URL</a:t>
                      </a:r>
                    </a:p>
                  </a:txBody>
                  <a:tcPr marL="7200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430">
                <a:tc>
                  <a:txBody>
                    <a:bodyPr/>
                    <a:lstStyle/>
                    <a:p>
                      <a:pPr algn="l"/>
                      <a:r>
                        <a:rPr lang="en-US" sz="1700">
                          <a:hlinkClick r:id="rId7" action="ppaction://hlinkfile"/>
                        </a:rPr>
                        <a:t>port</a:t>
                      </a:r>
                      <a:endParaRPr lang="en-US" sz="1700"/>
                    </a:p>
                  </a:txBody>
                  <a:tcPr marL="72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/>
                        <a:t>Sets or returns the port number of the current URL</a:t>
                      </a:r>
                    </a:p>
                  </a:txBody>
                  <a:tcPr marL="7200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430">
                <a:tc>
                  <a:txBody>
                    <a:bodyPr/>
                    <a:lstStyle/>
                    <a:p>
                      <a:pPr algn="l"/>
                      <a:r>
                        <a:rPr lang="en-US" sz="1700">
                          <a:hlinkClick r:id="rId8" action="ppaction://hlinkfile"/>
                        </a:rPr>
                        <a:t>protocol</a:t>
                      </a:r>
                      <a:endParaRPr lang="en-US" sz="1700"/>
                    </a:p>
                  </a:txBody>
                  <a:tcPr marL="72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/>
                        <a:t>Sets or returns the protocol of the current URL</a:t>
                      </a:r>
                    </a:p>
                  </a:txBody>
                  <a:tcPr marL="7200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430">
                <a:tc>
                  <a:txBody>
                    <a:bodyPr/>
                    <a:lstStyle/>
                    <a:p>
                      <a:pPr algn="l"/>
                      <a:r>
                        <a:rPr lang="en-US" sz="1700" dirty="0">
                          <a:hlinkClick r:id="rId9" action="ppaction://hlinkfile"/>
                        </a:rPr>
                        <a:t>search</a:t>
                      </a:r>
                      <a:endParaRPr lang="en-US" sz="1700" dirty="0"/>
                    </a:p>
                  </a:txBody>
                  <a:tcPr marL="72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Sets or returns the URL from the question mark (?)</a:t>
                      </a:r>
                    </a:p>
                  </a:txBody>
                  <a:tcPr marL="7200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5875" name="Picture 2">
            <a:extLst>
              <a:ext uri="{FF2B5EF4-FFF2-40B4-BE49-F238E27FC236}">
                <a16:creationId xmlns:a16="http://schemas.microsoft.com/office/drawing/2014/main" id="{142E0B66-B880-43D7-B1CE-1569A25F5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5"/>
          <a:stretch>
            <a:fillRect/>
          </a:stretch>
        </p:blipFill>
        <p:spPr bwMode="auto">
          <a:xfrm>
            <a:off x="377825" y="3835400"/>
            <a:ext cx="8174038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6" name="矩形 1">
            <a:extLst>
              <a:ext uri="{FF2B5EF4-FFF2-40B4-BE49-F238E27FC236}">
                <a16:creationId xmlns:a16="http://schemas.microsoft.com/office/drawing/2014/main" id="{50FCB89F-5052-4A82-860A-ACB0DC945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5659438"/>
            <a:ext cx="6821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  <a:hlinkClick r:id="rId11"/>
              </a:rPr>
              <a:t>https://ycchen.im.ncnu.edu.tw/www2011/lab/DomObjsJS.html#location</a:t>
            </a:r>
            <a:endParaRPr lang="en-US" altLang="zh-TW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3395DAE-C977-4E83-B267-E61C45EDF1CF}"/>
              </a:ext>
            </a:extLst>
          </p:cNvPr>
          <p:cNvSpPr/>
          <p:nvPr/>
        </p:nvSpPr>
        <p:spPr>
          <a:xfrm>
            <a:off x="236538" y="1001713"/>
            <a:ext cx="890746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</a:rPr>
              <a:t>http</a:t>
            </a:r>
            <a:r>
              <a:rPr lang="en-GB" altLang="zh-TW" b="1" dirty="0">
                <a:solidFill>
                  <a:srgbClr val="FF0000"/>
                </a:solidFill>
              </a:rPr>
              <a:t>s</a:t>
            </a:r>
            <a:r>
              <a:rPr lang="zh-TW" altLang="en-US" b="1" dirty="0">
                <a:solidFill>
                  <a:srgbClr val="FF0000"/>
                </a:solidFill>
              </a:rPr>
              <a:t>:</a:t>
            </a:r>
            <a:r>
              <a:rPr lang="zh-TW" altLang="en-US" b="1" dirty="0"/>
              <a:t>//</a:t>
            </a:r>
            <a:r>
              <a:rPr lang="zh-TW" altLang="en-US" b="1" dirty="0">
                <a:solidFill>
                  <a:srgbClr val="00B050"/>
                </a:solidFill>
              </a:rPr>
              <a:t>ycchen.im.ncnu.edu.tw</a:t>
            </a:r>
            <a:r>
              <a:rPr lang="zh-TW" altLang="en-US" b="1" dirty="0">
                <a:solidFill>
                  <a:srgbClr val="0070C0"/>
                </a:solidFill>
              </a:rPr>
              <a:t>/www2011/lab/location.php</a:t>
            </a:r>
            <a:r>
              <a:rPr lang="zh-TW" altLang="en-US" b="1" dirty="0">
                <a:solidFill>
                  <a:srgbClr val="7030A0"/>
                </a:solidFill>
              </a:rPr>
              <a:t>?a=1&amp;b=5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</a:rPr>
              <a:t>#Part1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E6BAC47-0BE1-47AC-9730-1585B6311A50}"/>
              </a:ext>
            </a:extLst>
          </p:cNvPr>
          <p:cNvSpPr/>
          <p:nvPr/>
        </p:nvSpPr>
        <p:spPr>
          <a:xfrm>
            <a:off x="265113" y="1609725"/>
            <a:ext cx="8999537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b="1" dirty="0" err="1">
                <a:latin typeface="+mj-ea"/>
                <a:ea typeface="+mj-ea"/>
              </a:rPr>
              <a:t>href</a:t>
            </a:r>
            <a:r>
              <a:rPr lang="en-US" altLang="zh-TW" sz="2400" b="1" dirty="0">
                <a:latin typeface="+mj-ea"/>
                <a:ea typeface="+mj-ea"/>
              </a:rPr>
              <a:t>: </a:t>
            </a:r>
            <a:r>
              <a:rPr lang="en-US" altLang="zh-TW" dirty="0">
                <a:latin typeface="+mj-ea"/>
                <a:ea typeface="+mj-ea"/>
              </a:rPr>
              <a:t>https://ycchen.im.ncnu.edu.tw/www2011/lab/location.php?a=1&amp;b=5#Part1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defRPr/>
            </a:pPr>
            <a:endParaRPr lang="en-US" altLang="zh-TW" sz="2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en-US" altLang="zh-TW" sz="2400" b="1" dirty="0">
                <a:solidFill>
                  <a:srgbClr val="FF0000"/>
                </a:solidFill>
                <a:latin typeface="+mj-ea"/>
                <a:ea typeface="+mj-ea"/>
              </a:rPr>
              <a:t>protocol:       https:</a:t>
            </a:r>
          </a:p>
          <a:p>
            <a:pPr>
              <a:defRPr/>
            </a:pPr>
            <a:r>
              <a:rPr lang="en-US" altLang="zh-TW" sz="2400" b="1" dirty="0">
                <a:solidFill>
                  <a:srgbClr val="00B050"/>
                </a:solidFill>
                <a:latin typeface="+mj-ea"/>
                <a:ea typeface="+mj-ea"/>
              </a:rPr>
              <a:t>host:               ycchen.im.ncnu.edu.tw</a:t>
            </a:r>
          </a:p>
          <a:p>
            <a:pPr>
              <a:defRPr/>
            </a:pPr>
            <a:r>
              <a:rPr lang="en-US" altLang="zh-TW" sz="2400" b="1" dirty="0">
                <a:solidFill>
                  <a:srgbClr val="00B050"/>
                </a:solidFill>
                <a:latin typeface="+mj-ea"/>
                <a:ea typeface="+mj-ea"/>
              </a:rPr>
              <a:t>hostname:    ycchen.im.ncnu.edu.tw</a:t>
            </a:r>
          </a:p>
          <a:p>
            <a:pPr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+mj-ea"/>
                <a:ea typeface="+mj-ea"/>
              </a:rPr>
              <a:t>port:</a:t>
            </a:r>
          </a:p>
          <a:p>
            <a:pPr>
              <a:defRPr/>
            </a:pPr>
            <a:r>
              <a:rPr lang="en-US" altLang="zh-TW" sz="2400" b="1" dirty="0">
                <a:solidFill>
                  <a:srgbClr val="0070C0"/>
                </a:solidFill>
                <a:latin typeface="+mj-ea"/>
                <a:ea typeface="+mj-ea"/>
              </a:rPr>
              <a:t>pathname:    /www2011/lab/</a:t>
            </a:r>
            <a:r>
              <a:rPr lang="en-US" altLang="zh-TW" sz="2400" b="1" dirty="0" err="1">
                <a:solidFill>
                  <a:srgbClr val="0070C0"/>
                </a:solidFill>
                <a:latin typeface="+mj-ea"/>
                <a:ea typeface="+mj-ea"/>
              </a:rPr>
              <a:t>location.php</a:t>
            </a:r>
            <a:endParaRPr lang="en-US" altLang="zh-TW" sz="24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en-US" altLang="zh-TW" sz="2400" b="1" dirty="0">
                <a:solidFill>
                  <a:srgbClr val="7030A0"/>
                </a:solidFill>
                <a:latin typeface="+mj-ea"/>
                <a:ea typeface="+mj-ea"/>
              </a:rPr>
              <a:t>search:           ?a=1&amp;b=5</a:t>
            </a:r>
          </a:p>
          <a:p>
            <a:pPr>
              <a:defRPr/>
            </a:pP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hash:              #Part1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>
            <a:extLst>
              <a:ext uri="{FF2B5EF4-FFF2-40B4-BE49-F238E27FC236}">
                <a16:creationId xmlns:a16="http://schemas.microsoft.com/office/drawing/2014/main" id="{008080A6-7A76-47DF-9474-A8F7BF9F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window.location.search</a:t>
            </a:r>
            <a:endParaRPr lang="zh-TW" altLang="en-US"/>
          </a:p>
        </p:txBody>
      </p:sp>
      <p:sp>
        <p:nvSpPr>
          <p:cNvPr id="37891" name="內容版面配置區 2">
            <a:extLst>
              <a:ext uri="{FF2B5EF4-FFF2-40B4-BE49-F238E27FC236}">
                <a16:creationId xmlns:a16="http://schemas.microsoft.com/office/drawing/2014/main" id="{21B335E2-7976-46CF-8941-3308FB043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692275"/>
            <a:ext cx="8494713" cy="1727200"/>
          </a:xfrm>
        </p:spPr>
        <p:txBody>
          <a:bodyPr/>
          <a:lstStyle/>
          <a:p>
            <a:r>
              <a:rPr lang="en-US" altLang="zh-TW" sz="2800">
                <a:hlinkClick r:id="rId2"/>
              </a:rPr>
              <a:t>https://ycchen.im.ncnu.edu.tw/moth/puzz.html?1</a:t>
            </a:r>
            <a:endParaRPr lang="en-US" altLang="zh-TW" sz="2800"/>
          </a:p>
          <a:p>
            <a:r>
              <a:rPr lang="en-US" altLang="zh-TW" sz="2800">
                <a:hlinkClick r:id="rId3"/>
              </a:rPr>
              <a:t>https://ycchen.im.ncnu.edu.tw/moth/puzz.html?2</a:t>
            </a:r>
            <a:endParaRPr lang="en-US" altLang="zh-TW" sz="2800"/>
          </a:p>
          <a:p>
            <a:r>
              <a:rPr lang="en-US" altLang="zh-TW" sz="2800">
                <a:hlinkClick r:id="rId4"/>
              </a:rPr>
              <a:t>https://ycchen.im.ncnu.edu.tw/moth/puzz.html?3</a:t>
            </a:r>
            <a:endParaRPr lang="en-US" altLang="zh-TW" sz="2800"/>
          </a:p>
          <a:p>
            <a:endParaRPr lang="zh-TW" altLang="en-US" sz="2800"/>
          </a:p>
        </p:txBody>
      </p:sp>
      <p:sp>
        <p:nvSpPr>
          <p:cNvPr id="37892" name="矩形 3">
            <a:extLst>
              <a:ext uri="{FF2B5EF4-FFF2-40B4-BE49-F238E27FC236}">
                <a16:creationId xmlns:a16="http://schemas.microsoft.com/office/drawing/2014/main" id="{1471ACCC-B9FA-461C-96D2-3EEBD1612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3616325"/>
            <a:ext cx="5495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</a:rPr>
              <a:t>var picNum = window.location.search;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</a:rPr>
              <a:t>picNum=picNum.substring(1, picNum.length);</a:t>
            </a:r>
            <a:endParaRPr lang="zh-TW" altLang="en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>
            <a:extLst>
              <a:ext uri="{FF2B5EF4-FFF2-40B4-BE49-F238E27FC236}">
                <a16:creationId xmlns:a16="http://schemas.microsoft.com/office/drawing/2014/main" id="{C6B112E8-3101-41D9-9031-229EC23A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122238"/>
            <a:ext cx="8229600" cy="977900"/>
          </a:xfrm>
        </p:spPr>
        <p:txBody>
          <a:bodyPr/>
          <a:lstStyle/>
          <a:p>
            <a:r>
              <a:rPr lang="en-US" altLang="zh-TW" sz="3600"/>
              <a:t>location's </a:t>
            </a:r>
            <a:r>
              <a:rPr lang="en-US" altLang="zh-TW" sz="4000"/>
              <a:t>methods</a:t>
            </a:r>
            <a:endParaRPr lang="zh-TW" altLang="en-US" sz="360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6AFAD06B-894E-4DAA-9C52-978CC62CDB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60425" y="1535113"/>
          <a:ext cx="7119938" cy="1785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2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484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Method</a:t>
                      </a:r>
                    </a:p>
                  </a:txBody>
                  <a:tcPr marL="72007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Description</a:t>
                      </a:r>
                    </a:p>
                  </a:txBody>
                  <a:tcPr marL="72007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84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hlinkClick r:id="rId2" action="ppaction://hlinkfile"/>
                        </a:rPr>
                        <a:t>assign()</a:t>
                      </a:r>
                      <a:endParaRPr lang="en-US" sz="2000"/>
                    </a:p>
                  </a:txBody>
                  <a:tcPr marL="72007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Loads a new document</a:t>
                      </a:r>
                    </a:p>
                  </a:txBody>
                  <a:tcPr marL="72007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84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hlinkClick r:id="rId3" action="ppaction://hlinkfile"/>
                        </a:rPr>
                        <a:t>reload()</a:t>
                      </a:r>
                      <a:endParaRPr lang="en-US" sz="2000"/>
                    </a:p>
                  </a:txBody>
                  <a:tcPr marL="72007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Reloads the current document</a:t>
                      </a:r>
                    </a:p>
                  </a:txBody>
                  <a:tcPr marL="72007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84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hlinkClick r:id="rId4" action="ppaction://hlinkfile"/>
                        </a:rPr>
                        <a:t>replace()</a:t>
                      </a:r>
                      <a:endParaRPr lang="en-US" sz="2000"/>
                    </a:p>
                  </a:txBody>
                  <a:tcPr marL="72007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Replaces the current document with a new one</a:t>
                      </a:r>
                    </a:p>
                  </a:txBody>
                  <a:tcPr marL="72007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932" name="矩形 4">
            <a:extLst>
              <a:ext uri="{FF2B5EF4-FFF2-40B4-BE49-F238E27FC236}">
                <a16:creationId xmlns:a16="http://schemas.microsoft.com/office/drawing/2014/main" id="{B5CBD807-A9C5-48D8-B877-CE7F040EF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675" y="3778250"/>
            <a:ext cx="56626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</a:rPr>
              <a:t>window.location.assign("http://www.php.net/");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</a:rPr>
              <a:t>window.location.reload();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</a:rPr>
              <a:t>window.location.replace("http://www.php.net/");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3">
            <a:extLst>
              <a:ext uri="{FF2B5EF4-FFF2-40B4-BE49-F238E27FC236}">
                <a16:creationId xmlns:a16="http://schemas.microsoft.com/office/drawing/2014/main" id="{13B3565D-6D8B-44A6-BA4C-B8E803CC8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D4DED08-47DF-4264-9570-66B12A7AB5B3}"/>
              </a:ext>
            </a:extLst>
          </p:cNvPr>
          <p:cNvSpPr/>
          <p:nvPr/>
        </p:nvSpPr>
        <p:spPr>
          <a:xfrm>
            <a:off x="1541463" y="2743200"/>
            <a:ext cx="6064250" cy="35766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文字方塊 4">
            <a:extLst>
              <a:ext uri="{FF2B5EF4-FFF2-40B4-BE49-F238E27FC236}">
                <a16:creationId xmlns:a16="http://schemas.microsoft.com/office/drawing/2014/main" id="{4EE7A1C6-A26C-4AF6-A389-8852997E9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2732088"/>
            <a:ext cx="12144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  <a:endParaRPr lang="zh-TW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CD6DD73-8E70-4AF1-8A71-BB98624DEB54}"/>
              </a:ext>
            </a:extLst>
          </p:cNvPr>
          <p:cNvSpPr/>
          <p:nvPr/>
        </p:nvSpPr>
        <p:spPr>
          <a:xfrm>
            <a:off x="1552575" y="2235200"/>
            <a:ext cx="6065838" cy="4397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navigator</a:t>
            </a:r>
            <a:endParaRPr lang="zh-TW" alt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D33080D-E748-4312-A6AB-2E10721E8047}"/>
              </a:ext>
            </a:extLst>
          </p:cNvPr>
          <p:cNvSpPr/>
          <p:nvPr/>
        </p:nvSpPr>
        <p:spPr>
          <a:xfrm>
            <a:off x="1552575" y="1736725"/>
            <a:ext cx="6065838" cy="4397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</a:t>
            </a:r>
            <a:endParaRPr lang="zh-TW" alt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2602FB8-3C3A-4DBC-A9E2-BAED142FC58E}"/>
              </a:ext>
            </a:extLst>
          </p:cNvPr>
          <p:cNvSpPr/>
          <p:nvPr/>
        </p:nvSpPr>
        <p:spPr>
          <a:xfrm>
            <a:off x="1714500" y="3136900"/>
            <a:ext cx="2697163" cy="4397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endParaRPr lang="zh-TW" alt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68901CF-3FE4-43CD-B067-ADCCD5925934}"/>
              </a:ext>
            </a:extLst>
          </p:cNvPr>
          <p:cNvSpPr/>
          <p:nvPr/>
        </p:nvSpPr>
        <p:spPr>
          <a:xfrm>
            <a:off x="4573588" y="3125788"/>
            <a:ext cx="2713037" cy="4397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  <a:endParaRPr lang="zh-TW" alt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FCCD1B0-4D06-405F-AAEA-52C1AA49D9B3}"/>
              </a:ext>
            </a:extLst>
          </p:cNvPr>
          <p:cNvSpPr/>
          <p:nvPr/>
        </p:nvSpPr>
        <p:spPr>
          <a:xfrm>
            <a:off x="1714500" y="3692525"/>
            <a:ext cx="5602288" cy="2465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0" name="文字方塊 10">
            <a:extLst>
              <a:ext uri="{FF2B5EF4-FFF2-40B4-BE49-F238E27FC236}">
                <a16:creationId xmlns:a16="http://schemas.microsoft.com/office/drawing/2014/main" id="{D38DBBAD-7A23-4DF0-9F5B-AAB5D8FC6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622675"/>
            <a:ext cx="15509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endParaRPr lang="zh-TW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346AC1D-364C-4E24-9963-7B7DE3D1F016}"/>
              </a:ext>
            </a:extLst>
          </p:cNvPr>
          <p:cNvSpPr/>
          <p:nvPr/>
        </p:nvSpPr>
        <p:spPr>
          <a:xfrm>
            <a:off x="1847850" y="4024313"/>
            <a:ext cx="1262063" cy="3889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anchors[]</a:t>
            </a:r>
            <a:endParaRPr lang="zh-TW" alt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DF1E00F-DECB-4175-BFA9-3945DF5440E8}"/>
              </a:ext>
            </a:extLst>
          </p:cNvPr>
          <p:cNvSpPr/>
          <p:nvPr/>
        </p:nvSpPr>
        <p:spPr>
          <a:xfrm>
            <a:off x="3198813" y="4024313"/>
            <a:ext cx="1262062" cy="3889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links[]</a:t>
            </a:r>
            <a:endParaRPr lang="zh-TW" alt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2701B8E-43C3-4A13-B46E-97598912A1AD}"/>
              </a:ext>
            </a:extLst>
          </p:cNvPr>
          <p:cNvSpPr/>
          <p:nvPr/>
        </p:nvSpPr>
        <p:spPr>
          <a:xfrm>
            <a:off x="4549775" y="4024313"/>
            <a:ext cx="1262063" cy="3889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images[]</a:t>
            </a:r>
            <a:endParaRPr lang="zh-TW" alt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A64A3C-CA57-4BB7-881C-5AC1C466BF1C}"/>
              </a:ext>
            </a:extLst>
          </p:cNvPr>
          <p:cNvSpPr/>
          <p:nvPr/>
        </p:nvSpPr>
        <p:spPr>
          <a:xfrm>
            <a:off x="1858963" y="4595813"/>
            <a:ext cx="3497262" cy="14462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5" name="文字方塊 16">
            <a:extLst>
              <a:ext uri="{FF2B5EF4-FFF2-40B4-BE49-F238E27FC236}">
                <a16:creationId xmlns:a16="http://schemas.microsoft.com/office/drawing/2014/main" id="{26E76479-676E-4A87-979C-3DA38CB0B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925" y="4560888"/>
            <a:ext cx="89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  <a:cs typeface="Times New Roman" panose="02020603050405020304" pitchFamily="18" charset="0"/>
              </a:rPr>
              <a:t>forms[]</a:t>
            </a:r>
            <a:endParaRPr lang="zh-TW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1C20C71-B364-4BF7-9226-EFA3EE388A75}"/>
              </a:ext>
            </a:extLst>
          </p:cNvPr>
          <p:cNvSpPr/>
          <p:nvPr/>
        </p:nvSpPr>
        <p:spPr>
          <a:xfrm>
            <a:off x="2041525" y="4908550"/>
            <a:ext cx="1398588" cy="2873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7E365F6-E0E2-408C-B9DF-0A9B9ED3F9E2}"/>
              </a:ext>
            </a:extLst>
          </p:cNvPr>
          <p:cNvSpPr/>
          <p:nvPr/>
        </p:nvSpPr>
        <p:spPr>
          <a:xfrm>
            <a:off x="3711575" y="4897438"/>
            <a:ext cx="1404938" cy="1003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87AA86A-9AE6-4CF0-BC6F-63D588E58116}"/>
              </a:ext>
            </a:extLst>
          </p:cNvPr>
          <p:cNvSpPr/>
          <p:nvPr/>
        </p:nvSpPr>
        <p:spPr>
          <a:xfrm>
            <a:off x="2052638" y="5267325"/>
            <a:ext cx="1398587" cy="2873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textarea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1488055-36BE-4E39-8B99-53C297389C1C}"/>
              </a:ext>
            </a:extLst>
          </p:cNvPr>
          <p:cNvSpPr/>
          <p:nvPr/>
        </p:nvSpPr>
        <p:spPr>
          <a:xfrm>
            <a:off x="2052638" y="5627688"/>
            <a:ext cx="1398587" cy="2873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button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0" name="文字方塊 23">
            <a:extLst>
              <a:ext uri="{FF2B5EF4-FFF2-40B4-BE49-F238E27FC236}">
                <a16:creationId xmlns:a16="http://schemas.microsoft.com/office/drawing/2014/main" id="{0C26A927-446B-4CE9-9CF0-732420743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488" y="4997450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endParaRPr lang="zh-TW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96A657F-AD83-47A6-AB4F-AF3FD782A698}"/>
              </a:ext>
            </a:extLst>
          </p:cNvPr>
          <p:cNvSpPr/>
          <p:nvPr/>
        </p:nvSpPr>
        <p:spPr>
          <a:xfrm>
            <a:off x="3856038" y="5475288"/>
            <a:ext cx="1139825" cy="3159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8A1A77D-C12D-4310-91DD-CE942F72CBB1}"/>
              </a:ext>
            </a:extLst>
          </p:cNvPr>
          <p:cNvSpPr/>
          <p:nvPr/>
        </p:nvSpPr>
        <p:spPr>
          <a:xfrm>
            <a:off x="5900738" y="4024313"/>
            <a:ext cx="1262062" cy="390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endParaRPr lang="zh-TW" alt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6223760-49FE-415A-9A91-FB284AE4BE42}"/>
              </a:ext>
            </a:extLst>
          </p:cNvPr>
          <p:cNvSpPr/>
          <p:nvPr/>
        </p:nvSpPr>
        <p:spPr>
          <a:xfrm>
            <a:off x="5781675" y="5075238"/>
            <a:ext cx="1401763" cy="346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TW" alt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5BC5DDE-B503-42D8-9630-6D95ECF450F9}"/>
              </a:ext>
            </a:extLst>
          </p:cNvPr>
          <p:cNvSpPr/>
          <p:nvPr/>
        </p:nvSpPr>
        <p:spPr>
          <a:xfrm>
            <a:off x="5661025" y="4824413"/>
            <a:ext cx="1403350" cy="346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TW" alt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80D8854-8299-448A-A20C-DC293399546E}"/>
              </a:ext>
            </a:extLst>
          </p:cNvPr>
          <p:cNvSpPr/>
          <p:nvPr/>
        </p:nvSpPr>
        <p:spPr>
          <a:xfrm>
            <a:off x="5562600" y="4584700"/>
            <a:ext cx="1403350" cy="346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TW" alt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>
            <a:extLst>
              <a:ext uri="{FF2B5EF4-FFF2-40B4-BE49-F238E27FC236}">
                <a16:creationId xmlns:a16="http://schemas.microsoft.com/office/drawing/2014/main" id="{39E7A547-3CC6-4C5A-8864-CA022B663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screen</a:t>
            </a:r>
            <a:endParaRPr lang="zh-TW" altLang="en-US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2FC77DA0-2E24-4793-A252-27AE24FC58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759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6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25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Property</a:t>
                      </a:r>
                      <a:endParaRPr lang="zh-TW" altLang="en-US" sz="1800" dirty="0"/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Description</a:t>
                      </a:r>
                      <a:endParaRPr lang="zh-TW" altLang="en-US" sz="1800" dirty="0"/>
                    </a:p>
                  </a:txBody>
                  <a:tcPr marL="72000" marT="45731" marB="4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76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hlinkClick r:id="rId2" action="ppaction://hlinkfile"/>
                        </a:rPr>
                        <a:t>availHeight</a:t>
                      </a:r>
                      <a:endParaRPr lang="en-US" sz="1800" dirty="0"/>
                    </a:p>
                  </a:txBody>
                  <a:tcPr marL="72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Returns the height of the display screen (excluding the Windows Taskbar)</a:t>
                      </a:r>
                    </a:p>
                  </a:txBody>
                  <a:tcPr marL="7200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76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hlinkClick r:id="rId3" action="ppaction://hlinkfile"/>
                        </a:rPr>
                        <a:t>availWidth</a:t>
                      </a:r>
                      <a:endParaRPr lang="en-US" sz="1800" dirty="0"/>
                    </a:p>
                  </a:txBody>
                  <a:tcPr marL="72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Returns the width of the display screen (excluding the Windows Taskbar)</a:t>
                      </a:r>
                    </a:p>
                  </a:txBody>
                  <a:tcPr marL="7200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76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hlinkClick r:id="rId4" action="ppaction://hlinkfile"/>
                        </a:rPr>
                        <a:t>colorDepth</a:t>
                      </a:r>
                      <a:endParaRPr lang="en-US" sz="1800" dirty="0"/>
                    </a:p>
                  </a:txBody>
                  <a:tcPr marL="72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Returns the bit depth of the color palette on the destination device or buffer</a:t>
                      </a:r>
                    </a:p>
                  </a:txBody>
                  <a:tcPr marL="7200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25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hlinkClick r:id="rId5" action="ppaction://hlinkfile"/>
                        </a:rPr>
                        <a:t>height</a:t>
                      </a:r>
                      <a:endParaRPr lang="en-US" sz="1800" dirty="0"/>
                    </a:p>
                  </a:txBody>
                  <a:tcPr marL="72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The height of the display screen</a:t>
                      </a:r>
                    </a:p>
                  </a:txBody>
                  <a:tcPr marL="7200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25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hlinkClick r:id="rId6" action="ppaction://hlinkfile"/>
                        </a:rPr>
                        <a:t>width</a:t>
                      </a:r>
                      <a:endParaRPr lang="en-US" sz="1800" dirty="0"/>
                    </a:p>
                  </a:txBody>
                  <a:tcPr marL="72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Returns width of the display screen</a:t>
                      </a:r>
                    </a:p>
                  </a:txBody>
                  <a:tcPr marL="7200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410" name="矩形 1">
            <a:extLst>
              <a:ext uri="{FF2B5EF4-FFF2-40B4-BE49-F238E27FC236}">
                <a16:creationId xmlns:a16="http://schemas.microsoft.com/office/drawing/2014/main" id="{AF07760A-C4A8-426B-9748-3B2D92701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5018088"/>
            <a:ext cx="7272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hlinkClick r:id="rId7"/>
              </a:rPr>
              <a:t>https://ycchen.im.ncnu.edu.tw/www2011/lab/DomObjsJS.html#screen</a:t>
            </a:r>
            <a:endParaRPr lang="en-US" altLang="zh-TW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>
            <a:extLst>
              <a:ext uri="{FF2B5EF4-FFF2-40B4-BE49-F238E27FC236}">
                <a16:creationId xmlns:a16="http://schemas.microsoft.com/office/drawing/2014/main" id="{017DF64D-99F7-4797-B576-F3B5B6617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270000"/>
            <a:ext cx="8147050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>
            <a:extLst>
              <a:ext uri="{FF2B5EF4-FFF2-40B4-BE49-F238E27FC236}">
                <a16:creationId xmlns:a16="http://schemas.microsoft.com/office/drawing/2014/main" id="{E4884E38-F177-4874-8841-9369C7301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9"/>
          <a:stretch>
            <a:fillRect/>
          </a:stretch>
        </p:blipFill>
        <p:spPr bwMode="auto">
          <a:xfrm>
            <a:off x="3157538" y="2738438"/>
            <a:ext cx="3776662" cy="26543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左大括弧 6">
            <a:extLst>
              <a:ext uri="{FF2B5EF4-FFF2-40B4-BE49-F238E27FC236}">
                <a16:creationId xmlns:a16="http://schemas.microsoft.com/office/drawing/2014/main" id="{2E88F4C8-EC8F-4F37-B6B2-C25FD8342D9E}"/>
              </a:ext>
            </a:extLst>
          </p:cNvPr>
          <p:cNvSpPr/>
          <p:nvPr/>
        </p:nvSpPr>
        <p:spPr>
          <a:xfrm rot="5400000">
            <a:off x="4680744" y="-3117056"/>
            <a:ext cx="620713" cy="8131175"/>
          </a:xfrm>
          <a:prstGeom prst="leftBrace">
            <a:avLst>
              <a:gd name="adj1" fmla="val 11110"/>
              <a:gd name="adj2" fmla="val 35543"/>
            </a:avLst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7413" name="文字方塊 7">
            <a:extLst>
              <a:ext uri="{FF2B5EF4-FFF2-40B4-BE49-F238E27FC236}">
                <a16:creationId xmlns:a16="http://schemas.microsoft.com/office/drawing/2014/main" id="{EB5C50EF-74A8-4C8C-8525-2302AE1C0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313" y="333375"/>
            <a:ext cx="639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solidFill>
                  <a:srgbClr val="0070C0"/>
                </a:solidFill>
                <a:latin typeface="Arial" panose="020B0604020202020204" pitchFamily="34" charset="0"/>
              </a:rPr>
              <a:t>1440</a:t>
            </a:r>
            <a:endParaRPr lang="zh-TW" altLang="en-US" sz="16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左大括弧 8">
            <a:extLst>
              <a:ext uri="{FF2B5EF4-FFF2-40B4-BE49-F238E27FC236}">
                <a16:creationId xmlns:a16="http://schemas.microsoft.com/office/drawing/2014/main" id="{CABE7FBD-0874-4D11-96C4-C57B35ED2004}"/>
              </a:ext>
            </a:extLst>
          </p:cNvPr>
          <p:cNvSpPr/>
          <p:nvPr/>
        </p:nvSpPr>
        <p:spPr>
          <a:xfrm rot="5400000">
            <a:off x="4343400" y="-2573337"/>
            <a:ext cx="479425" cy="7292975"/>
          </a:xfrm>
          <a:prstGeom prst="leftBrace">
            <a:avLst>
              <a:gd name="adj1" fmla="val 11110"/>
              <a:gd name="adj2" fmla="val 47494"/>
            </a:avLst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7415" name="文字方塊 9">
            <a:extLst>
              <a:ext uri="{FF2B5EF4-FFF2-40B4-BE49-F238E27FC236}">
                <a16:creationId xmlns:a16="http://schemas.microsoft.com/office/drawing/2014/main" id="{E1191A1F-F400-4E95-BA7F-64C87FB6E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5" y="539750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solidFill>
                  <a:srgbClr val="00B050"/>
                </a:solidFill>
                <a:latin typeface="Arial" panose="020B0604020202020204" pitchFamily="34" charset="0"/>
              </a:rPr>
              <a:t>1290</a:t>
            </a:r>
            <a:endParaRPr lang="zh-TW" altLang="en-US" sz="160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11" name="左大括弧 10">
            <a:extLst>
              <a:ext uri="{FF2B5EF4-FFF2-40B4-BE49-F238E27FC236}">
                <a16:creationId xmlns:a16="http://schemas.microsoft.com/office/drawing/2014/main" id="{5D7666B8-2D42-483F-A18F-578B446BF0FD}"/>
              </a:ext>
            </a:extLst>
          </p:cNvPr>
          <p:cNvSpPr/>
          <p:nvPr/>
        </p:nvSpPr>
        <p:spPr>
          <a:xfrm rot="5400000">
            <a:off x="4343401" y="-1714500"/>
            <a:ext cx="381000" cy="7153275"/>
          </a:xfrm>
          <a:prstGeom prst="leftBrace">
            <a:avLst>
              <a:gd name="adj1" fmla="val 11110"/>
              <a:gd name="adj2" fmla="val 62916"/>
            </a:avLst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7417" name="文字方塊 11">
            <a:extLst>
              <a:ext uri="{FF2B5EF4-FFF2-40B4-BE49-F238E27FC236}">
                <a16:creationId xmlns:a16="http://schemas.microsoft.com/office/drawing/2014/main" id="{57ACD296-A846-4E0E-82DE-2DEC28537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688" y="1400175"/>
            <a:ext cx="639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solidFill>
                  <a:srgbClr val="FF0000"/>
                </a:solidFill>
                <a:latin typeface="Arial" panose="020B0604020202020204" pitchFamily="34" charset="0"/>
              </a:rPr>
              <a:t>1269</a:t>
            </a:r>
            <a:endParaRPr lang="zh-TW" altLang="en-US" sz="1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左大括弧 12">
            <a:extLst>
              <a:ext uri="{FF2B5EF4-FFF2-40B4-BE49-F238E27FC236}">
                <a16:creationId xmlns:a16="http://schemas.microsoft.com/office/drawing/2014/main" id="{720BCC59-5302-40ED-8E58-AEFC6BA10B66}"/>
              </a:ext>
            </a:extLst>
          </p:cNvPr>
          <p:cNvSpPr/>
          <p:nvPr/>
        </p:nvSpPr>
        <p:spPr>
          <a:xfrm>
            <a:off x="130175" y="1270000"/>
            <a:ext cx="817563" cy="5094288"/>
          </a:xfrm>
          <a:prstGeom prst="leftBrace">
            <a:avLst>
              <a:gd name="adj1" fmla="val 8333"/>
              <a:gd name="adj2" fmla="val 67949"/>
            </a:avLst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4" name="左大括弧 13">
            <a:extLst>
              <a:ext uri="{FF2B5EF4-FFF2-40B4-BE49-F238E27FC236}">
                <a16:creationId xmlns:a16="http://schemas.microsoft.com/office/drawing/2014/main" id="{ABC8A6C1-4F90-4B4B-8D1C-5093BBB0687C}"/>
              </a:ext>
            </a:extLst>
          </p:cNvPr>
          <p:cNvSpPr/>
          <p:nvPr/>
        </p:nvSpPr>
        <p:spPr>
          <a:xfrm>
            <a:off x="381000" y="1279525"/>
            <a:ext cx="576263" cy="4910138"/>
          </a:xfrm>
          <a:prstGeom prst="leftBrace">
            <a:avLst>
              <a:gd name="adj1" fmla="val 8333"/>
              <a:gd name="adj2" fmla="val 50654"/>
            </a:avLst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5" name="左大括弧 14">
            <a:extLst>
              <a:ext uri="{FF2B5EF4-FFF2-40B4-BE49-F238E27FC236}">
                <a16:creationId xmlns:a16="http://schemas.microsoft.com/office/drawing/2014/main" id="{70C809CB-EA80-4595-9D72-83014A6663FC}"/>
              </a:ext>
            </a:extLst>
          </p:cNvPr>
          <p:cNvSpPr/>
          <p:nvPr/>
        </p:nvSpPr>
        <p:spPr>
          <a:xfrm>
            <a:off x="598488" y="2063750"/>
            <a:ext cx="338137" cy="3995738"/>
          </a:xfrm>
          <a:prstGeom prst="leftBrace">
            <a:avLst>
              <a:gd name="adj1" fmla="val 8333"/>
              <a:gd name="adj2" fmla="val 22342"/>
            </a:avLst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7421" name="文字方塊 15">
            <a:extLst>
              <a:ext uri="{FF2B5EF4-FFF2-40B4-BE49-F238E27FC236}">
                <a16:creationId xmlns:a16="http://schemas.microsoft.com/office/drawing/2014/main" id="{FA377BB0-9420-44DB-BC99-8B957B3BD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60663"/>
            <a:ext cx="525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solidFill>
                  <a:srgbClr val="FF0000"/>
                </a:solidFill>
                <a:latin typeface="Arial" panose="020B0604020202020204" pitchFamily="34" charset="0"/>
              </a:rPr>
              <a:t>705</a:t>
            </a:r>
            <a:endParaRPr lang="zh-TW" altLang="en-US" sz="1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22" name="文字方塊 16">
            <a:extLst>
              <a:ext uri="{FF2B5EF4-FFF2-40B4-BE49-F238E27FC236}">
                <a16:creationId xmlns:a16="http://schemas.microsoft.com/office/drawing/2014/main" id="{529B39CB-8662-4D39-B69F-4C09DD27B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3479800"/>
            <a:ext cx="525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solidFill>
                  <a:srgbClr val="00B050"/>
                </a:solidFill>
                <a:latin typeface="Arial" panose="020B0604020202020204" pitchFamily="34" charset="0"/>
              </a:rPr>
              <a:t>870</a:t>
            </a:r>
            <a:endParaRPr lang="zh-TW" altLang="en-US" sz="160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17423" name="文字方塊 17">
            <a:extLst>
              <a:ext uri="{FF2B5EF4-FFF2-40B4-BE49-F238E27FC236}">
                <a16:creationId xmlns:a16="http://schemas.microsoft.com/office/drawing/2014/main" id="{2293E636-70A6-4282-8C5A-2CDC83363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4425950"/>
            <a:ext cx="525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solidFill>
                  <a:srgbClr val="0070C0"/>
                </a:solidFill>
                <a:latin typeface="Arial" panose="020B0604020202020204" pitchFamily="34" charset="0"/>
              </a:rPr>
              <a:t>900</a:t>
            </a:r>
            <a:endParaRPr lang="zh-TW" altLang="en-US" sz="16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7424" name="矩形 15">
            <a:extLst>
              <a:ext uri="{FF2B5EF4-FFF2-40B4-BE49-F238E27FC236}">
                <a16:creationId xmlns:a16="http://schemas.microsoft.com/office/drawing/2014/main" id="{25E7534A-99DE-4998-8C3B-9EE696340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68263"/>
            <a:ext cx="7272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hlinkClick r:id="rId4"/>
              </a:rPr>
              <a:t>https://ycchen.im.ncnu.edu.tw/www2011/lab/jslab/screenJS.htm</a:t>
            </a: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57FB351-242E-4C5D-8DE7-1FC39930A733}"/>
              </a:ext>
            </a:extLst>
          </p:cNvPr>
          <p:cNvSpPr/>
          <p:nvPr/>
        </p:nvSpPr>
        <p:spPr>
          <a:xfrm>
            <a:off x="3263900" y="3328988"/>
            <a:ext cx="1536700" cy="530225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7DF679F-E045-4938-91F1-4472A0011C33}"/>
              </a:ext>
            </a:extLst>
          </p:cNvPr>
          <p:cNvSpPr/>
          <p:nvPr/>
        </p:nvSpPr>
        <p:spPr>
          <a:xfrm>
            <a:off x="3273425" y="4032250"/>
            <a:ext cx="1838325" cy="530225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1662D87-F70B-4C24-AEC8-84807700B887}"/>
              </a:ext>
            </a:extLst>
          </p:cNvPr>
          <p:cNvSpPr/>
          <p:nvPr/>
        </p:nvSpPr>
        <p:spPr>
          <a:xfrm>
            <a:off x="3255963" y="4681538"/>
            <a:ext cx="3473450" cy="53975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>
            <a:extLst>
              <a:ext uri="{FF2B5EF4-FFF2-40B4-BE49-F238E27FC236}">
                <a16:creationId xmlns:a16="http://schemas.microsoft.com/office/drawing/2014/main" id="{6D692434-A137-426E-A666-45EB4AD8A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navigator</a:t>
            </a:r>
            <a:endParaRPr lang="zh-TW" altLang="en-US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FC0413C5-3FCC-45D6-B39D-5D8640701A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978775" cy="2951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7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77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Property</a:t>
                      </a:r>
                    </a:p>
                  </a:txBody>
                  <a:tcPr marL="71996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Description</a:t>
                      </a:r>
                    </a:p>
                  </a:txBody>
                  <a:tcPr marL="71996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77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hlinkClick r:id="rId2" action="ppaction://hlinkfile"/>
                        </a:rPr>
                        <a:t>appCodeName</a:t>
                      </a:r>
                      <a:endParaRPr lang="en-US" sz="1800" dirty="0"/>
                    </a:p>
                  </a:txBody>
                  <a:tcPr marL="71996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Returns the code name of the browser</a:t>
                      </a:r>
                    </a:p>
                  </a:txBody>
                  <a:tcPr marL="71996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77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hlinkClick r:id="rId3" action="ppaction://hlinkfile"/>
                        </a:rPr>
                        <a:t>appName</a:t>
                      </a:r>
                      <a:endParaRPr lang="en-US" sz="1800" dirty="0"/>
                    </a:p>
                  </a:txBody>
                  <a:tcPr marL="71996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Returns the name of the browser</a:t>
                      </a:r>
                    </a:p>
                  </a:txBody>
                  <a:tcPr marL="71996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77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hlinkClick r:id="rId4" action="ppaction://hlinkfile"/>
                        </a:rPr>
                        <a:t>appVersion</a:t>
                      </a:r>
                      <a:endParaRPr lang="en-US" sz="1800"/>
                    </a:p>
                  </a:txBody>
                  <a:tcPr marL="71996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Returns the platform and version of the browser</a:t>
                      </a:r>
                    </a:p>
                  </a:txBody>
                  <a:tcPr marL="71996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hlinkClick r:id="rId5" action="ppaction://hlinkfile"/>
                        </a:rPr>
                        <a:t>cookieEnabled</a:t>
                      </a:r>
                      <a:endParaRPr lang="en-US" sz="1800" dirty="0"/>
                    </a:p>
                  </a:txBody>
                  <a:tcPr marL="71996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Returns a Boolean value that specifies whether cookies are enabled in the browser</a:t>
                      </a:r>
                    </a:p>
                  </a:txBody>
                  <a:tcPr marL="71996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7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hlinkClick r:id="rId6" action="ppaction://hlinkfile"/>
                        </a:rPr>
                        <a:t>platform</a:t>
                      </a:r>
                      <a:endParaRPr lang="en-US" sz="1800" dirty="0"/>
                    </a:p>
                  </a:txBody>
                  <a:tcPr marL="71996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Returns the operating system platform</a:t>
                      </a:r>
                    </a:p>
                  </a:txBody>
                  <a:tcPr marL="71996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hlinkClick r:id="rId7" action="ppaction://hlinkfile"/>
                        </a:rPr>
                        <a:t>userAgent</a:t>
                      </a:r>
                      <a:endParaRPr lang="en-US" sz="1800" dirty="0"/>
                    </a:p>
                  </a:txBody>
                  <a:tcPr marL="71996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Returns the value of the user-agent header sent by the client to the server</a:t>
                      </a:r>
                    </a:p>
                  </a:txBody>
                  <a:tcPr marL="71996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19291B7-D644-48A1-B6D9-AFD049A7A0D6}"/>
              </a:ext>
            </a:extLst>
          </p:cNvPr>
          <p:cNvGraphicFramePr>
            <a:graphicFrameLocks noGrp="1"/>
          </p:cNvGraphicFramePr>
          <p:nvPr/>
        </p:nvGraphicFramePr>
        <p:xfrm>
          <a:off x="423863" y="4783138"/>
          <a:ext cx="8043862" cy="1112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9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87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Method</a:t>
                      </a:r>
                    </a:p>
                  </a:txBody>
                  <a:tcPr marL="71994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Description</a:t>
                      </a:r>
                    </a:p>
                  </a:txBody>
                  <a:tcPr marL="71994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7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hlinkClick r:id="rId8" action="ppaction://hlinkfile"/>
                        </a:rPr>
                        <a:t>javaEnabled</a:t>
                      </a:r>
                      <a:r>
                        <a:rPr lang="en-US" sz="1600" dirty="0">
                          <a:hlinkClick r:id="rId8" action="ppaction://hlinkfile"/>
                        </a:rPr>
                        <a:t>()</a:t>
                      </a:r>
                      <a:endParaRPr lang="en-US" sz="1600" dirty="0"/>
                    </a:p>
                  </a:txBody>
                  <a:tcPr marL="71994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Specifies whether or not the browser has Java enabled</a:t>
                      </a:r>
                    </a:p>
                  </a:txBody>
                  <a:tcPr marL="71994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09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hlinkClick r:id="rId9" action="ppaction://hlinkfile"/>
                        </a:rPr>
                        <a:t>taintEnabled</a:t>
                      </a:r>
                      <a:r>
                        <a:rPr lang="en-US" sz="1600" dirty="0">
                          <a:hlinkClick r:id="rId9" action="ppaction://hlinkfile"/>
                        </a:rPr>
                        <a:t>()</a:t>
                      </a:r>
                      <a:endParaRPr lang="en-US" sz="1600" dirty="0"/>
                    </a:p>
                  </a:txBody>
                  <a:tcPr marL="71994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Specifies whether or not the browser has data tainting enabled</a:t>
                      </a:r>
                    </a:p>
                  </a:txBody>
                  <a:tcPr marL="71994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75" name="矩形 1">
            <a:extLst>
              <a:ext uri="{FF2B5EF4-FFF2-40B4-BE49-F238E27FC236}">
                <a16:creationId xmlns:a16="http://schemas.microsoft.com/office/drawing/2014/main" id="{1C55243D-0710-4D56-BF87-3869C55EB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5930900"/>
            <a:ext cx="7461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hlinkClick r:id="rId10"/>
              </a:rPr>
              <a:t>https://ycchen.im.ncnu.edu.tw/www2011/lab/DomObjsJS.html#navigator</a:t>
            </a:r>
            <a:endParaRPr lang="en-US" altLang="zh-TW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>
            <a:extLst>
              <a:ext uri="{FF2B5EF4-FFF2-40B4-BE49-F238E27FC236}">
                <a16:creationId xmlns:a16="http://schemas.microsoft.com/office/drawing/2014/main" id="{FBDA8C74-ECC8-4EA6-B926-2229C3818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231775"/>
            <a:ext cx="8229600" cy="541338"/>
          </a:xfrm>
        </p:spPr>
        <p:txBody>
          <a:bodyPr/>
          <a:lstStyle/>
          <a:p>
            <a:pPr algn="l"/>
            <a:r>
              <a:rPr lang="en-US" altLang="zh-TW" sz="4000"/>
              <a:t>window</a:t>
            </a:r>
            <a:endParaRPr lang="zh-TW" altLang="en-US" sz="400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15D8C7A1-A8CB-4037-9143-A31E44C0FA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2575" y="917575"/>
          <a:ext cx="8709025" cy="5708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7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FFFF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Property</a:t>
                      </a:r>
                      <a:endParaRPr lang="zh-TW" sz="1800" kern="100" dirty="0">
                        <a:solidFill>
                          <a:srgbClr val="FFFF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51" marB="1905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FFFF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Description</a:t>
                      </a:r>
                      <a:endParaRPr lang="zh-TW" sz="1800" kern="100" dirty="0">
                        <a:solidFill>
                          <a:srgbClr val="FFFF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51" marB="1905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closed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51" marB="1905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Returns whether or not a window has been closed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51" marB="1905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document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51" marB="1905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  <a:hlinkClick r:id="rId2"/>
                        </a:rPr>
                        <a:t>See Document object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51" marB="1905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history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51" marB="1905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  <a:hlinkClick r:id="rId3"/>
                        </a:rPr>
                        <a:t>See History object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51" marB="1905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length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51" marB="1905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Sets or returns the number of frames in the window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51" marB="1905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location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51" marB="1905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  <a:hlinkClick r:id="rId4"/>
                        </a:rPr>
                        <a:t>See Location object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51" marB="1905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name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51" marB="1905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Sets or returns the name of the window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51" marB="1905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opener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51" marB="1905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Returns a reference to the window that created the window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51" marB="1905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parent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51" marB="1905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Returns the parent window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51" marB="1905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6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personalbar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51" marB="1905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Sets whether or not the personal bar (or directories bar) should be visible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51" marB="1905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scrollbars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51" marB="1905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Sets whether or not the scrollbars should be visible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51" marB="1905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self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51" marB="1905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Returns a reference to the current window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51" marB="1905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statusbar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51" marB="1905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Sets whether or not the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statusbar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 should be visible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51" marB="19051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toolbar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51" marB="1905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Sets whether or not the tool bar is visible or not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51" marB="19051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top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51" marB="1905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Returns the topmost ancestor window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2004" marR="19051" marT="19051" marB="19051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9509" name="矩形 4">
            <a:extLst>
              <a:ext uri="{FF2B5EF4-FFF2-40B4-BE49-F238E27FC236}">
                <a16:creationId xmlns:a16="http://schemas.microsoft.com/office/drawing/2014/main" id="{6C48830B-3259-4589-9251-5C3DFAEB1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600" y="420688"/>
            <a:ext cx="501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hlinkClick r:id="rId5"/>
              </a:rPr>
              <a:t>http://w3schools.com/jsref/obj_window.asp</a:t>
            </a:r>
            <a:endParaRPr lang="en-US" altLang="zh-TW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3">
            <a:extLst>
              <a:ext uri="{FF2B5EF4-FFF2-40B4-BE49-F238E27FC236}">
                <a16:creationId xmlns:a16="http://schemas.microsoft.com/office/drawing/2014/main" id="{6C9D3B56-2A64-4C82-BF2A-BE426C78B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" y="450850"/>
            <a:ext cx="7493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hlinkClick r:id="rId2"/>
              </a:rPr>
              <a:t>https://ycchen.im.ncnu.edu.tw/www2011/lab/widthHeight.html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6C0BB1A9-1A10-4B50-B2AC-47CA40B9C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955800"/>
            <a:ext cx="7121525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矩形 4">
            <a:extLst>
              <a:ext uri="{FF2B5EF4-FFF2-40B4-BE49-F238E27FC236}">
                <a16:creationId xmlns:a16="http://schemas.microsoft.com/office/drawing/2014/main" id="{8ABB32D0-172A-4118-A1DC-D1AFB8497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038" y="104616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var ww2</a:t>
            </a:r>
            <a:r>
              <a:rPr lang="zh-TW" altLang="en-US" sz="1800">
                <a:latin typeface="Arial" panose="020B0604020202020204" pitchFamily="34" charset="0"/>
              </a:rPr>
              <a:t> </a:t>
            </a:r>
            <a:r>
              <a:rPr lang="en-US" altLang="zh-TW" sz="1800">
                <a:latin typeface="Arial" panose="020B0604020202020204" pitchFamily="34" charset="0"/>
              </a:rPr>
              <a:t>=</a:t>
            </a:r>
            <a:r>
              <a:rPr lang="zh-TW" altLang="en-US" sz="1800">
                <a:latin typeface="Arial" panose="020B0604020202020204" pitchFamily="34" charset="0"/>
              </a:rPr>
              <a:t> </a:t>
            </a:r>
            <a:r>
              <a:rPr lang="en-US" altLang="zh-TW" sz="1800">
                <a:latin typeface="Arial" panose="020B0604020202020204" pitchFamily="34" charset="0"/>
              </a:rPr>
              <a:t>window.innerWidth;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var hh2</a:t>
            </a:r>
            <a:r>
              <a:rPr lang="zh-TW" altLang="en-US" sz="1800">
                <a:latin typeface="Arial" panose="020B0604020202020204" pitchFamily="34" charset="0"/>
              </a:rPr>
              <a:t> </a:t>
            </a:r>
            <a:r>
              <a:rPr lang="en-US" altLang="zh-TW" sz="1800">
                <a:latin typeface="Arial" panose="020B0604020202020204" pitchFamily="34" charset="0"/>
              </a:rPr>
              <a:t>=</a:t>
            </a:r>
            <a:r>
              <a:rPr lang="zh-TW" altLang="en-US" sz="1800">
                <a:latin typeface="Arial" panose="020B0604020202020204" pitchFamily="34" charset="0"/>
              </a:rPr>
              <a:t> </a:t>
            </a:r>
            <a:r>
              <a:rPr lang="en-US" altLang="zh-TW" sz="1800">
                <a:latin typeface="Arial" panose="020B0604020202020204" pitchFamily="34" charset="0"/>
              </a:rPr>
              <a:t>window.innerHeight;</a:t>
            </a:r>
            <a:endParaRPr lang="zh-TW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>
            <a:extLst>
              <a:ext uri="{FF2B5EF4-FFF2-40B4-BE49-F238E27FC236}">
                <a16:creationId xmlns:a16="http://schemas.microsoft.com/office/drawing/2014/main" id="{F5F4BF6D-F34B-4630-9A2D-29E4FEC15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274638"/>
            <a:ext cx="8229600" cy="835025"/>
          </a:xfrm>
        </p:spPr>
        <p:txBody>
          <a:bodyPr/>
          <a:lstStyle/>
          <a:p>
            <a:pPr algn="l"/>
            <a:r>
              <a:rPr lang="en-US" altLang="zh-TW" sz="3600"/>
              <a:t>window's methods (1/2)</a:t>
            </a:r>
            <a:endParaRPr lang="zh-TW" altLang="en-US" sz="360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D8C7F4CA-8665-4B71-B96D-5C62263AF9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2575" y="1173163"/>
          <a:ext cx="8599488" cy="5253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4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FFFF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Method</a:t>
                      </a:r>
                      <a:endParaRPr lang="zh-TW" sz="1800" kern="100" dirty="0">
                        <a:solidFill>
                          <a:srgbClr val="FFFF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1998" marR="19049" marT="19051" marB="1905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FFFF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Description</a:t>
                      </a:r>
                      <a:endParaRPr lang="zh-TW" sz="1800" kern="100" dirty="0">
                        <a:solidFill>
                          <a:srgbClr val="FFFF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1998" marR="19049" marT="19051" marB="1905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alert()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1998" marR="19049" marT="19051" marB="1905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Displays an alert box with a message and an OK button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1998" marR="19049" marT="19051" marB="1905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confirm()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1998" marR="19049" marT="19051" marB="1905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Displays a dialog box with a message and an OK and a Cancel button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1998" marR="19049" marT="19051" marB="1905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prompt()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1998" marR="19049" marT="19051" marB="19051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Displays a dialog box that prompts the user for input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1998" marR="19049" marT="19051" marB="19051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open()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1998" marR="19049" marT="19051" marB="19051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Opens a new browser window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1998" marR="19049" marT="19051" marB="19051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close()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1998" marR="19049" marT="19051" marB="1905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Closes the current window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1998" marR="19049" marT="19051" marB="1905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print()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1998" marR="19049" marT="19051" marB="1905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Prints the contents of the current window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1998" marR="19049" marT="19051" marB="1905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focus()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1998" marR="19049" marT="19051" marB="1905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Sets focus to the current window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1998" marR="19049" marT="19051" marB="1905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blur()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1998" marR="19049" marT="19051" marB="19051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Removes focus from the current window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1998" marR="19049" marT="19051" marB="19051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 err="1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setInterval</a:t>
                      </a:r>
                      <a:r>
                        <a:rPr lang="en-US" sz="1800" kern="0" dirty="0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()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1998" marR="19049" marT="19051" marB="19051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Evaluates an expression at specified intervals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1998" marR="19049" marT="19051" marB="19051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6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 err="1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setTimeout</a:t>
                      </a:r>
                      <a:r>
                        <a:rPr lang="en-US" sz="1800" kern="0" dirty="0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()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1998" marR="19049" marT="19051" marB="1905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Evaluates an expression after a specified number of milliseconds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1998" marR="19049" marT="19051" marB="1905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 err="1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clearInterval</a:t>
                      </a:r>
                      <a:r>
                        <a:rPr lang="en-US" sz="1800" kern="0" dirty="0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()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1998" marR="19049" marT="19051" marB="1905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Cancels a timeout set with setInterval()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1998" marR="19049" marT="19051" marB="1905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 err="1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clearTimeout</a:t>
                      </a:r>
                      <a:r>
                        <a:rPr lang="en-US" sz="1800" kern="0" dirty="0">
                          <a:solidFill>
                            <a:srgbClr val="900B09"/>
                          </a:solidFill>
                          <a:latin typeface="Verdana"/>
                          <a:ea typeface="新細明體"/>
                          <a:cs typeface="新細明體"/>
                        </a:rPr>
                        <a:t>()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1998" marR="19049" marT="19051" marB="19051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Cancels a timeout set with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setTimeout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Verdana"/>
                          <a:ea typeface="新細明體"/>
                          <a:cs typeface="新細明體"/>
                        </a:rPr>
                        <a:t>()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1998" marR="19049" marT="19051" marB="19051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1551" name="矩形 1">
            <a:extLst>
              <a:ext uri="{FF2B5EF4-FFF2-40B4-BE49-F238E27FC236}">
                <a16:creationId xmlns:a16="http://schemas.microsoft.com/office/drawing/2014/main" id="{833FB42C-1268-4994-A9A5-FD1E891CA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565" y="135836"/>
            <a:ext cx="51430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latin typeface="Arial" panose="020B0604020202020204" pitchFamily="34" charset="0"/>
                <a:hlinkClick r:id="rId2"/>
              </a:rPr>
              <a:t>https://w3schools.com/jsref/obj_window.asp</a:t>
            </a:r>
            <a:endParaRPr lang="en-US" altLang="zh-TW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自訂 5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2060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1459</TotalTime>
  <Words>2548</Words>
  <Application>Microsoft Office PowerPoint</Application>
  <PresentationFormat>如螢幕大小 (4:3)</PresentationFormat>
  <Paragraphs>361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8" baseType="lpstr">
      <vt:lpstr>Arial</vt:lpstr>
      <vt:lpstr>新細明體</vt:lpstr>
      <vt:lpstr>Franklin Gothic Medium</vt:lpstr>
      <vt:lpstr>微軟正黑體</vt:lpstr>
      <vt:lpstr>Franklin Gothic Book</vt:lpstr>
      <vt:lpstr>Wingdings 2</vt:lpstr>
      <vt:lpstr>Calibri</vt:lpstr>
      <vt:lpstr>黑体</vt:lpstr>
      <vt:lpstr>Times New Roman</vt:lpstr>
      <vt:lpstr>Verdana</vt:lpstr>
      <vt:lpstr>Bookman Old Style</vt:lpstr>
      <vt:lpstr>Courier New</vt:lpstr>
      <vt:lpstr>暗香撲面</vt:lpstr>
      <vt:lpstr>JavaScript DOM Objects (1)</vt:lpstr>
      <vt:lpstr>JavaScript DOM Objects</vt:lpstr>
      <vt:lpstr>PowerPoint 簡報</vt:lpstr>
      <vt:lpstr>screen</vt:lpstr>
      <vt:lpstr>PowerPoint 簡報</vt:lpstr>
      <vt:lpstr>navigator</vt:lpstr>
      <vt:lpstr>window</vt:lpstr>
      <vt:lpstr>PowerPoint 簡報</vt:lpstr>
      <vt:lpstr>window's methods (1/2)</vt:lpstr>
      <vt:lpstr>window's methods (2/2)</vt:lpstr>
      <vt:lpstr>Dialog Boxes</vt:lpstr>
      <vt:lpstr>window.open( )</vt:lpstr>
      <vt:lpstr>PowerPoint 簡報</vt:lpstr>
      <vt:lpstr>PowerPoint 簡報</vt:lpstr>
      <vt:lpstr>PowerPoint 簡報</vt:lpstr>
      <vt:lpstr>PowerPoint 簡報</vt:lpstr>
      <vt:lpstr>setInterval(), clearInterval()</vt:lpstr>
      <vt:lpstr>setTimeOut()</vt:lpstr>
      <vt:lpstr>window.setTimeOut() Example</vt:lpstr>
      <vt:lpstr>window.setTimeOut() Example</vt:lpstr>
      <vt:lpstr>history</vt:lpstr>
      <vt:lpstr>location</vt:lpstr>
      <vt:lpstr>PowerPoint 簡報</vt:lpstr>
      <vt:lpstr>window.location.search</vt:lpstr>
      <vt:lpstr>location's 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JavaScript Functions &amp; Objects</dc:title>
  <dc:creator>ycchen</dc:creator>
  <cp:lastModifiedBy>Yen-Cheng Chen</cp:lastModifiedBy>
  <cp:revision>154</cp:revision>
  <dcterms:created xsi:type="dcterms:W3CDTF">2009-04-05T14:15:33Z</dcterms:created>
  <dcterms:modified xsi:type="dcterms:W3CDTF">2024-10-22T02:46:10Z</dcterms:modified>
</cp:coreProperties>
</file>