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142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CF805CCA-E118-4F1A-A7F6-ED8BE90A6995}"/>
              </a:ext>
            </a:extLst>
          </p:cNvPr>
          <p:cNvSpPr/>
          <p:nvPr/>
        </p:nvSpPr>
        <p:spPr>
          <a:xfrm>
            <a:off x="685800" y="3197225"/>
            <a:ext cx="7772400" cy="17463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676401"/>
            <a:ext cx="7772400" cy="1538286"/>
          </a:xfrm>
        </p:spPr>
        <p:txBody>
          <a:bodyPr anchor="b"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214686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  <a:endParaRPr lang="en-US"/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C17C3B0E-3207-4227-A6A2-4CB81D23AE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A4B26A-47C9-42F8-AAB1-53437C9157F3}" type="datetimeFigureOut">
              <a:rPr lang="zh-TW" altLang="en-US"/>
              <a:pPr>
                <a:defRPr/>
              </a:pPr>
              <a:t>2024/9/17</a:t>
            </a:fld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89CA6468-A400-4C18-9FC9-022F3429E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E2D58512-0593-4519-8F0E-328F4BF80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B308838-D74C-45B1-9063-C4FDA0F710E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48226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84066653-78A5-4225-B6A1-F2102B278075}"/>
              </a:ext>
            </a:extLst>
          </p:cNvPr>
          <p:cNvSpPr/>
          <p:nvPr/>
        </p:nvSpPr>
        <p:spPr>
          <a:xfrm>
            <a:off x="457200" y="1411288"/>
            <a:ext cx="8229600" cy="17462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E6759B23-C006-4141-9728-AF5ED21870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726EE0-192E-477C-9664-CBD3855B4109}" type="datetimeFigureOut">
              <a:rPr lang="zh-TW" altLang="en-US"/>
              <a:pPr>
                <a:defRPr/>
              </a:pPr>
              <a:t>2024/9/17</a:t>
            </a:fld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F90B7E23-5945-4B7C-8091-AF327028A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A587179C-CC47-46C2-9A55-4F21A65572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C1A3065-A2D0-473F-8283-8F62A1F320F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6320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215206" y="274638"/>
            <a:ext cx="1471594" cy="6011882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686568" cy="6011882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ACB84A0-CD3C-4DE3-99F4-1211A21F8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8D9ADD-B0BC-4B2E-9C2C-D5482EC334AB}" type="datetimeFigureOut">
              <a:rPr lang="zh-TW" altLang="en-US"/>
              <a:pPr>
                <a:defRPr/>
              </a:pPr>
              <a:t>2024/9/17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020082C-AC72-45A5-8470-E7FD3BE3E1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3FB9B54-62B2-4469-8ACE-5E1129877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9828B6-D476-432A-A919-579B98F6220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53239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9F287C61-E08D-4C0A-B168-49C78579B32B}"/>
              </a:ext>
            </a:extLst>
          </p:cNvPr>
          <p:cNvSpPr/>
          <p:nvPr/>
        </p:nvSpPr>
        <p:spPr>
          <a:xfrm>
            <a:off x="457200" y="1411288"/>
            <a:ext cx="8229600" cy="17462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4E21BB9B-5184-4F9F-ACE9-3996D8AB1EE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025" y="6400800"/>
            <a:ext cx="3200400" cy="2841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DE57B2-86C0-469D-BBBF-3495014A1B28}" type="datetimeFigureOut">
              <a:rPr lang="zh-TW" altLang="en-US"/>
              <a:pPr>
                <a:defRPr/>
              </a:pPr>
              <a:t>2024/9/17</a:t>
            </a:fld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E72C7C6A-F1F5-4E56-8F2B-58EEFD83F3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30825" y="6400800"/>
            <a:ext cx="3733800" cy="2841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A46BDF74-7515-43E0-B21F-EA7D482F13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C507064-3E38-4541-BA4A-0798C3D0B5B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141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5175C735-211E-488E-B1ED-9E0B5729DE1A}"/>
              </a:ext>
            </a:extLst>
          </p:cNvPr>
          <p:cNvSpPr/>
          <p:nvPr/>
        </p:nvSpPr>
        <p:spPr>
          <a:xfrm>
            <a:off x="685800" y="3143250"/>
            <a:ext cx="7772400" cy="17463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3143248"/>
            <a:ext cx="7772400" cy="1362075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1643061"/>
            <a:ext cx="7772400" cy="1500187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EC64CCE1-4FDB-492D-A084-716FC8A515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2DB0B3-B1A6-4818-AC02-077517A2F274}" type="datetimeFigureOut">
              <a:rPr lang="zh-TW" altLang="en-US"/>
              <a:pPr>
                <a:defRPr/>
              </a:pPr>
              <a:t>2024/9/17</a:t>
            </a:fld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57DB0CA1-851E-459D-BD1E-A65092D0AA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E2B867B3-1E57-45C4-B140-6FA45AEFF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4EC8A5F-C4D9-4586-A86D-A431B7A086B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14596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id="{9C4E27E4-93DE-4156-94C0-8AE4177BB492}"/>
              </a:ext>
            </a:extLst>
          </p:cNvPr>
          <p:cNvSpPr/>
          <p:nvPr/>
        </p:nvSpPr>
        <p:spPr>
          <a:xfrm>
            <a:off x="457200" y="1411288"/>
            <a:ext cx="8229600" cy="17462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6" name="日期版面配置區 4">
            <a:extLst>
              <a:ext uri="{FF2B5EF4-FFF2-40B4-BE49-F238E27FC236}">
                <a16:creationId xmlns:a16="http://schemas.microsoft.com/office/drawing/2014/main" id="{2DEDD6F4-EC0F-4883-B182-1A25CE1AA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0F562B-4BA0-433E-AAB1-8C60F39441B9}" type="datetimeFigureOut">
              <a:rPr lang="zh-TW" altLang="en-US"/>
              <a:pPr>
                <a:defRPr/>
              </a:pPr>
              <a:t>2024/9/17</a:t>
            </a:fld>
            <a:endParaRPr lang="zh-TW" altLang="en-US"/>
          </a:p>
        </p:txBody>
      </p:sp>
      <p:sp>
        <p:nvSpPr>
          <p:cNvPr id="7" name="頁尾版面配置區 5">
            <a:extLst>
              <a:ext uri="{FF2B5EF4-FFF2-40B4-BE49-F238E27FC236}">
                <a16:creationId xmlns:a16="http://schemas.microsoft.com/office/drawing/2014/main" id="{827037F5-2549-4826-92BF-A5244AE72F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8" name="投影片編號版面配置區 6">
            <a:extLst>
              <a:ext uri="{FF2B5EF4-FFF2-40B4-BE49-F238E27FC236}">
                <a16:creationId xmlns:a16="http://schemas.microsoft.com/office/drawing/2014/main" id="{9F75B1CE-EAD2-4F4A-92F0-7DABF582C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C228E48-1CBD-4C5A-8EE8-1A433DE40CFD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52450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>
            <a:extLst>
              <a:ext uri="{FF2B5EF4-FFF2-40B4-BE49-F238E27FC236}">
                <a16:creationId xmlns:a16="http://schemas.microsoft.com/office/drawing/2014/main" id="{35CE34A2-B0F3-4057-855D-5CE0AFEE5696}"/>
              </a:ext>
            </a:extLst>
          </p:cNvPr>
          <p:cNvSpPr/>
          <p:nvPr/>
        </p:nvSpPr>
        <p:spPr>
          <a:xfrm>
            <a:off x="457200" y="1411288"/>
            <a:ext cx="8229600" cy="17462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8" name="日期版面配置區 6">
            <a:extLst>
              <a:ext uri="{FF2B5EF4-FFF2-40B4-BE49-F238E27FC236}">
                <a16:creationId xmlns:a16="http://schemas.microsoft.com/office/drawing/2014/main" id="{1ABD025F-8B60-47A1-B6A1-E0B1EC475B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4DFF62-A90F-409C-94D2-9E0071790B1B}" type="datetimeFigureOut">
              <a:rPr lang="zh-TW" altLang="en-US"/>
              <a:pPr>
                <a:defRPr/>
              </a:pPr>
              <a:t>2024/9/17</a:t>
            </a:fld>
            <a:endParaRPr lang="zh-TW" altLang="en-US"/>
          </a:p>
        </p:txBody>
      </p:sp>
      <p:sp>
        <p:nvSpPr>
          <p:cNvPr id="9" name="頁尾版面配置區 7">
            <a:extLst>
              <a:ext uri="{FF2B5EF4-FFF2-40B4-BE49-F238E27FC236}">
                <a16:creationId xmlns:a16="http://schemas.microsoft.com/office/drawing/2014/main" id="{F7B63087-FC6C-4673-9E92-F21C84E998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0" name="投影片編號版面配置區 8">
            <a:extLst>
              <a:ext uri="{FF2B5EF4-FFF2-40B4-BE49-F238E27FC236}">
                <a16:creationId xmlns:a16="http://schemas.microsoft.com/office/drawing/2014/main" id="{BF59600B-40F3-4B90-89DB-5C4C07D61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33243A4-20EA-431D-ADA8-9CF415E399C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80470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>
            <a:extLst>
              <a:ext uri="{FF2B5EF4-FFF2-40B4-BE49-F238E27FC236}">
                <a16:creationId xmlns:a16="http://schemas.microsoft.com/office/drawing/2014/main" id="{1A888824-F869-46F3-A194-128A2CCB23D1}"/>
              </a:ext>
            </a:extLst>
          </p:cNvPr>
          <p:cNvSpPr/>
          <p:nvPr/>
        </p:nvSpPr>
        <p:spPr>
          <a:xfrm>
            <a:off x="457200" y="1411288"/>
            <a:ext cx="8229600" cy="17462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4" name="日期版面配置區 2">
            <a:extLst>
              <a:ext uri="{FF2B5EF4-FFF2-40B4-BE49-F238E27FC236}">
                <a16:creationId xmlns:a16="http://schemas.microsoft.com/office/drawing/2014/main" id="{AEC10DE6-2782-4110-BC58-753B77C419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C1F4B7-A61A-4618-83E0-7E312C5BA8D0}" type="datetimeFigureOut">
              <a:rPr lang="zh-TW" altLang="en-US"/>
              <a:pPr>
                <a:defRPr/>
              </a:pPr>
              <a:t>2024/9/17</a:t>
            </a:fld>
            <a:endParaRPr lang="zh-TW" altLang="en-US"/>
          </a:p>
        </p:txBody>
      </p:sp>
      <p:sp>
        <p:nvSpPr>
          <p:cNvPr id="5" name="頁尾版面配置區 3">
            <a:extLst>
              <a:ext uri="{FF2B5EF4-FFF2-40B4-BE49-F238E27FC236}">
                <a16:creationId xmlns:a16="http://schemas.microsoft.com/office/drawing/2014/main" id="{D2A1AC60-5186-4D8D-8062-35C321A12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4">
            <a:extLst>
              <a:ext uri="{FF2B5EF4-FFF2-40B4-BE49-F238E27FC236}">
                <a16:creationId xmlns:a16="http://schemas.microsoft.com/office/drawing/2014/main" id="{35678718-5CD6-4F51-86FC-5A5B48A22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F96D6AE-228E-469B-B65C-EF2235609B4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12063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CCDD4BEE-37E8-4B70-9DD6-815059FE83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E3519C-F886-4B6D-99C7-F658B1330F50}" type="datetimeFigureOut">
              <a:rPr lang="zh-TW" altLang="en-US"/>
              <a:pPr>
                <a:defRPr/>
              </a:pPr>
              <a:t>2024/9/17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B99B3B28-6A14-434A-BBD3-38E4A45E28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7F733959-12F7-47DD-8AB8-728278A6EB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9E348C3-E05D-4F6A-ABD4-A18CE03829E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695226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id="{74538B29-0B67-4263-BDA6-014CF4DFAEA4}"/>
              </a:ext>
            </a:extLst>
          </p:cNvPr>
          <p:cNvSpPr/>
          <p:nvPr/>
        </p:nvSpPr>
        <p:spPr>
          <a:xfrm>
            <a:off x="2786063" y="1054100"/>
            <a:ext cx="5903912" cy="17463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786050" y="228600"/>
            <a:ext cx="5900752" cy="842946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786050" y="1142984"/>
            <a:ext cx="5900750" cy="514353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5" y="1142984"/>
            <a:ext cx="2257408" cy="5143536"/>
          </a:xfrm>
        </p:spPr>
        <p:txBody>
          <a:bodyPr anchor="ctr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6" name="日期版面配置區 4">
            <a:extLst>
              <a:ext uri="{FF2B5EF4-FFF2-40B4-BE49-F238E27FC236}">
                <a16:creationId xmlns:a16="http://schemas.microsoft.com/office/drawing/2014/main" id="{D76F9948-A59B-45C0-AB63-5D9A29937E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228D0B-5236-43FF-969D-CD74AE5730DB}" type="datetimeFigureOut">
              <a:rPr lang="zh-TW" altLang="en-US"/>
              <a:pPr>
                <a:defRPr/>
              </a:pPr>
              <a:t>2024/9/17</a:t>
            </a:fld>
            <a:endParaRPr lang="zh-TW" altLang="en-US"/>
          </a:p>
        </p:txBody>
      </p:sp>
      <p:sp>
        <p:nvSpPr>
          <p:cNvPr id="7" name="頁尾版面配置區 5">
            <a:extLst>
              <a:ext uri="{FF2B5EF4-FFF2-40B4-BE49-F238E27FC236}">
                <a16:creationId xmlns:a16="http://schemas.microsoft.com/office/drawing/2014/main" id="{CE558C86-C20C-48DC-AE10-EC6DD449EF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8" name="投影片編號版面配置區 6">
            <a:extLst>
              <a:ext uri="{FF2B5EF4-FFF2-40B4-BE49-F238E27FC236}">
                <a16:creationId xmlns:a16="http://schemas.microsoft.com/office/drawing/2014/main" id="{C7FA9D5F-E1A6-45BE-BE13-F97B55D4D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28EA36D-6FC3-4202-B443-1FCC72742EE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0822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6400800" cy="685800"/>
          </a:xfrm>
        </p:spPr>
        <p:txBody>
          <a:bodyPr/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701552" y="1143000"/>
            <a:ext cx="7223248" cy="3980172"/>
          </a:xfrm>
          <a:prstGeom prst="roundRect">
            <a:avLst>
              <a:gd name="adj" fmla="val 18278"/>
            </a:avLst>
          </a:prstGeom>
          <a:solidFill>
            <a:schemeClr val="accent1">
              <a:tint val="40000"/>
            </a:schemeClr>
          </a:solidFill>
          <a:ln w="50800" cap="rnd">
            <a:gradFill flip="none" rotWithShape="1">
              <a:gsLst>
                <a:gs pos="0">
                  <a:schemeClr val="accent1">
                    <a:shade val="50000"/>
                  </a:schemeClr>
                </a:gs>
                <a:gs pos="20000">
                  <a:schemeClr val="accent2">
                    <a:shade val="50000"/>
                  </a:schemeClr>
                </a:gs>
                <a:gs pos="40000">
                  <a:schemeClr val="accent3">
                    <a:shade val="50000"/>
                  </a:schemeClr>
                </a:gs>
                <a:gs pos="60000">
                  <a:schemeClr val="accent4">
                    <a:shade val="50000"/>
                  </a:schemeClr>
                </a:gs>
                <a:gs pos="80000">
                  <a:schemeClr val="accent5">
                    <a:shade val="50000"/>
                  </a:schemeClr>
                </a:gs>
                <a:gs pos="100000">
                  <a:schemeClr val="accent6">
                    <a:shade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round/>
          </a:ln>
          <a:effectLst>
            <a:outerShdw blurRad="50800" dist="38100" dir="5400000" algn="tl" rotWithShape="0">
              <a:prstClr val="black">
                <a:alpha val="50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/>
              <a:t>按一下圖示以新增圖片</a:t>
            </a:r>
            <a:endParaRPr 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62200" y="5410200"/>
            <a:ext cx="5657888" cy="804862"/>
          </a:xfrm>
        </p:spPr>
        <p:txBody>
          <a:bodyPr anchor="ctr"/>
          <a:lstStyle>
            <a:lvl1pPr marL="0" indent="0" algn="r">
              <a:buNone/>
              <a:defRPr sz="1200" b="0"/>
            </a:lvl1pPr>
            <a:lvl2pPr marL="457200" indent="0" algn="r">
              <a:buNone/>
              <a:defRPr sz="1200" b="0"/>
            </a:lvl2pPr>
            <a:lvl3pPr marL="914400" indent="0" algn="r">
              <a:buNone/>
              <a:defRPr sz="1200" b="0"/>
            </a:lvl3pPr>
            <a:lvl4pPr marL="1371600" indent="0" algn="r">
              <a:buNone/>
              <a:defRPr sz="1200" b="0"/>
            </a:lvl4pPr>
            <a:lvl5pPr marL="1828800" indent="0" algn="r">
              <a:buNone/>
              <a:defRPr sz="1200" b="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021D2775-E1C8-4505-8F03-1FECE7CDC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69A43-5F7D-4696-A11C-FA41D6020801}" type="datetimeFigureOut">
              <a:rPr lang="zh-TW" altLang="en-US"/>
              <a:pPr>
                <a:defRPr/>
              </a:pPr>
              <a:t>2024/9/17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66A85A3F-85AB-42A5-BC4B-0DA2913E1F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AE1C3F94-2210-4403-8150-940E76309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055967B-0238-4B96-9214-918FD210D4F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715189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>
            <a:extLst>
              <a:ext uri="{FF2B5EF4-FFF2-40B4-BE49-F238E27FC236}">
                <a16:creationId xmlns:a16="http://schemas.microsoft.com/office/drawing/2014/main" id="{426A4079-CEE5-474F-9D3E-ABE4C1EF1B21}"/>
              </a:ext>
            </a:extLst>
          </p:cNvPr>
          <p:cNvSpPr/>
          <p:nvPr/>
        </p:nvSpPr>
        <p:spPr>
          <a:xfrm>
            <a:off x="0" y="6678613"/>
            <a:ext cx="9144000" cy="179387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/>
          </a:p>
        </p:txBody>
      </p:sp>
      <p:sp>
        <p:nvSpPr>
          <p:cNvPr id="1027" name="標題版面配置區 1">
            <a:extLst>
              <a:ext uri="{FF2B5EF4-FFF2-40B4-BE49-F238E27FC236}">
                <a16:creationId xmlns:a16="http://schemas.microsoft.com/office/drawing/2014/main" id="{F764DE85-D75C-475C-A8AC-3E41517C651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  <a:endParaRPr lang="en-US" altLang="zh-TW"/>
          </a:p>
        </p:txBody>
      </p:sp>
      <p:sp>
        <p:nvSpPr>
          <p:cNvPr id="1028" name="文字版面配置區 2">
            <a:extLst>
              <a:ext uri="{FF2B5EF4-FFF2-40B4-BE49-F238E27FC236}">
                <a16:creationId xmlns:a16="http://schemas.microsoft.com/office/drawing/2014/main" id="{224BD515-7E00-445E-A13B-2469982B771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68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altLang="zh-TW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B85A2B4-7266-4C92-94F5-D52B68F603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6200" y="6400800"/>
            <a:ext cx="3200400" cy="284163"/>
          </a:xfrm>
          <a:prstGeom prst="rect">
            <a:avLst/>
          </a:prstGeom>
        </p:spPr>
        <p:txBody>
          <a:bodyPr vert="horz" rtlCol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536DD6E-2AA1-4ECF-B2C8-EC871BCC4C85}" type="datetimeFigureOut">
              <a:rPr lang="zh-TW" altLang="en-US"/>
              <a:pPr>
                <a:defRPr/>
              </a:pPr>
              <a:t>2024/9/17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DD6C0D0-51E0-49F2-A2C3-54191CCC53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34000" y="6400800"/>
            <a:ext cx="3733800" cy="284163"/>
          </a:xfrm>
          <a:prstGeom prst="rect">
            <a:avLst/>
          </a:prstGeom>
        </p:spPr>
        <p:txBody>
          <a:bodyPr vert="horz" rtlCol="0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223D003-E27C-4880-8BB8-46579EB529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114800" y="6400800"/>
            <a:ext cx="914400" cy="284163"/>
          </a:xfrm>
          <a:prstGeom prst="rect">
            <a:avLst/>
          </a:prstGeom>
          <a:noFill/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100" smtClean="0">
                <a:solidFill>
                  <a:srgbClr val="636363"/>
                </a:solidFill>
                <a:latin typeface="Franklin Gothic Book" panose="020B0503020102020204" pitchFamily="34" charset="0"/>
              </a:defRPr>
            </a:lvl1pPr>
          </a:lstStyle>
          <a:p>
            <a:pPr>
              <a:defRPr/>
            </a:pPr>
            <a:fld id="{5A560F7A-AE99-447A-9E06-EC9506344FD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5AE54D51-8135-4CE2-9AE4-DA8DCD16F91E}"/>
              </a:ext>
            </a:extLst>
          </p:cNvPr>
          <p:cNvSpPr/>
          <p:nvPr/>
        </p:nvSpPr>
        <p:spPr>
          <a:xfrm>
            <a:off x="0" y="0"/>
            <a:ext cx="9144000" cy="107950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0" r:id="rId1"/>
    <p:sldLayoutId id="2147483831" r:id="rId2"/>
    <p:sldLayoutId id="2147483832" r:id="rId3"/>
    <p:sldLayoutId id="2147483833" r:id="rId4"/>
    <p:sldLayoutId id="2147483834" r:id="rId5"/>
    <p:sldLayoutId id="2147483835" r:id="rId6"/>
    <p:sldLayoutId id="2147483836" r:id="rId7"/>
    <p:sldLayoutId id="2147483837" r:id="rId8"/>
    <p:sldLayoutId id="2147483838" r:id="rId9"/>
    <p:sldLayoutId id="2147483839" r:id="rId10"/>
    <p:sldLayoutId id="214748382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  <a:ea typeface="微軟正黑體" pitchFamily="34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  <a:ea typeface="微軟正黑體" pitchFamily="34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  <a:ea typeface="微軟正黑體" pitchFamily="34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  <a:ea typeface="微軟正黑體" pitchFamily="34" charset="-120"/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 2" panose="05020102010507070707" pitchFamily="18" charset="2"/>
        <a:buChar char="ß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 2" panose="05020102010507070707" pitchFamily="18" charset="2"/>
        <a:buChar char="Þ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 2" panose="05020102010507070707" pitchFamily="18" charset="2"/>
        <a:buChar char="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 2" panose="05020102010507070707" pitchFamily="18" charset="2"/>
        <a:buChar char="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 2" panose="05020102010507070707" pitchFamily="18" charset="2"/>
        <a:buChar char="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標題 1">
            <a:extLst>
              <a:ext uri="{FF2B5EF4-FFF2-40B4-BE49-F238E27FC236}">
                <a16:creationId xmlns:a16="http://schemas.microsoft.com/office/drawing/2014/main" id="{8F5858DB-5E4C-47DE-BD57-54EE790B0A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676400"/>
            <a:ext cx="7772400" cy="1538288"/>
          </a:xfrm>
        </p:spPr>
        <p:txBody>
          <a:bodyPr/>
          <a:lstStyle/>
          <a:p>
            <a:pPr eaLnBrk="1" hangingPunct="1"/>
            <a:r>
              <a:rPr lang="zh-TW" altLang="en-US"/>
              <a:t>表格 </a:t>
            </a:r>
            <a:r>
              <a:rPr lang="en-US" altLang="zh-TW"/>
              <a:t>(Table)</a:t>
            </a:r>
            <a:endParaRPr lang="zh-TW" altLang="en-US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8C5EF78E-1AB7-4D79-A1B3-D663A74C95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214688"/>
            <a:ext cx="6400800" cy="1752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zh-TW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標題 1">
            <a:extLst>
              <a:ext uri="{FF2B5EF4-FFF2-40B4-BE49-F238E27FC236}">
                <a16:creationId xmlns:a16="http://schemas.microsoft.com/office/drawing/2014/main" id="{B8C5922C-3BEE-4AD2-A1C2-7636480438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table</a:t>
            </a:r>
            <a:endParaRPr lang="zh-TW" altLang="en-US"/>
          </a:p>
        </p:txBody>
      </p:sp>
      <p:sp>
        <p:nvSpPr>
          <p:cNvPr id="13315" name="內容版面配置區 2">
            <a:extLst>
              <a:ext uri="{FF2B5EF4-FFF2-40B4-BE49-F238E27FC236}">
                <a16:creationId xmlns:a16="http://schemas.microsoft.com/office/drawing/2014/main" id="{646028D6-C194-4780-B155-00A42BEA5B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7850" y="1573213"/>
            <a:ext cx="8566150" cy="4686300"/>
          </a:xfrm>
        </p:spPr>
        <p:txBody>
          <a:bodyPr/>
          <a:lstStyle/>
          <a:p>
            <a:r>
              <a:rPr lang="en-US" altLang="zh-TW" sz="2800"/>
              <a:t>&lt;table&gt; … &lt;/table&gt;	a table (</a:t>
            </a:r>
            <a:r>
              <a:rPr lang="zh-TW" altLang="en-US" sz="2800"/>
              <a:t>表格</a:t>
            </a:r>
            <a:r>
              <a:rPr lang="en-US" altLang="zh-TW" sz="2800"/>
              <a:t>)</a:t>
            </a:r>
          </a:p>
          <a:p>
            <a:r>
              <a:rPr lang="en-US" altLang="zh-TW" sz="2800"/>
              <a:t>&lt;tr&gt; … &lt;/tr&gt;		a table row</a:t>
            </a:r>
            <a:r>
              <a:rPr lang="zh-TW" altLang="en-US" sz="2800"/>
              <a:t> </a:t>
            </a:r>
            <a:r>
              <a:rPr lang="en-US" altLang="zh-TW" sz="2800"/>
              <a:t>(</a:t>
            </a:r>
            <a:r>
              <a:rPr lang="zh-TW" altLang="en-US" sz="2800"/>
              <a:t>列</a:t>
            </a:r>
            <a:r>
              <a:rPr lang="en-US" altLang="zh-TW" sz="2800"/>
              <a:t>)</a:t>
            </a:r>
          </a:p>
          <a:p>
            <a:r>
              <a:rPr lang="en-US" altLang="zh-TW" sz="2800"/>
              <a:t>&lt;td&gt;…&lt;/td&gt;		a table cell</a:t>
            </a:r>
            <a:r>
              <a:rPr lang="zh-TW" altLang="en-US" sz="2800"/>
              <a:t> </a:t>
            </a:r>
            <a:r>
              <a:rPr lang="en-US" altLang="zh-TW" sz="2800"/>
              <a:t>(</a:t>
            </a:r>
            <a:r>
              <a:rPr lang="zh-TW" altLang="en-US" sz="2800"/>
              <a:t>格</a:t>
            </a:r>
            <a:r>
              <a:rPr lang="en-US" altLang="zh-TW" sz="2800"/>
              <a:t>)</a:t>
            </a:r>
          </a:p>
          <a:p>
            <a:r>
              <a:rPr lang="en-US" altLang="zh-TW" sz="2800"/>
              <a:t>&lt;th&gt;…&lt;th&gt;		a table heading cell</a:t>
            </a:r>
            <a:r>
              <a:rPr lang="zh-TW" altLang="en-US" sz="2800"/>
              <a:t> </a:t>
            </a:r>
            <a:r>
              <a:rPr lang="en-US" altLang="zh-TW" sz="2800"/>
              <a:t>(</a:t>
            </a:r>
            <a:r>
              <a:rPr lang="zh-TW" altLang="en-US" sz="2800"/>
              <a:t>標題格</a:t>
            </a:r>
            <a:r>
              <a:rPr lang="en-US" altLang="zh-TW" sz="2800"/>
              <a:t>)</a:t>
            </a:r>
          </a:p>
          <a:p>
            <a:endParaRPr lang="en-US" altLang="zh-TW" sz="2800"/>
          </a:p>
          <a:p>
            <a:r>
              <a:rPr lang="zh-TW" altLang="en-US" sz="2400">
                <a:latin typeface="微軟正黑體" panose="020B0604030504040204" pitchFamily="34" charset="-120"/>
                <a:ea typeface="微軟正黑體" panose="020B0604030504040204" pitchFamily="34" charset="-120"/>
              </a:rPr>
              <a:t>在網頁原始檔中，需由上而下</a:t>
            </a:r>
            <a:r>
              <a:rPr lang="zh-TW" altLang="en-US" sz="240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逐列</a:t>
            </a:r>
            <a:r>
              <a:rPr lang="zh-TW" altLang="en-US" sz="2400">
                <a:latin typeface="微軟正黑體" panose="020B0604030504040204" pitchFamily="34" charset="-120"/>
                <a:ea typeface="微軟正黑體" panose="020B0604030504040204" pitchFamily="34" charset="-120"/>
              </a:rPr>
              <a:t>書寫</a:t>
            </a:r>
            <a:endParaRPr lang="en-US" altLang="zh-TW" sz="240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400">
                <a:latin typeface="微軟正黑體" panose="020B0604030504040204" pitchFamily="34" charset="-120"/>
                <a:ea typeface="微軟正黑體" panose="020B0604030504040204" pitchFamily="34" charset="-120"/>
              </a:rPr>
              <a:t>表格</a:t>
            </a:r>
            <a:r>
              <a:rPr lang="en-US" altLang="zh-TW" sz="2400">
                <a:latin typeface="微軟正黑體" panose="020B0604030504040204" pitchFamily="34" charset="-120"/>
                <a:ea typeface="微軟正黑體" panose="020B0604030504040204" pitchFamily="34" charset="-120"/>
              </a:rPr>
              <a:t>(table)</a:t>
            </a:r>
            <a:r>
              <a:rPr lang="zh-TW" altLang="en-US" sz="2400">
                <a:latin typeface="微軟正黑體" panose="020B0604030504040204" pitchFamily="34" charset="-120"/>
                <a:ea typeface="微軟正黑體" panose="020B0604030504040204" pitchFamily="34" charset="-120"/>
              </a:rPr>
              <a:t>包含列</a:t>
            </a:r>
            <a:r>
              <a:rPr lang="en-US" altLang="zh-TW" sz="2400">
                <a:latin typeface="微軟正黑體" panose="020B0604030504040204" pitchFamily="34" charset="-120"/>
                <a:ea typeface="微軟正黑體" panose="020B0604030504040204" pitchFamily="34" charset="-120"/>
              </a:rPr>
              <a:t>(tr)</a:t>
            </a:r>
            <a:r>
              <a:rPr lang="zh-TW" altLang="en-US" sz="2400">
                <a:latin typeface="微軟正黑體" panose="020B0604030504040204" pitchFamily="34" charset="-120"/>
                <a:ea typeface="微軟正黑體" panose="020B0604030504040204" pitchFamily="34" charset="-120"/>
              </a:rPr>
              <a:t>，列</a:t>
            </a:r>
            <a:r>
              <a:rPr lang="en-US" altLang="zh-TW" sz="2400">
                <a:latin typeface="微軟正黑體" panose="020B0604030504040204" pitchFamily="34" charset="-120"/>
                <a:ea typeface="微軟正黑體" panose="020B0604030504040204" pitchFamily="34" charset="-120"/>
              </a:rPr>
              <a:t>(tr)</a:t>
            </a:r>
            <a:r>
              <a:rPr lang="zh-TW" altLang="en-US" sz="2400">
                <a:latin typeface="微軟正黑體" panose="020B0604030504040204" pitchFamily="34" charset="-120"/>
                <a:ea typeface="微軟正黑體" panose="020B0604030504040204" pitchFamily="34" charset="-120"/>
              </a:rPr>
              <a:t>包含格</a:t>
            </a:r>
            <a:r>
              <a:rPr lang="en-US" altLang="zh-TW" sz="2400">
                <a:latin typeface="微軟正黑體" panose="020B0604030504040204" pitchFamily="34" charset="-120"/>
                <a:ea typeface="微軟正黑體" panose="020B0604030504040204" pitchFamily="34" charset="-120"/>
              </a:rPr>
              <a:t>(td or th)</a:t>
            </a:r>
          </a:p>
          <a:p>
            <a:r>
              <a:rPr lang="zh-TW" altLang="en-US" sz="2400">
                <a:latin typeface="微軟正黑體" panose="020B0604030504040204" pitchFamily="34" charset="-120"/>
                <a:ea typeface="微軟正黑體" panose="020B0604030504040204" pitchFamily="34" charset="-120"/>
              </a:rPr>
              <a:t>任何位置的格，都可以設為</a:t>
            </a:r>
            <a:r>
              <a:rPr lang="en-US" altLang="zh-TW" sz="2400">
                <a:latin typeface="微軟正黑體" panose="020B0604030504040204" pitchFamily="34" charset="-120"/>
                <a:ea typeface="微軟正黑體" panose="020B0604030504040204" pitchFamily="34" charset="-120"/>
              </a:rPr>
              <a:t>td</a:t>
            </a:r>
            <a:r>
              <a:rPr lang="zh-TW" altLang="en-US" sz="2400">
                <a:latin typeface="微軟正黑體" panose="020B0604030504040204" pitchFamily="34" charset="-120"/>
                <a:ea typeface="微軟正黑體" panose="020B0604030504040204" pitchFamily="34" charset="-120"/>
              </a:rPr>
              <a:t>或</a:t>
            </a:r>
            <a:r>
              <a:rPr lang="en-US" altLang="zh-TW" sz="2400">
                <a:latin typeface="微軟正黑體" panose="020B0604030504040204" pitchFamily="34" charset="-120"/>
                <a:ea typeface="微軟正黑體" panose="020B0604030504040204" pitchFamily="34" charset="-120"/>
              </a:rPr>
              <a:t>th</a:t>
            </a:r>
          </a:p>
          <a:p>
            <a:r>
              <a:rPr lang="zh-TW" altLang="en-US" sz="2400">
                <a:latin typeface="微軟正黑體" panose="020B0604030504040204" pitchFamily="34" charset="-120"/>
                <a:ea typeface="微軟正黑體" panose="020B0604030504040204" pitchFamily="34" charset="-120"/>
              </a:rPr>
              <a:t>設為</a:t>
            </a:r>
            <a:r>
              <a:rPr lang="en-US" altLang="zh-TW" sz="2400">
                <a:latin typeface="微軟正黑體" panose="020B0604030504040204" pitchFamily="34" charset="-120"/>
                <a:ea typeface="微軟正黑體" panose="020B0604030504040204" pitchFamily="34" charset="-120"/>
              </a:rPr>
              <a:t>th</a:t>
            </a:r>
            <a:r>
              <a:rPr lang="zh-TW" altLang="en-US" sz="2400">
                <a:latin typeface="微軟正黑體" panose="020B0604030504040204" pitchFamily="34" charset="-120"/>
                <a:ea typeface="微軟正黑體" panose="020B0604030504040204" pitchFamily="34" charset="-120"/>
              </a:rPr>
              <a:t>時，內容文字以水平置中粗體顯示</a:t>
            </a:r>
            <a:endParaRPr lang="en-US" altLang="zh-TW" sz="240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400">
                <a:latin typeface="微軟正黑體" panose="020B0604030504040204" pitchFamily="34" charset="-120"/>
                <a:ea typeface="微軟正黑體" panose="020B0604030504040204" pitchFamily="34" charset="-120"/>
              </a:rPr>
              <a:t>各行寬度，由該行內容大小決定</a:t>
            </a:r>
          </a:p>
          <a:p>
            <a:endParaRPr lang="zh-TW" altLang="en-US" sz="28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BCCEDA3-86CC-448F-B4E4-89783916E67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04788" y="414338"/>
            <a:ext cx="8229600" cy="5992812"/>
          </a:xfrm>
        </p:spPr>
        <p:txBody>
          <a:bodyPr rtlCol="0">
            <a:no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&lt;table </a:t>
            </a:r>
            <a:r>
              <a:rPr lang="en-US" altLang="zh-TW" sz="2000" b="1" dirty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border="1"</a:t>
            </a: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&gt;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&lt;caption&gt;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人事資料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&lt;/caption&gt;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&lt;</a:t>
            </a:r>
            <a:r>
              <a:rPr lang="en-US" altLang="zh-TW" sz="2000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tr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&gt;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&lt;</a:t>
            </a:r>
            <a:r>
              <a:rPr lang="en-US" altLang="zh-TW" sz="2000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th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&gt;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姓名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&lt;/</a:t>
            </a:r>
            <a:r>
              <a:rPr lang="en-US" altLang="zh-TW" sz="2000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th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&gt;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&lt;</a:t>
            </a:r>
            <a:r>
              <a:rPr lang="en-US" altLang="zh-TW" sz="2000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th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&gt;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年齡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&lt;/</a:t>
            </a:r>
            <a:r>
              <a:rPr lang="en-US" altLang="zh-TW" sz="2000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th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&gt;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&lt;</a:t>
            </a:r>
            <a:r>
              <a:rPr lang="en-US" altLang="zh-TW" sz="2000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th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&gt;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電話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&lt;/</a:t>
            </a:r>
            <a:r>
              <a:rPr lang="en-US" altLang="zh-TW" sz="2000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th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&gt;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&lt;/</a:t>
            </a:r>
            <a:r>
              <a:rPr lang="en-US" altLang="zh-TW" sz="2000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tr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&gt;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&lt;</a:t>
            </a:r>
            <a:r>
              <a:rPr lang="en-US" altLang="zh-TW" sz="2000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tr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&gt;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&lt;td&gt;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李大華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&lt;/td&gt;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&lt;td&gt;25&lt;/td&gt;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&lt;td&gt;12345678&lt;/td&gt;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&lt;/</a:t>
            </a:r>
            <a:r>
              <a:rPr lang="en-US" altLang="zh-TW" sz="2000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tr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&gt;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&lt;</a:t>
            </a:r>
            <a:r>
              <a:rPr lang="en-US" altLang="zh-TW" sz="2000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tr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&gt;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&lt;td&gt;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陳小明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&lt;/td&gt;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&lt;td&gt;21&lt;/td&gt;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&lt;td&gt;23456789&lt;/td&gt;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&lt;/</a:t>
            </a:r>
            <a:r>
              <a:rPr lang="en-US" altLang="zh-TW" sz="2000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tr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&gt;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…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&lt;/table&gt;</a:t>
            </a:r>
            <a:endParaRPr lang="zh-TW" altLang="en-US" sz="2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14339" name="Picture 2">
            <a:extLst>
              <a:ext uri="{FF2B5EF4-FFF2-40B4-BE49-F238E27FC236}">
                <a16:creationId xmlns:a16="http://schemas.microsoft.com/office/drawing/2014/main" id="{4C923A2A-CABF-4C75-8F4C-0C5C074819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456" b="8810"/>
          <a:stretch>
            <a:fillRect/>
          </a:stretch>
        </p:blipFill>
        <p:spPr bwMode="auto">
          <a:xfrm>
            <a:off x="4413250" y="3249613"/>
            <a:ext cx="3532188" cy="24145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文字方塊 1">
            <a:extLst>
              <a:ext uri="{FF2B5EF4-FFF2-40B4-BE49-F238E27FC236}">
                <a16:creationId xmlns:a16="http://schemas.microsoft.com/office/drawing/2014/main" id="{46A865BA-A107-41B5-B61B-EF09BC74FDCA}"/>
              </a:ext>
            </a:extLst>
          </p:cNvPr>
          <p:cNvSpPr txBox="1"/>
          <p:nvPr/>
        </p:nvSpPr>
        <p:spPr>
          <a:xfrm>
            <a:off x="3470275" y="1604963"/>
            <a:ext cx="3316288" cy="142081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zh-TW" altLang="en-US" sz="2000" b="1" dirty="0">
                <a:solidFill>
                  <a:srgbClr val="FF0000"/>
                </a:solidFill>
                <a:latin typeface="+mj-ea"/>
                <a:ea typeface="+mj-ea"/>
              </a:rPr>
              <a:t>一列</a:t>
            </a:r>
            <a:r>
              <a:rPr lang="en-US" altLang="zh-TW" sz="2000" b="1" dirty="0">
                <a:solidFill>
                  <a:srgbClr val="FF0000"/>
                </a:solidFill>
                <a:latin typeface="+mj-ea"/>
                <a:ea typeface="+mj-ea"/>
              </a:rPr>
              <a:t>: &lt;</a:t>
            </a:r>
            <a:r>
              <a:rPr lang="en-US" altLang="zh-TW" sz="2000" b="1" dirty="0" err="1">
                <a:solidFill>
                  <a:srgbClr val="FF0000"/>
                </a:solidFill>
                <a:latin typeface="+mj-ea"/>
                <a:ea typeface="+mj-ea"/>
              </a:rPr>
              <a:t>tr</a:t>
            </a:r>
            <a:r>
              <a:rPr lang="en-US" altLang="zh-TW" sz="2000" b="1" dirty="0">
                <a:solidFill>
                  <a:srgbClr val="FF0000"/>
                </a:solidFill>
                <a:latin typeface="+mj-ea"/>
                <a:ea typeface="+mj-ea"/>
              </a:rPr>
              <a:t>&gt;</a:t>
            </a:r>
            <a:r>
              <a:rPr lang="zh-TW" altLang="en-US" sz="2000" b="1" dirty="0">
                <a:solidFill>
                  <a:srgbClr val="FF0000"/>
                </a:solidFill>
                <a:latin typeface="+mj-ea"/>
                <a:ea typeface="+mj-ea"/>
              </a:rPr>
              <a:t> </a:t>
            </a:r>
            <a:r>
              <a:rPr lang="en-US" altLang="zh-TW" sz="2000" b="1" dirty="0">
                <a:solidFill>
                  <a:srgbClr val="FF0000"/>
                </a:solidFill>
                <a:latin typeface="+mj-ea"/>
                <a:ea typeface="+mj-ea"/>
              </a:rPr>
              <a:t>…&lt;/</a:t>
            </a:r>
            <a:r>
              <a:rPr lang="en-US" altLang="zh-TW" sz="2000" b="1" dirty="0" err="1">
                <a:solidFill>
                  <a:srgbClr val="FF0000"/>
                </a:solidFill>
                <a:latin typeface="+mj-ea"/>
                <a:ea typeface="+mj-ea"/>
              </a:rPr>
              <a:t>tr</a:t>
            </a:r>
            <a:r>
              <a:rPr lang="en-US" altLang="zh-TW" sz="2000" b="1" dirty="0">
                <a:solidFill>
                  <a:srgbClr val="FF0000"/>
                </a:solidFill>
                <a:latin typeface="+mj-ea"/>
                <a:ea typeface="+mj-ea"/>
              </a:rPr>
              <a:t>&gt;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zh-TW" altLang="en-US" sz="2000" b="1" dirty="0">
                <a:solidFill>
                  <a:srgbClr val="FF0000"/>
                </a:solidFill>
                <a:latin typeface="+mj-ea"/>
                <a:ea typeface="+mj-ea"/>
              </a:rPr>
              <a:t>一個欄位</a:t>
            </a:r>
            <a:r>
              <a:rPr lang="en-US" altLang="zh-TW" sz="2000" b="1" dirty="0">
                <a:solidFill>
                  <a:srgbClr val="FF0000"/>
                </a:solidFill>
                <a:latin typeface="+mj-ea"/>
                <a:ea typeface="+mj-ea"/>
              </a:rPr>
              <a:t>:</a:t>
            </a:r>
            <a:r>
              <a:rPr lang="zh-TW" altLang="en-US" sz="2000" b="1" dirty="0">
                <a:solidFill>
                  <a:srgbClr val="FF0000"/>
                </a:solidFill>
                <a:latin typeface="+mj-ea"/>
                <a:ea typeface="+mj-ea"/>
              </a:rPr>
              <a:t> </a:t>
            </a:r>
            <a:r>
              <a:rPr lang="en-US" altLang="zh-TW" sz="2000" b="1" dirty="0">
                <a:solidFill>
                  <a:srgbClr val="FF0000"/>
                </a:solidFill>
                <a:latin typeface="+mj-ea"/>
                <a:ea typeface="+mj-ea"/>
              </a:rPr>
              <a:t>&lt;td&gt;…&lt;/td&gt;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zh-TW" altLang="en-US" sz="2000" b="1" dirty="0">
                <a:solidFill>
                  <a:srgbClr val="FF0000"/>
                </a:solidFill>
                <a:latin typeface="+mj-ea"/>
                <a:ea typeface="+mj-ea"/>
              </a:rPr>
              <a:t>標題欄位</a:t>
            </a:r>
            <a:r>
              <a:rPr lang="en-US" altLang="zh-TW" sz="2000" b="1" dirty="0">
                <a:solidFill>
                  <a:srgbClr val="FF0000"/>
                </a:solidFill>
                <a:latin typeface="+mj-ea"/>
                <a:ea typeface="+mj-ea"/>
              </a:rPr>
              <a:t>:</a:t>
            </a:r>
            <a:r>
              <a:rPr lang="zh-TW" altLang="en-US" sz="2000" b="1" dirty="0">
                <a:solidFill>
                  <a:srgbClr val="FF0000"/>
                </a:solidFill>
                <a:latin typeface="+mj-ea"/>
                <a:ea typeface="+mj-ea"/>
              </a:rPr>
              <a:t> </a:t>
            </a:r>
            <a:r>
              <a:rPr lang="en-US" altLang="zh-TW" sz="2000" b="1" dirty="0">
                <a:solidFill>
                  <a:srgbClr val="FF0000"/>
                </a:solidFill>
                <a:latin typeface="+mj-ea"/>
                <a:ea typeface="+mj-ea"/>
              </a:rPr>
              <a:t>&lt;</a:t>
            </a:r>
            <a:r>
              <a:rPr lang="en-US" altLang="zh-TW" sz="2000" b="1" dirty="0" err="1">
                <a:solidFill>
                  <a:srgbClr val="FF0000"/>
                </a:solidFill>
                <a:latin typeface="+mj-ea"/>
                <a:ea typeface="+mj-ea"/>
              </a:rPr>
              <a:t>th</a:t>
            </a:r>
            <a:r>
              <a:rPr lang="en-US" altLang="zh-TW" sz="2000" b="1" dirty="0">
                <a:solidFill>
                  <a:srgbClr val="FF0000"/>
                </a:solidFill>
                <a:latin typeface="+mj-ea"/>
                <a:ea typeface="+mj-ea"/>
              </a:rPr>
              <a:t>&gt;…&lt;/</a:t>
            </a:r>
            <a:r>
              <a:rPr lang="en-US" altLang="zh-TW" sz="2000" b="1" dirty="0" err="1">
                <a:solidFill>
                  <a:srgbClr val="FF0000"/>
                </a:solidFill>
                <a:latin typeface="+mj-ea"/>
                <a:ea typeface="+mj-ea"/>
              </a:rPr>
              <a:t>th</a:t>
            </a:r>
            <a:r>
              <a:rPr lang="en-US" altLang="zh-TW" sz="2000" b="1" dirty="0">
                <a:solidFill>
                  <a:srgbClr val="FF0000"/>
                </a:solidFill>
                <a:latin typeface="+mj-ea"/>
                <a:ea typeface="+mj-ea"/>
              </a:rPr>
              <a:t>&gt;</a:t>
            </a:r>
            <a:endParaRPr lang="zh-TW" altLang="en-US" sz="2000" b="1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14341" name="文字方塊 3">
            <a:extLst>
              <a:ext uri="{FF2B5EF4-FFF2-40B4-BE49-F238E27FC236}">
                <a16:creationId xmlns:a16="http://schemas.microsoft.com/office/drawing/2014/main" id="{FD212F5F-0D06-44A8-8E58-C7F16891D0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6713" y="1228725"/>
            <a:ext cx="65436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800" b="1">
                <a:solidFill>
                  <a:srgbClr val="FF0000"/>
                </a:solidFill>
                <a:latin typeface="Arial" panose="020B0604020202020204" pitchFamily="34" charset="0"/>
              </a:rPr>
              <a:t>一個表格</a:t>
            </a:r>
            <a:r>
              <a:rPr lang="en-US" altLang="zh-TW" sz="1800" b="1">
                <a:solidFill>
                  <a:srgbClr val="FF0000"/>
                </a:solidFill>
                <a:latin typeface="Arial" panose="020B0604020202020204" pitchFamily="34" charset="0"/>
              </a:rPr>
              <a:t>(table)</a:t>
            </a:r>
            <a:r>
              <a:rPr lang="zh-TW" altLang="en-US" sz="1800" b="1">
                <a:solidFill>
                  <a:srgbClr val="FF0000"/>
                </a:solidFill>
                <a:latin typeface="Arial" panose="020B0604020202020204" pitchFamily="34" charset="0"/>
              </a:rPr>
              <a:t>包含多列</a:t>
            </a:r>
            <a:r>
              <a:rPr lang="en-US" altLang="zh-TW" sz="1800" b="1">
                <a:solidFill>
                  <a:srgbClr val="FF0000"/>
                </a:solidFill>
                <a:latin typeface="Arial" panose="020B0604020202020204" pitchFamily="34" charset="0"/>
              </a:rPr>
              <a:t>(tr)</a:t>
            </a:r>
            <a:r>
              <a:rPr lang="zh-TW" altLang="en-US" sz="1800" b="1">
                <a:solidFill>
                  <a:srgbClr val="FF0000"/>
                </a:solidFill>
                <a:latin typeface="Arial" panose="020B0604020202020204" pitchFamily="34" charset="0"/>
              </a:rPr>
              <a:t>，每一列包含多個欄位</a:t>
            </a:r>
            <a:r>
              <a:rPr lang="en-US" altLang="zh-TW" sz="1800" b="1">
                <a:solidFill>
                  <a:srgbClr val="FF0000"/>
                </a:solidFill>
                <a:latin typeface="Arial" panose="020B0604020202020204" pitchFamily="34" charset="0"/>
              </a:rPr>
              <a:t>(td</a:t>
            </a:r>
            <a:r>
              <a:rPr lang="zh-TW" altLang="en-US" sz="1800" b="1">
                <a:solidFill>
                  <a:srgbClr val="FF0000"/>
                </a:solidFill>
                <a:latin typeface="Arial" panose="020B0604020202020204" pitchFamily="34" charset="0"/>
              </a:rPr>
              <a:t>或</a:t>
            </a:r>
            <a:r>
              <a:rPr lang="en-US" altLang="zh-TW" sz="1800" b="1">
                <a:solidFill>
                  <a:srgbClr val="FF0000"/>
                </a:solidFill>
                <a:latin typeface="Arial" panose="020B0604020202020204" pitchFamily="34" charset="0"/>
              </a:rPr>
              <a:t>th)</a:t>
            </a:r>
            <a:endParaRPr lang="zh-TW" altLang="en-US" sz="18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id="{D9276B7D-9461-42B1-A039-23A14255D71B}"/>
              </a:ext>
            </a:extLst>
          </p:cNvPr>
          <p:cNvSpPr/>
          <p:nvPr/>
        </p:nvSpPr>
        <p:spPr>
          <a:xfrm>
            <a:off x="357188" y="2357438"/>
            <a:ext cx="3286125" cy="35718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15363" name="標題 1">
            <a:extLst>
              <a:ext uri="{FF2B5EF4-FFF2-40B4-BE49-F238E27FC236}">
                <a16:creationId xmlns:a16="http://schemas.microsoft.com/office/drawing/2014/main" id="{1D772551-30D2-402A-AC24-601EB321F2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/>
              <a:t>合併儲存格</a:t>
            </a:r>
          </a:p>
        </p:txBody>
      </p:sp>
      <p:sp>
        <p:nvSpPr>
          <p:cNvPr id="15364" name="內容版面配置區 2">
            <a:extLst>
              <a:ext uri="{FF2B5EF4-FFF2-40B4-BE49-F238E27FC236}">
                <a16:creationId xmlns:a16="http://schemas.microsoft.com/office/drawing/2014/main" id="{9B3EE508-F668-4B3F-811D-6B029F7F11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750" y="1357313"/>
            <a:ext cx="8229600" cy="5143500"/>
          </a:xfrm>
        </p:spPr>
        <p:txBody>
          <a:bodyPr/>
          <a:lstStyle/>
          <a:p>
            <a:pPr eaLnBrk="1" hangingPunct="1"/>
            <a:r>
              <a:rPr lang="zh-TW" altLang="en-US" sz="1800">
                <a:latin typeface="微軟正黑體" panose="020B0604030504040204" pitchFamily="34" charset="-120"/>
                <a:ea typeface="微軟正黑體" panose="020B0604030504040204" pitchFamily="34" charset="-120"/>
              </a:rPr>
              <a:t>合併欄 </a:t>
            </a:r>
            <a:r>
              <a:rPr lang="en-US" altLang="zh-TW" sz="1800">
                <a:latin typeface="微軟正黑體" panose="020B0604030504040204" pitchFamily="34" charset="-120"/>
                <a:ea typeface="微軟正黑體" panose="020B0604030504040204" pitchFamily="34" charset="-120"/>
              </a:rPr>
              <a:t>(colspan)</a:t>
            </a:r>
            <a:endParaRPr lang="en-US" altLang="zh-TW" sz="160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1800">
                <a:latin typeface="微軟正黑體" panose="020B0604030504040204" pitchFamily="34" charset="-120"/>
                <a:ea typeface="微軟正黑體" panose="020B0604030504040204" pitchFamily="34" charset="-120"/>
              </a:rPr>
              <a:t>&lt;table border="1" width="500"&gt;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1800">
                <a:latin typeface="微軟正黑體" panose="020B0604030504040204" pitchFamily="34" charset="-120"/>
                <a:ea typeface="微軟正黑體" panose="020B0604030504040204" pitchFamily="34" charset="-120"/>
              </a:rPr>
              <a:t>&lt;tr&gt;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18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&lt;td&gt;r1, c1&lt;/td&gt;</a:t>
            </a:r>
            <a:r>
              <a:rPr lang="en-US" altLang="zh-TW" sz="180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180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&lt;td&gt;r1, c2&lt;/td&gt; </a:t>
            </a:r>
            <a:r>
              <a:rPr lang="en-US" altLang="zh-TW" sz="1800">
                <a:latin typeface="微軟正黑體" panose="020B0604030504040204" pitchFamily="34" charset="-120"/>
                <a:ea typeface="微軟正黑體" panose="020B0604030504040204" pitchFamily="34" charset="-120"/>
              </a:rPr>
              <a:t>&lt;td&gt;r1, c3&lt;/td&gt;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1800">
                <a:latin typeface="微軟正黑體" panose="020B0604030504040204" pitchFamily="34" charset="-120"/>
                <a:ea typeface="微軟正黑體" panose="020B0604030504040204" pitchFamily="34" charset="-120"/>
              </a:rPr>
              <a:t>&lt;/tr&gt;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1800">
                <a:latin typeface="微軟正黑體" panose="020B0604030504040204" pitchFamily="34" charset="-120"/>
                <a:ea typeface="微軟正黑體" panose="020B0604030504040204" pitchFamily="34" charset="-120"/>
              </a:rPr>
              <a:t>&lt;tr&gt;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1800">
                <a:latin typeface="微軟正黑體" panose="020B0604030504040204" pitchFamily="34" charset="-120"/>
                <a:ea typeface="微軟正黑體" panose="020B0604030504040204" pitchFamily="34" charset="-120"/>
              </a:rPr>
              <a:t>&lt;td&gt;r2, c1&lt;/td&gt; &lt;td&gt;r2, c2&lt;/td&gt; &lt;td&gt;r2, c3&lt;/td&gt;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1800">
                <a:latin typeface="微軟正黑體" panose="020B0604030504040204" pitchFamily="34" charset="-120"/>
                <a:ea typeface="微軟正黑體" panose="020B0604030504040204" pitchFamily="34" charset="-120"/>
              </a:rPr>
              <a:t>&lt;/tr&gt;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1800">
                <a:latin typeface="微軟正黑體" panose="020B0604030504040204" pitchFamily="34" charset="-120"/>
                <a:ea typeface="微軟正黑體" panose="020B0604030504040204" pitchFamily="34" charset="-120"/>
              </a:rPr>
              <a:t>&lt;tr&gt;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1800">
                <a:latin typeface="微軟正黑體" panose="020B0604030504040204" pitchFamily="34" charset="-120"/>
                <a:ea typeface="微軟正黑體" panose="020B0604030504040204" pitchFamily="34" charset="-120"/>
              </a:rPr>
              <a:t>&lt;td&gt;r3, c1&lt;/td&gt; &lt;td&gt;r3, c2&lt;/td&gt; &lt;td&gt;r3, c3&lt;/td&gt;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1800">
                <a:latin typeface="微軟正黑體" panose="020B0604030504040204" pitchFamily="34" charset="-120"/>
                <a:ea typeface="微軟正黑體" panose="020B0604030504040204" pitchFamily="34" charset="-120"/>
              </a:rPr>
              <a:t>&lt;/tr&gt;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1800">
                <a:latin typeface="微軟正黑體" panose="020B0604030504040204" pitchFamily="34" charset="-120"/>
                <a:ea typeface="微軟正黑體" panose="020B0604030504040204" pitchFamily="34" charset="-120"/>
              </a:rPr>
              <a:t>&lt;/table&gt;</a:t>
            </a:r>
            <a:endParaRPr lang="zh-TW" altLang="en-US" sz="180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15365" name="Picture 2">
            <a:extLst>
              <a:ext uri="{FF2B5EF4-FFF2-40B4-BE49-F238E27FC236}">
                <a16:creationId xmlns:a16="http://schemas.microsoft.com/office/drawing/2014/main" id="{58A5F79A-A8F4-424A-B6C5-D5B7068D71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37" t="51724" r="6413" b="16666"/>
          <a:stretch>
            <a:fillRect/>
          </a:stretch>
        </p:blipFill>
        <p:spPr bwMode="auto">
          <a:xfrm>
            <a:off x="3767138" y="1428750"/>
            <a:ext cx="5376862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矩形 5">
            <a:extLst>
              <a:ext uri="{FF2B5EF4-FFF2-40B4-BE49-F238E27FC236}">
                <a16:creationId xmlns:a16="http://schemas.microsoft.com/office/drawing/2014/main" id="{C63CB4CB-925F-485D-B563-426018B7B018}"/>
              </a:ext>
            </a:extLst>
          </p:cNvPr>
          <p:cNvSpPr/>
          <p:nvPr/>
        </p:nvSpPr>
        <p:spPr>
          <a:xfrm>
            <a:off x="4143375" y="2786063"/>
            <a:ext cx="4424363" cy="4000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&lt;td </a:t>
            </a:r>
            <a:r>
              <a:rPr kumimoji="0" lang="en-US" altLang="zh-TW" sz="2000" b="1" dirty="0" err="1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colspan</a:t>
            </a:r>
            <a:r>
              <a:rPr kumimoji="0" lang="en-US" altLang="zh-TW" sz="2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="2"</a:t>
            </a:r>
            <a:r>
              <a:rPr kumimoji="0"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&gt;r1, c1&amp; c2&lt;/td&gt; </a:t>
            </a:r>
            <a:endParaRPr kumimoji="0"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15367" name="Picture 3">
            <a:extLst>
              <a:ext uri="{FF2B5EF4-FFF2-40B4-BE49-F238E27FC236}">
                <a16:creationId xmlns:a16="http://schemas.microsoft.com/office/drawing/2014/main" id="{EA96A12D-83FB-4E03-9698-D59D01211D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37" t="48851" r="7732" b="13792"/>
          <a:stretch>
            <a:fillRect/>
          </a:stretch>
        </p:blipFill>
        <p:spPr bwMode="auto">
          <a:xfrm>
            <a:off x="2286000" y="5000625"/>
            <a:ext cx="6583363" cy="1258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手繪多邊形 7">
            <a:extLst>
              <a:ext uri="{FF2B5EF4-FFF2-40B4-BE49-F238E27FC236}">
                <a16:creationId xmlns:a16="http://schemas.microsoft.com/office/drawing/2014/main" id="{EC4DDFA0-5504-4564-9338-6FA6DE9585E9}"/>
              </a:ext>
            </a:extLst>
          </p:cNvPr>
          <p:cNvSpPr/>
          <p:nvPr/>
        </p:nvSpPr>
        <p:spPr>
          <a:xfrm>
            <a:off x="2060575" y="2800350"/>
            <a:ext cx="2011363" cy="271463"/>
          </a:xfrm>
          <a:custGeom>
            <a:avLst/>
            <a:gdLst>
              <a:gd name="connsiteX0" fmla="*/ 0 w 1678329"/>
              <a:gd name="connsiteY0" fmla="*/ 0 h 310588"/>
              <a:gd name="connsiteX1" fmla="*/ 613458 w 1678329"/>
              <a:gd name="connsiteY1" fmla="*/ 266218 h 310588"/>
              <a:gd name="connsiteX2" fmla="*/ 1678329 w 1678329"/>
              <a:gd name="connsiteY2" fmla="*/ 266218 h 3105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78329" h="310588">
                <a:moveTo>
                  <a:pt x="0" y="0"/>
                </a:moveTo>
                <a:cubicBezTo>
                  <a:pt x="166868" y="110924"/>
                  <a:pt x="333737" y="221848"/>
                  <a:pt x="613458" y="266218"/>
                </a:cubicBezTo>
                <a:cubicBezTo>
                  <a:pt x="893179" y="310588"/>
                  <a:pt x="1285754" y="288403"/>
                  <a:pt x="1678329" y="266218"/>
                </a:cubicBezTo>
              </a:path>
            </a:pathLst>
          </a:custGeom>
          <a:ln w="38100">
            <a:solidFill>
              <a:srgbClr val="FF0000"/>
            </a:solidFill>
            <a:prstDash val="dashDot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5D9D5B0B-E16C-4D32-B85D-AB9D26493E7A}"/>
              </a:ext>
            </a:extLst>
          </p:cNvPr>
          <p:cNvSpPr/>
          <p:nvPr/>
        </p:nvSpPr>
        <p:spPr>
          <a:xfrm>
            <a:off x="2357438" y="5143500"/>
            <a:ext cx="4286250" cy="357188"/>
          </a:xfrm>
          <a:prstGeom prst="rect">
            <a:avLst/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15370" name="文字方塊 1">
            <a:extLst>
              <a:ext uri="{FF2B5EF4-FFF2-40B4-BE49-F238E27FC236}">
                <a16:creationId xmlns:a16="http://schemas.microsoft.com/office/drawing/2014/main" id="{04E3F765-7931-45D8-B932-92A798F131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9663" y="1998663"/>
            <a:ext cx="59372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6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刪除</a:t>
            </a:r>
          </a:p>
        </p:txBody>
      </p:sp>
      <p:sp>
        <p:nvSpPr>
          <p:cNvPr id="3" name="向下箭號 2">
            <a:extLst>
              <a:ext uri="{FF2B5EF4-FFF2-40B4-BE49-F238E27FC236}">
                <a16:creationId xmlns:a16="http://schemas.microsoft.com/office/drawing/2014/main" id="{6226D2D0-D885-402C-8DE3-8D05CEFEC547}"/>
              </a:ext>
            </a:extLst>
          </p:cNvPr>
          <p:cNvSpPr/>
          <p:nvPr/>
        </p:nvSpPr>
        <p:spPr>
          <a:xfrm rot="18629172">
            <a:off x="2919412" y="2152651"/>
            <a:ext cx="219075" cy="304800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>
            <a:extLst>
              <a:ext uri="{FF2B5EF4-FFF2-40B4-BE49-F238E27FC236}">
                <a16:creationId xmlns:a16="http://schemas.microsoft.com/office/drawing/2014/main" id="{A9073F18-7964-4749-A8B3-4D1D15204F71}"/>
              </a:ext>
            </a:extLst>
          </p:cNvPr>
          <p:cNvSpPr/>
          <p:nvPr/>
        </p:nvSpPr>
        <p:spPr>
          <a:xfrm>
            <a:off x="322263" y="3335338"/>
            <a:ext cx="1762125" cy="30162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00FF2FF9-5A12-4322-B0C2-7352ABEC0448}"/>
              </a:ext>
            </a:extLst>
          </p:cNvPr>
          <p:cNvSpPr/>
          <p:nvPr/>
        </p:nvSpPr>
        <p:spPr>
          <a:xfrm>
            <a:off x="279400" y="2336800"/>
            <a:ext cx="1763713" cy="30162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16388" name="標題 1">
            <a:extLst>
              <a:ext uri="{FF2B5EF4-FFF2-40B4-BE49-F238E27FC236}">
                <a16:creationId xmlns:a16="http://schemas.microsoft.com/office/drawing/2014/main" id="{DA257A38-D37A-4078-A35E-443CF82F60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/>
              <a:t>合併儲存格</a:t>
            </a:r>
          </a:p>
        </p:txBody>
      </p:sp>
      <p:sp>
        <p:nvSpPr>
          <p:cNvPr id="16389" name="內容版面配置區 2">
            <a:extLst>
              <a:ext uri="{FF2B5EF4-FFF2-40B4-BE49-F238E27FC236}">
                <a16:creationId xmlns:a16="http://schemas.microsoft.com/office/drawing/2014/main" id="{60B74E4C-72CA-4306-9095-EED70C0DAE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088" y="1306513"/>
            <a:ext cx="8229600" cy="5143500"/>
          </a:xfrm>
        </p:spPr>
        <p:txBody>
          <a:bodyPr/>
          <a:lstStyle/>
          <a:p>
            <a:pPr eaLnBrk="1" hangingPunct="1"/>
            <a:r>
              <a:rPr lang="zh-TW" altLang="en-US" sz="1800">
                <a:latin typeface="微軟正黑體" panose="020B0604030504040204" pitchFamily="34" charset="-120"/>
                <a:ea typeface="微軟正黑體" panose="020B0604030504040204" pitchFamily="34" charset="-120"/>
              </a:rPr>
              <a:t>合併列 </a:t>
            </a:r>
            <a:r>
              <a:rPr lang="en-US" altLang="zh-TW" sz="1800">
                <a:latin typeface="微軟正黑體" panose="020B0604030504040204" pitchFamily="34" charset="-120"/>
                <a:ea typeface="微軟正黑體" panose="020B0604030504040204" pitchFamily="34" charset="-120"/>
              </a:rPr>
              <a:t>(rowspan)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1800">
                <a:latin typeface="微軟正黑體" panose="020B0604030504040204" pitchFamily="34" charset="-120"/>
                <a:ea typeface="微軟正黑體" panose="020B0604030504040204" pitchFamily="34" charset="-120"/>
              </a:rPr>
              <a:t>&lt;table border="1" width="500"&gt;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1800">
                <a:latin typeface="微軟正黑體" panose="020B0604030504040204" pitchFamily="34" charset="-120"/>
                <a:ea typeface="微軟正黑體" panose="020B0604030504040204" pitchFamily="34" charset="-120"/>
              </a:rPr>
              <a:t>&lt;tr&gt;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1800">
                <a:latin typeface="微軟正黑體" panose="020B0604030504040204" pitchFamily="34" charset="-120"/>
                <a:ea typeface="微軟正黑體" panose="020B0604030504040204" pitchFamily="34" charset="-120"/>
              </a:rPr>
              <a:t>&lt;td&gt;r1, c1&lt;/td&gt; &lt;td&gt;r1, c2&lt;/td&gt; &lt;td&gt;r1, c3&lt;/td&gt;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1800">
                <a:latin typeface="微軟正黑體" panose="020B0604030504040204" pitchFamily="34" charset="-120"/>
                <a:ea typeface="微軟正黑體" panose="020B0604030504040204" pitchFamily="34" charset="-120"/>
              </a:rPr>
              <a:t>&lt;/tr&gt;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1800">
                <a:latin typeface="微軟正黑體" panose="020B0604030504040204" pitchFamily="34" charset="-120"/>
                <a:ea typeface="微軟正黑體" panose="020B0604030504040204" pitchFamily="34" charset="-120"/>
              </a:rPr>
              <a:t>&lt;tr&gt;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180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&lt;td&gt;r2, c1&lt;/td&gt; </a:t>
            </a:r>
            <a:r>
              <a:rPr lang="en-US" altLang="zh-TW" sz="1800">
                <a:latin typeface="微軟正黑體" panose="020B0604030504040204" pitchFamily="34" charset="-120"/>
                <a:ea typeface="微軟正黑體" panose="020B0604030504040204" pitchFamily="34" charset="-120"/>
              </a:rPr>
              <a:t>&lt;td&gt;r2, c2&lt;/td&gt; &lt;td&gt;r2, c3&lt;/td&gt;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1800">
                <a:latin typeface="微軟正黑體" panose="020B0604030504040204" pitchFamily="34" charset="-120"/>
                <a:ea typeface="微軟正黑體" panose="020B0604030504040204" pitchFamily="34" charset="-120"/>
              </a:rPr>
              <a:t>&lt;/tr&gt;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1800">
                <a:latin typeface="微軟正黑體" panose="020B0604030504040204" pitchFamily="34" charset="-120"/>
                <a:ea typeface="微軟正黑體" panose="020B0604030504040204" pitchFamily="34" charset="-120"/>
              </a:rPr>
              <a:t>&lt;tr&gt;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1800">
                <a:latin typeface="微軟正黑體" panose="020B0604030504040204" pitchFamily="34" charset="-120"/>
                <a:ea typeface="微軟正黑體" panose="020B0604030504040204" pitchFamily="34" charset="-120"/>
              </a:rPr>
              <a:t>&lt;td&gt;r3, c1&lt;/td&gt; &lt;td&gt;r3, c2&lt;/td&gt; &lt;td&gt;r3, c3&lt;/td&gt;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1800">
                <a:latin typeface="微軟正黑體" panose="020B0604030504040204" pitchFamily="34" charset="-120"/>
                <a:ea typeface="微軟正黑體" panose="020B0604030504040204" pitchFamily="34" charset="-120"/>
              </a:rPr>
              <a:t>&lt;/tr&gt;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1800">
                <a:latin typeface="微軟正黑體" panose="020B0604030504040204" pitchFamily="34" charset="-120"/>
                <a:ea typeface="微軟正黑體" panose="020B0604030504040204" pitchFamily="34" charset="-120"/>
              </a:rPr>
              <a:t>&lt;/table&gt;</a:t>
            </a:r>
            <a:endParaRPr lang="zh-TW" altLang="en-US" sz="180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16390" name="Picture 2">
            <a:extLst>
              <a:ext uri="{FF2B5EF4-FFF2-40B4-BE49-F238E27FC236}">
                <a16:creationId xmlns:a16="http://schemas.microsoft.com/office/drawing/2014/main" id="{D8665CA2-7DC2-4225-B8A6-35AA652F3E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10" t="52036" r="8562" b="16354"/>
          <a:stretch>
            <a:fillRect/>
          </a:stretch>
        </p:blipFill>
        <p:spPr bwMode="auto">
          <a:xfrm>
            <a:off x="3843338" y="1335088"/>
            <a:ext cx="5216525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矩形 5">
            <a:extLst>
              <a:ext uri="{FF2B5EF4-FFF2-40B4-BE49-F238E27FC236}">
                <a16:creationId xmlns:a16="http://schemas.microsoft.com/office/drawing/2014/main" id="{45FA5649-CF2D-41F7-B14B-B643F22BCCEA}"/>
              </a:ext>
            </a:extLst>
          </p:cNvPr>
          <p:cNvSpPr/>
          <p:nvPr/>
        </p:nvSpPr>
        <p:spPr>
          <a:xfrm>
            <a:off x="4143375" y="2786063"/>
            <a:ext cx="4432300" cy="4000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&lt;td </a:t>
            </a:r>
            <a:r>
              <a:rPr kumimoji="0" lang="en-US" altLang="zh-TW" sz="2000" b="1" dirty="0" err="1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rowspan</a:t>
            </a:r>
            <a:r>
              <a:rPr kumimoji="0" lang="en-US" altLang="zh-TW" sz="2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="2"</a:t>
            </a:r>
            <a:r>
              <a:rPr kumimoji="0"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&gt;r1&amp;r2, c1&lt;/td&gt; </a:t>
            </a:r>
            <a:endParaRPr kumimoji="0"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手繪多邊形 7">
            <a:extLst>
              <a:ext uri="{FF2B5EF4-FFF2-40B4-BE49-F238E27FC236}">
                <a16:creationId xmlns:a16="http://schemas.microsoft.com/office/drawing/2014/main" id="{7E68B6EC-1A30-4B7F-94A3-2DCC19BD388F}"/>
              </a:ext>
            </a:extLst>
          </p:cNvPr>
          <p:cNvSpPr/>
          <p:nvPr/>
        </p:nvSpPr>
        <p:spPr>
          <a:xfrm>
            <a:off x="2060575" y="2800350"/>
            <a:ext cx="2011363" cy="271463"/>
          </a:xfrm>
          <a:custGeom>
            <a:avLst/>
            <a:gdLst>
              <a:gd name="connsiteX0" fmla="*/ 0 w 1678329"/>
              <a:gd name="connsiteY0" fmla="*/ 0 h 310588"/>
              <a:gd name="connsiteX1" fmla="*/ 613458 w 1678329"/>
              <a:gd name="connsiteY1" fmla="*/ 266218 h 310588"/>
              <a:gd name="connsiteX2" fmla="*/ 1678329 w 1678329"/>
              <a:gd name="connsiteY2" fmla="*/ 266218 h 3105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78329" h="310588">
                <a:moveTo>
                  <a:pt x="0" y="0"/>
                </a:moveTo>
                <a:cubicBezTo>
                  <a:pt x="166868" y="110924"/>
                  <a:pt x="333737" y="221848"/>
                  <a:pt x="613458" y="266218"/>
                </a:cubicBezTo>
                <a:cubicBezTo>
                  <a:pt x="893179" y="310588"/>
                  <a:pt x="1285754" y="288403"/>
                  <a:pt x="1678329" y="266218"/>
                </a:cubicBezTo>
              </a:path>
            </a:pathLst>
          </a:custGeom>
          <a:ln w="38100">
            <a:solidFill>
              <a:srgbClr val="FF0000"/>
            </a:solidFill>
            <a:prstDash val="dashDot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11" name="手繪多邊形 10">
            <a:extLst>
              <a:ext uri="{FF2B5EF4-FFF2-40B4-BE49-F238E27FC236}">
                <a16:creationId xmlns:a16="http://schemas.microsoft.com/office/drawing/2014/main" id="{5792BC58-6992-4AEF-85C6-018286EE737D}"/>
              </a:ext>
            </a:extLst>
          </p:cNvPr>
          <p:cNvSpPr/>
          <p:nvPr/>
        </p:nvSpPr>
        <p:spPr>
          <a:xfrm>
            <a:off x="1428750" y="3786188"/>
            <a:ext cx="2011363" cy="271462"/>
          </a:xfrm>
          <a:custGeom>
            <a:avLst/>
            <a:gdLst>
              <a:gd name="connsiteX0" fmla="*/ 0 w 1678329"/>
              <a:gd name="connsiteY0" fmla="*/ 0 h 310588"/>
              <a:gd name="connsiteX1" fmla="*/ 613458 w 1678329"/>
              <a:gd name="connsiteY1" fmla="*/ 266218 h 310588"/>
              <a:gd name="connsiteX2" fmla="*/ 1678329 w 1678329"/>
              <a:gd name="connsiteY2" fmla="*/ 266218 h 3105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78329" h="310588">
                <a:moveTo>
                  <a:pt x="0" y="0"/>
                </a:moveTo>
                <a:cubicBezTo>
                  <a:pt x="166868" y="110924"/>
                  <a:pt x="333737" y="221848"/>
                  <a:pt x="613458" y="266218"/>
                </a:cubicBezTo>
                <a:cubicBezTo>
                  <a:pt x="893179" y="310588"/>
                  <a:pt x="1285754" y="288403"/>
                  <a:pt x="1678329" y="266218"/>
                </a:cubicBezTo>
              </a:path>
            </a:pathLst>
          </a:custGeom>
          <a:ln w="38100">
            <a:solidFill>
              <a:srgbClr val="FF0000"/>
            </a:solidFill>
            <a:prstDash val="dashDot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A10678F9-5E67-4197-BA6C-294F22BBF3EE}"/>
              </a:ext>
            </a:extLst>
          </p:cNvPr>
          <p:cNvSpPr txBox="1"/>
          <p:nvPr/>
        </p:nvSpPr>
        <p:spPr>
          <a:xfrm>
            <a:off x="3500438" y="3857625"/>
            <a:ext cx="817562" cy="4619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刪除</a:t>
            </a:r>
          </a:p>
        </p:txBody>
      </p:sp>
      <p:pic>
        <p:nvPicPr>
          <p:cNvPr id="16395" name="Picture 2">
            <a:extLst>
              <a:ext uri="{FF2B5EF4-FFF2-40B4-BE49-F238E27FC236}">
                <a16:creationId xmlns:a16="http://schemas.microsoft.com/office/drawing/2014/main" id="{D80D252A-2FF4-4CF6-A82B-AEA4D9A94A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48" t="50000" r="7820" b="15517"/>
          <a:stretch>
            <a:fillRect/>
          </a:stretch>
        </p:blipFill>
        <p:spPr bwMode="auto">
          <a:xfrm>
            <a:off x="1643063" y="5000625"/>
            <a:ext cx="7334250" cy="1293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矩形 8">
            <a:extLst>
              <a:ext uri="{FF2B5EF4-FFF2-40B4-BE49-F238E27FC236}">
                <a16:creationId xmlns:a16="http://schemas.microsoft.com/office/drawing/2014/main" id="{A3C4FBF7-5825-46BD-A296-D51A5282687D}"/>
              </a:ext>
            </a:extLst>
          </p:cNvPr>
          <p:cNvSpPr/>
          <p:nvPr/>
        </p:nvSpPr>
        <p:spPr>
          <a:xfrm>
            <a:off x="1714500" y="5143500"/>
            <a:ext cx="3214688" cy="714375"/>
          </a:xfrm>
          <a:prstGeom prst="rect">
            <a:avLst/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標題 1">
            <a:extLst>
              <a:ext uri="{FF2B5EF4-FFF2-40B4-BE49-F238E27FC236}">
                <a16:creationId xmlns:a16="http://schemas.microsoft.com/office/drawing/2014/main" id="{663B3FC4-9760-4583-8515-1470AFE9AE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/>
              <a:t>儲存格間距與內距</a:t>
            </a:r>
          </a:p>
        </p:txBody>
      </p:sp>
      <p:sp>
        <p:nvSpPr>
          <p:cNvPr id="17411" name="內容版面配置區 2">
            <a:extLst>
              <a:ext uri="{FF2B5EF4-FFF2-40B4-BE49-F238E27FC236}">
                <a16:creationId xmlns:a16="http://schemas.microsoft.com/office/drawing/2014/main" id="{943562A0-0E33-4E90-A578-B0F93B6DE5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zh-TW" altLang="en-US" sz="2400">
                <a:latin typeface="微軟正黑體" panose="020B0604030504040204" pitchFamily="34" charset="-120"/>
                <a:ea typeface="微軟正黑體" panose="020B0604030504040204" pitchFamily="34" charset="-120"/>
              </a:rPr>
              <a:t>儲存格間距 </a:t>
            </a:r>
            <a:r>
              <a:rPr lang="en-US" altLang="zh-TW" sz="2400">
                <a:latin typeface="微軟正黑體" panose="020B0604030504040204" pitchFamily="34" charset="-120"/>
                <a:ea typeface="微軟正黑體" panose="020B0604030504040204" pitchFamily="34" charset="-120"/>
              </a:rPr>
              <a:t>(cellspacing)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&lt;table cellspacing="20"&gt;…&lt;/table&gt;</a:t>
            </a:r>
          </a:p>
          <a:p>
            <a:pPr eaLnBrk="1" hangingPunct="1"/>
            <a:endParaRPr lang="en-US" altLang="zh-TW" sz="120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/>
            <a:r>
              <a:rPr lang="zh-TW" altLang="en-US" sz="2400">
                <a:latin typeface="微軟正黑體" panose="020B0604030504040204" pitchFamily="34" charset="-120"/>
                <a:ea typeface="微軟正黑體" panose="020B0604030504040204" pitchFamily="34" charset="-120"/>
              </a:rPr>
              <a:t>儲存格內距 </a:t>
            </a:r>
            <a:r>
              <a:rPr lang="en-US" altLang="zh-TW" sz="2400">
                <a:latin typeface="微軟正黑體" panose="020B0604030504040204" pitchFamily="34" charset="-120"/>
                <a:ea typeface="微軟正黑體" panose="020B0604030504040204" pitchFamily="34" charset="-120"/>
              </a:rPr>
              <a:t>(cellpadding)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&lt;table cellpadding="20"&gt;…&lt;/table&gt;</a:t>
            </a:r>
          </a:p>
          <a:p>
            <a:pPr eaLnBrk="1" hangingPunct="1"/>
            <a:endParaRPr lang="en-US" altLang="zh-TW" sz="140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/>
            <a:r>
              <a:rPr lang="zh-TW" altLang="en-US" sz="2400">
                <a:latin typeface="微軟正黑體" panose="020B0604030504040204" pitchFamily="34" charset="-120"/>
                <a:ea typeface="微軟正黑體" panose="020B0604030504040204" pitchFamily="34" charset="-120"/>
              </a:rPr>
              <a:t>兩者為</a:t>
            </a:r>
            <a:r>
              <a:rPr lang="en-US" altLang="zh-TW" sz="2400">
                <a:latin typeface="微軟正黑體" panose="020B0604030504040204" pitchFamily="34" charset="-120"/>
                <a:ea typeface="微軟正黑體" panose="020B0604030504040204" pitchFamily="34" charset="-120"/>
              </a:rPr>
              <a:t>table</a:t>
            </a:r>
            <a:r>
              <a:rPr lang="zh-TW" altLang="en-US" sz="2400">
                <a:latin typeface="微軟正黑體" panose="020B0604030504040204" pitchFamily="34" charset="-120"/>
                <a:ea typeface="微軟正黑體" panose="020B0604030504040204" pitchFamily="34" charset="-120"/>
              </a:rPr>
              <a:t>之屬性，</a:t>
            </a:r>
            <a:br>
              <a:rPr lang="en-US" altLang="zh-TW" sz="240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2400">
                <a:latin typeface="微軟正黑體" panose="020B0604030504040204" pitchFamily="34" charset="-120"/>
                <a:ea typeface="微軟正黑體" panose="020B0604030504040204" pitchFamily="34" charset="-120"/>
              </a:rPr>
              <a:t>並非</a:t>
            </a:r>
            <a:r>
              <a:rPr lang="en-US" altLang="zh-TW" sz="2400">
                <a:latin typeface="微軟正黑體" panose="020B0604030504040204" pitchFamily="34" charset="-120"/>
                <a:ea typeface="微軟正黑體" panose="020B0604030504040204" pitchFamily="34" charset="-120"/>
              </a:rPr>
              <a:t>tr</a:t>
            </a:r>
            <a:r>
              <a:rPr lang="zh-TW" altLang="en-US" sz="2400">
                <a:latin typeface="微軟正黑體" panose="020B0604030504040204" pitchFamily="34" charset="-120"/>
                <a:ea typeface="微軟正黑體" panose="020B0604030504040204" pitchFamily="34" charset="-120"/>
              </a:rPr>
              <a:t>或</a:t>
            </a:r>
            <a:r>
              <a:rPr lang="en-US" altLang="zh-TW" sz="2400">
                <a:latin typeface="微軟正黑體" panose="020B0604030504040204" pitchFamily="34" charset="-120"/>
                <a:ea typeface="微軟正黑體" panose="020B0604030504040204" pitchFamily="34" charset="-120"/>
              </a:rPr>
              <a:t>td</a:t>
            </a:r>
            <a:r>
              <a:rPr lang="zh-TW" altLang="en-US" sz="2400">
                <a:latin typeface="微軟正黑體" panose="020B0604030504040204" pitchFamily="34" charset="-120"/>
                <a:ea typeface="微軟正黑體" panose="020B0604030504040204" pitchFamily="34" charset="-120"/>
              </a:rPr>
              <a:t>之屬性</a:t>
            </a:r>
            <a:endParaRPr lang="en-US" altLang="zh-TW" sz="240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/>
            <a:endParaRPr lang="en-US" altLang="zh-TW" sz="180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/>
            <a:r>
              <a:rPr lang="zh-TW" altLang="en-US" sz="24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建議使用</a:t>
            </a:r>
            <a:r>
              <a:rPr lang="en-US" altLang="zh-TW" sz="24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css</a:t>
            </a:r>
            <a:r>
              <a:rPr lang="zh-TW" altLang="en-US" sz="24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，進行</a:t>
            </a:r>
            <a:br>
              <a:rPr lang="en-US" altLang="zh-TW" sz="2400" b="1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24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更多的外觀設定</a:t>
            </a:r>
            <a:endParaRPr lang="en-US" altLang="zh-TW" sz="2400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17412" name="Picture 2">
            <a:extLst>
              <a:ext uri="{FF2B5EF4-FFF2-40B4-BE49-F238E27FC236}">
                <a16:creationId xmlns:a16="http://schemas.microsoft.com/office/drawing/2014/main" id="{02825852-EA36-4466-AD90-7EAAB96988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48" t="29820" r="24956" b="7959"/>
          <a:stretch>
            <a:fillRect/>
          </a:stretch>
        </p:blipFill>
        <p:spPr bwMode="auto">
          <a:xfrm>
            <a:off x="4297363" y="3570288"/>
            <a:ext cx="4572000" cy="3074987"/>
          </a:xfrm>
          <a:prstGeom prst="rect">
            <a:avLst/>
          </a:prstGeom>
          <a:noFill/>
          <a:ln w="9525">
            <a:solidFill>
              <a:srgbClr val="92D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矩形 4">
            <a:extLst>
              <a:ext uri="{FF2B5EF4-FFF2-40B4-BE49-F238E27FC236}">
                <a16:creationId xmlns:a16="http://schemas.microsoft.com/office/drawing/2014/main" id="{2DE36D1F-4B9E-418B-B4CA-F64CB443F797}"/>
              </a:ext>
            </a:extLst>
          </p:cNvPr>
          <p:cNvSpPr/>
          <p:nvPr/>
        </p:nvSpPr>
        <p:spPr>
          <a:xfrm>
            <a:off x="4786313" y="4057650"/>
            <a:ext cx="785812" cy="260350"/>
          </a:xfrm>
          <a:prstGeom prst="rect">
            <a:avLst/>
          </a:prstGeom>
          <a:noFill/>
          <a:ln w="127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cxnSp>
        <p:nvCxnSpPr>
          <p:cNvPr id="7" name="直線單箭頭接點 6">
            <a:extLst>
              <a:ext uri="{FF2B5EF4-FFF2-40B4-BE49-F238E27FC236}">
                <a16:creationId xmlns:a16="http://schemas.microsoft.com/office/drawing/2014/main" id="{BDB37EA4-32A4-440E-BC64-581DA1D3979F}"/>
              </a:ext>
            </a:extLst>
          </p:cNvPr>
          <p:cNvCxnSpPr/>
          <p:nvPr/>
        </p:nvCxnSpPr>
        <p:spPr>
          <a:xfrm>
            <a:off x="7164388" y="4121150"/>
            <a:ext cx="231775" cy="1588"/>
          </a:xfrm>
          <a:prstGeom prst="straightConnector1">
            <a:avLst/>
          </a:prstGeom>
          <a:ln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單箭頭接點 7">
            <a:extLst>
              <a:ext uri="{FF2B5EF4-FFF2-40B4-BE49-F238E27FC236}">
                <a16:creationId xmlns:a16="http://schemas.microsoft.com/office/drawing/2014/main" id="{51626C3C-60CC-4437-B8BE-E9F93C4E1738}"/>
              </a:ext>
            </a:extLst>
          </p:cNvPr>
          <p:cNvCxnSpPr/>
          <p:nvPr/>
        </p:nvCxnSpPr>
        <p:spPr>
          <a:xfrm rot="16200000" flipH="1" flipV="1">
            <a:off x="6738144" y="4631532"/>
            <a:ext cx="231775" cy="1587"/>
          </a:xfrm>
          <a:prstGeom prst="straightConnector1">
            <a:avLst/>
          </a:prstGeom>
          <a:ln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單箭頭接點 8">
            <a:extLst>
              <a:ext uri="{FF2B5EF4-FFF2-40B4-BE49-F238E27FC236}">
                <a16:creationId xmlns:a16="http://schemas.microsoft.com/office/drawing/2014/main" id="{4AAB9313-8835-4335-9223-40A56F6E0264}"/>
              </a:ext>
            </a:extLst>
          </p:cNvPr>
          <p:cNvCxnSpPr/>
          <p:nvPr/>
        </p:nvCxnSpPr>
        <p:spPr>
          <a:xfrm>
            <a:off x="5684838" y="2301875"/>
            <a:ext cx="231775" cy="1588"/>
          </a:xfrm>
          <a:prstGeom prst="straightConnector1">
            <a:avLst/>
          </a:prstGeom>
          <a:ln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單箭頭接點 9">
            <a:extLst>
              <a:ext uri="{FF2B5EF4-FFF2-40B4-BE49-F238E27FC236}">
                <a16:creationId xmlns:a16="http://schemas.microsoft.com/office/drawing/2014/main" id="{9F6EA527-BF50-45CC-AEC8-FA3E09EAE050}"/>
              </a:ext>
            </a:extLst>
          </p:cNvPr>
          <p:cNvCxnSpPr/>
          <p:nvPr/>
        </p:nvCxnSpPr>
        <p:spPr>
          <a:xfrm rot="16200000" flipH="1" flipV="1">
            <a:off x="6149181" y="2315369"/>
            <a:ext cx="231775" cy="1588"/>
          </a:xfrm>
          <a:prstGeom prst="straightConnector1">
            <a:avLst/>
          </a:prstGeom>
          <a:ln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單箭頭接點 10">
            <a:extLst>
              <a:ext uri="{FF2B5EF4-FFF2-40B4-BE49-F238E27FC236}">
                <a16:creationId xmlns:a16="http://schemas.microsoft.com/office/drawing/2014/main" id="{F942E493-EB4A-4163-BF01-82C655AA51FC}"/>
              </a:ext>
            </a:extLst>
          </p:cNvPr>
          <p:cNvCxnSpPr/>
          <p:nvPr/>
        </p:nvCxnSpPr>
        <p:spPr>
          <a:xfrm>
            <a:off x="4572000" y="4202113"/>
            <a:ext cx="231775" cy="1587"/>
          </a:xfrm>
          <a:prstGeom prst="straightConnector1">
            <a:avLst/>
          </a:prstGeom>
          <a:ln>
            <a:solidFill>
              <a:srgbClr val="0070C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單箭頭接點 11">
            <a:extLst>
              <a:ext uri="{FF2B5EF4-FFF2-40B4-BE49-F238E27FC236}">
                <a16:creationId xmlns:a16="http://schemas.microsoft.com/office/drawing/2014/main" id="{9F854D29-1173-4E30-853E-6E1E71B6BB4F}"/>
              </a:ext>
            </a:extLst>
          </p:cNvPr>
          <p:cNvCxnSpPr/>
          <p:nvPr/>
        </p:nvCxnSpPr>
        <p:spPr>
          <a:xfrm rot="16200000" flipH="1" flipV="1">
            <a:off x="5117306" y="4423569"/>
            <a:ext cx="231775" cy="1588"/>
          </a:xfrm>
          <a:prstGeom prst="straightConnector1">
            <a:avLst/>
          </a:prstGeom>
          <a:ln>
            <a:solidFill>
              <a:srgbClr val="0070C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單箭頭接點 12">
            <a:extLst>
              <a:ext uri="{FF2B5EF4-FFF2-40B4-BE49-F238E27FC236}">
                <a16:creationId xmlns:a16="http://schemas.microsoft.com/office/drawing/2014/main" id="{2A51420E-1110-42D8-8924-8DA7147C8DEB}"/>
              </a:ext>
            </a:extLst>
          </p:cNvPr>
          <p:cNvCxnSpPr/>
          <p:nvPr/>
        </p:nvCxnSpPr>
        <p:spPr>
          <a:xfrm>
            <a:off x="5673725" y="2811463"/>
            <a:ext cx="231775" cy="1587"/>
          </a:xfrm>
          <a:prstGeom prst="straightConnector1">
            <a:avLst/>
          </a:prstGeom>
          <a:ln>
            <a:solidFill>
              <a:srgbClr val="0070C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單箭頭接點 13">
            <a:extLst>
              <a:ext uri="{FF2B5EF4-FFF2-40B4-BE49-F238E27FC236}">
                <a16:creationId xmlns:a16="http://schemas.microsoft.com/office/drawing/2014/main" id="{8AC97ABD-A25F-4C0C-A908-93D7D49C1B10}"/>
              </a:ext>
            </a:extLst>
          </p:cNvPr>
          <p:cNvCxnSpPr/>
          <p:nvPr/>
        </p:nvCxnSpPr>
        <p:spPr>
          <a:xfrm rot="16200000" flipH="1" flipV="1">
            <a:off x="6138069" y="2802732"/>
            <a:ext cx="231775" cy="1587"/>
          </a:xfrm>
          <a:prstGeom prst="straightConnector1">
            <a:avLst/>
          </a:prstGeom>
          <a:ln>
            <a:solidFill>
              <a:srgbClr val="0070C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標題 1">
            <a:extLst>
              <a:ext uri="{FF2B5EF4-FFF2-40B4-BE49-F238E27FC236}">
                <a16:creationId xmlns:a16="http://schemas.microsoft.com/office/drawing/2014/main" id="{328BC6F1-77ED-4AE6-8070-5D33C2CEC4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/>
              <a:t>列分組</a:t>
            </a:r>
          </a:p>
        </p:txBody>
      </p:sp>
      <p:sp>
        <p:nvSpPr>
          <p:cNvPr id="18435" name="內容版面配置區 2">
            <a:extLst>
              <a:ext uri="{FF2B5EF4-FFF2-40B4-BE49-F238E27FC236}">
                <a16:creationId xmlns:a16="http://schemas.microsoft.com/office/drawing/2014/main" id="{637C8EC0-2752-4AEC-8C29-B10CECBBE5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sz="2800">
                <a:latin typeface="微軟正黑體" panose="020B0604030504040204" pitchFamily="34" charset="-120"/>
                <a:ea typeface="微軟正黑體" panose="020B0604030504040204" pitchFamily="34" charset="-120"/>
              </a:rPr>
              <a:t>&lt;thead&gt;…&lt;/thead&gt;</a:t>
            </a:r>
          </a:p>
          <a:p>
            <a:pPr eaLnBrk="1" hangingPunct="1"/>
            <a:r>
              <a:rPr lang="en-US" altLang="zh-TW" sz="2800">
                <a:latin typeface="微軟正黑體" panose="020B0604030504040204" pitchFamily="34" charset="-120"/>
                <a:ea typeface="微軟正黑體" panose="020B0604030504040204" pitchFamily="34" charset="-120"/>
              </a:rPr>
              <a:t>&lt;tbody&gt;…&lt;/tbody&gt;</a:t>
            </a:r>
          </a:p>
          <a:p>
            <a:pPr eaLnBrk="1" hangingPunct="1"/>
            <a:r>
              <a:rPr lang="en-US" altLang="zh-TW" sz="2800">
                <a:latin typeface="微軟正黑體" panose="020B0604030504040204" pitchFamily="34" charset="-120"/>
                <a:ea typeface="微軟正黑體" panose="020B0604030504040204" pitchFamily="34" charset="-120"/>
              </a:rPr>
              <a:t>&lt;tfoot&gt;…&lt;/tfoot&gt;</a:t>
            </a:r>
          </a:p>
          <a:p>
            <a:pPr eaLnBrk="1" hangingPunct="1"/>
            <a:endParaRPr lang="en-US" altLang="zh-TW" sz="280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/>
            <a:r>
              <a:rPr lang="en-US" altLang="zh-TW" sz="2800">
                <a:latin typeface="微軟正黑體" panose="020B0604030504040204" pitchFamily="34" charset="-120"/>
                <a:ea typeface="微軟正黑體" panose="020B0604030504040204" pitchFamily="34" charset="-120"/>
              </a:rPr>
              <a:t>thead, tfoot</a:t>
            </a:r>
            <a:r>
              <a:rPr lang="zh-TW" altLang="en-US" sz="2800">
                <a:latin typeface="微軟正黑體" panose="020B0604030504040204" pitchFamily="34" charset="-120"/>
                <a:ea typeface="微軟正黑體" panose="020B0604030504040204" pitchFamily="34" charset="-120"/>
              </a:rPr>
              <a:t>各只能一個</a:t>
            </a:r>
            <a:endParaRPr lang="en-US" altLang="zh-TW" sz="280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/>
            <a:r>
              <a:rPr lang="en-US" altLang="zh-TW" sz="2800">
                <a:latin typeface="微軟正黑體" panose="020B0604030504040204" pitchFamily="34" charset="-120"/>
                <a:ea typeface="微軟正黑體" panose="020B0604030504040204" pitchFamily="34" charset="-120"/>
              </a:rPr>
              <a:t>tbody</a:t>
            </a:r>
            <a:r>
              <a:rPr lang="zh-TW" altLang="en-US" sz="2800">
                <a:latin typeface="微軟正黑體" panose="020B0604030504040204" pitchFamily="34" charset="-120"/>
                <a:ea typeface="微軟正黑體" panose="020B0604030504040204" pitchFamily="34" charset="-120"/>
              </a:rPr>
              <a:t>可以多個</a:t>
            </a:r>
          </a:p>
        </p:txBody>
      </p:sp>
      <p:grpSp>
        <p:nvGrpSpPr>
          <p:cNvPr id="18436" name="群組 1">
            <a:extLst>
              <a:ext uri="{FF2B5EF4-FFF2-40B4-BE49-F238E27FC236}">
                <a16:creationId xmlns:a16="http://schemas.microsoft.com/office/drawing/2014/main" id="{9D01AF3C-17F4-4F64-AA08-A990C335A8C6}"/>
              </a:ext>
            </a:extLst>
          </p:cNvPr>
          <p:cNvGrpSpPr>
            <a:grpSpLocks/>
          </p:cNvGrpSpPr>
          <p:nvPr/>
        </p:nvGrpSpPr>
        <p:grpSpPr bwMode="auto">
          <a:xfrm>
            <a:off x="5167313" y="1871663"/>
            <a:ext cx="3695700" cy="3157537"/>
            <a:chOff x="5124450" y="2624667"/>
            <a:chExt cx="3695700" cy="3158066"/>
          </a:xfrm>
        </p:grpSpPr>
        <p:pic>
          <p:nvPicPr>
            <p:cNvPr id="18437" name="Picture 2">
              <a:extLst>
                <a:ext uri="{FF2B5EF4-FFF2-40B4-BE49-F238E27FC236}">
                  <a16:creationId xmlns:a16="http://schemas.microsoft.com/office/drawing/2014/main" id="{E9CE4924-FE98-4A75-94EB-00C9118947E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7948" b="6592"/>
            <a:stretch>
              <a:fillRect/>
            </a:stretch>
          </p:blipFill>
          <p:spPr bwMode="auto">
            <a:xfrm>
              <a:off x="5124450" y="2624667"/>
              <a:ext cx="3695700" cy="3158066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6" name="直線接點 5">
              <a:extLst>
                <a:ext uri="{FF2B5EF4-FFF2-40B4-BE49-F238E27FC236}">
                  <a16:creationId xmlns:a16="http://schemas.microsoft.com/office/drawing/2014/main" id="{039B6A15-15AD-4E18-A1B4-66B9DEF2B4AA}"/>
                </a:ext>
              </a:extLst>
            </p:cNvPr>
            <p:cNvCxnSpPr/>
            <p:nvPr/>
          </p:nvCxnSpPr>
          <p:spPr>
            <a:xfrm rot="10800000" flipH="1">
              <a:off x="5124450" y="3758332"/>
              <a:ext cx="3695700" cy="1587"/>
            </a:xfrm>
            <a:prstGeom prst="line">
              <a:avLst/>
            </a:prstGeom>
            <a:ln>
              <a:solidFill>
                <a:srgbClr val="FF0000"/>
              </a:solidFill>
              <a:prstDash val="lgDashDot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線接點 6">
              <a:extLst>
                <a:ext uri="{FF2B5EF4-FFF2-40B4-BE49-F238E27FC236}">
                  <a16:creationId xmlns:a16="http://schemas.microsoft.com/office/drawing/2014/main" id="{16E68538-07C9-4FD7-A122-523C1B1F1DF7}"/>
                </a:ext>
              </a:extLst>
            </p:cNvPr>
            <p:cNvCxnSpPr/>
            <p:nvPr/>
          </p:nvCxnSpPr>
          <p:spPr>
            <a:xfrm rot="10800000" flipH="1">
              <a:off x="5124450" y="4903111"/>
              <a:ext cx="3695700" cy="1588"/>
            </a:xfrm>
            <a:prstGeom prst="line">
              <a:avLst/>
            </a:prstGeom>
            <a:ln>
              <a:solidFill>
                <a:srgbClr val="FF0000"/>
              </a:solidFill>
              <a:prstDash val="lgDashDot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標題 1">
            <a:extLst>
              <a:ext uri="{FF2B5EF4-FFF2-40B4-BE49-F238E27FC236}">
                <a16:creationId xmlns:a16="http://schemas.microsoft.com/office/drawing/2014/main" id="{3A88E9A1-0394-4BB2-8BE2-0CABAEE54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/>
              <a:t>欄位分組</a:t>
            </a:r>
          </a:p>
        </p:txBody>
      </p:sp>
      <p:sp>
        <p:nvSpPr>
          <p:cNvPr id="19459" name="內容版面配置區 2">
            <a:extLst>
              <a:ext uri="{FF2B5EF4-FFF2-40B4-BE49-F238E27FC236}">
                <a16:creationId xmlns:a16="http://schemas.microsoft.com/office/drawing/2014/main" id="{FE893724-676C-4D64-9A4A-32E1DCD7F8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663" y="1270000"/>
            <a:ext cx="8897937" cy="5170488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1600">
                <a:latin typeface="微軟正黑體" panose="020B0604030504040204" pitchFamily="34" charset="-120"/>
                <a:ea typeface="微軟正黑體" panose="020B0604030504040204" pitchFamily="34" charset="-120"/>
              </a:rPr>
              <a:t>&lt;table border="1"&gt;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1600">
                <a:latin typeface="微軟正黑體" panose="020B0604030504040204" pitchFamily="34" charset="-120"/>
                <a:ea typeface="微軟正黑體" panose="020B0604030504040204" pitchFamily="34" charset="-120"/>
              </a:rPr>
              <a:t>&lt;caption&gt;</a:t>
            </a:r>
            <a:r>
              <a:rPr lang="zh-TW" altLang="en-US" sz="1600">
                <a:latin typeface="微軟正黑體" panose="020B0604030504040204" pitchFamily="34" charset="-120"/>
                <a:ea typeface="微軟正黑體" panose="020B0604030504040204" pitchFamily="34" charset="-120"/>
              </a:rPr>
              <a:t>人事資料</a:t>
            </a:r>
            <a:r>
              <a:rPr lang="en-US" altLang="zh-TW" sz="1600">
                <a:latin typeface="微軟正黑體" panose="020B0604030504040204" pitchFamily="34" charset="-120"/>
                <a:ea typeface="微軟正黑體" panose="020B0604030504040204" pitchFamily="34" charset="-120"/>
              </a:rPr>
              <a:t>&lt;/caption&gt;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16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&lt;colgroup span="2" width="10%" align="right" style="background-color:#fcc"&gt;</a:t>
            </a:r>
            <a:br>
              <a:rPr lang="en-US" altLang="zh-TW" sz="1600" b="1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16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&lt;/colgroup&gt;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16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&lt;colgroup span="2" width="100" align="center"&gt;&lt;/colgroup&gt;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16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&lt;colgroup style="background-color:yellow"&gt;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16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&lt;col width="60" align="left" /&gt;        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16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&lt;col width="80" align="center" /&gt;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16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&lt;col width="80" align="right" /&gt;        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16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&lt;col width="60" align="center" /&gt; 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16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&lt;/colgroup&gt;  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1600">
                <a:latin typeface="微軟正黑體" panose="020B0604030504040204" pitchFamily="34" charset="-120"/>
                <a:ea typeface="微軟正黑體" panose="020B0604030504040204" pitchFamily="34" charset="-120"/>
              </a:rPr>
              <a:t>&lt;tr&gt;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1600">
                <a:latin typeface="微軟正黑體" panose="020B0604030504040204" pitchFamily="34" charset="-120"/>
                <a:ea typeface="微軟正黑體" panose="020B0604030504040204" pitchFamily="34" charset="-120"/>
              </a:rPr>
              <a:t>  &lt;th&gt;</a:t>
            </a:r>
            <a:r>
              <a:rPr lang="zh-TW" altLang="en-US" sz="1600">
                <a:latin typeface="微軟正黑體" panose="020B0604030504040204" pitchFamily="34" charset="-120"/>
                <a:ea typeface="微軟正黑體" panose="020B0604030504040204" pitchFamily="34" charset="-120"/>
              </a:rPr>
              <a:t>姓名</a:t>
            </a:r>
            <a:r>
              <a:rPr lang="en-US" altLang="zh-TW" sz="1600">
                <a:latin typeface="微軟正黑體" panose="020B0604030504040204" pitchFamily="34" charset="-120"/>
                <a:ea typeface="微軟正黑體" panose="020B0604030504040204" pitchFamily="34" charset="-120"/>
              </a:rPr>
              <a:t>&lt;/th&gt;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1600">
                <a:latin typeface="微軟正黑體" panose="020B0604030504040204" pitchFamily="34" charset="-120"/>
                <a:ea typeface="微軟正黑體" panose="020B0604030504040204" pitchFamily="34" charset="-120"/>
              </a:rPr>
              <a:t>  &lt;th&gt;</a:t>
            </a:r>
            <a:r>
              <a:rPr lang="zh-TW" altLang="en-US" sz="1600">
                <a:latin typeface="微軟正黑體" panose="020B0604030504040204" pitchFamily="34" charset="-120"/>
                <a:ea typeface="微軟正黑體" panose="020B0604030504040204" pitchFamily="34" charset="-120"/>
              </a:rPr>
              <a:t>數學</a:t>
            </a:r>
            <a:r>
              <a:rPr lang="en-US" altLang="zh-TW" sz="1600">
                <a:latin typeface="微軟正黑體" panose="020B0604030504040204" pitchFamily="34" charset="-120"/>
                <a:ea typeface="微軟正黑體" panose="020B0604030504040204" pitchFamily="34" charset="-120"/>
              </a:rPr>
              <a:t>&lt;/th&gt;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1600">
                <a:latin typeface="微軟正黑體" panose="020B0604030504040204" pitchFamily="34" charset="-120"/>
                <a:ea typeface="微軟正黑體" panose="020B0604030504040204" pitchFamily="34" charset="-120"/>
              </a:rPr>
              <a:t>  &lt;th&gt;</a:t>
            </a:r>
            <a:r>
              <a:rPr lang="zh-TW" altLang="en-US" sz="1600">
                <a:latin typeface="微軟正黑體" panose="020B0604030504040204" pitchFamily="34" charset="-120"/>
                <a:ea typeface="微軟正黑體" panose="020B0604030504040204" pitchFamily="34" charset="-120"/>
              </a:rPr>
              <a:t>國文</a:t>
            </a:r>
            <a:r>
              <a:rPr lang="en-US" altLang="zh-TW" sz="1600">
                <a:latin typeface="微軟正黑體" panose="020B0604030504040204" pitchFamily="34" charset="-120"/>
                <a:ea typeface="微軟正黑體" panose="020B0604030504040204" pitchFamily="34" charset="-120"/>
              </a:rPr>
              <a:t>&lt;/th&gt;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1600">
                <a:latin typeface="微軟正黑體" panose="020B0604030504040204" pitchFamily="34" charset="-120"/>
                <a:ea typeface="微軟正黑體" panose="020B0604030504040204" pitchFamily="34" charset="-120"/>
              </a:rPr>
              <a:t>  …</a:t>
            </a:r>
          </a:p>
        </p:txBody>
      </p:sp>
      <p:pic>
        <p:nvPicPr>
          <p:cNvPr id="19460" name="Picture 3">
            <a:extLst>
              <a:ext uri="{FF2B5EF4-FFF2-40B4-BE49-F238E27FC236}">
                <a16:creationId xmlns:a16="http://schemas.microsoft.com/office/drawing/2014/main" id="{5FAAB068-DBEB-49AC-8C48-C2414BFDAE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079" b="10461"/>
          <a:stretch>
            <a:fillRect/>
          </a:stretch>
        </p:blipFill>
        <p:spPr bwMode="auto">
          <a:xfrm>
            <a:off x="2071688" y="4673600"/>
            <a:ext cx="6792912" cy="1295400"/>
          </a:xfrm>
          <a:prstGeom prst="rect">
            <a:avLst/>
          </a:prstGeom>
          <a:noFill/>
          <a:ln w="9525">
            <a:solidFill>
              <a:srgbClr val="00206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暗香撲面">
  <a:themeElements>
    <a:clrScheme name="暗香撲面">
      <a:dk1>
        <a:sysClr val="windowText" lastClr="000000"/>
      </a:dk1>
      <a:lt1>
        <a:sysClr val="window" lastClr="FFFFFF"/>
      </a:lt1>
      <a:dk2>
        <a:srgbClr val="2F2F2F"/>
      </a:dk2>
      <a:lt2>
        <a:srgbClr val="FFFFF4"/>
      </a:lt2>
      <a:accent1>
        <a:srgbClr val="918415"/>
      </a:accent1>
      <a:accent2>
        <a:srgbClr val="C47546"/>
      </a:accent2>
      <a:accent3>
        <a:srgbClr val="AFB591"/>
      </a:accent3>
      <a:accent4>
        <a:srgbClr val="B9945B"/>
      </a:accent4>
      <a:accent5>
        <a:srgbClr val="85ADBC"/>
      </a:accent5>
      <a:accent6>
        <a:srgbClr val="E5B440"/>
      </a:accent6>
      <a:hlink>
        <a:srgbClr val="00D5D5"/>
      </a:hlink>
      <a:folHlink>
        <a:srgbClr val="DD00DD"/>
      </a:folHlink>
    </a:clrScheme>
    <a:fontScheme name="暗香撲面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</a:majorFont>
      <a:minorFont>
        <a:latin typeface="Franklin Gothic Book"/>
        <a:ea typeface=""/>
        <a:cs typeface=""/>
        <a:font script="Jpan" typeface="HG創英角ｺﾞｼｯｸUB"/>
        <a:font script="Hang" typeface="맑은 고딕"/>
        <a:font script="Hans" typeface="黑体"/>
        <a:font script="Hant" typeface="新細明體"/>
        <a:font script="Arab" typeface="Arial"/>
        <a:font script="Hebr" typeface="Arial"/>
        <a:font script="Thai" typeface="Cordian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暗香撲面">
      <a:fillStyleLst>
        <a:solidFill>
          <a:schemeClr val="phClr"/>
        </a:solidFill>
        <a:gradFill rotWithShape="1">
          <a:gsLst>
            <a:gs pos="0">
              <a:schemeClr val="phClr">
                <a:tint val="98000"/>
                <a:satMod val="220000"/>
              </a:schemeClr>
            </a:gs>
            <a:gs pos="31000">
              <a:schemeClr val="phClr">
                <a:tint val="30000"/>
                <a:satMod val="150000"/>
              </a:schemeClr>
            </a:gs>
            <a:gs pos="91000">
              <a:schemeClr val="phClr">
                <a:tint val="96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28000"/>
                <a:satMod val="100000"/>
              </a:schemeClr>
              <a:schemeClr val="phClr">
                <a:tint val="100000"/>
                <a:satMod val="200000"/>
              </a:schemeClr>
            </a:duotone>
          </a:blip>
          <a:tile tx="0" ty="0" sx="80000" sy="8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10000"/>
              </a:schemeClr>
            </a:glow>
          </a:effectLst>
        </a:effectStyle>
        <a:effectStyle>
          <a:effectLst>
            <a:outerShdw blurRad="34925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9525" prstMaterial="dkEdge">
            <a:bevelT w="12000" h="24150"/>
            <a:contourClr>
              <a:schemeClr val="phClr">
                <a:satMod val="110000"/>
              </a:schemeClr>
            </a:contourClr>
          </a:sp3d>
        </a:effectStyle>
        <a:effectStyle>
          <a:effectLst>
            <a:outerShdw blurRad="50800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18700" prstMaterial="dkEdge">
            <a:bevelT w="44450" h="80600"/>
            <a:contourClr>
              <a:schemeClr val="phClr"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0000"/>
                <a:satMod val="1000000"/>
              </a:schemeClr>
            </a:gs>
            <a:gs pos="31000">
              <a:schemeClr val="phClr">
                <a:shade val="85000"/>
                <a:satMod val="450000"/>
              </a:schemeClr>
            </a:gs>
            <a:gs pos="100000">
              <a:schemeClr val="phClr">
                <a:tint val="70000"/>
                <a:satMod val="300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2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9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Fan</Template>
  <TotalTime>163</TotalTime>
  <Words>787</Words>
  <Application>Microsoft Office PowerPoint</Application>
  <PresentationFormat>如螢幕大小 (4:3)</PresentationFormat>
  <Paragraphs>98</Paragraphs>
  <Slides>8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7" baseType="lpstr">
      <vt:lpstr>Arial</vt:lpstr>
      <vt:lpstr>新細明體</vt:lpstr>
      <vt:lpstr>Franklin Gothic Medium</vt:lpstr>
      <vt:lpstr>微軟正黑體</vt:lpstr>
      <vt:lpstr>Franklin Gothic Book</vt:lpstr>
      <vt:lpstr>Wingdings 2</vt:lpstr>
      <vt:lpstr>Calibri</vt:lpstr>
      <vt:lpstr>黑体</vt:lpstr>
      <vt:lpstr>暗香撲面</vt:lpstr>
      <vt:lpstr>表格 (Table)</vt:lpstr>
      <vt:lpstr>table</vt:lpstr>
      <vt:lpstr>PowerPoint 簡報</vt:lpstr>
      <vt:lpstr>合併儲存格</vt:lpstr>
      <vt:lpstr>合併儲存格</vt:lpstr>
      <vt:lpstr>儲存格間距與內距</vt:lpstr>
      <vt:lpstr>列分組</vt:lpstr>
      <vt:lpstr>欄位分組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表格 (Table)</dc:title>
  <dc:creator>ycchen</dc:creator>
  <cp:lastModifiedBy>88693</cp:lastModifiedBy>
  <cp:revision>27</cp:revision>
  <dcterms:created xsi:type="dcterms:W3CDTF">2009-03-03T02:15:00Z</dcterms:created>
  <dcterms:modified xsi:type="dcterms:W3CDTF">2024-09-17T12:13:03Z</dcterms:modified>
</cp:coreProperties>
</file>