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F805CCA-E118-4F1A-A7F6-ED8BE90A6995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17C3B0E-3207-4227-A6A2-4CB81D23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B26A-47C9-42F8-AAB1-53437C9157F3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9CA6468-A400-4C18-9FC9-022F3429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2D58512-0593-4519-8F0E-328F4BF8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308838-D74C-45B1-9063-C4FDA0F710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22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4066653-78A5-4225-B6A1-F2102B278075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6759B23-C006-4141-9728-AF5ED218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6EE0-192E-477C-9664-CBD3855B4109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90B7E23-5945-4B7C-8091-AF327028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587179C-CC47-46C2-9A55-4F21A655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1A3065-A2D0-473F-8283-8F62A1F320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3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CB84A0-CD3C-4DE3-99F4-1211A21F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9ADD-B0BC-4B2E-9C2C-D5482EC334AB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20082C-AC72-45A5-8470-E7FD3BE3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FB9B54-62B2-4469-8ACE-5E112987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28B6-D476-432A-A919-579B98F622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23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F287C61-E08D-4C0A-B168-49C78579B32B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E21BB9B-5184-4F9F-ACE9-3996D8AB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E57B2-86C0-469D-BBBF-3495014A1B28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72C7C6A-F1F5-4E56-8F2B-58EEFD83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46BDF74-7515-43E0-B21F-EA7D482F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507064-3E38-4541-BA4A-0798C3D0B5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175C735-211E-488E-B1ED-9E0B5729DE1A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C64CCE1-4FDB-492D-A084-716FC8A5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0B3-B1A6-4818-AC02-077517A2F274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7DB0CA1-851E-459D-BD1E-A65092D0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2B867B3-1E57-45C4-B140-6FA45AEF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EC8A5F-C4D9-4586-A86D-A431B7A086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59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C4E27E4-93DE-4156-94C0-8AE4177BB492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2DEDD6F4-EC0F-4883-B182-1A25CE1A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562B-4BA0-433E-AAB1-8C60F39441B9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827037F5-2549-4826-92BF-A5244AE7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9F75B1CE-EAD2-4F4A-92F0-7DABF582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228E48-1CBD-4C5A-8EE8-1A433DE40C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45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5CE34A2-B0F3-4057-855D-5CE0AFEE5696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1ABD025F-8B60-47A1-B6A1-E0B1EC47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FF62-A90F-409C-94D2-9E0071790B1B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F7B63087-FC6C-4673-9E92-F21C84E9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BF59600B-40F3-4B90-89DB-5C4C07D6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3243A4-20EA-431D-ADA8-9CF415E399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1A888824-F869-46F3-A194-128A2CCB23D1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AEC10DE6-2782-4110-BC58-753B77C4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F4B7-A61A-4618-83E0-7E312C5BA8D0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D2A1AC60-5186-4D8D-8062-35C321A1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35678718-5CD6-4F51-86FC-5A5B48A2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96D6AE-228E-469B-B65C-EF2235609B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0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CDD4BEE-37E8-4B70-9DD6-815059FE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519C-F886-4B6D-99C7-F658B1330F50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99B3B28-6A14-434A-BBD3-38E4A45E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F733959-12F7-47DD-8AB8-728278A6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E348C3-E05D-4F6A-ABD4-A18CE03829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522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4538B29-0B67-4263-BDA6-014CF4DFAEA4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D76F9948-A59B-45C0-AB63-5D9A2993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8D0B-5236-43FF-969D-CD74AE5730DB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CE558C86-C20C-48DC-AE10-EC6DD449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C7FA9D5F-E1A6-45BE-BE13-F97B55D4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8EA36D-6FC3-4202-B443-1FCC72742E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2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1D2775-E1C8-4505-8F03-1FECE7CD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9A43-5F7D-4696-A11C-FA41D6020801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A85A3F-85AB-42A5-BC4B-0DA2913E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1C3F94-2210-4403-8150-940E7630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55967B-0238-4B96-9214-918FD210D4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518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26A4079-CEE5-474F-9D3E-ABE4C1EF1B21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F764DE85-D75C-475C-A8AC-3E41517C65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224BD515-7E00-445E-A13B-2469982B77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85A2B4-7266-4C92-94F5-D52B68F60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36DD6E-2AA1-4ECF-B2C8-EC871BCC4C85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D6C0D0-51E0-49F2-A2C3-54191CCC5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23D003-E27C-4880-8BB8-46579EB52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 smtClean="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5A560F7A-AE99-447A-9E06-EC9506344F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AE54D51-8135-4CE2-9AE4-DA8DCD16F91E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8F5858DB-5E4C-47DE-BD57-54EE790B0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zh-TW" altLang="en-US"/>
              <a:t>表格 </a:t>
            </a:r>
            <a:r>
              <a:rPr lang="en-US" altLang="zh-TW"/>
              <a:t>(Table)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C5EF78E-1AB7-4D79-A1B3-D663A74C9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B8C5922C-3BEE-4AD2-A1C2-76364804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table</a:t>
            </a:r>
            <a:endParaRPr lang="zh-TW" altLang="en-US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646028D6-C194-4780-B155-00A42BEA5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573213"/>
            <a:ext cx="8566150" cy="4686300"/>
          </a:xfrm>
        </p:spPr>
        <p:txBody>
          <a:bodyPr/>
          <a:lstStyle/>
          <a:p>
            <a:r>
              <a:rPr lang="en-US" altLang="zh-TW" sz="2800"/>
              <a:t>&lt;table&gt; … &lt;/table&gt;	a table (</a:t>
            </a:r>
            <a:r>
              <a:rPr lang="zh-TW" altLang="en-US" sz="2800"/>
              <a:t>表格</a:t>
            </a:r>
            <a:r>
              <a:rPr lang="en-US" altLang="zh-TW" sz="2800"/>
              <a:t>)</a:t>
            </a:r>
          </a:p>
          <a:p>
            <a:r>
              <a:rPr lang="en-US" altLang="zh-TW" sz="2800"/>
              <a:t>&lt;tr&gt; … &lt;/tr&gt;		a table row</a:t>
            </a:r>
            <a:r>
              <a:rPr lang="zh-TW" altLang="en-US" sz="2800"/>
              <a:t> </a:t>
            </a:r>
            <a:r>
              <a:rPr lang="en-US" altLang="zh-TW" sz="2800"/>
              <a:t>(</a:t>
            </a:r>
            <a:r>
              <a:rPr lang="zh-TW" altLang="en-US" sz="2800"/>
              <a:t>列</a:t>
            </a:r>
            <a:r>
              <a:rPr lang="en-US" altLang="zh-TW" sz="2800"/>
              <a:t>)</a:t>
            </a:r>
          </a:p>
          <a:p>
            <a:r>
              <a:rPr lang="en-US" altLang="zh-TW" sz="2800"/>
              <a:t>&lt;td&gt;…&lt;/td&gt;		a table cell</a:t>
            </a:r>
            <a:r>
              <a:rPr lang="zh-TW" altLang="en-US" sz="2800"/>
              <a:t> </a:t>
            </a:r>
            <a:r>
              <a:rPr lang="en-US" altLang="zh-TW" sz="2800"/>
              <a:t>(</a:t>
            </a:r>
            <a:r>
              <a:rPr lang="zh-TW" altLang="en-US" sz="2800"/>
              <a:t>格</a:t>
            </a:r>
            <a:r>
              <a:rPr lang="en-US" altLang="zh-TW" sz="2800"/>
              <a:t>)</a:t>
            </a:r>
          </a:p>
          <a:p>
            <a:r>
              <a:rPr lang="en-US" altLang="zh-TW" sz="2800"/>
              <a:t>&lt;th&gt;…&lt;th&gt;		a table heading cell</a:t>
            </a:r>
            <a:r>
              <a:rPr lang="zh-TW" altLang="en-US" sz="2800"/>
              <a:t> </a:t>
            </a:r>
            <a:r>
              <a:rPr lang="en-US" altLang="zh-TW" sz="2800"/>
              <a:t>(</a:t>
            </a:r>
            <a:r>
              <a:rPr lang="zh-TW" altLang="en-US" sz="2800"/>
              <a:t>標題格</a:t>
            </a:r>
            <a:r>
              <a:rPr lang="en-US" altLang="zh-TW" sz="2800"/>
              <a:t>)</a:t>
            </a:r>
          </a:p>
          <a:p>
            <a:endParaRPr lang="en-US" altLang="zh-TW" sz="2800"/>
          </a:p>
          <a:p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在網頁原始檔中，需由上而下</a:t>
            </a:r>
            <a:r>
              <a:rPr lang="zh-TW" altLang="en-US" sz="2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逐列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書寫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(table)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包含列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(tr)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，列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(tr)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包含格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(td or th)</a:t>
            </a:r>
          </a:p>
          <a:p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任何位置的格，都可以設為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td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</a:p>
          <a:p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設為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時，內容文字以水平置中粗體顯示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各行寬度，由該行內容大小決定</a:t>
            </a:r>
          </a:p>
          <a:p>
            <a:endParaRPr lang="zh-TW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CEDA3-86CC-448F-B4E4-89783916E6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4788" y="414338"/>
            <a:ext cx="8229600" cy="599281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</a:t>
            </a:r>
            <a:r>
              <a:rPr lang="en-US" altLang="zh-TW" sz="20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border="1"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&lt;caption&gt;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&lt;/caption&gt;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th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李大華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&lt;td&gt;25&lt;/td&gt;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&lt;td&gt;12345678&lt;/td&gt;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陳小明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&lt;td&gt;21&lt;/td&gt;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&lt;td&gt;23456789&lt;/td&gt;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&lt;/table&gt;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4C923A2A-CABF-4C75-8F4C-0C5C07481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56" b="8810"/>
          <a:stretch>
            <a:fillRect/>
          </a:stretch>
        </p:blipFill>
        <p:spPr bwMode="auto">
          <a:xfrm>
            <a:off x="4413250" y="3249613"/>
            <a:ext cx="3532188" cy="2414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46A865BA-A107-41B5-B61B-EF09BC74FDCA}"/>
              </a:ext>
            </a:extLst>
          </p:cNvPr>
          <p:cNvSpPr txBox="1"/>
          <p:nvPr/>
        </p:nvSpPr>
        <p:spPr>
          <a:xfrm>
            <a:off x="3470275" y="1604963"/>
            <a:ext cx="3316288" cy="1420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一列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: &lt;</a:t>
            </a:r>
            <a:r>
              <a:rPr lang="en-US" altLang="zh-TW" sz="2000" b="1" dirty="0" err="1">
                <a:solidFill>
                  <a:srgbClr val="FF0000"/>
                </a:solidFill>
                <a:latin typeface="+mj-ea"/>
                <a:ea typeface="+mj-ea"/>
              </a:rPr>
              <a:t>tr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&gt;</a:t>
            </a: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…&lt;/</a:t>
            </a:r>
            <a:r>
              <a:rPr lang="en-US" altLang="zh-TW" sz="2000" b="1" dirty="0" err="1">
                <a:solidFill>
                  <a:srgbClr val="FF0000"/>
                </a:solidFill>
                <a:latin typeface="+mj-ea"/>
                <a:ea typeface="+mj-ea"/>
              </a:rPr>
              <a:t>tr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&gt;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一個欄位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&lt;td&gt;…&lt;/td&gt;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標題欄位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&lt;</a:t>
            </a:r>
            <a:r>
              <a:rPr lang="en-US" altLang="zh-TW" sz="2000" b="1" dirty="0" err="1">
                <a:solidFill>
                  <a:srgbClr val="FF0000"/>
                </a:solidFill>
                <a:latin typeface="+mj-ea"/>
                <a:ea typeface="+mj-ea"/>
              </a:rPr>
              <a:t>th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&gt;…&lt;/</a:t>
            </a:r>
            <a:r>
              <a:rPr lang="en-US" altLang="zh-TW" sz="2000" b="1" dirty="0" err="1">
                <a:solidFill>
                  <a:srgbClr val="FF0000"/>
                </a:solidFill>
                <a:latin typeface="+mj-ea"/>
                <a:ea typeface="+mj-ea"/>
              </a:rPr>
              <a:t>th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ea typeface="+mj-ea"/>
              </a:rPr>
              <a:t>&gt;</a:t>
            </a:r>
            <a:endParaRPr lang="zh-TW" altLang="en-US" sz="2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341" name="文字方塊 3">
            <a:extLst>
              <a:ext uri="{FF2B5EF4-FFF2-40B4-BE49-F238E27FC236}">
                <a16:creationId xmlns:a16="http://schemas.microsoft.com/office/drawing/2014/main" id="{FD212F5F-0D06-44A8-8E58-C7F16891D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1228725"/>
            <a:ext cx="6543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一個表格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(table)</a:t>
            </a:r>
            <a:r>
              <a:rPr lang="zh-TW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包含多列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(tr)</a:t>
            </a:r>
            <a:r>
              <a:rPr lang="zh-TW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，每一列包含多個欄位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(td</a:t>
            </a:r>
            <a:r>
              <a:rPr lang="zh-TW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或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th)</a:t>
            </a:r>
            <a:endParaRPr lang="zh-TW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9276B7D-9461-42B1-A039-23A14255D71B}"/>
              </a:ext>
            </a:extLst>
          </p:cNvPr>
          <p:cNvSpPr/>
          <p:nvPr/>
        </p:nvSpPr>
        <p:spPr>
          <a:xfrm>
            <a:off x="357188" y="2357438"/>
            <a:ext cx="3286125" cy="357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363" name="標題 1">
            <a:extLst>
              <a:ext uri="{FF2B5EF4-FFF2-40B4-BE49-F238E27FC236}">
                <a16:creationId xmlns:a16="http://schemas.microsoft.com/office/drawing/2014/main" id="{1D772551-30D2-402A-AC24-601EB321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合併儲存格</a:t>
            </a:r>
          </a:p>
        </p:txBody>
      </p:sp>
      <p:sp>
        <p:nvSpPr>
          <p:cNvPr id="15364" name="內容版面配置區 2">
            <a:extLst>
              <a:ext uri="{FF2B5EF4-FFF2-40B4-BE49-F238E27FC236}">
                <a16:creationId xmlns:a16="http://schemas.microsoft.com/office/drawing/2014/main" id="{9B3EE508-F668-4B3F-811D-6B029F7F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357313"/>
            <a:ext cx="8229600" cy="5143500"/>
          </a:xfrm>
        </p:spPr>
        <p:txBody>
          <a:bodyPr/>
          <a:lstStyle/>
          <a:p>
            <a:pPr eaLnBrk="1" hangingPunct="1"/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合併欄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(colspan)</a:t>
            </a:r>
            <a:endParaRPr lang="en-US" altLang="zh-TW" sz="16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border="1" width="500"&gt;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&lt;td&gt;r1, c1&lt;/td&gt;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&lt;td&gt;r1, c2&lt;/td&gt;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&lt;td&gt;r1,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&lt;td&gt;r2, c1&lt;/td&gt; &lt;td&gt;r2, c2&lt;/td&gt; &lt;td&gt;r2,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&lt;td&gt;r3, c1&lt;/td&gt; &lt;td&gt;r3, c2&lt;/td&gt; &lt;td&gt;r3,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&lt;/table&gt;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365" name="Picture 2">
            <a:extLst>
              <a:ext uri="{FF2B5EF4-FFF2-40B4-BE49-F238E27FC236}">
                <a16:creationId xmlns:a16="http://schemas.microsoft.com/office/drawing/2014/main" id="{58A5F79A-A8F4-424A-B6C5-D5B7068D7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t="51724" r="6413" b="16666"/>
          <a:stretch>
            <a:fillRect/>
          </a:stretch>
        </p:blipFill>
        <p:spPr bwMode="auto">
          <a:xfrm>
            <a:off x="3767138" y="1428750"/>
            <a:ext cx="53768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63CB4CB-925F-485D-B563-426018B7B018}"/>
              </a:ext>
            </a:extLst>
          </p:cNvPr>
          <p:cNvSpPr/>
          <p:nvPr/>
        </p:nvSpPr>
        <p:spPr>
          <a:xfrm>
            <a:off x="4143375" y="2786063"/>
            <a:ext cx="4424363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 </a:t>
            </a:r>
            <a:r>
              <a:rPr kumimoji="0"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colspan</a:t>
            </a:r>
            <a:r>
              <a:rPr kumimoji="0"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="2"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&gt;r1, c1&amp; c2&lt;/td&gt; </a:t>
            </a:r>
            <a:endParaRPr kumimoji="0"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id="{EA96A12D-83FB-4E03-9698-D59D01211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t="48851" r="7732" b="13792"/>
          <a:stretch>
            <a:fillRect/>
          </a:stretch>
        </p:blipFill>
        <p:spPr bwMode="auto">
          <a:xfrm>
            <a:off x="2286000" y="5000625"/>
            <a:ext cx="6583363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手繪多邊形 7">
            <a:extLst>
              <a:ext uri="{FF2B5EF4-FFF2-40B4-BE49-F238E27FC236}">
                <a16:creationId xmlns:a16="http://schemas.microsoft.com/office/drawing/2014/main" id="{EC4DDFA0-5504-4564-9338-6FA6DE9585E9}"/>
              </a:ext>
            </a:extLst>
          </p:cNvPr>
          <p:cNvSpPr/>
          <p:nvPr/>
        </p:nvSpPr>
        <p:spPr>
          <a:xfrm>
            <a:off x="2060575" y="2800350"/>
            <a:ext cx="2011363" cy="271463"/>
          </a:xfrm>
          <a:custGeom>
            <a:avLst/>
            <a:gdLst>
              <a:gd name="connsiteX0" fmla="*/ 0 w 1678329"/>
              <a:gd name="connsiteY0" fmla="*/ 0 h 310588"/>
              <a:gd name="connsiteX1" fmla="*/ 613458 w 1678329"/>
              <a:gd name="connsiteY1" fmla="*/ 266218 h 310588"/>
              <a:gd name="connsiteX2" fmla="*/ 1678329 w 1678329"/>
              <a:gd name="connsiteY2" fmla="*/ 266218 h 31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329" h="310588">
                <a:moveTo>
                  <a:pt x="0" y="0"/>
                </a:moveTo>
                <a:cubicBezTo>
                  <a:pt x="166868" y="110924"/>
                  <a:pt x="333737" y="221848"/>
                  <a:pt x="613458" y="266218"/>
                </a:cubicBezTo>
                <a:cubicBezTo>
                  <a:pt x="893179" y="310588"/>
                  <a:pt x="1285754" y="288403"/>
                  <a:pt x="1678329" y="266218"/>
                </a:cubicBezTo>
              </a:path>
            </a:pathLst>
          </a:custGeom>
          <a:ln w="38100"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D9D5B0B-E16C-4D32-B85D-AB9D26493E7A}"/>
              </a:ext>
            </a:extLst>
          </p:cNvPr>
          <p:cNvSpPr/>
          <p:nvPr/>
        </p:nvSpPr>
        <p:spPr>
          <a:xfrm>
            <a:off x="2357438" y="5143500"/>
            <a:ext cx="4286250" cy="35718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370" name="文字方塊 1">
            <a:extLst>
              <a:ext uri="{FF2B5EF4-FFF2-40B4-BE49-F238E27FC236}">
                <a16:creationId xmlns:a16="http://schemas.microsoft.com/office/drawing/2014/main" id="{04E3F765-7931-45D8-B932-92A798F1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998663"/>
            <a:ext cx="593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</a:t>
            </a:r>
          </a:p>
        </p:txBody>
      </p:sp>
      <p:sp>
        <p:nvSpPr>
          <p:cNvPr id="3" name="向下箭號 2">
            <a:extLst>
              <a:ext uri="{FF2B5EF4-FFF2-40B4-BE49-F238E27FC236}">
                <a16:creationId xmlns:a16="http://schemas.microsoft.com/office/drawing/2014/main" id="{6226D2D0-D885-402C-8DE3-8D05CEFEC547}"/>
              </a:ext>
            </a:extLst>
          </p:cNvPr>
          <p:cNvSpPr/>
          <p:nvPr/>
        </p:nvSpPr>
        <p:spPr>
          <a:xfrm rot="18629172">
            <a:off x="2919412" y="2152651"/>
            <a:ext cx="219075" cy="304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A9073F18-7964-4749-A8B3-4D1D15204F71}"/>
              </a:ext>
            </a:extLst>
          </p:cNvPr>
          <p:cNvSpPr/>
          <p:nvPr/>
        </p:nvSpPr>
        <p:spPr>
          <a:xfrm>
            <a:off x="322263" y="3335338"/>
            <a:ext cx="1762125" cy="301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0FF2FF9-5A12-4322-B0C2-7352ABEC0448}"/>
              </a:ext>
            </a:extLst>
          </p:cNvPr>
          <p:cNvSpPr/>
          <p:nvPr/>
        </p:nvSpPr>
        <p:spPr>
          <a:xfrm>
            <a:off x="279400" y="2336800"/>
            <a:ext cx="1763713" cy="301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388" name="標題 1">
            <a:extLst>
              <a:ext uri="{FF2B5EF4-FFF2-40B4-BE49-F238E27FC236}">
                <a16:creationId xmlns:a16="http://schemas.microsoft.com/office/drawing/2014/main" id="{DA257A38-D37A-4078-A35E-443CF82F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合併儲存格</a:t>
            </a:r>
          </a:p>
        </p:txBody>
      </p:sp>
      <p:sp>
        <p:nvSpPr>
          <p:cNvPr id="16389" name="內容版面配置區 2">
            <a:extLst>
              <a:ext uri="{FF2B5EF4-FFF2-40B4-BE49-F238E27FC236}">
                <a16:creationId xmlns:a16="http://schemas.microsoft.com/office/drawing/2014/main" id="{60B74E4C-72CA-4306-9095-EED70C0D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306513"/>
            <a:ext cx="8229600" cy="5143500"/>
          </a:xfrm>
        </p:spPr>
        <p:txBody>
          <a:bodyPr/>
          <a:lstStyle/>
          <a:p>
            <a:pPr eaLnBrk="1" hangingPunct="1"/>
            <a:r>
              <a: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合併列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(rowspan)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border="1" width="500"&gt;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&lt;td&gt;r1, c1&lt;/td&gt; &lt;td&gt;r1, c2&lt;/td&gt; &lt;td&gt;r1,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&lt;td&gt;r2, c1&lt;/td&gt; </a:t>
            </a: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&lt;td&gt;r2, c2&lt;/td&gt; &lt;td&gt;r2,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&lt;td&gt;r3, c1&lt;/td&gt; &lt;td&gt;r3, c2&lt;/td&gt; &lt;td&gt;r3, c3&lt;/td&gt;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&lt;/table&gt;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390" name="Picture 2">
            <a:extLst>
              <a:ext uri="{FF2B5EF4-FFF2-40B4-BE49-F238E27FC236}">
                <a16:creationId xmlns:a16="http://schemas.microsoft.com/office/drawing/2014/main" id="{D8665CA2-7DC2-4225-B8A6-35AA652F3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" t="52036" r="8562" b="16354"/>
          <a:stretch>
            <a:fillRect/>
          </a:stretch>
        </p:blipFill>
        <p:spPr bwMode="auto">
          <a:xfrm>
            <a:off x="3843338" y="1335088"/>
            <a:ext cx="5216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5FA5649-CF2D-41F7-B14B-B643F22BCCEA}"/>
              </a:ext>
            </a:extLst>
          </p:cNvPr>
          <p:cNvSpPr/>
          <p:nvPr/>
        </p:nvSpPr>
        <p:spPr>
          <a:xfrm>
            <a:off x="4143375" y="2786063"/>
            <a:ext cx="4432300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&lt;td </a:t>
            </a:r>
            <a:r>
              <a:rPr kumimoji="0"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rowspan</a:t>
            </a:r>
            <a:r>
              <a:rPr kumimoji="0"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="2"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&gt;r1&amp;r2, c1&lt;/td&gt; </a:t>
            </a:r>
            <a:endParaRPr kumimoji="0"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手繪多邊形 7">
            <a:extLst>
              <a:ext uri="{FF2B5EF4-FFF2-40B4-BE49-F238E27FC236}">
                <a16:creationId xmlns:a16="http://schemas.microsoft.com/office/drawing/2014/main" id="{7E68B6EC-1A30-4B7F-94A3-2DCC19BD388F}"/>
              </a:ext>
            </a:extLst>
          </p:cNvPr>
          <p:cNvSpPr/>
          <p:nvPr/>
        </p:nvSpPr>
        <p:spPr>
          <a:xfrm>
            <a:off x="2060575" y="2800350"/>
            <a:ext cx="2011363" cy="271463"/>
          </a:xfrm>
          <a:custGeom>
            <a:avLst/>
            <a:gdLst>
              <a:gd name="connsiteX0" fmla="*/ 0 w 1678329"/>
              <a:gd name="connsiteY0" fmla="*/ 0 h 310588"/>
              <a:gd name="connsiteX1" fmla="*/ 613458 w 1678329"/>
              <a:gd name="connsiteY1" fmla="*/ 266218 h 310588"/>
              <a:gd name="connsiteX2" fmla="*/ 1678329 w 1678329"/>
              <a:gd name="connsiteY2" fmla="*/ 266218 h 31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329" h="310588">
                <a:moveTo>
                  <a:pt x="0" y="0"/>
                </a:moveTo>
                <a:cubicBezTo>
                  <a:pt x="166868" y="110924"/>
                  <a:pt x="333737" y="221848"/>
                  <a:pt x="613458" y="266218"/>
                </a:cubicBezTo>
                <a:cubicBezTo>
                  <a:pt x="893179" y="310588"/>
                  <a:pt x="1285754" y="288403"/>
                  <a:pt x="1678329" y="266218"/>
                </a:cubicBezTo>
              </a:path>
            </a:pathLst>
          </a:custGeom>
          <a:ln w="38100"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手繪多邊形 10">
            <a:extLst>
              <a:ext uri="{FF2B5EF4-FFF2-40B4-BE49-F238E27FC236}">
                <a16:creationId xmlns:a16="http://schemas.microsoft.com/office/drawing/2014/main" id="{5792BC58-6992-4AEF-85C6-018286EE737D}"/>
              </a:ext>
            </a:extLst>
          </p:cNvPr>
          <p:cNvSpPr/>
          <p:nvPr/>
        </p:nvSpPr>
        <p:spPr>
          <a:xfrm>
            <a:off x="1428750" y="3786188"/>
            <a:ext cx="2011363" cy="271462"/>
          </a:xfrm>
          <a:custGeom>
            <a:avLst/>
            <a:gdLst>
              <a:gd name="connsiteX0" fmla="*/ 0 w 1678329"/>
              <a:gd name="connsiteY0" fmla="*/ 0 h 310588"/>
              <a:gd name="connsiteX1" fmla="*/ 613458 w 1678329"/>
              <a:gd name="connsiteY1" fmla="*/ 266218 h 310588"/>
              <a:gd name="connsiteX2" fmla="*/ 1678329 w 1678329"/>
              <a:gd name="connsiteY2" fmla="*/ 266218 h 31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329" h="310588">
                <a:moveTo>
                  <a:pt x="0" y="0"/>
                </a:moveTo>
                <a:cubicBezTo>
                  <a:pt x="166868" y="110924"/>
                  <a:pt x="333737" y="221848"/>
                  <a:pt x="613458" y="266218"/>
                </a:cubicBezTo>
                <a:cubicBezTo>
                  <a:pt x="893179" y="310588"/>
                  <a:pt x="1285754" y="288403"/>
                  <a:pt x="1678329" y="266218"/>
                </a:cubicBezTo>
              </a:path>
            </a:pathLst>
          </a:custGeom>
          <a:ln w="38100"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10678F9-5E67-4197-BA6C-294F22BBF3EE}"/>
              </a:ext>
            </a:extLst>
          </p:cNvPr>
          <p:cNvSpPr txBox="1"/>
          <p:nvPr/>
        </p:nvSpPr>
        <p:spPr>
          <a:xfrm>
            <a:off x="3500438" y="3857625"/>
            <a:ext cx="817562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</a:t>
            </a:r>
          </a:p>
        </p:txBody>
      </p:sp>
      <p:pic>
        <p:nvPicPr>
          <p:cNvPr id="16395" name="Picture 2">
            <a:extLst>
              <a:ext uri="{FF2B5EF4-FFF2-40B4-BE49-F238E27FC236}">
                <a16:creationId xmlns:a16="http://schemas.microsoft.com/office/drawing/2014/main" id="{D80D252A-2FF4-4CF6-A82B-AEA4D9A94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t="50000" r="7820" b="15517"/>
          <a:stretch>
            <a:fillRect/>
          </a:stretch>
        </p:blipFill>
        <p:spPr bwMode="auto">
          <a:xfrm>
            <a:off x="1643063" y="5000625"/>
            <a:ext cx="733425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3C4FBF7-5825-46BD-A296-D51A5282687D}"/>
              </a:ext>
            </a:extLst>
          </p:cNvPr>
          <p:cNvSpPr/>
          <p:nvPr/>
        </p:nvSpPr>
        <p:spPr>
          <a:xfrm>
            <a:off x="1714500" y="5143500"/>
            <a:ext cx="3214688" cy="71437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663B3FC4-9760-4583-8515-1470AFE9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儲存格間距與內距</a:t>
            </a:r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943562A0-0E33-4E90-A578-B0F93B6D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儲存格間距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(cellspacing)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cellspacing="20"&gt;…&lt;/table&gt;</a:t>
            </a:r>
          </a:p>
          <a:p>
            <a:pPr eaLnBrk="1" hangingPunct="1"/>
            <a:endParaRPr lang="en-US" altLang="zh-TW" sz="1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儲存格內距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(cellpadding)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cellpadding="20"&gt;…&lt;/table&gt;</a:t>
            </a:r>
          </a:p>
          <a:p>
            <a:pPr eaLnBrk="1" hangingPunct="1"/>
            <a:endParaRPr lang="en-US" altLang="zh-TW" sz="1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兩者為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table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之屬性，</a:t>
            </a:r>
            <a:b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並非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tr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td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之屬性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建議使用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css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，進行</a:t>
            </a:r>
            <a:b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更多的外觀設定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02825852-EA36-4466-AD90-7EAAB9698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t="29820" r="24956" b="7959"/>
          <a:stretch>
            <a:fillRect/>
          </a:stretch>
        </p:blipFill>
        <p:spPr bwMode="auto">
          <a:xfrm>
            <a:off x="4297363" y="3570288"/>
            <a:ext cx="4572000" cy="307498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DE36D1F-4B9E-418B-B4CA-F64CB443F797}"/>
              </a:ext>
            </a:extLst>
          </p:cNvPr>
          <p:cNvSpPr/>
          <p:nvPr/>
        </p:nvSpPr>
        <p:spPr>
          <a:xfrm>
            <a:off x="4786313" y="4057650"/>
            <a:ext cx="785812" cy="26035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BDB37EA4-32A4-440E-BC64-581DA1D3979F}"/>
              </a:ext>
            </a:extLst>
          </p:cNvPr>
          <p:cNvCxnSpPr/>
          <p:nvPr/>
        </p:nvCxnSpPr>
        <p:spPr>
          <a:xfrm>
            <a:off x="7164388" y="4121150"/>
            <a:ext cx="231775" cy="158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51626C3C-60CC-4437-B8BE-E9F93C4E1738}"/>
              </a:ext>
            </a:extLst>
          </p:cNvPr>
          <p:cNvCxnSpPr/>
          <p:nvPr/>
        </p:nvCxnSpPr>
        <p:spPr>
          <a:xfrm rot="16200000" flipH="1" flipV="1">
            <a:off x="6738144" y="4631532"/>
            <a:ext cx="231775" cy="1587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4AAB9313-8835-4335-9223-40A56F6E0264}"/>
              </a:ext>
            </a:extLst>
          </p:cNvPr>
          <p:cNvCxnSpPr/>
          <p:nvPr/>
        </p:nvCxnSpPr>
        <p:spPr>
          <a:xfrm>
            <a:off x="5684838" y="2301875"/>
            <a:ext cx="231775" cy="158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9F6EA527-BF50-45CC-AEC8-FA3E09EAE050}"/>
              </a:ext>
            </a:extLst>
          </p:cNvPr>
          <p:cNvCxnSpPr/>
          <p:nvPr/>
        </p:nvCxnSpPr>
        <p:spPr>
          <a:xfrm rot="16200000" flipH="1" flipV="1">
            <a:off x="6149181" y="2315369"/>
            <a:ext cx="231775" cy="158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F942E493-EB4A-4163-BF01-82C655AA51FC}"/>
              </a:ext>
            </a:extLst>
          </p:cNvPr>
          <p:cNvCxnSpPr/>
          <p:nvPr/>
        </p:nvCxnSpPr>
        <p:spPr>
          <a:xfrm>
            <a:off x="4572000" y="4202113"/>
            <a:ext cx="231775" cy="1587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9F854D29-1173-4E30-853E-6E1E71B6BB4F}"/>
              </a:ext>
            </a:extLst>
          </p:cNvPr>
          <p:cNvCxnSpPr/>
          <p:nvPr/>
        </p:nvCxnSpPr>
        <p:spPr>
          <a:xfrm rot="16200000" flipH="1" flipV="1">
            <a:off x="5117306" y="4423569"/>
            <a:ext cx="231775" cy="1588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A51420E-1110-42D8-8924-8DA7147C8DEB}"/>
              </a:ext>
            </a:extLst>
          </p:cNvPr>
          <p:cNvCxnSpPr/>
          <p:nvPr/>
        </p:nvCxnSpPr>
        <p:spPr>
          <a:xfrm>
            <a:off x="5673725" y="2811463"/>
            <a:ext cx="231775" cy="1587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AC97ABD-A25F-4C0C-A908-93D7D49C1B10}"/>
              </a:ext>
            </a:extLst>
          </p:cNvPr>
          <p:cNvCxnSpPr/>
          <p:nvPr/>
        </p:nvCxnSpPr>
        <p:spPr>
          <a:xfrm rot="16200000" flipH="1" flipV="1">
            <a:off x="6138069" y="2802732"/>
            <a:ext cx="231775" cy="1587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328BC6F1-77ED-4AE6-8070-5D33C2CE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列分組</a:t>
            </a:r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637C8EC0-2752-4AEC-8C29-B10CECBBE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&lt;thead&gt;…&lt;/thead&gt;</a:t>
            </a:r>
          </a:p>
          <a:p>
            <a:pPr eaLnBrk="1" hangingPunct="1"/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&lt;tbody&gt;…&lt;/tbody&gt;</a:t>
            </a:r>
          </a:p>
          <a:p>
            <a:pPr eaLnBrk="1" hangingPunct="1"/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&lt;tfoot&gt;…&lt;/tfoot&gt;</a:t>
            </a:r>
          </a:p>
          <a:p>
            <a:pPr eaLnBrk="1" hangingPunct="1"/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thead, tfoot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各只能一個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tbody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可以多個</a:t>
            </a:r>
          </a:p>
        </p:txBody>
      </p:sp>
      <p:grpSp>
        <p:nvGrpSpPr>
          <p:cNvPr id="18436" name="群組 1">
            <a:extLst>
              <a:ext uri="{FF2B5EF4-FFF2-40B4-BE49-F238E27FC236}">
                <a16:creationId xmlns:a16="http://schemas.microsoft.com/office/drawing/2014/main" id="{9D01AF3C-17F4-4F64-AA08-A990C335A8C6}"/>
              </a:ext>
            </a:extLst>
          </p:cNvPr>
          <p:cNvGrpSpPr>
            <a:grpSpLocks/>
          </p:cNvGrpSpPr>
          <p:nvPr/>
        </p:nvGrpSpPr>
        <p:grpSpPr bwMode="auto">
          <a:xfrm>
            <a:off x="5167313" y="1871663"/>
            <a:ext cx="3695700" cy="3157537"/>
            <a:chOff x="5124450" y="2624667"/>
            <a:chExt cx="3695700" cy="3158066"/>
          </a:xfrm>
        </p:grpSpPr>
        <p:pic>
          <p:nvPicPr>
            <p:cNvPr id="18437" name="Picture 2">
              <a:extLst>
                <a:ext uri="{FF2B5EF4-FFF2-40B4-BE49-F238E27FC236}">
                  <a16:creationId xmlns:a16="http://schemas.microsoft.com/office/drawing/2014/main" id="{E9CE4924-FE98-4A75-94EB-00C9118947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948" b="6592"/>
            <a:stretch>
              <a:fillRect/>
            </a:stretch>
          </p:blipFill>
          <p:spPr bwMode="auto">
            <a:xfrm>
              <a:off x="5124450" y="2624667"/>
              <a:ext cx="3695700" cy="31580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039B6A15-15AD-4E18-A1B4-66B9DEF2B4AA}"/>
                </a:ext>
              </a:extLst>
            </p:cNvPr>
            <p:cNvCxnSpPr/>
            <p:nvPr/>
          </p:nvCxnSpPr>
          <p:spPr>
            <a:xfrm rot="10800000" flipH="1">
              <a:off x="5124450" y="3758332"/>
              <a:ext cx="3695700" cy="1587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16E68538-07C9-4FD7-A122-523C1B1F1DF7}"/>
                </a:ext>
              </a:extLst>
            </p:cNvPr>
            <p:cNvCxnSpPr/>
            <p:nvPr/>
          </p:nvCxnSpPr>
          <p:spPr>
            <a:xfrm rot="10800000" flipH="1">
              <a:off x="5124450" y="4903111"/>
              <a:ext cx="3695700" cy="158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3A88E9A1-0394-4BB2-8BE2-0CABAEE5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欄位分組</a:t>
            </a:r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FE893724-676C-4D64-9A4A-32E1DCD7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63" y="1270000"/>
            <a:ext cx="8897937" cy="51704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&lt;table border="1"&gt;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&lt;caption&gt;</a:t>
            </a: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人事資料</a:t>
            </a: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&lt;/caption&gt;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&lt;colgroup span="2" width="10%" align="right" style="background-color:#fcc"&gt;</a:t>
            </a:r>
            <a:b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&lt;/colgroup&gt;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&lt;colgroup span="2" width="100" align="center"&gt;&lt;/colgroup&gt;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&lt;colgroup style="background-color:yellow"&gt;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&lt;col width="60" align="left" /&gt;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&lt;col width="80" align="center"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&lt;col width="80" align="right" /&gt;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&lt;col width="60" align="center" /&gt;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&lt;/colgroup&gt;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&lt;tr&gt;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&lt;th&gt;</a:t>
            </a: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&lt;/th&gt;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&lt;th&gt;</a:t>
            </a: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&lt;/th&gt;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&lt;th&gt;</a:t>
            </a: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</a:t>
            </a: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&lt;/th&gt;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  …</a:t>
            </a:r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5FAAB068-DBEB-49AC-8C48-C2414BFDA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79" b="10461"/>
          <a:stretch>
            <a:fillRect/>
          </a:stretch>
        </p:blipFill>
        <p:spPr bwMode="auto">
          <a:xfrm>
            <a:off x="2071688" y="4673600"/>
            <a:ext cx="6792912" cy="1295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163</TotalTime>
  <Words>787</Words>
  <Application>Microsoft Office PowerPoint</Application>
  <PresentationFormat>如螢幕大小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暗香撲面</vt:lpstr>
      <vt:lpstr>表格 (Table)</vt:lpstr>
      <vt:lpstr>table</vt:lpstr>
      <vt:lpstr>PowerPoint 簡報</vt:lpstr>
      <vt:lpstr>合併儲存格</vt:lpstr>
      <vt:lpstr>合併儲存格</vt:lpstr>
      <vt:lpstr>儲存格間距與內距</vt:lpstr>
      <vt:lpstr>列分組</vt:lpstr>
      <vt:lpstr>欄位分組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表格 (Table)</dc:title>
  <dc:creator>ycchen</dc:creator>
  <cp:lastModifiedBy>88693</cp:lastModifiedBy>
  <cp:revision>27</cp:revision>
  <dcterms:created xsi:type="dcterms:W3CDTF">2009-03-03T02:15:00Z</dcterms:created>
  <dcterms:modified xsi:type="dcterms:W3CDTF">2024-09-17T12:13:03Z</dcterms:modified>
</cp:coreProperties>
</file>