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71" r:id="rId14"/>
    <p:sldId id="267" r:id="rId15"/>
    <p:sldId id="275" r:id="rId16"/>
    <p:sldId id="276" r:id="rId17"/>
    <p:sldId id="277" r:id="rId18"/>
    <p:sldId id="272" r:id="rId19"/>
    <p:sldId id="278" r:id="rId20"/>
    <p:sldId id="273" r:id="rId21"/>
    <p:sldId id="274" r:id="rId22"/>
    <p:sldId id="269" r:id="rId23"/>
    <p:sldId id="270" r:id="rId24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8" autoAdjust="0"/>
  </p:normalViewPr>
  <p:slideViewPr>
    <p:cSldViewPr snapToGrid="0"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284AF969-923F-4AB8-9568-364C12822A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40668A1-8587-4456-86B9-4A804A273F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0F2C9B4-1FBC-4F5D-9292-24A9F009C687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2E3A1959-F203-4335-9ECF-914A9D5DC3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CEDD4A69-4399-4459-8803-21D5A3FBD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B777DE2-89C2-4DCA-AAB6-8D2A22110D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2C806AE-4583-4461-8A80-931EB8A437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DB0AF5-84F1-44BC-8347-704FC380D3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>
            <a:extLst>
              <a:ext uri="{FF2B5EF4-FFF2-40B4-BE49-F238E27FC236}">
                <a16:creationId xmlns:a16="http://schemas.microsoft.com/office/drawing/2014/main" id="{B54A9A26-2451-4646-8389-710B9BA78D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>
            <a:extLst>
              <a:ext uri="{FF2B5EF4-FFF2-40B4-BE49-F238E27FC236}">
                <a16:creationId xmlns:a16="http://schemas.microsoft.com/office/drawing/2014/main" id="{1125D249-61B6-4354-8FE1-B3E473B638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8436" name="投影片編號版面配置區 3">
            <a:extLst>
              <a:ext uri="{FF2B5EF4-FFF2-40B4-BE49-F238E27FC236}">
                <a16:creationId xmlns:a16="http://schemas.microsoft.com/office/drawing/2014/main" id="{88F985E8-D0F1-4689-B79F-77AF2F131D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991E5DB-8285-4021-A710-2CEB6B796630}" type="slidenum">
              <a:rPr lang="zh-TW" altLang="en-US" smtClean="0"/>
              <a:pPr>
                <a:spcBef>
                  <a:spcPct val="0"/>
                </a:spcBef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>
            <a:extLst>
              <a:ext uri="{FF2B5EF4-FFF2-40B4-BE49-F238E27FC236}">
                <a16:creationId xmlns:a16="http://schemas.microsoft.com/office/drawing/2014/main" id="{CC22184A-B779-4636-A9DD-FE0B40C475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>
            <a:extLst>
              <a:ext uri="{FF2B5EF4-FFF2-40B4-BE49-F238E27FC236}">
                <a16:creationId xmlns:a16="http://schemas.microsoft.com/office/drawing/2014/main" id="{1E0B0A68-5436-47E5-92C2-EADAFA9C7E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2772" name="投影片編號版面配置區 3">
            <a:extLst>
              <a:ext uri="{FF2B5EF4-FFF2-40B4-BE49-F238E27FC236}">
                <a16:creationId xmlns:a16="http://schemas.microsoft.com/office/drawing/2014/main" id="{00141772-0451-4E6F-8538-27372D56B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0D69A64-7D55-4487-A8F8-EBDA08E4BCE4}" type="slidenum">
              <a:rPr kumimoji="0" lang="zh-TW" altLang="en-US" smtClean="0">
                <a:latin typeface="Calibri" panose="020F0502020204030204" pitchFamily="34" charset="0"/>
              </a:rPr>
              <a:pPr/>
              <a:t>18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DB0AF5-84F1-44BC-8347-704FC380D3F5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69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C64C58E-75EC-430E-B040-78004980BF1E}"/>
              </a:ext>
            </a:extLst>
          </p:cNvPr>
          <p:cNvSpPr/>
          <p:nvPr/>
        </p:nvSpPr>
        <p:spPr>
          <a:xfrm>
            <a:off x="685800" y="3197225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CN" altLang="en-US">
              <a:solidFill>
                <a:srgbClr val="FFFFFF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F9E22743-3E57-4EC9-828B-A05B0DA9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56D0A-462E-4847-AC0B-67C64AD81DD0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5B46FDCF-38BC-41D9-BFE9-51DB05E9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D7521756-E9E1-4C9F-9949-16725A40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03F-D19B-464E-8D9A-B6ACCACF82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164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9DF5625-398F-440D-861E-C858E0558E33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CN" altLang="en-US">
              <a:solidFill>
                <a:srgbClr val="FFFFFF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F386AB3A-6AB9-4996-A4EF-7D41A6505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216AB-B4FC-41E6-AE2C-F20902537C36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67BC3D1C-95FE-4BEF-9F4A-AF2BF82F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F46A8B41-45DF-41B3-9CC1-3A3FA10B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48A3-92A3-4477-99D7-2CB3D20765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15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27F382-65B7-447E-8535-840A89BC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14439-5C63-4887-AACB-80516C392C1F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A2DB1D-3DD5-4A0F-8817-7C004A6F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A5F017-BD4E-4816-B76B-D406E7E9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C053-F298-479F-BE4B-541328A9CD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608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CFAF309-A646-4E7C-BF1E-B449220B2008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CN" altLang="en-US">
              <a:solidFill>
                <a:srgbClr val="FFFFFF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86703808-4B48-47C2-9CFA-269AAC59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D77EF-DD78-44F7-BA35-F839E8FB0F99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D3EBB166-A836-46DD-B713-AEB6941E5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34E04EF2-4A76-43BE-92B8-75E1BDEF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28209-E62D-49CD-A89F-A7023BF440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46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DC64586-B302-43FD-95A4-1E8FF1D8A0B2}"/>
              </a:ext>
            </a:extLst>
          </p:cNvPr>
          <p:cNvSpPr/>
          <p:nvPr/>
        </p:nvSpPr>
        <p:spPr>
          <a:xfrm>
            <a:off x="685800" y="3143250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CN" altLang="en-US">
              <a:solidFill>
                <a:srgbClr val="FFFFFF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215B6962-AB1E-469F-97F8-F5E47FFC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2BE8A-213D-4F02-B37D-A91E5C42BA00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845C1863-85FC-4E53-B358-5566C75A0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8ACD9CE3-3FFE-43CC-B814-DC1FC221B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FB6B5-B686-4C76-99A3-D637845DA5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76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B494621-F391-4460-ACEC-02B24C0EBB60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CN" altLang="en-US">
              <a:solidFill>
                <a:srgbClr val="FFFFFF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4">
            <a:extLst>
              <a:ext uri="{FF2B5EF4-FFF2-40B4-BE49-F238E27FC236}">
                <a16:creationId xmlns:a16="http://schemas.microsoft.com/office/drawing/2014/main" id="{914561B5-AC9F-43C7-92F3-2511413C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58930-A99B-4DC2-9CDD-9A5212AF2364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3252F673-1D0C-4E49-988C-43DAB8942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>
            <a:extLst>
              <a:ext uri="{FF2B5EF4-FFF2-40B4-BE49-F238E27FC236}">
                <a16:creationId xmlns:a16="http://schemas.microsoft.com/office/drawing/2014/main" id="{79807306-9583-4C49-828F-FE89A8B8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19312-50F9-4177-9B60-1BDEE907E8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19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8FDA6DB-BBFD-4EE2-A692-97BA591C1AA1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CN" altLang="en-US">
              <a:solidFill>
                <a:srgbClr val="FFFFFF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6">
            <a:extLst>
              <a:ext uri="{FF2B5EF4-FFF2-40B4-BE49-F238E27FC236}">
                <a16:creationId xmlns:a16="http://schemas.microsoft.com/office/drawing/2014/main" id="{0325CF3F-FCB6-4935-AE66-00989283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F0222-56CE-4F7C-A4F4-6EEC4BFB24CA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9" name="頁尾版面配置區 7">
            <a:extLst>
              <a:ext uri="{FF2B5EF4-FFF2-40B4-BE49-F238E27FC236}">
                <a16:creationId xmlns:a16="http://schemas.microsoft.com/office/drawing/2014/main" id="{BC0097BF-A972-4641-92EE-9157A464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8">
            <a:extLst>
              <a:ext uri="{FF2B5EF4-FFF2-40B4-BE49-F238E27FC236}">
                <a16:creationId xmlns:a16="http://schemas.microsoft.com/office/drawing/2014/main" id="{5EC7F3E0-EA32-427C-9908-767C50C8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D075F-269F-490E-AAF4-17B2A07304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37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0DC8A81-ACFF-4BC4-BC48-CC822915615A}"/>
              </a:ext>
            </a:extLst>
          </p:cNvPr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CN" altLang="en-US">
              <a:solidFill>
                <a:srgbClr val="FFFFFF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2">
            <a:extLst>
              <a:ext uri="{FF2B5EF4-FFF2-40B4-BE49-F238E27FC236}">
                <a16:creationId xmlns:a16="http://schemas.microsoft.com/office/drawing/2014/main" id="{3F0DB848-FEBE-4ABA-A4B9-DD971B7A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9B30-3732-417A-9A45-30B3BBEA86BA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5" name="頁尾版面配置區 3">
            <a:extLst>
              <a:ext uri="{FF2B5EF4-FFF2-40B4-BE49-F238E27FC236}">
                <a16:creationId xmlns:a16="http://schemas.microsoft.com/office/drawing/2014/main" id="{CD795ED9-0E07-40BB-89E5-68ED3752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3C474F32-0989-4895-8B98-9940907A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D34CA-FEF5-458E-9295-28AE49F829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12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DB1B1A8-44E3-4F52-9B7E-A5B523503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B691-F97F-4CE4-8886-9F94FE44A279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07A5E24-0133-47C2-8A8F-0EE53CF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F7D3021-C5F1-461C-8C55-CA831F26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B0D5B-B9D8-4AB9-BE3A-78D96E6658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6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2D87DD8D-7DE0-4E1A-8086-0678B8A25BFB}"/>
              </a:ext>
            </a:extLst>
          </p:cNvPr>
          <p:cNvSpPr/>
          <p:nvPr/>
        </p:nvSpPr>
        <p:spPr>
          <a:xfrm>
            <a:off x="2786063" y="1054100"/>
            <a:ext cx="5903912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CN" altLang="en-US">
              <a:solidFill>
                <a:srgbClr val="FFFFFF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4">
            <a:extLst>
              <a:ext uri="{FF2B5EF4-FFF2-40B4-BE49-F238E27FC236}">
                <a16:creationId xmlns:a16="http://schemas.microsoft.com/office/drawing/2014/main" id="{DFD24E2E-85AD-41F8-BAC3-3FA00C7D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B611F-2350-4A28-A1F5-44F9A0BC6CB2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3BB14A33-013A-4078-9C9B-9BA16D8A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>
            <a:extLst>
              <a:ext uri="{FF2B5EF4-FFF2-40B4-BE49-F238E27FC236}">
                <a16:creationId xmlns:a16="http://schemas.microsoft.com/office/drawing/2014/main" id="{E90F069B-93E3-44B3-9940-0B0FA661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81A91-46AC-4C23-86FC-D8FEF30DBE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22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CD28B09-7D1A-4AE7-9B80-0275E0D7D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32453-1637-40E8-967B-91A7A8EC7AAF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0D90173-2CA3-4E36-9AD6-852C793F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0500C82-C82A-41B4-9E93-8ACC7DA6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0AA73-3914-479B-83A9-449381CB8A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111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49EF156F-810C-49A3-8A6C-958C4F5C03E8}"/>
              </a:ext>
            </a:extLst>
          </p:cNvPr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CN" altLang="en-US">
              <a:solidFill>
                <a:srgbClr val="FFFFFF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1027" name="標題版面配置區 1">
            <a:extLst>
              <a:ext uri="{FF2B5EF4-FFF2-40B4-BE49-F238E27FC236}">
                <a16:creationId xmlns:a16="http://schemas.microsoft.com/office/drawing/2014/main" id="{9077B4BA-7527-4C02-9197-9DF2A9C287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8" name="文字版面配置區 2">
            <a:extLst>
              <a:ext uri="{FF2B5EF4-FFF2-40B4-BE49-F238E27FC236}">
                <a16:creationId xmlns:a16="http://schemas.microsoft.com/office/drawing/2014/main" id="{0ECD58C3-AA1C-45BF-B791-44C69C5AEB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48E55E7-CBFD-4509-B67D-26BD21E4A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E19B93C-53E9-46E6-A8D6-61C0A49E1E84}" type="datetimeFigureOut">
              <a:rPr lang="zh-TW" altLang="en-US"/>
              <a:pPr>
                <a:defRPr/>
              </a:pPr>
              <a:t>2024/10/15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77014B6-4E81-4A42-90FD-F3567ED27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C0906A-07A4-4D9C-873C-2B6458298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100">
                <a:solidFill>
                  <a:srgbClr val="636363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94C9BB35-A628-475E-8A3D-91BA1CE1D8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5ADA155-0F63-4E7B-ABA7-1168A84C17C4}"/>
              </a:ext>
            </a:extLst>
          </p:cNvPr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CN" altLang="en-US">
              <a:solidFill>
                <a:srgbClr val="FFFFFF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cchen.im.ncnu.edu.tw/www2011/lab/mbg.zip" TargetMode="Externa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cssref/css3_pr_background-clip.asp" TargetMode="External"/><Relationship Id="rId3" Type="http://schemas.openxmlformats.org/officeDocument/2006/relationships/hyperlink" Target="https://www.w3schools.com/cssref/pr_background-image.asp" TargetMode="External"/><Relationship Id="rId7" Type="http://schemas.openxmlformats.org/officeDocument/2006/relationships/hyperlink" Target="https://www.w3schools.com/cssref/css3_pr_background-origin.asp" TargetMode="External"/><Relationship Id="rId2" Type="http://schemas.openxmlformats.org/officeDocument/2006/relationships/hyperlink" Target="https://www.w3schools.com/cssref/pr_background-color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3schools.com/cssref/pr_background-repeat.asp" TargetMode="External"/><Relationship Id="rId5" Type="http://schemas.openxmlformats.org/officeDocument/2006/relationships/hyperlink" Target="https://www.w3schools.com/cssref/css3_pr_background-size.asp" TargetMode="External"/><Relationship Id="rId10" Type="http://schemas.openxmlformats.org/officeDocument/2006/relationships/hyperlink" Target="https://www.w3schools.com/cssref/pr_background-blend-mode.asp" TargetMode="External"/><Relationship Id="rId4" Type="http://schemas.openxmlformats.org/officeDocument/2006/relationships/hyperlink" Target="https://www.w3schools.com/cssref/pr_background-position.asp" TargetMode="External"/><Relationship Id="rId9" Type="http://schemas.openxmlformats.org/officeDocument/2006/relationships/hyperlink" Target="https://www.w3schools.com/cssref/pr_background-attachment.asp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ssref/tryit.asp?filename=trycss3_background-clip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ss/css3_gradients.asp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w3schools.com/css/css3_gradients_conic.as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ycchen.im.ncnu.edu.tw/www2011/lab/opacity.zip" TargetMode="Externa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im.ncnu.edu.tw/~ycchen/Album/sunFlower/slides/sf027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>
            <a:extLst>
              <a:ext uri="{FF2B5EF4-FFF2-40B4-BE49-F238E27FC236}">
                <a16:creationId xmlns:a16="http://schemas.microsoft.com/office/drawing/2014/main" id="{0AED1C77-BC82-441A-AAF6-6B054DDEA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538288"/>
          </a:xfrm>
        </p:spPr>
        <p:txBody>
          <a:bodyPr/>
          <a:lstStyle/>
          <a:p>
            <a:pPr eaLnBrk="1" hangingPunct="1"/>
            <a:r>
              <a:rPr lang="zh-TW" altLang="en-US"/>
              <a:t>顏色與背景</a:t>
            </a:r>
            <a:r>
              <a:rPr lang="en-US" altLang="zh-TW"/>
              <a:t>CSS</a:t>
            </a:r>
            <a:r>
              <a:rPr lang="zh-TW" altLang="en-US"/>
              <a:t>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25FFF39-ED6A-4837-A7A6-F4BA35156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146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7303708-DD54-4987-B827-822227F0710A}"/>
              </a:ext>
            </a:extLst>
          </p:cNvPr>
          <p:cNvSpPr/>
          <p:nvPr/>
        </p:nvSpPr>
        <p:spPr>
          <a:xfrm>
            <a:off x="396875" y="180975"/>
            <a:ext cx="8604250" cy="15081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kumimoji="0" lang="en-US" altLang="zh-TW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body {background-image: </a:t>
            </a:r>
            <a:r>
              <a:rPr kumimoji="0" lang="en-US" altLang="zh-TW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url</a:t>
            </a:r>
            <a:r>
              <a:rPr kumimoji="0" lang="en-US" altLang="zh-TW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(sunFlower.jpg);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kumimoji="0" lang="en-US" altLang="zh-TW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background-repeat: no-repeat;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kumimoji="0" lang="en-US" altLang="zh-TW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background-position: </a:t>
            </a:r>
            <a:r>
              <a:rPr kumimoji="0" lang="en-US" altLang="zh-TW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top right</a:t>
            </a:r>
            <a:r>
              <a:rPr kumimoji="0" lang="en-US" altLang="zh-TW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kumimoji="0" lang="en-US" altLang="zh-TW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 }</a:t>
            </a:r>
            <a:endParaRPr kumimoji="0" lang="zh-TW" altLang="en-US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555" name="Picture 8">
            <a:extLst>
              <a:ext uri="{FF2B5EF4-FFF2-40B4-BE49-F238E27FC236}">
                <a16:creationId xmlns:a16="http://schemas.microsoft.com/office/drawing/2014/main" id="{B6ABBFFA-9699-44A0-B6FA-DF780D336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/>
          <a:stretch>
            <a:fillRect/>
          </a:stretch>
        </p:blipFill>
        <p:spPr bwMode="auto">
          <a:xfrm>
            <a:off x="938213" y="1998663"/>
            <a:ext cx="76993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B335DFEC-5DF0-4891-BE6B-8D0155949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901825"/>
            <a:ext cx="84264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3B2633B-A65A-41E1-91B0-0FD201C5D646}"/>
              </a:ext>
            </a:extLst>
          </p:cNvPr>
          <p:cNvSpPr/>
          <p:nvPr/>
        </p:nvSpPr>
        <p:spPr>
          <a:xfrm>
            <a:off x="495300" y="180975"/>
            <a:ext cx="8380413" cy="15081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kumimoji="0" lang="en-US" altLang="zh-TW" sz="2000" dirty="0">
                <a:latin typeface="+mn-lt"/>
                <a:ea typeface="+mn-ea"/>
              </a:rPr>
              <a:t>body {background-image: </a:t>
            </a:r>
            <a:r>
              <a:rPr kumimoji="0" lang="en-US" altLang="zh-TW" sz="2000" dirty="0" err="1">
                <a:latin typeface="+mn-lt"/>
                <a:ea typeface="+mn-ea"/>
              </a:rPr>
              <a:t>url</a:t>
            </a:r>
            <a:r>
              <a:rPr kumimoji="0" lang="en-US" altLang="zh-TW" sz="2000" dirty="0">
                <a:latin typeface="+mn-lt"/>
                <a:ea typeface="+mn-ea"/>
              </a:rPr>
              <a:t>(sunFlower.jpg);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kumimoji="0" lang="en-US" altLang="zh-TW" sz="2000" dirty="0">
                <a:latin typeface="+mn-lt"/>
                <a:ea typeface="+mn-ea"/>
              </a:rPr>
              <a:t>background-repeat: no-repeat;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kumimoji="0" lang="en-US" altLang="zh-TW" sz="2000" dirty="0">
                <a:latin typeface="+mn-lt"/>
                <a:ea typeface="+mn-ea"/>
              </a:rPr>
              <a:t>background-position: </a:t>
            </a:r>
            <a:r>
              <a:rPr kumimoji="0" lang="en-US" altLang="zh-TW" sz="2000" b="1" dirty="0">
                <a:latin typeface="+mn-lt"/>
                <a:ea typeface="+mn-ea"/>
              </a:rPr>
              <a:t>100px 50px</a:t>
            </a:r>
            <a:r>
              <a:rPr kumimoji="0" lang="en-US" altLang="zh-TW" sz="2000" dirty="0">
                <a:latin typeface="+mn-lt"/>
                <a:ea typeface="+mn-ea"/>
              </a:rPr>
              <a:t>;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defRPr/>
            </a:pPr>
            <a:r>
              <a:rPr kumimoji="0" lang="en-US" altLang="zh-TW" sz="2000" dirty="0">
                <a:latin typeface="+mn-lt"/>
                <a:ea typeface="+mn-ea"/>
              </a:rPr>
              <a:t>… }</a:t>
            </a:r>
            <a:endParaRPr kumimoji="0" lang="zh-TW" altLang="en-US" sz="2000" dirty="0">
              <a:latin typeface="+mn-lt"/>
              <a:ea typeface="+mn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CD74624-93CC-48B3-9015-DD7BD1EB8507}"/>
              </a:ext>
            </a:extLst>
          </p:cNvPr>
          <p:cNvSpPr/>
          <p:nvPr/>
        </p:nvSpPr>
        <p:spPr>
          <a:xfrm>
            <a:off x="565150" y="2733675"/>
            <a:ext cx="796925" cy="38576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4581" name="文字方塊 4">
            <a:extLst>
              <a:ext uri="{FF2B5EF4-FFF2-40B4-BE49-F238E27FC236}">
                <a16:creationId xmlns:a16="http://schemas.microsoft.com/office/drawing/2014/main" id="{62A81EDA-3B47-4CE8-8094-7F77BA5F5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2384425"/>
            <a:ext cx="765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1">
                <a:solidFill>
                  <a:srgbClr val="FF0000"/>
                </a:solidFill>
                <a:latin typeface="Arial" panose="020B0604020202020204" pitchFamily="34" charset="0"/>
              </a:rPr>
              <a:t>100px</a:t>
            </a:r>
            <a:endParaRPr lang="zh-TW" altLang="en-US" sz="1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582" name="文字方塊 5">
            <a:extLst>
              <a:ext uri="{FF2B5EF4-FFF2-40B4-BE49-F238E27FC236}">
                <a16:creationId xmlns:a16="http://schemas.microsoft.com/office/drawing/2014/main" id="{93D27A6C-3DCE-4319-B9F3-14D9D5E76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50" y="2760663"/>
            <a:ext cx="650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600" b="1">
                <a:solidFill>
                  <a:srgbClr val="FF0000"/>
                </a:solidFill>
                <a:latin typeface="Arial" panose="020B0604020202020204" pitchFamily="34" charset="0"/>
              </a:rPr>
              <a:t>50px</a:t>
            </a:r>
            <a:endParaRPr lang="zh-TW" altLang="en-US" sz="1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>
            <a:extLst>
              <a:ext uri="{FF2B5EF4-FFF2-40B4-BE49-F238E27FC236}">
                <a16:creationId xmlns:a16="http://schemas.microsoft.com/office/drawing/2014/main" id="{EC33E364-22C5-41C9-B987-14C37733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087"/>
          </a:xfrm>
        </p:spPr>
        <p:txBody>
          <a:bodyPr/>
          <a:lstStyle/>
          <a:p>
            <a:pPr eaLnBrk="1" hangingPunct="1"/>
            <a:r>
              <a:rPr lang="zh-TW" altLang="en-US" sz="3200"/>
              <a:t>固定背景影像位置</a:t>
            </a:r>
            <a:r>
              <a:rPr lang="en-US" altLang="zh-TW" sz="3200"/>
              <a:t>(background-attachment)</a:t>
            </a:r>
            <a:r>
              <a:rPr lang="zh-TW" altLang="en-US" sz="3200"/>
              <a:t>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061A42D-63D0-4265-9D04-00C3F6757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88" y="1008063"/>
            <a:ext cx="8218487" cy="1779587"/>
          </a:xfrm>
          <a:solidFill>
            <a:schemeClr val="tx2">
              <a:lumMod val="10000"/>
              <a:lumOff val="90000"/>
            </a:schemeClr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marL="179388" lvl="1" indent="6350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n-US" altLang="zh-TW" sz="1800"/>
              <a:t>body { </a:t>
            </a:r>
          </a:p>
          <a:p>
            <a:pPr marL="179388" lvl="1" indent="6350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n-US" altLang="zh-TW" sz="1800"/>
              <a:t>  background-image: url(sunFlower.jpg);</a:t>
            </a:r>
          </a:p>
          <a:p>
            <a:pPr marL="179388" lvl="1" indent="6350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n-US" altLang="zh-TW" sz="1800"/>
              <a:t>  background-position: center;</a:t>
            </a:r>
          </a:p>
          <a:p>
            <a:pPr marL="179388" lvl="1" indent="6350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n-US" altLang="zh-TW" sz="1800"/>
              <a:t>  background-repeat: no-repeat;</a:t>
            </a:r>
          </a:p>
          <a:p>
            <a:pPr marL="179388" lvl="1" indent="6350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n-US" altLang="zh-TW" sz="1800"/>
              <a:t>  background-attachment: fixed; </a:t>
            </a:r>
          </a:p>
          <a:p>
            <a:pPr marL="0" indent="0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n-US" altLang="zh-TW" sz="2000"/>
              <a:t>}</a:t>
            </a:r>
            <a:endParaRPr lang="zh-TW" altLang="en-US" sz="2000"/>
          </a:p>
        </p:txBody>
      </p:sp>
      <p:sp>
        <p:nvSpPr>
          <p:cNvPr id="25604" name="文字方塊 4">
            <a:extLst>
              <a:ext uri="{FF2B5EF4-FFF2-40B4-BE49-F238E27FC236}">
                <a16:creationId xmlns:a16="http://schemas.microsoft.com/office/drawing/2014/main" id="{EF70CD01-A4B9-4ADA-99DD-6464E756C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3382963"/>
            <a:ext cx="2060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800"/>
              <a:t>fixed | scroll</a:t>
            </a:r>
            <a:endParaRPr kumimoji="0" lang="zh-TW" altLang="en-US" sz="2800"/>
          </a:p>
        </p:txBody>
      </p:sp>
      <p:pic>
        <p:nvPicPr>
          <p:cNvPr id="25605" name="Picture 6">
            <a:extLst>
              <a:ext uri="{FF2B5EF4-FFF2-40B4-BE49-F238E27FC236}">
                <a16:creationId xmlns:a16="http://schemas.microsoft.com/office/drawing/2014/main" id="{11838EDF-D92A-4CA4-B361-F1436A39D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/>
          <a:stretch>
            <a:fillRect/>
          </a:stretch>
        </p:blipFill>
        <p:spPr bwMode="auto">
          <a:xfrm>
            <a:off x="2787650" y="2852738"/>
            <a:ext cx="5819775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>
            <a:extLst>
              <a:ext uri="{FF2B5EF4-FFF2-40B4-BE49-F238E27FC236}">
                <a16:creationId xmlns:a16="http://schemas.microsoft.com/office/drawing/2014/main" id="{064CB3B9-7A90-4E58-B26E-CF34F8C3E8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5125" y="192088"/>
            <a:ext cx="8229600" cy="841375"/>
          </a:xfrm>
        </p:spPr>
        <p:txBody>
          <a:bodyPr/>
          <a:lstStyle/>
          <a:p>
            <a:r>
              <a:rPr lang="en-US" altLang="zh-TW"/>
              <a:t>Multiple Backgrounds</a:t>
            </a:r>
            <a:endParaRPr lang="zh-TW" altLang="en-US"/>
          </a:p>
        </p:txBody>
      </p:sp>
      <p:pic>
        <p:nvPicPr>
          <p:cNvPr id="26627" name="圖片 3">
            <a:extLst>
              <a:ext uri="{FF2B5EF4-FFF2-40B4-BE49-F238E27FC236}">
                <a16:creationId xmlns:a16="http://schemas.microsoft.com/office/drawing/2014/main" id="{1884FDD0-A275-4990-ACEE-36750BEFC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1146175"/>
            <a:ext cx="55356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圖片 4">
            <a:extLst>
              <a:ext uri="{FF2B5EF4-FFF2-40B4-BE49-F238E27FC236}">
                <a16:creationId xmlns:a16="http://schemas.microsoft.com/office/drawing/2014/main" id="{FFD9F905-E209-4C92-9056-59C3DA5B5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1706563"/>
            <a:ext cx="55356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圖片 5">
            <a:extLst>
              <a:ext uri="{FF2B5EF4-FFF2-40B4-BE49-F238E27FC236}">
                <a16:creationId xmlns:a16="http://schemas.microsoft.com/office/drawing/2014/main" id="{F8E361E6-A52D-4F3C-BB95-638AF7B8E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2060575"/>
            <a:ext cx="55356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文字方塊 6">
            <a:extLst>
              <a:ext uri="{FF2B5EF4-FFF2-40B4-BE49-F238E27FC236}">
                <a16:creationId xmlns:a16="http://schemas.microsoft.com/office/drawing/2014/main" id="{84A365E2-30BE-4E38-AE84-3B917619C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1169988"/>
            <a:ext cx="10191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tbg.png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TW" sz="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bg.png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TW" sz="9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bbg.png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26631" name="圖片 7">
            <a:extLst>
              <a:ext uri="{FF2B5EF4-FFF2-40B4-BE49-F238E27FC236}">
                <a16:creationId xmlns:a16="http://schemas.microsoft.com/office/drawing/2014/main" id="{F2AD9207-4E92-4A69-8EFF-426E57D8E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3622675"/>
            <a:ext cx="5087937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矩形 8">
            <a:extLst>
              <a:ext uri="{FF2B5EF4-FFF2-40B4-BE49-F238E27FC236}">
                <a16:creationId xmlns:a16="http://schemas.microsoft.com/office/drawing/2014/main" id="{EEEB6FEA-F455-4A1D-9F3B-B64C62663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1852613"/>
            <a:ext cx="671036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#intro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padding: 35px;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width: 595px;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background-image: url(tbg.png), url(bbg.png), url(bg.png);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background-position: top left, bottom left, top left;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background-repeat: no-repeat, no-repeat, repeat-y 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26633" name="文字方塊 9">
            <a:extLst>
              <a:ext uri="{FF2B5EF4-FFF2-40B4-BE49-F238E27FC236}">
                <a16:creationId xmlns:a16="http://schemas.microsoft.com/office/drawing/2014/main" id="{2568E9B1-0A09-47B5-B182-AB3BB1188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8" y="4138613"/>
            <a:ext cx="37496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Note: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Width of background image: 665px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TW" sz="11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width = (665 – 35*2) px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6634" name="矩形 10">
            <a:extLst>
              <a:ext uri="{FF2B5EF4-FFF2-40B4-BE49-F238E27FC236}">
                <a16:creationId xmlns:a16="http://schemas.microsoft.com/office/drawing/2014/main" id="{FEFC19BD-0BB3-43C5-A079-04DC99DA1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6192838"/>
            <a:ext cx="5527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  <a:hlinkClick r:id="rId6"/>
              </a:rPr>
              <a:t>http</a:t>
            </a:r>
            <a:r>
              <a:rPr lang="en-US" altLang="zh-TW" sz="1800">
                <a:latin typeface="Arial" panose="020B0604020202020204" pitchFamily="34" charset="0"/>
                <a:hlinkClick r:id="rId6"/>
              </a:rPr>
              <a:t>s</a:t>
            </a:r>
            <a:r>
              <a:rPr lang="zh-TW" altLang="en-US" sz="1800">
                <a:latin typeface="Arial" panose="020B0604020202020204" pitchFamily="34" charset="0"/>
                <a:hlinkClick r:id="rId6"/>
              </a:rPr>
              <a:t>://ycchen.im.ncnu.edu.tw/www2011/lab/</a:t>
            </a:r>
            <a:r>
              <a:rPr lang="en-US" altLang="zh-TW" sz="1800">
                <a:latin typeface="Arial" panose="020B0604020202020204" pitchFamily="34" charset="0"/>
                <a:hlinkClick r:id="rId6"/>
              </a:rPr>
              <a:t>mbg.zip</a:t>
            </a:r>
            <a:endParaRPr lang="en-US" altLang="zh-TW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>
            <a:extLst>
              <a:ext uri="{FF2B5EF4-FFF2-40B4-BE49-F238E27FC236}">
                <a16:creationId xmlns:a16="http://schemas.microsoft.com/office/drawing/2014/main" id="{DD725135-4494-440A-B26F-4071E95C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background</a:t>
            </a:r>
            <a:endParaRPr lang="zh-TW" altLang="en-US"/>
          </a:p>
        </p:txBody>
      </p:sp>
      <p:sp>
        <p:nvSpPr>
          <p:cNvPr id="27651" name="內容版面配置區 2">
            <a:extLst>
              <a:ext uri="{FF2B5EF4-FFF2-40B4-BE49-F238E27FC236}">
                <a16:creationId xmlns:a16="http://schemas.microsoft.com/office/drawing/2014/main" id="{42F02172-07D6-4EA7-BF4B-ABFC7FD64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88" y="1600200"/>
            <a:ext cx="8408987" cy="46863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TW"/>
              <a:t>background: </a:t>
            </a:r>
            <a:r>
              <a:rPr lang="en-US" altLang="zh-TW" i="1"/>
              <a:t>bg-color bg-image position/bg-size bg-repeat bg-origin bg-clip bg-attachment </a:t>
            </a:r>
            <a:r>
              <a:rPr lang="en-US" altLang="zh-TW"/>
              <a:t>initial|inherit;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zh-TW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zh-TW" sz="2400"/>
              <a:t>body {background: url(flower.jpg) no-repeat fixed center;}</a:t>
            </a:r>
            <a:endParaRPr lang="zh-TW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id="{3F5E3AF6-B292-4EEC-A3CA-F20EFC6E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96838"/>
            <a:ext cx="8229600" cy="1143000"/>
          </a:xfrm>
        </p:spPr>
        <p:txBody>
          <a:bodyPr/>
          <a:lstStyle/>
          <a:p>
            <a:r>
              <a:rPr lang="zh-TW" altLang="en-US"/>
              <a:t> </a:t>
            </a:r>
            <a:r>
              <a:rPr lang="en-US" altLang="zh-TW"/>
              <a:t>background properties</a:t>
            </a:r>
            <a:endParaRPr lang="zh-TW" altLang="en-US"/>
          </a:p>
        </p:txBody>
      </p:sp>
      <p:sp>
        <p:nvSpPr>
          <p:cNvPr id="28675" name="內容版面配置區 2">
            <a:extLst>
              <a:ext uri="{FF2B5EF4-FFF2-40B4-BE49-F238E27FC236}">
                <a16:creationId xmlns:a16="http://schemas.microsoft.com/office/drawing/2014/main" id="{99EFC05F-7FD5-4F8A-8627-438176D01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763" y="1239838"/>
            <a:ext cx="6376987" cy="534352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>
                <a:hlinkClick r:id="rId2"/>
              </a:rPr>
              <a:t>background-color</a:t>
            </a:r>
            <a:endParaRPr lang="en-US" altLang="zh-TW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>
                <a:hlinkClick r:id="rId3"/>
              </a:rPr>
              <a:t>background-image</a:t>
            </a:r>
            <a:endParaRPr lang="en-US" altLang="zh-TW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>
                <a:hlinkClick r:id="rId4"/>
              </a:rPr>
              <a:t>background-position</a:t>
            </a:r>
            <a:endParaRPr lang="en-US" altLang="zh-TW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>
                <a:hlinkClick r:id="rId5"/>
              </a:rPr>
              <a:t>background-size</a:t>
            </a:r>
            <a:endParaRPr lang="en-US" altLang="zh-TW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>
                <a:hlinkClick r:id="rId6"/>
              </a:rPr>
              <a:t>background-repeat</a:t>
            </a:r>
            <a:endParaRPr lang="en-US" altLang="zh-TW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>
                <a:hlinkClick r:id="rId7"/>
              </a:rPr>
              <a:t>background-origin</a:t>
            </a:r>
            <a:endParaRPr lang="en-US" altLang="zh-TW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>
                <a:hlinkClick r:id="rId8"/>
              </a:rPr>
              <a:t>background-clip</a:t>
            </a:r>
            <a:endParaRPr lang="en-US" altLang="zh-TW" b="1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 b="1">
                <a:hlinkClick r:id="rId9"/>
              </a:rPr>
              <a:t>background-attachment</a:t>
            </a:r>
            <a:endParaRPr lang="en-US" altLang="zh-TW" b="1"/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altLang="zh-TW" b="1">
                <a:hlinkClick r:id="rId10"/>
              </a:rPr>
              <a:t>background-blend-mode</a:t>
            </a:r>
            <a:endParaRPr lang="en-US" altLang="zh-TW" b="1"/>
          </a:p>
          <a:p>
            <a:pPr marL="0" indent="0">
              <a:buFont typeface="Wingdings 2" panose="05020102010507070707" pitchFamily="18" charset="2"/>
              <a:buNone/>
            </a:pPr>
            <a:endParaRPr lang="en-US" altLang="zh-TW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>
            <a:extLst>
              <a:ext uri="{FF2B5EF4-FFF2-40B4-BE49-F238E27FC236}">
                <a16:creationId xmlns:a16="http://schemas.microsoft.com/office/drawing/2014/main" id="{CA84BD11-88B0-4762-9004-77ADFFF8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075" y="192088"/>
            <a:ext cx="8464550" cy="1563687"/>
          </a:xfrm>
        </p:spPr>
        <p:txBody>
          <a:bodyPr/>
          <a:lstStyle/>
          <a:p>
            <a:r>
              <a:rPr lang="en-US" altLang="zh-TW" sz="4000"/>
              <a:t>background-origin, background-clip</a:t>
            </a:r>
            <a:endParaRPr lang="zh-TW" altLang="en-US" sz="4000"/>
          </a:p>
        </p:txBody>
      </p:sp>
      <p:sp>
        <p:nvSpPr>
          <p:cNvPr id="29699" name="內容版面配置區 5">
            <a:extLst>
              <a:ext uri="{FF2B5EF4-FFF2-40B4-BE49-F238E27FC236}">
                <a16:creationId xmlns:a16="http://schemas.microsoft.com/office/drawing/2014/main" id="{D740FB18-E6B9-4705-9503-1EA130620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63" y="2870200"/>
            <a:ext cx="8229600" cy="2474913"/>
          </a:xfrm>
        </p:spPr>
        <p:txBody>
          <a:bodyPr/>
          <a:lstStyle/>
          <a:p>
            <a:pPr marL="0" indent="0" eaLnBrk="1" fontAlgn="t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zh-TW">
                <a:solidFill>
                  <a:srgbClr val="000000"/>
                </a:solidFill>
              </a:rPr>
              <a:t>border-box</a:t>
            </a:r>
          </a:p>
          <a:p>
            <a:pPr marL="0" indent="0" eaLnBrk="1" fontAlgn="t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zh-TW" altLang="zh-TW" sz="1200">
              <a:latin typeface="Arial" panose="020B0604020202020204" pitchFamily="34" charset="0"/>
            </a:endParaRPr>
          </a:p>
          <a:p>
            <a:pPr marL="0" indent="0" eaLnBrk="1" fontAlgn="t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zh-TW">
                <a:solidFill>
                  <a:srgbClr val="000000"/>
                </a:solidFill>
              </a:rPr>
              <a:t>padding-box</a:t>
            </a:r>
          </a:p>
          <a:p>
            <a:pPr marL="0" indent="0" eaLnBrk="1" fontAlgn="t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zh-TW" altLang="zh-TW" sz="1200">
              <a:latin typeface="Arial" panose="020B0604020202020204" pitchFamily="34" charset="0"/>
            </a:endParaRPr>
          </a:p>
          <a:p>
            <a:pPr marL="0" indent="0" eaLnBrk="1" fontAlgn="t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zh-TW">
                <a:solidFill>
                  <a:srgbClr val="000000"/>
                </a:solidFill>
              </a:rPr>
              <a:t>content-box</a:t>
            </a:r>
            <a:endParaRPr lang="zh-TW" altLang="zh-TW">
              <a:latin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E623788-8180-4BA8-8B76-B4CB8F43FC9C}"/>
              </a:ext>
            </a:extLst>
          </p:cNvPr>
          <p:cNvSpPr/>
          <p:nvPr/>
        </p:nvSpPr>
        <p:spPr>
          <a:xfrm>
            <a:off x="3935413" y="2570163"/>
            <a:ext cx="3962400" cy="2474912"/>
          </a:xfrm>
          <a:prstGeom prst="rect">
            <a:avLst/>
          </a:prstGeom>
          <a:ln w="215900" cap="sq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6741AD-74CB-42AC-B2EB-05E8931E2DC3}"/>
              </a:ext>
            </a:extLst>
          </p:cNvPr>
          <p:cNvSpPr>
            <a:spLocks noChangeAspect="1"/>
          </p:cNvSpPr>
          <p:nvPr/>
        </p:nvSpPr>
        <p:spPr>
          <a:xfrm>
            <a:off x="4257675" y="2897188"/>
            <a:ext cx="3297238" cy="18319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zh-TW" altLang="en-US" sz="1100" dirty="0"/>
              <a:t>故事的一開始，源於一個中年男子藤本誠的自殺未遂事件。這名男子四年前因為一場火災，頓時失去妻女，原本一個再平凡不過的幸福家庭一夕之間化為烏有。太過傷心的他又因為精神恍惚而丟掉工作，日子越過越孤獨、越活越失意，孤家寡人的他四年來嚐盡寂寞絕望的滋味，生命失去目標，終於決定從電車月台一躍而下了結此生。但就在他準備縱身跳下月台的剎那，突然有一男一女分別用力拉住他，阻止他尋死。這個故事於是就從這三個素不相識的陌生人互動過程中逐漸開展</a:t>
            </a:r>
            <a:r>
              <a:rPr lang="en-US" altLang="zh-TW" sz="1100" dirty="0"/>
              <a:t>......</a:t>
            </a:r>
            <a:endParaRPr lang="zh-TW" altLang="en-US" sz="1100" dirty="0"/>
          </a:p>
        </p:txBody>
      </p:sp>
      <p:sp>
        <p:nvSpPr>
          <p:cNvPr id="12" name="左大括弧 11">
            <a:extLst>
              <a:ext uri="{FF2B5EF4-FFF2-40B4-BE49-F238E27FC236}">
                <a16:creationId xmlns:a16="http://schemas.microsoft.com/office/drawing/2014/main" id="{8455DA99-700F-40F6-8197-5B4ACF15DE62}"/>
              </a:ext>
            </a:extLst>
          </p:cNvPr>
          <p:cNvSpPr/>
          <p:nvPr/>
        </p:nvSpPr>
        <p:spPr>
          <a:xfrm>
            <a:off x="2738438" y="2490788"/>
            <a:ext cx="1076325" cy="2625725"/>
          </a:xfrm>
          <a:prstGeom prst="leftBrace">
            <a:avLst>
              <a:gd name="adj1" fmla="val 30091"/>
              <a:gd name="adj2" fmla="val 27141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左大括弧 14">
            <a:extLst>
              <a:ext uri="{FF2B5EF4-FFF2-40B4-BE49-F238E27FC236}">
                <a16:creationId xmlns:a16="http://schemas.microsoft.com/office/drawing/2014/main" id="{6CE92398-767E-4443-8D4F-7C499DFE241F}"/>
              </a:ext>
            </a:extLst>
          </p:cNvPr>
          <p:cNvSpPr/>
          <p:nvPr/>
        </p:nvSpPr>
        <p:spPr>
          <a:xfrm>
            <a:off x="2870200" y="2674938"/>
            <a:ext cx="1193800" cy="2257425"/>
          </a:xfrm>
          <a:prstGeom prst="leftBrace">
            <a:avLst>
              <a:gd name="adj1" fmla="val 30091"/>
              <a:gd name="adj2" fmla="val 53301"/>
            </a:avLst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左大括弧 15">
            <a:extLst>
              <a:ext uri="{FF2B5EF4-FFF2-40B4-BE49-F238E27FC236}">
                <a16:creationId xmlns:a16="http://schemas.microsoft.com/office/drawing/2014/main" id="{39AF2046-A834-408C-9F3D-CC333C3DF3BF}"/>
              </a:ext>
            </a:extLst>
          </p:cNvPr>
          <p:cNvSpPr/>
          <p:nvPr/>
        </p:nvSpPr>
        <p:spPr>
          <a:xfrm>
            <a:off x="3074988" y="2897188"/>
            <a:ext cx="1106487" cy="1831975"/>
          </a:xfrm>
          <a:prstGeom prst="leftBrace">
            <a:avLst>
              <a:gd name="adj1" fmla="val 8170"/>
              <a:gd name="adj2" fmla="val 89353"/>
            </a:avLst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3">
            <a:extLst>
              <a:ext uri="{FF2B5EF4-FFF2-40B4-BE49-F238E27FC236}">
                <a16:creationId xmlns:a16="http://schemas.microsoft.com/office/drawing/2014/main" id="{806CD509-0F62-42AB-8D25-B15F120E2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682625"/>
            <a:ext cx="44196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矩形 4">
            <a:extLst>
              <a:ext uri="{FF2B5EF4-FFF2-40B4-BE49-F238E27FC236}">
                <a16:creationId xmlns:a16="http://schemas.microsoft.com/office/drawing/2014/main" id="{EBC57BCB-44B9-4A50-B9C7-D7E5D796D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2297113"/>
            <a:ext cx="457200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t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b="1">
                <a:solidFill>
                  <a:srgbClr val="000000"/>
                </a:solidFill>
              </a:rPr>
              <a:t>border-box</a:t>
            </a:r>
          </a:p>
          <a:p>
            <a:pPr eaLnBrk="1" fontAlgn="t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100" b="1">
              <a:latin typeface="Arial" panose="020B0604020202020204" pitchFamily="34" charset="0"/>
            </a:endParaRPr>
          </a:p>
          <a:p>
            <a:pPr eaLnBrk="1" fontAlgn="t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800" b="1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800" b="1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b="1">
                <a:solidFill>
                  <a:srgbClr val="000000"/>
                </a:solidFill>
              </a:rPr>
              <a:t>padding-box</a:t>
            </a:r>
          </a:p>
          <a:p>
            <a:pPr eaLnBrk="1" fontAlgn="t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100" b="1">
              <a:latin typeface="Arial" panose="020B0604020202020204" pitchFamily="34" charset="0"/>
            </a:endParaRPr>
          </a:p>
          <a:p>
            <a:pPr eaLnBrk="1" fontAlgn="t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800" b="1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800" b="1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800" b="1">
              <a:solidFill>
                <a:srgbClr val="000000"/>
              </a:solidFill>
            </a:endParaRPr>
          </a:p>
          <a:p>
            <a:pPr eaLnBrk="1" fontAlgn="t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800" b="1">
                <a:solidFill>
                  <a:srgbClr val="000000"/>
                </a:solidFill>
              </a:rPr>
              <a:t>content-box</a:t>
            </a:r>
            <a:endParaRPr lang="zh-TW" altLang="zh-TW" sz="2800" b="1">
              <a:latin typeface="Arial" panose="020B0604020202020204" pitchFamily="34" charset="0"/>
            </a:endParaRPr>
          </a:p>
        </p:txBody>
      </p:sp>
      <p:sp>
        <p:nvSpPr>
          <p:cNvPr id="30724" name="矩形 5">
            <a:extLst>
              <a:ext uri="{FF2B5EF4-FFF2-40B4-BE49-F238E27FC236}">
                <a16:creationId xmlns:a16="http://schemas.microsoft.com/office/drawing/2014/main" id="{1B03372A-7967-42FC-B792-E7748E4E1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03200"/>
            <a:ext cx="8561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  <a:hlinkClick r:id="rId3"/>
              </a:rPr>
              <a:t>https://www.w3schools.com/cssref/tryit.asp?filename=trycss3_background-clip</a:t>
            </a:r>
            <a:endParaRPr lang="en-US" altLang="zh-TW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>
            <a:extLst>
              <a:ext uri="{FF2B5EF4-FFF2-40B4-BE49-F238E27FC236}">
                <a16:creationId xmlns:a16="http://schemas.microsoft.com/office/drawing/2014/main" id="{A14A72C9-489E-4E58-88FC-E6204F4D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CSS3 Gradients</a:t>
            </a:r>
            <a:endParaRPr lang="zh-TW" altLang="en-US"/>
          </a:p>
        </p:txBody>
      </p:sp>
      <p:sp>
        <p:nvSpPr>
          <p:cNvPr id="31747" name="內容版面配置區 2">
            <a:extLst>
              <a:ext uri="{FF2B5EF4-FFF2-40B4-BE49-F238E27FC236}">
                <a16:creationId xmlns:a16="http://schemas.microsoft.com/office/drawing/2014/main" id="{3C05D031-E22D-4A6F-BE69-117F94EFC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417638"/>
            <a:ext cx="8928100" cy="4686300"/>
          </a:xfrm>
        </p:spPr>
        <p:txBody>
          <a:bodyPr/>
          <a:lstStyle/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https://www.w3schools.com/css/css3_gradients.asp</a:t>
            </a:r>
            <a:endParaRPr lang="en-US" altLang="zh-TW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types of gradients:</a:t>
            </a:r>
          </a:p>
          <a:p>
            <a:pPr lvl="1">
              <a:lnSpc>
                <a:spcPct val="150000"/>
              </a:lnSpc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Gradients (goes down/up/left/right/diagonally)</a:t>
            </a:r>
          </a:p>
          <a:p>
            <a:pPr lvl="1">
              <a:lnSpc>
                <a:spcPct val="150000"/>
              </a:lnSpc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Radial Gradients (defined by their center)</a:t>
            </a:r>
          </a:p>
          <a:p>
            <a:pPr lvl="1">
              <a:lnSpc>
                <a:spcPct val="150000"/>
              </a:lnSpc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Conic Gradients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(rotated around a center point)</a:t>
            </a:r>
          </a:p>
          <a:p>
            <a:endParaRPr lang="en-US" altLang="zh-TW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background-image: linear-gradient(</a:t>
            </a:r>
            <a:r>
              <a:rPr lang="en-US" altLang="zh-TW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US" altLang="zh-TW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US" altLang="zh-TW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...);</a:t>
            </a:r>
          </a:p>
          <a:p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background: linear-gradient(</a:t>
            </a:r>
            <a:r>
              <a:rPr lang="en-US" altLang="zh-TW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US" altLang="zh-TW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US" altLang="zh-TW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...);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矩形 3">
            <a:extLst>
              <a:ext uri="{FF2B5EF4-FFF2-40B4-BE49-F238E27FC236}">
                <a16:creationId xmlns:a16="http://schemas.microsoft.com/office/drawing/2014/main" id="{530DFB1C-93FC-40CC-AFBA-3DD1B5317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3" y="5703888"/>
            <a:ext cx="7129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en-US" altLang="zh-TW" sz="180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altLang="zh-TW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to top, to bottom, to right, to left, to bottom right, to top left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	   0deg, 180deg, 90deg, -90deg, 135deg, -45deg, </a:t>
            </a:r>
            <a:endParaRPr lang="zh-TW" altLang="en-US" sz="1800" b="1">
              <a:latin typeface="Arial" panose="020B0604020202020204" pitchFamily="34" charset="0"/>
            </a:endParaRPr>
          </a:p>
        </p:txBody>
      </p:sp>
      <p:pic>
        <p:nvPicPr>
          <p:cNvPr id="31749" name="Picture 2">
            <a:extLst>
              <a:ext uri="{FF2B5EF4-FFF2-40B4-BE49-F238E27FC236}">
                <a16:creationId xmlns:a16="http://schemas.microsoft.com/office/drawing/2014/main" id="{6987821F-EFE1-40EF-913D-C8E1EEB4E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2593975"/>
            <a:ext cx="12176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>
            <a:extLst>
              <a:ext uri="{FF2B5EF4-FFF2-40B4-BE49-F238E27FC236}">
                <a16:creationId xmlns:a16="http://schemas.microsoft.com/office/drawing/2014/main" id="{A313CA03-3A81-438A-B48C-877049043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3205163"/>
            <a:ext cx="97631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圖片 2">
            <a:extLst>
              <a:ext uri="{FF2B5EF4-FFF2-40B4-BE49-F238E27FC236}">
                <a16:creationId xmlns:a16="http://schemas.microsoft.com/office/drawing/2014/main" id="{868B3EEC-16A8-4D46-B893-9A779F774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3792538"/>
            <a:ext cx="6969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>
            <a:extLst>
              <a:ext uri="{FF2B5EF4-FFF2-40B4-BE49-F238E27FC236}">
                <a16:creationId xmlns:a16="http://schemas.microsoft.com/office/drawing/2014/main" id="{4909C6A8-8E07-4873-A2A0-9D5C76DA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3795" name="矩形 4">
            <a:extLst>
              <a:ext uri="{FF2B5EF4-FFF2-40B4-BE49-F238E27FC236}">
                <a16:creationId xmlns:a16="http://schemas.microsoft.com/office/drawing/2014/main" id="{A9A076E9-D74D-4C39-AFBF-6FC5245DD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2230438"/>
            <a:ext cx="8128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       </a:t>
            </a:r>
            <a:r>
              <a:rPr lang="en-US" altLang="zh-TW" sz="1800">
                <a:latin typeface="Arial" panose="020B0604020202020204" pitchFamily="34" charset="0"/>
              </a:rPr>
              <a:t>background: linear-gradient(to right, orange, yellow, green);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       </a:t>
            </a:r>
            <a:r>
              <a:rPr lang="en-US" altLang="zh-TW" sz="1800">
                <a:latin typeface="Arial" panose="020B0604020202020204" pitchFamily="34" charset="0"/>
              </a:rPr>
              <a:t>background: linear-gradient(to top left, black, green, #3f3);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       </a:t>
            </a:r>
            <a:r>
              <a:rPr lang="en-US" altLang="zh-TW" sz="1800">
                <a:latin typeface="Arial" panose="020B0604020202020204" pitchFamily="34" charset="0"/>
              </a:rPr>
              <a:t>background: linear-gradient(black, #66f);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       </a:t>
            </a:r>
            <a:r>
              <a:rPr lang="en-US" altLang="zh-TW" sz="1800">
                <a:latin typeface="Arial" panose="020B0604020202020204" pitchFamily="34" charset="0"/>
              </a:rPr>
              <a:t>background: linear-gradient(135deg, cyan, purple);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>
                <a:latin typeface="Arial" panose="020B0604020202020204" pitchFamily="34" charset="0"/>
              </a:rPr>
              <a:t>       </a:t>
            </a:r>
            <a:r>
              <a:rPr lang="en-US" altLang="zh-TW" sz="1800">
                <a:latin typeface="Arial" panose="020B0604020202020204" pitchFamily="34" charset="0"/>
              </a:rPr>
              <a:t>background: linear-gradient(to right, rgba(0,255,0,0), rgba(0,255,0,1));</a:t>
            </a:r>
            <a:endParaRPr lang="zh-TW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09AFB2DE-17C1-44CE-BB59-06F180B65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2230438"/>
            <a:ext cx="9763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>
            <a:extLst>
              <a:ext uri="{FF2B5EF4-FFF2-40B4-BE49-F238E27FC236}">
                <a16:creationId xmlns:a16="http://schemas.microsoft.com/office/drawing/2014/main" id="{7CDCD53A-2499-4529-BF36-694361A8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2438400"/>
            <a:ext cx="661987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>
            <a:extLst>
              <a:ext uri="{FF2B5EF4-FFF2-40B4-BE49-F238E27FC236}">
                <a16:creationId xmlns:a16="http://schemas.microsoft.com/office/drawing/2014/main" id="{126795F3-A204-4C0B-86EE-781C6A818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3251200"/>
            <a:ext cx="5016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>
            <a:extLst>
              <a:ext uri="{FF2B5EF4-FFF2-40B4-BE49-F238E27FC236}">
                <a16:creationId xmlns:a16="http://schemas.microsoft.com/office/drawing/2014/main" id="{3E7F3224-E280-4D60-B82D-2FE62A8E3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3832225"/>
            <a:ext cx="5159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6">
            <a:extLst>
              <a:ext uri="{FF2B5EF4-FFF2-40B4-BE49-F238E27FC236}">
                <a16:creationId xmlns:a16="http://schemas.microsoft.com/office/drawing/2014/main" id="{836994F8-189A-4CA0-B280-83B90CEBA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8"/>
          <a:stretch>
            <a:fillRect/>
          </a:stretch>
        </p:blipFill>
        <p:spPr bwMode="auto">
          <a:xfrm>
            <a:off x="6788150" y="4900613"/>
            <a:ext cx="17668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>
            <a:extLst>
              <a:ext uri="{FF2B5EF4-FFF2-40B4-BE49-F238E27FC236}">
                <a16:creationId xmlns:a16="http://schemas.microsoft.com/office/drawing/2014/main" id="{3A1EDE7A-CAC1-4BEA-979F-4D3213C01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顏色與背景的屬性</a:t>
            </a:r>
          </a:p>
        </p:txBody>
      </p:sp>
      <p:sp>
        <p:nvSpPr>
          <p:cNvPr id="14339" name="內容版面配置區 2">
            <a:extLst>
              <a:ext uri="{FF2B5EF4-FFF2-40B4-BE49-F238E27FC236}">
                <a16:creationId xmlns:a16="http://schemas.microsoft.com/office/drawing/2014/main" id="{90EA6ACD-1DA6-400B-AD88-3E6A9A427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50" y="1417638"/>
            <a:ext cx="8358188" cy="48260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color				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文字顏色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background-color	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設定元素之背景顏色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background-image	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背景影像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background-repeat	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背景影像重複方式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background-position	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背景影像位置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background-attachment	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固定背景影像位置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background-size		 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背景影像大小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background-origin		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背景影像起始點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background-clip		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背景範圍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background-blend-mode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多重背景混和模式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background			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設定背景之所有屬性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>
            <a:extLst>
              <a:ext uri="{FF2B5EF4-FFF2-40B4-BE49-F238E27FC236}">
                <a16:creationId xmlns:a16="http://schemas.microsoft.com/office/drawing/2014/main" id="{7013F5C5-944E-4E4E-9564-2A60BE7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CSS3 Gradients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9FC590-6FEB-44EE-A63D-4BF424FC4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3" y="1574800"/>
            <a:ext cx="8229600" cy="4686300"/>
          </a:xfrm>
        </p:spPr>
        <p:txBody>
          <a:bodyPr/>
          <a:lstStyle/>
          <a:p>
            <a:pPr>
              <a:defRPr/>
            </a:pP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Repeating a linear-gradient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altLang="zh-TW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Radial Gradient</a:t>
            </a:r>
          </a:p>
          <a:p>
            <a:pPr>
              <a:defRPr/>
            </a:pP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zh-TW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zh-TW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Repeating a radial-gradient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4FE35E52-88DC-4441-9B5C-AC97EA84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1812925"/>
            <a:ext cx="76358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矩形 3">
            <a:extLst>
              <a:ext uri="{FF2B5EF4-FFF2-40B4-BE49-F238E27FC236}">
                <a16:creationId xmlns:a16="http://schemas.microsoft.com/office/drawing/2014/main" id="{F935D1A6-0D55-4300-B570-7E97208C7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38" y="2165350"/>
            <a:ext cx="750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cs typeface="Arial" panose="020B0604020202020204" pitchFamily="34" charset="0"/>
              </a:rPr>
              <a:t>background: repeating-linear-gradient(red, yellow 10%, green 20%);</a:t>
            </a:r>
          </a:p>
        </p:txBody>
      </p:sp>
      <p:sp>
        <p:nvSpPr>
          <p:cNvPr id="34822" name="矩形 4">
            <a:extLst>
              <a:ext uri="{FF2B5EF4-FFF2-40B4-BE49-F238E27FC236}">
                <a16:creationId xmlns:a16="http://schemas.microsoft.com/office/drawing/2014/main" id="{E803C8AD-73F9-4237-BC1F-9863211FE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3525838"/>
            <a:ext cx="5816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background: radial-gradient(red, yellow, green);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background: radial-gradient(</a:t>
            </a:r>
            <a:r>
              <a:rPr lang="en-US" altLang="zh-TW" sz="1800" b="1">
                <a:solidFill>
                  <a:srgbClr val="FF0000"/>
                </a:solidFill>
                <a:latin typeface="Arial" panose="020B0604020202020204" pitchFamily="34" charset="0"/>
              </a:rPr>
              <a:t>circle</a:t>
            </a:r>
            <a:r>
              <a:rPr lang="en-US" altLang="zh-TW" sz="1800">
                <a:latin typeface="Arial" panose="020B0604020202020204" pitchFamily="34" charset="0"/>
              </a:rPr>
              <a:t>, red, yellow, green);</a:t>
            </a:r>
          </a:p>
        </p:txBody>
      </p:sp>
      <p:pic>
        <p:nvPicPr>
          <p:cNvPr id="34823" name="Picture 4">
            <a:extLst>
              <a:ext uri="{FF2B5EF4-FFF2-40B4-BE49-F238E27FC236}">
                <a16:creationId xmlns:a16="http://schemas.microsoft.com/office/drawing/2014/main" id="{D766FA7F-E31C-44C7-8CBC-FD19FB37D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3432175"/>
            <a:ext cx="10795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5">
            <a:extLst>
              <a:ext uri="{FF2B5EF4-FFF2-40B4-BE49-F238E27FC236}">
                <a16:creationId xmlns:a16="http://schemas.microsoft.com/office/drawing/2014/main" id="{B003D1F8-946B-4FBD-A31C-2A01A7BC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3975100"/>
            <a:ext cx="10826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矩形 5">
            <a:extLst>
              <a:ext uri="{FF2B5EF4-FFF2-40B4-BE49-F238E27FC236}">
                <a16:creationId xmlns:a16="http://schemas.microsoft.com/office/drawing/2014/main" id="{6F85F179-7DF8-4A28-BDD8-1A8518CCE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5194300"/>
            <a:ext cx="707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repeating-radial-gradient(red, yellow 10%, green 15%); 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34826" name="Picture 6">
            <a:extLst>
              <a:ext uri="{FF2B5EF4-FFF2-40B4-BE49-F238E27FC236}">
                <a16:creationId xmlns:a16="http://schemas.microsoft.com/office/drawing/2014/main" id="{327F0274-2CD6-4902-B008-4D1B9E4FA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5072063"/>
            <a:ext cx="84931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文字方塊 10">
            <a:extLst>
              <a:ext uri="{FF2B5EF4-FFF2-40B4-BE49-F238E27FC236}">
                <a16:creationId xmlns:a16="http://schemas.microsoft.com/office/drawing/2014/main" id="{62F00CAC-7616-4BB0-A70A-0CFD99FD4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1536700"/>
            <a:ext cx="149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Arial" panose="020B0604020202020204" pitchFamily="34" charset="0"/>
              </a:rPr>
              <a:t>Stop at 10%</a:t>
            </a:r>
            <a:endParaRPr lang="zh-TW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D009A05A-1EA8-4C58-9474-194C726770CB}"/>
              </a:ext>
            </a:extLst>
          </p:cNvPr>
          <p:cNvSpPr/>
          <p:nvPr/>
        </p:nvSpPr>
        <p:spPr>
          <a:xfrm rot="1234984">
            <a:off x="6069519" y="1905895"/>
            <a:ext cx="150920" cy="18567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>
            <a:extLst>
              <a:ext uri="{FF2B5EF4-FFF2-40B4-BE49-F238E27FC236}">
                <a16:creationId xmlns:a16="http://schemas.microsoft.com/office/drawing/2014/main" id="{57F39902-3971-4C63-B11F-BB0AF188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/>
              <a:t>Transparency + Background Image</a:t>
            </a:r>
          </a:p>
        </p:txBody>
      </p:sp>
      <p:pic>
        <p:nvPicPr>
          <p:cNvPr id="35843" name="Picture 7">
            <a:extLst>
              <a:ext uri="{FF2B5EF4-FFF2-40B4-BE49-F238E27FC236}">
                <a16:creationId xmlns:a16="http://schemas.microsoft.com/office/drawing/2014/main" id="{63D2AF36-C199-48A5-9C9A-661F62BFD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94188"/>
            <a:ext cx="4595813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 descr="D:\course\www\lab\pm\ncnu.png">
            <a:extLst>
              <a:ext uri="{FF2B5EF4-FFF2-40B4-BE49-F238E27FC236}">
                <a16:creationId xmlns:a16="http://schemas.microsoft.com/office/drawing/2014/main" id="{132DED72-B2D3-41EB-BA10-6D0441D3F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4437063"/>
            <a:ext cx="26828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矩形 4">
            <a:extLst>
              <a:ext uri="{FF2B5EF4-FFF2-40B4-BE49-F238E27FC236}">
                <a16:creationId xmlns:a16="http://schemas.microsoft.com/office/drawing/2014/main" id="{F9FB24B8-88D2-410D-9F09-A1D08057C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1439863"/>
            <a:ext cx="90249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#banner {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background-image: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  </a:t>
            </a:r>
            <a:r>
              <a:rPr lang="en-US" altLang="zh-TW" sz="1600" b="1" dirty="0">
                <a:latin typeface="Arial" panose="020B0604020202020204" pitchFamily="34" charset="0"/>
              </a:rPr>
              <a:t>linear-gradient(to right, </a:t>
            </a:r>
            <a:r>
              <a:rPr lang="en-US" altLang="zh-TW" sz="1600" b="1" dirty="0" err="1">
                <a:latin typeface="Arial" panose="020B0604020202020204" pitchFamily="34" charset="0"/>
              </a:rPr>
              <a:t>rgba</a:t>
            </a:r>
            <a:r>
              <a:rPr lang="en-US" altLang="zh-TW" sz="1600" b="1" dirty="0">
                <a:latin typeface="Arial" panose="020B0604020202020204" pitchFamily="34" charset="0"/>
              </a:rPr>
              <a:t>(16,64,0,1), </a:t>
            </a:r>
            <a:r>
              <a:rPr lang="en-US" altLang="zh-TW" sz="1600" b="1" dirty="0" err="1">
                <a:latin typeface="Arial" panose="020B0604020202020204" pitchFamily="34" charset="0"/>
              </a:rPr>
              <a:t>rgba</a:t>
            </a:r>
            <a:r>
              <a:rPr lang="en-US" altLang="zh-TW" sz="1600" b="1" dirty="0">
                <a:latin typeface="Arial" panose="020B0604020202020204" pitchFamily="34" charset="0"/>
              </a:rPr>
              <a:t>(16,64,0,1) 65%, </a:t>
            </a:r>
            <a:r>
              <a:rPr lang="en-US" altLang="zh-TW" sz="1600" b="1" dirty="0" err="1">
                <a:latin typeface="Arial" panose="020B0604020202020204" pitchFamily="34" charset="0"/>
              </a:rPr>
              <a:t>rgba</a:t>
            </a:r>
            <a:r>
              <a:rPr lang="en-US" altLang="zh-TW" sz="1600" b="1" dirty="0">
                <a:latin typeface="Arial" panose="020B0604020202020204" pitchFamily="34" charset="0"/>
              </a:rPr>
              <a:t>(0,0,0,0)), </a:t>
            </a:r>
            <a:r>
              <a:rPr lang="en-US" altLang="zh-TW" sz="1600" b="1" dirty="0" err="1">
                <a:latin typeface="Arial" panose="020B0604020202020204" pitchFamily="34" charset="0"/>
              </a:rPr>
              <a:t>url</a:t>
            </a:r>
            <a:r>
              <a:rPr lang="en-US" altLang="zh-TW" sz="1600" b="1" dirty="0">
                <a:latin typeface="Arial" panose="020B0604020202020204" pitchFamily="34" charset="0"/>
              </a:rPr>
              <a:t>(ncnu.png);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background-repeat: no-repeat;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background-color: </a:t>
            </a:r>
            <a:r>
              <a:rPr lang="en-US" altLang="zh-TW" sz="1800" dirty="0" err="1">
                <a:latin typeface="Arial" panose="020B0604020202020204" pitchFamily="34" charset="0"/>
              </a:rPr>
              <a:t>darkOliveGreen</a:t>
            </a:r>
            <a:r>
              <a:rPr lang="en-US" altLang="zh-TW" sz="1800" dirty="0">
                <a:latin typeface="Arial" panose="020B0604020202020204" pitchFamily="34" charset="0"/>
              </a:rPr>
              <a:t>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background-position: right center;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35846" name="文字方塊 5">
            <a:extLst>
              <a:ext uri="{FF2B5EF4-FFF2-40B4-BE49-F238E27FC236}">
                <a16:creationId xmlns:a16="http://schemas.microsoft.com/office/drawing/2014/main" id="{59502CD0-98B5-4D9D-955D-DB1505D3E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863" y="3817938"/>
            <a:ext cx="113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ncnu.png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35847" name="文字方塊 6">
            <a:extLst>
              <a:ext uri="{FF2B5EF4-FFF2-40B4-BE49-F238E27FC236}">
                <a16:creationId xmlns:a16="http://schemas.microsoft.com/office/drawing/2014/main" id="{135DE280-1148-4694-872D-95A7BFA1C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843338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</a:rPr>
              <a:t>&lt;div id="banner"&gt;    &lt;/div&gt;</a:t>
            </a: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35848" name="文字方塊 1">
            <a:extLst>
              <a:ext uri="{FF2B5EF4-FFF2-40B4-BE49-F238E27FC236}">
                <a16:creationId xmlns:a16="http://schemas.microsoft.com/office/drawing/2014/main" id="{48E00932-C41A-46DB-A501-F1B07657A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850" y="1482725"/>
            <a:ext cx="149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Arial" panose="020B0604020202020204" pitchFamily="34" charset="0"/>
              </a:rPr>
              <a:t>Stop at 65%</a:t>
            </a:r>
            <a:endParaRPr lang="zh-TW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箭號: 向下 2">
            <a:extLst>
              <a:ext uri="{FF2B5EF4-FFF2-40B4-BE49-F238E27FC236}">
                <a16:creationId xmlns:a16="http://schemas.microsoft.com/office/drawing/2014/main" id="{A1634DE9-24C5-4591-94F4-3047D0D0168B}"/>
              </a:ext>
            </a:extLst>
          </p:cNvPr>
          <p:cNvSpPr/>
          <p:nvPr/>
        </p:nvSpPr>
        <p:spPr>
          <a:xfrm rot="1234984">
            <a:off x="5948039" y="1847315"/>
            <a:ext cx="150920" cy="18567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>
            <a:extLst>
              <a:ext uri="{FF2B5EF4-FFF2-40B4-BE49-F238E27FC236}">
                <a16:creationId xmlns:a16="http://schemas.microsoft.com/office/drawing/2014/main" id="{283D100D-8D2A-4F51-A980-F253B32E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 </a:t>
            </a:r>
            <a:r>
              <a:rPr lang="zh-TW" altLang="en-US"/>
              <a:t>不透明度 </a:t>
            </a:r>
            <a:r>
              <a:rPr lang="en-US" altLang="zh-TW"/>
              <a:t>opacity</a:t>
            </a:r>
            <a:endParaRPr lang="zh-TW" altLang="en-US"/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33FBA577-926B-41DA-B6C0-2CC72239D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335213"/>
            <a:ext cx="8561388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05791F58-48BA-4D5C-8C95-D2EBDF7AE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606800"/>
            <a:ext cx="37306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id="{971B334E-BC92-439F-8B3A-753CDF59E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3638550"/>
            <a:ext cx="3684587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>
            <a:extLst>
              <a:ext uri="{FF2B5EF4-FFF2-40B4-BE49-F238E27FC236}">
                <a16:creationId xmlns:a16="http://schemas.microsoft.com/office/drawing/2014/main" id="{778F07AE-7B3D-4B0F-B15A-D77BD04E4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790575"/>
            <a:ext cx="373062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矩形 3">
            <a:extLst>
              <a:ext uri="{FF2B5EF4-FFF2-40B4-BE49-F238E27FC236}">
                <a16:creationId xmlns:a16="http://schemas.microsoft.com/office/drawing/2014/main" id="{AA94FF7E-7399-438F-8F86-903113DC1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8" y="266700"/>
            <a:ext cx="7710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  <a:hlinkClick r:id="rId5"/>
              </a:rPr>
              <a:t>https://ycchen.im.ncnu.edu.tw/www2011/lab/opacity.zip</a:t>
            </a:r>
            <a:endParaRPr lang="zh-TW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>
            <a:extLst>
              <a:ext uri="{FF2B5EF4-FFF2-40B4-BE49-F238E27FC236}">
                <a16:creationId xmlns:a16="http://schemas.microsoft.com/office/drawing/2014/main" id="{163FB1F6-19FA-4940-A878-4847553B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文字顏色</a:t>
            </a:r>
            <a:r>
              <a:rPr lang="en-US" altLang="zh-TW"/>
              <a:t>(color)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2AE826-F926-4067-8DC5-70E641C67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428750"/>
            <a:ext cx="8429625" cy="2000250"/>
          </a:xfrm>
          <a:solidFill>
            <a:schemeClr val="tx2">
              <a:lumMod val="10000"/>
              <a:lumOff val="90000"/>
            </a:schemeClr>
          </a:solidFill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&lt;p style="color: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red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;"&gt;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文字的顏色是紅色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(red)&lt;/p&gt;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&lt;p style="color: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#00FF00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;"&gt;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文字的顏色是綠色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(#00FF00)&lt;/p&gt;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&lt;p style="color: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#00F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;"&gt;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文字的顏色是藍色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(#00F)&lt;/p&gt;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&lt;p style="color: </a:t>
            </a:r>
            <a:r>
              <a:rPr lang="en-US" altLang="zh-TW" sz="20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rgb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(255,0,0)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;"&gt;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文字的顏色是紅色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rgb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(255,0,0)&lt;/p&gt;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&lt;p style="color: </a:t>
            </a:r>
            <a:r>
              <a:rPr lang="en-US" altLang="zh-TW" sz="20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rgb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(0%,100%,0%)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;"&gt;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文字的顏色是綠色   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rgb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(0%,100%,0%)&lt;/p&gt;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364" name="Picture 6">
            <a:extLst>
              <a:ext uri="{FF2B5EF4-FFF2-40B4-BE49-F238E27FC236}">
                <a16:creationId xmlns:a16="http://schemas.microsoft.com/office/drawing/2014/main" id="{47A42A78-34F6-4A8E-A7D2-54266195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3208338"/>
            <a:ext cx="41243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F750DFFF-37FE-417A-90FC-7E1A21FE6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0" b="23407"/>
          <a:stretch>
            <a:fillRect/>
          </a:stretch>
        </p:blipFill>
        <p:spPr bwMode="auto">
          <a:xfrm>
            <a:off x="2386013" y="3294063"/>
            <a:ext cx="4387850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標題 1">
            <a:extLst>
              <a:ext uri="{FF2B5EF4-FFF2-40B4-BE49-F238E27FC236}">
                <a16:creationId xmlns:a16="http://schemas.microsoft.com/office/drawing/2014/main" id="{A9DF66FB-0684-4276-9BB8-A09A647CD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背景顏色</a:t>
            </a:r>
            <a:r>
              <a:rPr lang="en-US" altLang="zh-TW"/>
              <a:t>(background-color)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EFF569-0169-4DEF-8AB2-E052E0C9B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428750"/>
            <a:ext cx="8643938" cy="1714500"/>
          </a:xfrm>
          <a:solidFill>
            <a:schemeClr val="tx2">
              <a:lumMod val="10000"/>
              <a:lumOff val="9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&lt;p style="background-color: aqua;"&gt;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背景顏色是碧綠色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&lt;/p&gt;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&lt;p style="background-color: #C0C0C0;"&gt;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背景顏色是銀灰色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&lt;/p&gt;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&lt;p style="background-color: #FF0;"&gt;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背景顏色是黃色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&lt;/p&gt;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&lt;p style="background-color: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rgb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(0,255,255);"&gt;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背景顏色是碧綠色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&lt;/p&gt;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&lt;p style="background-color: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rgb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(75%,75%,75%);"&gt;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背景顏色是銀灰色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&lt;/p&gt;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2BB42FD3-4763-4FB0-B6F9-68C0CEF6B896}"/>
              </a:ext>
            </a:extLst>
          </p:cNvPr>
          <p:cNvSpPr/>
          <p:nvPr/>
        </p:nvSpPr>
        <p:spPr>
          <a:xfrm>
            <a:off x="627529" y="2447365"/>
            <a:ext cx="1192306" cy="16226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7413" name="標題 1">
            <a:extLst>
              <a:ext uri="{FF2B5EF4-FFF2-40B4-BE49-F238E27FC236}">
                <a16:creationId xmlns:a16="http://schemas.microsoft.com/office/drawing/2014/main" id="{48449C50-DA61-4139-B458-0A20A8463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背景影像</a:t>
            </a:r>
            <a:r>
              <a:rPr lang="en-US" altLang="zh-TW"/>
              <a:t>(background-image)</a:t>
            </a:r>
            <a:endParaRPr lang="zh-TW" altLang="en-US"/>
          </a:p>
        </p:txBody>
      </p:sp>
      <p:sp>
        <p:nvSpPr>
          <p:cNvPr id="17414" name="文字方塊 6">
            <a:extLst>
              <a:ext uri="{FF2B5EF4-FFF2-40B4-BE49-F238E27FC236}">
                <a16:creationId xmlns:a16="http://schemas.microsoft.com/office/drawing/2014/main" id="{73DB0D17-DC5C-4486-B26C-6D3E34165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508375"/>
            <a:ext cx="903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solidFill>
                  <a:schemeClr val="bg1"/>
                </a:solidFill>
              </a:rPr>
              <a:t>bg1.jpg</a:t>
            </a:r>
            <a:endParaRPr kumimoji="0" lang="zh-TW" altLang="en-US" sz="180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077047A-7521-4202-AD23-99D1B2B7AFAF}"/>
              </a:ext>
            </a:extLst>
          </p:cNvPr>
          <p:cNvSpPr/>
          <p:nvPr/>
        </p:nvSpPr>
        <p:spPr>
          <a:xfrm>
            <a:off x="642938" y="1428750"/>
            <a:ext cx="7643812" cy="7080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latin typeface="+mn-lt"/>
                <a:ea typeface="+mn-ea"/>
              </a:rPr>
              <a:t>body {background-image: </a:t>
            </a:r>
            <a:r>
              <a:rPr kumimoji="0" lang="en-US" altLang="zh-TW" sz="2000" dirty="0" err="1">
                <a:latin typeface="+mn-lt"/>
                <a:ea typeface="+mn-ea"/>
              </a:rPr>
              <a:t>url</a:t>
            </a:r>
            <a:r>
              <a:rPr kumimoji="0" lang="en-US" altLang="zh-TW" sz="2000" dirty="0">
                <a:latin typeface="+mn-lt"/>
                <a:ea typeface="+mn-ea"/>
              </a:rPr>
              <a:t>(bg1.jpg);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latin typeface="+mn-lt"/>
                <a:ea typeface="+mn-ea"/>
              </a:rPr>
              <a:t>…}</a:t>
            </a:r>
          </a:p>
        </p:txBody>
      </p:sp>
      <p:pic>
        <p:nvPicPr>
          <p:cNvPr id="17416" name="Picture 9">
            <a:extLst>
              <a:ext uri="{FF2B5EF4-FFF2-40B4-BE49-F238E27FC236}">
                <a16:creationId xmlns:a16="http://schemas.microsoft.com/office/drawing/2014/main" id="{CD87BA2C-3ADB-4723-A329-8E06CAA69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/>
          <a:stretch>
            <a:fillRect/>
          </a:stretch>
        </p:blipFill>
        <p:spPr bwMode="auto">
          <a:xfrm>
            <a:off x="2055813" y="2438400"/>
            <a:ext cx="67151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C:\course\www\cssExample\WebProg\bg1.jpg">
            <a:extLst>
              <a:ext uri="{FF2B5EF4-FFF2-40B4-BE49-F238E27FC236}">
                <a16:creationId xmlns:a16="http://schemas.microsoft.com/office/drawing/2014/main" id="{150246F9-98F4-454F-BB69-366D9EA56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2794000"/>
            <a:ext cx="5429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2C401425-CFD7-42F2-B82B-6E6761A7720F}"/>
              </a:ext>
            </a:extLst>
          </p:cNvPr>
          <p:cNvSpPr/>
          <p:nvPr/>
        </p:nvSpPr>
        <p:spPr>
          <a:xfrm>
            <a:off x="439738" y="2428875"/>
            <a:ext cx="8237537" cy="368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9459" name="標題 1">
            <a:extLst>
              <a:ext uri="{FF2B5EF4-FFF2-40B4-BE49-F238E27FC236}">
                <a16:creationId xmlns:a16="http://schemas.microsoft.com/office/drawing/2014/main" id="{981F8157-C4A4-4DAB-B53E-60208762A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3600"/>
              <a:t>背景影像重複方式</a:t>
            </a:r>
            <a:r>
              <a:rPr lang="en-US" altLang="zh-TW" sz="3600"/>
              <a:t>(background-repeat)</a:t>
            </a:r>
            <a:endParaRPr lang="zh-TW" altLang="en-US" sz="360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51486F-9EF1-4657-8457-0BAF9B3C6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060450"/>
            <a:ext cx="8210550" cy="1357313"/>
          </a:xfrm>
          <a:solidFill>
            <a:schemeClr val="tx2">
              <a:lumMod val="10000"/>
              <a:lumOff val="90000"/>
            </a:schemeClr>
          </a:solidFill>
          <a:ln>
            <a:solidFill>
              <a:srgbClr val="00B050"/>
            </a:solidFill>
          </a:ln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400" dirty="0"/>
              <a:t>h2 {</a:t>
            </a:r>
            <a:r>
              <a:rPr lang="zh-TW" altLang="en-US" sz="2400" dirty="0"/>
              <a:t> </a:t>
            </a:r>
            <a:endParaRPr lang="en-US" altLang="zh-TW" sz="2400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400" dirty="0"/>
              <a:t>background-image: </a:t>
            </a:r>
            <a:r>
              <a:rPr lang="en-US" altLang="zh-TW" sz="2400" dirty="0" err="1"/>
              <a:t>url</a:t>
            </a:r>
            <a:r>
              <a:rPr lang="en-US" altLang="zh-TW" sz="2400" dirty="0"/>
              <a:t>(h-bg.jpg);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400" dirty="0"/>
              <a:t>background-repeat: repeat-y;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400" dirty="0"/>
              <a:t>… }</a:t>
            </a:r>
            <a:endParaRPr lang="zh-TW" altLang="en-US" sz="2400" dirty="0"/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6EAB4924-1C7F-449B-B28A-882EA3D04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2582863"/>
            <a:ext cx="6018213" cy="7143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矩形 5">
            <a:extLst>
              <a:ext uri="{FF2B5EF4-FFF2-40B4-BE49-F238E27FC236}">
                <a16:creationId xmlns:a16="http://schemas.microsoft.com/office/drawing/2014/main" id="{D7E34341-3FF2-4EF0-B32E-1EB0DF383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419350"/>
            <a:ext cx="1017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</a:rPr>
              <a:t>h-bg.jpg</a:t>
            </a:r>
            <a:endParaRPr lang="zh-TW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9463" name="Picture 7">
            <a:extLst>
              <a:ext uri="{FF2B5EF4-FFF2-40B4-BE49-F238E27FC236}">
                <a16:creationId xmlns:a16="http://schemas.microsoft.com/office/drawing/2014/main" id="{6170C2CC-6D83-4E0C-8835-5F252C254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16714" r="3563" b="9979"/>
          <a:stretch>
            <a:fillRect/>
          </a:stretch>
        </p:blipFill>
        <p:spPr bwMode="auto">
          <a:xfrm>
            <a:off x="1444625" y="3001963"/>
            <a:ext cx="6354763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E1D96DC-0CD6-4DFA-8E84-4642F9890B8D}"/>
              </a:ext>
            </a:extLst>
          </p:cNvPr>
          <p:cNvSpPr txBox="1">
            <a:spLocks/>
          </p:cNvSpPr>
          <p:nvPr/>
        </p:nvSpPr>
        <p:spPr>
          <a:xfrm>
            <a:off x="428625" y="285750"/>
            <a:ext cx="8229600" cy="135731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B050"/>
            </a:solidFill>
          </a:ln>
        </p:spPr>
        <p:txBody>
          <a:bodyPr>
            <a:normAutofit fontScale="85000" lnSpcReduction="2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kumimoji="0" lang="en-US" altLang="zh-TW" sz="2400" dirty="0">
                <a:latin typeface="+mn-lt"/>
                <a:ea typeface="+mn-ea"/>
              </a:rPr>
              <a:t>div  {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kumimoji="0" lang="en-US" altLang="zh-TW" sz="2400" dirty="0">
                <a:latin typeface="+mn-lt"/>
                <a:ea typeface="+mn-ea"/>
              </a:rPr>
              <a:t>background-image: </a:t>
            </a:r>
            <a:r>
              <a:rPr kumimoji="0" lang="en-US" altLang="zh-TW" sz="2400" dirty="0" err="1">
                <a:latin typeface="+mn-lt"/>
                <a:ea typeface="+mn-ea"/>
              </a:rPr>
              <a:t>url</a:t>
            </a:r>
            <a:r>
              <a:rPr kumimoji="0" lang="en-US" altLang="zh-TW" sz="2400" dirty="0">
                <a:latin typeface="+mn-lt"/>
                <a:ea typeface="+mn-ea"/>
              </a:rPr>
              <a:t>(v-bg.jpg);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kumimoji="0" lang="en-US" altLang="zh-TW" sz="2400" dirty="0">
                <a:latin typeface="+mn-lt"/>
                <a:ea typeface="+mn-ea"/>
              </a:rPr>
              <a:t>background-repeat: repeat-x;"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kumimoji="0" lang="en-US" altLang="zh-TW" sz="2400" dirty="0">
                <a:latin typeface="+mn-lt"/>
                <a:ea typeface="+mn-ea"/>
              </a:rPr>
              <a:t>… }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kumimoji="0" lang="zh-TW" altLang="en-US" sz="2400" dirty="0">
              <a:latin typeface="+mn-lt"/>
              <a:ea typeface="+mn-ea"/>
            </a:endParaRP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5AA1354C-1040-4556-BB77-AD51ED92E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17072" r="4205" b="1791"/>
          <a:stretch>
            <a:fillRect/>
          </a:stretch>
        </p:blipFill>
        <p:spPr bwMode="auto">
          <a:xfrm>
            <a:off x="1601788" y="1739900"/>
            <a:ext cx="6859587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>
            <a:extLst>
              <a:ext uri="{FF2B5EF4-FFF2-40B4-BE49-F238E27FC236}">
                <a16:creationId xmlns:a16="http://schemas.microsoft.com/office/drawing/2014/main" id="{0ECB0315-252F-46CC-AAC9-ED70E5ED9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2112963"/>
            <a:ext cx="84138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矩形 6">
            <a:extLst>
              <a:ext uri="{FF2B5EF4-FFF2-40B4-BE49-F238E27FC236}">
                <a16:creationId xmlns:a16="http://schemas.microsoft.com/office/drawing/2014/main" id="{712D1F1A-218E-4662-B56E-48AC0816C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" y="1944688"/>
            <a:ext cx="100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latin typeface="Arial" panose="020B0604020202020204" pitchFamily="34" charset="0"/>
              </a:rPr>
              <a:t>v-bg.jpg</a:t>
            </a:r>
            <a:endParaRPr lang="zh-TW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DF4E01CB-89CE-4605-AA90-47A07E088201}"/>
              </a:ext>
            </a:extLst>
          </p:cNvPr>
          <p:cNvSpPr txBox="1">
            <a:spLocks/>
          </p:cNvSpPr>
          <p:nvPr/>
        </p:nvSpPr>
        <p:spPr>
          <a:xfrm>
            <a:off x="371475" y="261938"/>
            <a:ext cx="8229600" cy="13573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body {background-image: </a:t>
            </a:r>
            <a:r>
              <a:rPr kumimoji="0"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url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(sunFlower.jpg);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background-repeat: no-repeat;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 }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50000"/>
              <a:buFont typeface="Wingdings 2"/>
              <a:buNone/>
              <a:defRPr/>
            </a:pPr>
            <a:endParaRPr kumimoji="0"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DB3A5864-D3D5-4958-91B7-44A0FAD54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/>
          <a:stretch>
            <a:fillRect/>
          </a:stretch>
        </p:blipFill>
        <p:spPr bwMode="auto">
          <a:xfrm>
            <a:off x="546100" y="1912938"/>
            <a:ext cx="78549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6FFAE2-EFA9-4FA3-8E0B-403301637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背景影像位置</a:t>
            </a:r>
            <a:r>
              <a:rPr lang="en-US" altLang="zh-TW" dirty="0"/>
              <a:t>(background-position)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F928BF-D961-478C-9988-337AE1EA3AAF}"/>
              </a:ext>
            </a:extLst>
          </p:cNvPr>
          <p:cNvSpPr/>
          <p:nvPr/>
        </p:nvSpPr>
        <p:spPr>
          <a:xfrm>
            <a:off x="1554163" y="2336800"/>
            <a:ext cx="6143625" cy="39290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22532" name="Picture 2" descr="sf027 * 720 x 540 * (310KB)">
            <a:hlinkClick r:id="rId2" tooltip="sf027 * 720 x 540 * (310KB)"/>
            <a:extLst>
              <a:ext uri="{FF2B5EF4-FFF2-40B4-BE49-F238E27FC236}">
                <a16:creationId xmlns:a16="http://schemas.microsoft.com/office/drawing/2014/main" id="{A872062D-273B-4CD3-991F-3E5481FBD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347913"/>
            <a:ext cx="10715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sf027 * 720 x 540 * (310KB)">
            <a:hlinkClick r:id="rId2" tooltip="sf027 * 720 x 540 * (310KB)"/>
            <a:extLst>
              <a:ext uri="{FF2B5EF4-FFF2-40B4-BE49-F238E27FC236}">
                <a16:creationId xmlns:a16="http://schemas.microsoft.com/office/drawing/2014/main" id="{D2DFF9D5-EFE3-4F5D-B763-A2A969318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5410200"/>
            <a:ext cx="10715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 descr="sf027 * 720 x 540 * (310KB)">
            <a:hlinkClick r:id="rId2" tooltip="sf027 * 720 x 540 * (310KB)"/>
            <a:extLst>
              <a:ext uri="{FF2B5EF4-FFF2-40B4-BE49-F238E27FC236}">
                <a16:creationId xmlns:a16="http://schemas.microsoft.com/office/drawing/2014/main" id="{EE6134AE-6467-4757-B073-B5DB3B34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908425"/>
            <a:ext cx="10715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sf027 * 720 x 540 * (310KB)">
            <a:hlinkClick r:id="rId2" tooltip="sf027 * 720 x 540 * (310KB)"/>
            <a:extLst>
              <a:ext uri="{FF2B5EF4-FFF2-40B4-BE49-F238E27FC236}">
                <a16:creationId xmlns:a16="http://schemas.microsoft.com/office/drawing/2014/main" id="{AB5B6794-068B-47FA-9EEC-4E6BBB877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2347913"/>
            <a:ext cx="10715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" descr="sf027 * 720 x 540 * (310KB)">
            <a:hlinkClick r:id="rId2" tooltip="sf027 * 720 x 540 * (310KB)"/>
            <a:extLst>
              <a:ext uri="{FF2B5EF4-FFF2-40B4-BE49-F238E27FC236}">
                <a16:creationId xmlns:a16="http://schemas.microsoft.com/office/drawing/2014/main" id="{898FF13D-C7BF-4776-B67E-A9171A648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5410200"/>
            <a:ext cx="10715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" descr="sf027 * 720 x 540 * (310KB)">
            <a:hlinkClick r:id="rId2" tooltip="sf027 * 720 x 540 * (310KB)"/>
            <a:extLst>
              <a:ext uri="{FF2B5EF4-FFF2-40B4-BE49-F238E27FC236}">
                <a16:creationId xmlns:a16="http://schemas.microsoft.com/office/drawing/2014/main" id="{B08CF5B0-DEB6-4E0E-8A91-2F9EE57AC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3908425"/>
            <a:ext cx="10715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" descr="sf027 * 720 x 540 * (310KB)">
            <a:hlinkClick r:id="rId2" tooltip="sf027 * 720 x 540 * (310KB)"/>
            <a:extLst>
              <a:ext uri="{FF2B5EF4-FFF2-40B4-BE49-F238E27FC236}">
                <a16:creationId xmlns:a16="http://schemas.microsoft.com/office/drawing/2014/main" id="{283957E7-1F7A-45EE-AE81-8F91F530E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2347913"/>
            <a:ext cx="10715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" descr="sf027 * 720 x 540 * (310KB)">
            <a:hlinkClick r:id="rId2" tooltip="sf027 * 720 x 540 * (310KB)"/>
            <a:extLst>
              <a:ext uri="{FF2B5EF4-FFF2-40B4-BE49-F238E27FC236}">
                <a16:creationId xmlns:a16="http://schemas.microsoft.com/office/drawing/2014/main" id="{57752C04-1230-49B2-B79E-A07FCA4E0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5410200"/>
            <a:ext cx="10715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2" descr="sf027 * 720 x 540 * (310KB)">
            <a:hlinkClick r:id="rId2" tooltip="sf027 * 720 x 540 * (310KB)"/>
            <a:extLst>
              <a:ext uri="{FF2B5EF4-FFF2-40B4-BE49-F238E27FC236}">
                <a16:creationId xmlns:a16="http://schemas.microsoft.com/office/drawing/2014/main" id="{DF8488C8-C0F3-45FD-903C-A6228EC06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908425"/>
            <a:ext cx="10715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文字方塊 13">
            <a:extLst>
              <a:ext uri="{FF2B5EF4-FFF2-40B4-BE49-F238E27FC236}">
                <a16:creationId xmlns:a16="http://schemas.microsoft.com/office/drawing/2014/main" id="{A78B4572-01DC-4178-B9C8-E99522E2B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697163"/>
            <a:ext cx="600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/>
              <a:t>top</a:t>
            </a:r>
            <a:endParaRPr kumimoji="0" lang="zh-TW" altLang="en-US" sz="2400"/>
          </a:p>
        </p:txBody>
      </p:sp>
      <p:sp>
        <p:nvSpPr>
          <p:cNvPr id="22542" name="文字方塊 14">
            <a:extLst>
              <a:ext uri="{FF2B5EF4-FFF2-40B4-BE49-F238E27FC236}">
                <a16:creationId xmlns:a16="http://schemas.microsoft.com/office/drawing/2014/main" id="{D83B3C86-FA4B-4823-8363-048074C0C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4073525"/>
            <a:ext cx="1004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/>
              <a:t>center</a:t>
            </a:r>
            <a:endParaRPr kumimoji="0" lang="zh-TW" altLang="en-US" sz="2400"/>
          </a:p>
        </p:txBody>
      </p:sp>
      <p:sp>
        <p:nvSpPr>
          <p:cNvPr id="22543" name="文字方塊 15">
            <a:extLst>
              <a:ext uri="{FF2B5EF4-FFF2-40B4-BE49-F238E27FC236}">
                <a16:creationId xmlns:a16="http://schemas.microsoft.com/office/drawing/2014/main" id="{A8AD72A6-4DA1-4D04-9531-703C69A75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5659438"/>
            <a:ext cx="1101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/>
              <a:t>bottom</a:t>
            </a:r>
            <a:endParaRPr kumimoji="0" lang="zh-TW" altLang="en-US" sz="2400"/>
          </a:p>
        </p:txBody>
      </p:sp>
      <p:sp>
        <p:nvSpPr>
          <p:cNvPr id="22544" name="文字方塊 16">
            <a:extLst>
              <a:ext uri="{FF2B5EF4-FFF2-40B4-BE49-F238E27FC236}">
                <a16:creationId xmlns:a16="http://schemas.microsoft.com/office/drawing/2014/main" id="{420EAD4F-87B9-4237-A30D-3F719D5C5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863725"/>
            <a:ext cx="611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/>
              <a:t>left</a:t>
            </a:r>
            <a:endParaRPr kumimoji="0" lang="zh-TW" altLang="en-US" sz="2400"/>
          </a:p>
        </p:txBody>
      </p:sp>
      <p:sp>
        <p:nvSpPr>
          <p:cNvPr id="22545" name="文字方塊 17">
            <a:extLst>
              <a:ext uri="{FF2B5EF4-FFF2-40B4-BE49-F238E27FC236}">
                <a16:creationId xmlns:a16="http://schemas.microsoft.com/office/drawing/2014/main" id="{73EE649D-C7FC-4116-8AB4-C4085857A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3" y="1817688"/>
            <a:ext cx="1004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/>
              <a:t>center</a:t>
            </a:r>
            <a:endParaRPr kumimoji="0" lang="zh-TW" altLang="en-US" sz="2400"/>
          </a:p>
        </p:txBody>
      </p:sp>
      <p:sp>
        <p:nvSpPr>
          <p:cNvPr id="22546" name="文字方塊 18">
            <a:extLst>
              <a:ext uri="{FF2B5EF4-FFF2-40B4-BE49-F238E27FC236}">
                <a16:creationId xmlns:a16="http://schemas.microsoft.com/office/drawing/2014/main" id="{D5CF09FD-2D58-41AB-83A8-BABDB677B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1828800"/>
            <a:ext cx="768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ß"/>
              <a:defRPr sz="32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Þ"/>
              <a:defRPr sz="28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"/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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anose="05020102010507070707" pitchFamily="18" charset="2"/>
              <a:buChar char=""/>
              <a:defRPr sz="2000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/>
              <a:t>right</a:t>
            </a:r>
            <a:endParaRPr kumimoji="0" lang="zh-TW" altLang="en-US" sz="240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F64CC69-2F9D-44C7-8ACB-897D243A4E2B}"/>
              </a:ext>
            </a:extLst>
          </p:cNvPr>
          <p:cNvSpPr/>
          <p:nvPr/>
        </p:nvSpPr>
        <p:spPr>
          <a:xfrm>
            <a:off x="1550988" y="2338388"/>
            <a:ext cx="1516062" cy="1041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22548" name="Picture 2" descr="sf027 * 720 x 540 * (310KB)">
            <a:hlinkClick r:id="rId2" tooltip="sf027 * 720 x 540 * (310KB)"/>
            <a:extLst>
              <a:ext uri="{FF2B5EF4-FFF2-40B4-BE49-F238E27FC236}">
                <a16:creationId xmlns:a16="http://schemas.microsoft.com/office/drawing/2014/main" id="{28C6265D-3006-498D-8C41-B14803B2E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378200"/>
            <a:ext cx="10715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527</TotalTime>
  <Words>1183</Words>
  <Application>Microsoft Office PowerPoint</Application>
  <PresentationFormat>如螢幕大小 (4:3)</PresentationFormat>
  <Paragraphs>172</Paragraphs>
  <Slides>23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Arial</vt:lpstr>
      <vt:lpstr>新細明體</vt:lpstr>
      <vt:lpstr>Franklin Gothic Medium</vt:lpstr>
      <vt:lpstr>微軟正黑體</vt:lpstr>
      <vt:lpstr>Franklin Gothic Book</vt:lpstr>
      <vt:lpstr>Wingdings 2</vt:lpstr>
      <vt:lpstr>Calibri</vt:lpstr>
      <vt:lpstr>黑体</vt:lpstr>
      <vt:lpstr>Times New Roman</vt:lpstr>
      <vt:lpstr>暗香撲面</vt:lpstr>
      <vt:lpstr>顏色與背景CSS樣式</vt:lpstr>
      <vt:lpstr>顏色與背景的屬性</vt:lpstr>
      <vt:lpstr>文字顏色(color)</vt:lpstr>
      <vt:lpstr>背景顏色(background-color)</vt:lpstr>
      <vt:lpstr>背景影像(background-image)</vt:lpstr>
      <vt:lpstr>背景影像重複方式(background-repeat)</vt:lpstr>
      <vt:lpstr>PowerPoint 簡報</vt:lpstr>
      <vt:lpstr>PowerPoint 簡報</vt:lpstr>
      <vt:lpstr>背景影像位置(background-position)</vt:lpstr>
      <vt:lpstr>PowerPoint 簡報</vt:lpstr>
      <vt:lpstr>PowerPoint 簡報</vt:lpstr>
      <vt:lpstr>固定背景影像位置(background-attachment) </vt:lpstr>
      <vt:lpstr>Multiple Backgrounds</vt:lpstr>
      <vt:lpstr>background</vt:lpstr>
      <vt:lpstr> background properties</vt:lpstr>
      <vt:lpstr>background-origin, background-clip</vt:lpstr>
      <vt:lpstr>PowerPoint 簡報</vt:lpstr>
      <vt:lpstr>CSS3 Gradients</vt:lpstr>
      <vt:lpstr>PowerPoint 簡報</vt:lpstr>
      <vt:lpstr>CSS3 Gradients</vt:lpstr>
      <vt:lpstr>Transparency + Background Image</vt:lpstr>
      <vt:lpstr> 不透明度 opacity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顏色與背景CSS樣式</dc:title>
  <dc:creator>ycchen</dc:creator>
  <cp:lastModifiedBy>Yen-Cheng Chen</cp:lastModifiedBy>
  <cp:revision>49</cp:revision>
  <dcterms:created xsi:type="dcterms:W3CDTF">2009-03-11T13:32:28Z</dcterms:created>
  <dcterms:modified xsi:type="dcterms:W3CDTF">2024-10-15T01:58:34Z</dcterms:modified>
</cp:coreProperties>
</file>