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78" r:id="rId3"/>
    <p:sldId id="258" r:id="rId4"/>
    <p:sldId id="259" r:id="rId5"/>
    <p:sldId id="283" r:id="rId6"/>
    <p:sldId id="257" r:id="rId7"/>
    <p:sldId id="261" r:id="rId8"/>
    <p:sldId id="280" r:id="rId9"/>
    <p:sldId id="260" r:id="rId10"/>
    <p:sldId id="281" r:id="rId11"/>
    <p:sldId id="262" r:id="rId12"/>
    <p:sldId id="263" r:id="rId13"/>
    <p:sldId id="264" r:id="rId14"/>
    <p:sldId id="265" r:id="rId15"/>
    <p:sldId id="266" r:id="rId16"/>
    <p:sldId id="279" r:id="rId17"/>
    <p:sldId id="270" r:id="rId18"/>
    <p:sldId id="267" r:id="rId19"/>
    <p:sldId id="275" r:id="rId20"/>
    <p:sldId id="276" r:id="rId21"/>
    <p:sldId id="268" r:id="rId22"/>
    <p:sldId id="271" r:id="rId23"/>
    <p:sldId id="272" r:id="rId24"/>
    <p:sldId id="273" r:id="rId25"/>
    <p:sldId id="269" r:id="rId26"/>
    <p:sldId id="274" r:id="rId27"/>
    <p:sldId id="277" r:id="rId28"/>
    <p:sldId id="284" r:id="rId29"/>
    <p:sldId id="282" r:id="rId30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D01DFB72-B7BE-4A03-9406-FB118C7116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DFB96DB7-EBAE-4219-AEF2-309AD11AE99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D151B18C-D494-44CE-89BC-7AC1DBF25C5D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4" name="投影片圖像版面配置區 3">
            <a:extLst>
              <a:ext uri="{FF2B5EF4-FFF2-40B4-BE49-F238E27FC236}">
                <a16:creationId xmlns:a16="http://schemas.microsoft.com/office/drawing/2014/main" id="{259A41D9-0D4D-4D69-9BFF-20DF7E87141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01B3002A-22BD-4A85-9054-2D4E2C78AC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4500CBE-5FA7-481D-A1AF-B99B441F950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62BF0BB-68EE-4EEA-A0B1-046739B9AB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FE0B1B7-2E94-46A4-8FDD-F7FF61F57C1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投影片圖像版面配置區 1">
            <a:extLst>
              <a:ext uri="{FF2B5EF4-FFF2-40B4-BE49-F238E27FC236}">
                <a16:creationId xmlns:a16="http://schemas.microsoft.com/office/drawing/2014/main" id="{B1217F82-294F-476F-ABD8-62D1099FB3C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備忘稿版面配置區 2">
            <a:extLst>
              <a:ext uri="{FF2B5EF4-FFF2-40B4-BE49-F238E27FC236}">
                <a16:creationId xmlns:a16="http://schemas.microsoft.com/office/drawing/2014/main" id="{6781C152-35F5-4B21-8032-B09B67A3DD2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38916" name="投影片編號版面配置區 3">
            <a:extLst>
              <a:ext uri="{FF2B5EF4-FFF2-40B4-BE49-F238E27FC236}">
                <a16:creationId xmlns:a16="http://schemas.microsoft.com/office/drawing/2014/main" id="{6BADD249-334E-4E26-8382-B18D1B030E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50F9076E-94E7-4F1A-A363-2EB3521DD881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投影片圖像版面配置區 1">
            <a:extLst>
              <a:ext uri="{FF2B5EF4-FFF2-40B4-BE49-F238E27FC236}">
                <a16:creationId xmlns:a16="http://schemas.microsoft.com/office/drawing/2014/main" id="{675FD1CC-C36E-4D3C-B2D9-CA2B47ADD24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備忘稿版面配置區 2">
            <a:extLst>
              <a:ext uri="{FF2B5EF4-FFF2-40B4-BE49-F238E27FC236}">
                <a16:creationId xmlns:a16="http://schemas.microsoft.com/office/drawing/2014/main" id="{AD580596-28C0-406A-BDA2-D6906CAEBF4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TW" altLang="en-US"/>
          </a:p>
        </p:txBody>
      </p:sp>
      <p:sp>
        <p:nvSpPr>
          <p:cNvPr id="41988" name="投影片編號版面配置區 3">
            <a:extLst>
              <a:ext uri="{FF2B5EF4-FFF2-40B4-BE49-F238E27FC236}">
                <a16:creationId xmlns:a16="http://schemas.microsoft.com/office/drawing/2014/main" id="{F7DBA64E-6F1E-4A43-BD20-8AE003B77F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5E68A7CF-21DF-487D-90D0-D6D168084F58}" type="slidenum">
              <a:rPr lang="zh-TW" altLang="en-US" smtClean="0"/>
              <a:pPr/>
              <a:t>27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01639AFB-C2BF-486C-BED2-6E1619A5390C}"/>
              </a:ext>
            </a:extLst>
          </p:cNvPr>
          <p:cNvSpPr/>
          <p:nvPr/>
        </p:nvSpPr>
        <p:spPr>
          <a:xfrm>
            <a:off x="685800" y="3197225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25DF6B01-BF30-44BE-821A-A93775867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2A200-CE60-4C7A-AC4A-9787FBFC9C83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3B97C943-2BB9-4EE3-8B80-411EFEAB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BA445CAC-3626-40C6-805A-AE5AD288D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9F94C-FCE2-4467-9BA9-B5A7525EA71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3708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AF33759D-38CC-467F-B73B-1993730DFCF3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D5773E49-F4BE-4C18-8918-102F47D47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4F6D6-C5C8-446C-8E7D-1558EDC7C639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D460FF8B-13BC-4D91-9B05-04B4FD3A5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F54FA5DF-686E-4DFA-880D-430670E37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73ED-CC9A-44FA-8361-9C080F4BFBB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1239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96ECE81-D7DE-401F-8B8D-13ABB9DE9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82218-939F-467E-9F4A-2B5D358037A2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4AD41C8-02B7-4AD9-8E4A-29197C4E2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D6A2DDE-E5BC-4C7C-8F28-FF020402F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97CB0-0670-40D1-BFEB-AB79240BC88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8106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CB5235A8-9CAE-4851-814F-43546665FC4D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61C57372-7565-4848-85DB-BA55C7F5B0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025" y="6400800"/>
            <a:ext cx="32004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59DDA-BD11-4045-AB33-D4FB23B5AD8A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DC101405-D9FE-4EBA-8C10-0C34107C8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0825" y="6400800"/>
            <a:ext cx="37338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39B8AD6F-4884-4986-A624-B75854AA1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8FDFC-305D-4AB0-B861-DCF4A17AE2A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7006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94522ECA-D86E-420A-929E-BE03A2F191F9}"/>
              </a:ext>
            </a:extLst>
          </p:cNvPr>
          <p:cNvSpPr/>
          <p:nvPr/>
        </p:nvSpPr>
        <p:spPr>
          <a:xfrm>
            <a:off x="685800" y="3143250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11C39A3B-1787-4C34-BD57-102DACDAB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D270-985B-4652-BCD0-58171ACD7113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BE358C9D-BFDC-4AB8-90D1-5D9EC572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57BE5F7A-7D8A-4549-9F83-0C015B5A7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27619-F4C4-4499-B2D6-5A751F23F9E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2773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8AA94A73-2272-442B-A7AD-276121495363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4">
            <a:extLst>
              <a:ext uri="{FF2B5EF4-FFF2-40B4-BE49-F238E27FC236}">
                <a16:creationId xmlns:a16="http://schemas.microsoft.com/office/drawing/2014/main" id="{D78A5A37-5CDD-4BE0-844D-5F3751210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A36F0-D8C9-4DD4-9815-25C4588A4BE3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7" name="頁尾版面配置區 5">
            <a:extLst>
              <a:ext uri="{FF2B5EF4-FFF2-40B4-BE49-F238E27FC236}">
                <a16:creationId xmlns:a16="http://schemas.microsoft.com/office/drawing/2014/main" id="{9AE859C2-74E3-465F-9B29-F94288672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>
            <a:extLst>
              <a:ext uri="{FF2B5EF4-FFF2-40B4-BE49-F238E27FC236}">
                <a16:creationId xmlns:a16="http://schemas.microsoft.com/office/drawing/2014/main" id="{CC1AD36C-B858-4F2F-AC94-4E2288AE7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23999-8880-4B95-A5A1-F58DC649B8F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4553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4D367C09-56A7-4705-B40E-8DBBAA9962DC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8" name="日期版面配置區 6">
            <a:extLst>
              <a:ext uri="{FF2B5EF4-FFF2-40B4-BE49-F238E27FC236}">
                <a16:creationId xmlns:a16="http://schemas.microsoft.com/office/drawing/2014/main" id="{56A6258A-B0E4-4695-8491-D5E34AA5E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67DD0-4B6D-4451-A0DE-C63F26F06FDA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9" name="頁尾版面配置區 7">
            <a:extLst>
              <a:ext uri="{FF2B5EF4-FFF2-40B4-BE49-F238E27FC236}">
                <a16:creationId xmlns:a16="http://schemas.microsoft.com/office/drawing/2014/main" id="{E26CF75C-4F69-45F1-AB83-988C34FB1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8">
            <a:extLst>
              <a:ext uri="{FF2B5EF4-FFF2-40B4-BE49-F238E27FC236}">
                <a16:creationId xmlns:a16="http://schemas.microsoft.com/office/drawing/2014/main" id="{7EEDC52C-555E-4EC5-99AA-3F2DECB2E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63A9A-6FC9-4284-AA70-93C822BDA22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0734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E93BC779-9412-4D4A-A5EC-FCA87E54E6D3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4" name="日期版面配置區 2">
            <a:extLst>
              <a:ext uri="{FF2B5EF4-FFF2-40B4-BE49-F238E27FC236}">
                <a16:creationId xmlns:a16="http://schemas.microsoft.com/office/drawing/2014/main" id="{7B85EDFC-621F-4E85-B9AF-48A151414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3F511-A006-4D40-8135-537867C31784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5" name="頁尾版面配置區 3">
            <a:extLst>
              <a:ext uri="{FF2B5EF4-FFF2-40B4-BE49-F238E27FC236}">
                <a16:creationId xmlns:a16="http://schemas.microsoft.com/office/drawing/2014/main" id="{D2F8FB8C-FCA7-4F2F-8E9B-0CAF6E8F0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4">
            <a:extLst>
              <a:ext uri="{FF2B5EF4-FFF2-40B4-BE49-F238E27FC236}">
                <a16:creationId xmlns:a16="http://schemas.microsoft.com/office/drawing/2014/main" id="{24DF04D7-A0CF-4C67-98D3-05E28FED6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32DF4-6124-4BBB-8F24-E190D379258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242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1CF04392-1294-435A-A83D-CC6C85107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B03D2-7100-4BB2-B37E-9AFEE17D3991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B0247AE2-93F5-409A-854A-EE337BB7E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05114D6-FC16-4F44-A159-8F9DA8DC0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660BC-3381-45BF-A119-FF0E27A57A7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28375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3B3741CE-79EB-4F83-8CA8-4E815F6BFE3B}"/>
              </a:ext>
            </a:extLst>
          </p:cNvPr>
          <p:cNvSpPr/>
          <p:nvPr/>
        </p:nvSpPr>
        <p:spPr>
          <a:xfrm>
            <a:off x="2786063" y="1054100"/>
            <a:ext cx="5903912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4">
            <a:extLst>
              <a:ext uri="{FF2B5EF4-FFF2-40B4-BE49-F238E27FC236}">
                <a16:creationId xmlns:a16="http://schemas.microsoft.com/office/drawing/2014/main" id="{66265899-3E9B-4376-B8B9-6653F60CE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07E62-0C95-4547-B7C7-74B5BF9F7FE2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7" name="頁尾版面配置區 5">
            <a:extLst>
              <a:ext uri="{FF2B5EF4-FFF2-40B4-BE49-F238E27FC236}">
                <a16:creationId xmlns:a16="http://schemas.microsoft.com/office/drawing/2014/main" id="{7C498C8A-867C-482B-A530-8A1CB60FD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>
            <a:extLst>
              <a:ext uri="{FF2B5EF4-FFF2-40B4-BE49-F238E27FC236}">
                <a16:creationId xmlns:a16="http://schemas.microsoft.com/office/drawing/2014/main" id="{E70E36C4-DE62-4E4B-9933-604669D63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5C028-054C-4A99-B4AA-7F604363DDC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9924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79F5D68-9A2F-4F20-BA87-C2FED07CC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FC5A0-6037-414C-AB88-1738C2446462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9FF3A54-2D67-47E1-8E37-1132B4710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6DF423A-6A86-4A2F-B647-531299077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A62BE-6E95-401C-A4C4-EAAF7A466BB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4953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4626EC57-A995-4C07-BFA3-0D24CE093E91}"/>
              </a:ext>
            </a:extLst>
          </p:cNvPr>
          <p:cNvSpPr/>
          <p:nvPr/>
        </p:nvSpPr>
        <p:spPr>
          <a:xfrm>
            <a:off x="0" y="6678613"/>
            <a:ext cx="9144000" cy="179387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1027" name="標題版面配置區 1">
            <a:extLst>
              <a:ext uri="{FF2B5EF4-FFF2-40B4-BE49-F238E27FC236}">
                <a16:creationId xmlns:a16="http://schemas.microsoft.com/office/drawing/2014/main" id="{C44F008B-C9A3-4DDF-BE5C-C845C999BAC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1028" name="文字版面配置區 2">
            <a:extLst>
              <a:ext uri="{FF2B5EF4-FFF2-40B4-BE49-F238E27FC236}">
                <a16:creationId xmlns:a16="http://schemas.microsoft.com/office/drawing/2014/main" id="{1EF0C54F-AA50-46BE-8A73-0ED874F377C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5B3FE22-C4B5-43F1-A2C4-3D787E8E7F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4163"/>
          </a:xfrm>
          <a:prstGeom prst="rect">
            <a:avLst/>
          </a:prstGeom>
        </p:spPr>
        <p:txBody>
          <a:bodyPr vert="horz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FFC0C19-6792-42E8-AD22-2B7F5481474F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9341196-8971-4085-8A68-4719D034A7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4163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26CDB57-931F-4217-B7D5-15BBB3A1C9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4163"/>
          </a:xfrm>
          <a:prstGeom prst="rect">
            <a:avLst/>
          </a:prstGeom>
          <a:noFill/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100">
                <a:solidFill>
                  <a:srgbClr val="636363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FE509B77-23D6-4005-8849-6E4DBED8C74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AEECAE9E-442B-4A4F-9DFA-E15E30279FA2}"/>
              </a:ext>
            </a:extLst>
          </p:cNvPr>
          <p:cNvSpPr/>
          <p:nvPr/>
        </p:nvSpPr>
        <p:spPr>
          <a:xfrm>
            <a:off x="0" y="0"/>
            <a:ext cx="9144000" cy="10795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6" r:id="rId1"/>
    <p:sldLayoutId id="2147483957" r:id="rId2"/>
    <p:sldLayoutId id="2147483958" r:id="rId3"/>
    <p:sldLayoutId id="2147483959" r:id="rId4"/>
    <p:sldLayoutId id="2147483960" r:id="rId5"/>
    <p:sldLayoutId id="2147483961" r:id="rId6"/>
    <p:sldLayoutId id="2147483962" r:id="rId7"/>
    <p:sldLayoutId id="2147483963" r:id="rId8"/>
    <p:sldLayoutId id="2147483964" r:id="rId9"/>
    <p:sldLayoutId id="2147483965" r:id="rId10"/>
    <p:sldLayoutId id="21474839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ß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Þ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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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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cchen.im.ncnu.edu.tw/www2011/lab/form.html" TargetMode="External"/><Relationship Id="rId2" Type="http://schemas.openxmlformats.org/officeDocument/2006/relationships/hyperlink" Target="https://www.w3schools.com/html/html_forms.asp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APTCHA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3schools.com/html/tryit.asp?filename=tryhtml_input_email" TargetMode="External"/><Relationship Id="rId13" Type="http://schemas.openxmlformats.org/officeDocument/2006/relationships/hyperlink" Target="https://www.w3schools.com/html/html_form_input_types.asp" TargetMode="External"/><Relationship Id="rId18" Type="http://schemas.openxmlformats.org/officeDocument/2006/relationships/hyperlink" Target="http://www.w3schools.com/html/tryit.asp?filename=tryhtml5_input_formmethod" TargetMode="External"/><Relationship Id="rId26" Type="http://schemas.openxmlformats.org/officeDocument/2006/relationships/hyperlink" Target="http://ycchen.im.ncnu.edu.tw/www2011/lab/form.html" TargetMode="External"/><Relationship Id="rId3" Type="http://schemas.openxmlformats.org/officeDocument/2006/relationships/hyperlink" Target="http://www.w3schools.com/html/tryit.asp?filename=tryhtml_elem_datalist" TargetMode="External"/><Relationship Id="rId21" Type="http://schemas.openxmlformats.org/officeDocument/2006/relationships/hyperlink" Target="http://www.w3schools.com/tags/att_input_pattern.asp" TargetMode="External"/><Relationship Id="rId7" Type="http://schemas.openxmlformats.org/officeDocument/2006/relationships/hyperlink" Target="http://www.w3schools.com/html/tryit.asp?filename=tryhtml_input_datetime" TargetMode="External"/><Relationship Id="rId12" Type="http://schemas.openxmlformats.org/officeDocument/2006/relationships/hyperlink" Target="http://www.w3schools.com/html/tryit.asp?filename=tryhtml_input_time" TargetMode="External"/><Relationship Id="rId17" Type="http://schemas.openxmlformats.org/officeDocument/2006/relationships/hyperlink" Target="http://www.w3schools.com/html/tryit.asp?filename=tryhtml5_input_formaction" TargetMode="External"/><Relationship Id="rId25" Type="http://schemas.openxmlformats.org/officeDocument/2006/relationships/hyperlink" Target="http://www.w3schools.com/html/html_form_attributes.asp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://www.w3schools.com/html/tryit.asp?filename=tryhtml5_input_form" TargetMode="External"/><Relationship Id="rId20" Type="http://schemas.openxmlformats.org/officeDocument/2006/relationships/hyperlink" Target="http://www.w3schools.com/html/tryit.asp?filename=tryhtml5_input_max_mi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schools.com/html/tryit.asp?filename=tryhtml_input_date" TargetMode="External"/><Relationship Id="rId11" Type="http://schemas.openxmlformats.org/officeDocument/2006/relationships/hyperlink" Target="http://www.w3schools.com/html/tryit.asp?filename=tryhtml_input_range" TargetMode="External"/><Relationship Id="rId24" Type="http://schemas.openxmlformats.org/officeDocument/2006/relationships/hyperlink" Target="http://www.w3schools.com/html/tryit.asp?filename=tryhtml5_input_step" TargetMode="External"/><Relationship Id="rId5" Type="http://schemas.openxmlformats.org/officeDocument/2006/relationships/hyperlink" Target="http://www.w3schools.com/html/tryit.asp?filename=tryhtml_input_color" TargetMode="External"/><Relationship Id="rId15" Type="http://schemas.openxmlformats.org/officeDocument/2006/relationships/hyperlink" Target="http://www.w3schools.com/html/tryit.asp?filename=tryhtml5_input_autofocus" TargetMode="External"/><Relationship Id="rId23" Type="http://schemas.openxmlformats.org/officeDocument/2006/relationships/hyperlink" Target="http://www.w3schools.com/html/tryit.asp?filename=tryhtml5_input_required" TargetMode="External"/><Relationship Id="rId10" Type="http://schemas.openxmlformats.org/officeDocument/2006/relationships/hyperlink" Target="http://www.w3schools.com/html/tryit.asp?filename=tryhtml_input_number" TargetMode="External"/><Relationship Id="rId19" Type="http://schemas.openxmlformats.org/officeDocument/2006/relationships/hyperlink" Target="http://www.w3schools.com/html/tryit.asp?filename=tryhtml5_datalist" TargetMode="External"/><Relationship Id="rId4" Type="http://schemas.openxmlformats.org/officeDocument/2006/relationships/hyperlink" Target="https://www.w3schools.com/html/html_form_elements.asp" TargetMode="External"/><Relationship Id="rId9" Type="http://schemas.openxmlformats.org/officeDocument/2006/relationships/hyperlink" Target="http://www.w3schools.com/html/tryit.asp?filename=tryhtml_input_month" TargetMode="External"/><Relationship Id="rId14" Type="http://schemas.openxmlformats.org/officeDocument/2006/relationships/hyperlink" Target="http://www.w3schools.com/html/tryit.asp?filename=tryhtml5_input_autocomplete" TargetMode="External"/><Relationship Id="rId22" Type="http://schemas.openxmlformats.org/officeDocument/2006/relationships/hyperlink" Target="http://www.w3schools.com/html/tryit.asp?filename=tryhtml5_input_placeholder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html/tryit.asp?filename=tryhtml5_input_placeholder" TargetMode="Externa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3schools.com/html/tryit.asp?filename=tryhtml5_input_require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>
            <a:extLst>
              <a:ext uri="{FF2B5EF4-FFF2-40B4-BE49-F238E27FC236}">
                <a16:creationId xmlns:a16="http://schemas.microsoft.com/office/drawing/2014/main" id="{26CA716D-9575-44A9-97DB-EA3B1DDCB9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3" y="1125538"/>
            <a:ext cx="7772400" cy="1538287"/>
          </a:xfrm>
        </p:spPr>
        <p:txBody>
          <a:bodyPr/>
          <a:lstStyle/>
          <a:p>
            <a:pPr eaLnBrk="1" hangingPunct="1"/>
            <a:r>
              <a:rPr lang="zh-TW" altLang="en-US"/>
              <a:t>表單 </a:t>
            </a:r>
            <a:r>
              <a:rPr lang="en-US" altLang="zh-TW"/>
              <a:t>(Form)</a:t>
            </a:r>
            <a:endParaRPr lang="zh-TW" altLang="en-US"/>
          </a:p>
        </p:txBody>
      </p:sp>
      <p:sp>
        <p:nvSpPr>
          <p:cNvPr id="13315" name="矩形 1">
            <a:extLst>
              <a:ext uri="{FF2B5EF4-FFF2-40B4-BE49-F238E27FC236}">
                <a16:creationId xmlns:a16="http://schemas.microsoft.com/office/drawing/2014/main" id="{DA3DF0E1-29F2-4E8E-B139-CF563C78D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3573463"/>
            <a:ext cx="6985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400">
                <a:latin typeface="Arial" panose="020B0604020202020204" pitchFamily="34" charset="0"/>
                <a:hlinkClick r:id="rId2"/>
              </a:rPr>
              <a:t>http</a:t>
            </a:r>
            <a:r>
              <a:rPr lang="en-GB" altLang="zh-TW" sz="2400">
                <a:latin typeface="Arial" panose="020B0604020202020204" pitchFamily="34" charset="0"/>
                <a:hlinkClick r:id="rId2"/>
              </a:rPr>
              <a:t>s</a:t>
            </a:r>
            <a:r>
              <a:rPr lang="zh-TW" altLang="en-US" sz="2400">
                <a:latin typeface="Arial" panose="020B0604020202020204" pitchFamily="34" charset="0"/>
                <a:hlinkClick r:id="rId2"/>
              </a:rPr>
              <a:t>://www.w3schools.com/html/html_forms.asp</a:t>
            </a:r>
            <a:endParaRPr lang="en-US" altLang="zh-TW" sz="2400">
              <a:latin typeface="Arial" panose="020B0604020202020204" pitchFamily="34" charset="0"/>
            </a:endParaRPr>
          </a:p>
        </p:txBody>
      </p:sp>
      <p:sp>
        <p:nvSpPr>
          <p:cNvPr id="13316" name="矩形 1">
            <a:extLst>
              <a:ext uri="{FF2B5EF4-FFF2-40B4-BE49-F238E27FC236}">
                <a16:creationId xmlns:a16="http://schemas.microsoft.com/office/drawing/2014/main" id="{FEBE9A9B-2DFE-475A-A094-AB8055560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4149725"/>
            <a:ext cx="75612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  <a:hlinkClick r:id="rId3"/>
              </a:rPr>
              <a:t>https://ycchen.im.ncnu.edu.tw/www2011/lab/form.html</a:t>
            </a:r>
            <a:endParaRPr lang="en-US" altLang="zh-TW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標題 1">
            <a:extLst>
              <a:ext uri="{FF2B5EF4-FFF2-40B4-BE49-F238E27FC236}">
                <a16:creationId xmlns:a16="http://schemas.microsoft.com/office/drawing/2014/main" id="{D394FC10-4277-465B-8603-507FE0AEA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size="…" maxlength="…" </a:t>
            </a:r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FCE40D1-529E-4804-A4A9-C535152F0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686300"/>
          </a:xfrm>
        </p:spPr>
        <p:txBody>
          <a:bodyPr/>
          <a:lstStyle/>
          <a:p>
            <a:pPr>
              <a:defRPr/>
            </a:pPr>
            <a:r>
              <a:rPr lang="en-US" altLang="zh-TW" dirty="0">
                <a:latin typeface="+mj-ea"/>
                <a:ea typeface="+mj-ea"/>
              </a:rPr>
              <a:t>size="20"</a:t>
            </a:r>
          </a:p>
          <a:p>
            <a:pPr lvl="1">
              <a:defRPr/>
            </a:pPr>
            <a:r>
              <a:rPr lang="zh-TW" altLang="en-US" dirty="0">
                <a:latin typeface="+mj-ea"/>
                <a:ea typeface="+mj-ea"/>
              </a:rPr>
              <a:t>在網頁上顯示</a:t>
            </a:r>
            <a:r>
              <a:rPr lang="en-US" altLang="zh-TW" dirty="0">
                <a:latin typeface="+mj-ea"/>
                <a:ea typeface="+mj-ea"/>
              </a:rPr>
              <a:t>20</a:t>
            </a:r>
            <a:r>
              <a:rPr lang="zh-TW" altLang="en-US" dirty="0">
                <a:latin typeface="+mj-ea"/>
                <a:ea typeface="+mj-ea"/>
              </a:rPr>
              <a:t>個字的空間，實際可以輸入字元數目則由</a:t>
            </a:r>
            <a:r>
              <a:rPr lang="en-US" altLang="zh-TW" dirty="0" err="1">
                <a:latin typeface="+mj-ea"/>
                <a:ea typeface="+mj-ea"/>
              </a:rPr>
              <a:t>maxlength</a:t>
            </a:r>
            <a:r>
              <a:rPr lang="zh-TW" altLang="en-US" dirty="0">
                <a:latin typeface="+mj-ea"/>
                <a:ea typeface="+mj-ea"/>
              </a:rPr>
              <a:t>值決定。</a:t>
            </a:r>
            <a:endParaRPr lang="en-US" altLang="zh-TW" dirty="0">
              <a:latin typeface="+mj-ea"/>
              <a:ea typeface="+mj-ea"/>
            </a:endParaRPr>
          </a:p>
          <a:p>
            <a:pPr>
              <a:defRPr/>
            </a:pPr>
            <a:r>
              <a:rPr lang="en-US" altLang="zh-TW" dirty="0" err="1">
                <a:latin typeface="+mj-ea"/>
                <a:ea typeface="+mj-ea"/>
              </a:rPr>
              <a:t>maxlength</a:t>
            </a:r>
            <a:r>
              <a:rPr lang="en-US" altLang="zh-TW" dirty="0">
                <a:latin typeface="+mj-ea"/>
                <a:ea typeface="+mj-ea"/>
              </a:rPr>
              <a:t>="20"</a:t>
            </a:r>
          </a:p>
          <a:p>
            <a:pPr lvl="1">
              <a:defRPr/>
            </a:pPr>
            <a:r>
              <a:rPr lang="zh-TW" altLang="en-US" dirty="0">
                <a:latin typeface="+mj-ea"/>
                <a:ea typeface="+mj-ea"/>
              </a:rPr>
              <a:t>至多只能輸入</a:t>
            </a:r>
            <a:r>
              <a:rPr lang="en-US" altLang="zh-TW" dirty="0">
                <a:latin typeface="+mj-ea"/>
                <a:ea typeface="+mj-ea"/>
              </a:rPr>
              <a:t>20</a:t>
            </a:r>
            <a:r>
              <a:rPr lang="zh-TW" altLang="en-US" dirty="0">
                <a:latin typeface="+mj-ea"/>
                <a:ea typeface="+mj-ea"/>
              </a:rPr>
              <a:t>個字元。</a:t>
            </a:r>
            <a:endParaRPr lang="en-US" altLang="zh-TW" dirty="0">
              <a:latin typeface="+mj-ea"/>
              <a:ea typeface="+mj-ea"/>
            </a:endParaRPr>
          </a:p>
          <a:p>
            <a:pPr lvl="1">
              <a:defRPr/>
            </a:pPr>
            <a:r>
              <a:rPr lang="zh-TW" altLang="en-US" dirty="0">
                <a:latin typeface="+mj-ea"/>
                <a:ea typeface="+mj-ea"/>
              </a:rPr>
              <a:t>注意駭客！</a:t>
            </a:r>
            <a:br>
              <a:rPr lang="en-US" altLang="zh-TW" dirty="0">
                <a:latin typeface="+mj-ea"/>
                <a:ea typeface="+mj-ea"/>
              </a:rPr>
            </a:br>
            <a:r>
              <a:rPr lang="en-US" altLang="zh-TW" dirty="0">
                <a:latin typeface="+mj-ea"/>
                <a:ea typeface="+mj-ea"/>
              </a:rPr>
              <a:t>(</a:t>
            </a:r>
            <a:r>
              <a:rPr lang="zh-TW" altLang="en-US" dirty="0">
                <a:latin typeface="+mj-ea"/>
                <a:ea typeface="+mj-ea"/>
              </a:rPr>
              <a:t>駭客可以偽造另一個表單，拿掉此限制！</a:t>
            </a:r>
            <a:r>
              <a:rPr lang="en-US" altLang="zh-TW" dirty="0">
                <a:latin typeface="+mj-ea"/>
                <a:ea typeface="+mj-ea"/>
              </a:rPr>
              <a:t>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標題 1">
            <a:extLst>
              <a:ext uri="{FF2B5EF4-FFF2-40B4-BE49-F238E27FC236}">
                <a16:creationId xmlns:a16="http://schemas.microsoft.com/office/drawing/2014/main" id="{7612D3F1-43BC-4072-8741-BEB871C53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&lt;textarea …&gt;…&lt;/textarea&gt; </a:t>
            </a:r>
            <a:endParaRPr lang="zh-TW" altLang="en-US"/>
          </a:p>
        </p:txBody>
      </p:sp>
      <p:sp>
        <p:nvSpPr>
          <p:cNvPr id="23555" name="內容版面配置區 2">
            <a:extLst>
              <a:ext uri="{FF2B5EF4-FFF2-40B4-BE49-F238E27FC236}">
                <a16:creationId xmlns:a16="http://schemas.microsoft.com/office/drawing/2014/main" id="{6613A5E0-8E3E-40C0-B5BF-3432EFCC5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484313"/>
            <a:ext cx="8572500" cy="4686300"/>
          </a:xfrm>
        </p:spPr>
        <p:txBody>
          <a:bodyPr/>
          <a:lstStyle/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&lt;textarea </a:t>
            </a:r>
            <a:r>
              <a:rPr lang="en-US" altLang="zh-TW" sz="2400" b="1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id="…" </a:t>
            </a: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name="…" cols="…" rows="…"&gt;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…&lt;/textarea&gt;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ex. 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Comments: &lt;br /&gt;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&lt;textarea id="cmts" name="cmts" cols="40" rows="5"&gt; &lt;/textarea&gt;&lt;br /&gt;</a:t>
            </a:r>
            <a:endParaRPr lang="zh-TW" altLang="en-US" sz="24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3556" name="Picture 2">
            <a:extLst>
              <a:ext uri="{FF2B5EF4-FFF2-40B4-BE49-F238E27FC236}">
                <a16:creationId xmlns:a16="http://schemas.microsoft.com/office/drawing/2014/main" id="{2550895F-9A5D-4473-9C94-06FC7C2881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572000"/>
            <a:ext cx="5226050" cy="1785938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7" name="文字方塊 1">
            <a:extLst>
              <a:ext uri="{FF2B5EF4-FFF2-40B4-BE49-F238E27FC236}">
                <a16:creationId xmlns:a16="http://schemas.microsoft.com/office/drawing/2014/main" id="{263307D8-4489-4002-8C89-4D908725C8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5373688"/>
            <a:ext cx="10985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rows="5"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23558" name="矩形 2">
            <a:extLst>
              <a:ext uri="{FF2B5EF4-FFF2-40B4-BE49-F238E27FC236}">
                <a16:creationId xmlns:a16="http://schemas.microsoft.com/office/drawing/2014/main" id="{864D5DF0-36D6-4483-B3C3-40EADC363E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200" y="3933825"/>
            <a:ext cx="12969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cols="40" 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4" name="右大括弧 3">
            <a:extLst>
              <a:ext uri="{FF2B5EF4-FFF2-40B4-BE49-F238E27FC236}">
                <a16:creationId xmlns:a16="http://schemas.microsoft.com/office/drawing/2014/main" id="{C10EFF62-88B1-40AB-B7CB-96A9E78EA266}"/>
              </a:ext>
            </a:extLst>
          </p:cNvPr>
          <p:cNvSpPr/>
          <p:nvPr/>
        </p:nvSpPr>
        <p:spPr>
          <a:xfrm flipH="1">
            <a:off x="1908175" y="5013325"/>
            <a:ext cx="287338" cy="12954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8" name="右大括弧 7">
            <a:extLst>
              <a:ext uri="{FF2B5EF4-FFF2-40B4-BE49-F238E27FC236}">
                <a16:creationId xmlns:a16="http://schemas.microsoft.com/office/drawing/2014/main" id="{2F9F53B1-6723-463C-AC04-B1620ACFBDA6}"/>
              </a:ext>
            </a:extLst>
          </p:cNvPr>
          <p:cNvSpPr/>
          <p:nvPr/>
        </p:nvSpPr>
        <p:spPr>
          <a:xfrm rot="5400000" flipH="1">
            <a:off x="4608513" y="2097088"/>
            <a:ext cx="360362" cy="4608512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標題 1">
            <a:extLst>
              <a:ext uri="{FF2B5EF4-FFF2-40B4-BE49-F238E27FC236}">
                <a16:creationId xmlns:a16="http://schemas.microsoft.com/office/drawing/2014/main" id="{13743EF9-4BCA-424B-9CAF-BB6EFB96F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&lt;input type="checkbox" … /&gt;</a:t>
            </a:r>
            <a:endParaRPr lang="zh-TW" altLang="en-US"/>
          </a:p>
        </p:txBody>
      </p:sp>
      <p:sp>
        <p:nvSpPr>
          <p:cNvPr id="24579" name="內容版面配置區 2">
            <a:extLst>
              <a:ext uri="{FF2B5EF4-FFF2-40B4-BE49-F238E27FC236}">
                <a16:creationId xmlns:a16="http://schemas.microsoft.com/office/drawing/2014/main" id="{441117AB-1668-43E8-B612-20A14E151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1844675"/>
            <a:ext cx="8572500" cy="4686300"/>
          </a:xfrm>
        </p:spPr>
        <p:txBody>
          <a:bodyPr/>
          <a:lstStyle/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&lt;input type="checkbox" </a:t>
            </a:r>
            <a:r>
              <a:rPr lang="en-US" altLang="zh-TW" sz="2000" b="1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id="…" </a:t>
            </a: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name="…" value="…" </a:t>
            </a:r>
            <a:r>
              <a:rPr lang="en-US" altLang="zh-TW" sz="2000" b="1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checked </a:t>
            </a: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/&gt;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endParaRPr lang="en-US" altLang="zh-TW" sz="20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ex.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Members: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&lt;input type="checkbox" id="yahoo" name="yahoo" value="yahoo" /&gt; Yahoo!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&lt;input type="checkbox" id="google" name="google" value="google" checked /&gt; Google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&lt;input type="checkbox" id="youtube" name="youtube"  value="youtube" /&gt; Youtube&lt;br/&gt;</a:t>
            </a:r>
            <a:endParaRPr lang="zh-TW" altLang="en-US" sz="18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4580" name="Picture 3">
            <a:extLst>
              <a:ext uri="{FF2B5EF4-FFF2-40B4-BE49-F238E27FC236}">
                <a16:creationId xmlns:a16="http://schemas.microsoft.com/office/drawing/2014/main" id="{69196C6C-7DA5-44C5-9224-E74ED238A2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5214938"/>
            <a:ext cx="6000750" cy="647700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>
            <a:extLst>
              <a:ext uri="{FF2B5EF4-FFF2-40B4-BE49-F238E27FC236}">
                <a16:creationId xmlns:a16="http://schemas.microsoft.com/office/drawing/2014/main" id="{9C1E32F5-07CD-4D7A-804A-EB5FE53F8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&lt;input type="radio" … /&gt;</a:t>
            </a:r>
            <a:endParaRPr lang="zh-TW" altLang="en-US"/>
          </a:p>
        </p:txBody>
      </p:sp>
      <p:sp>
        <p:nvSpPr>
          <p:cNvPr id="25603" name="內容版面配置區 2">
            <a:extLst>
              <a:ext uri="{FF2B5EF4-FFF2-40B4-BE49-F238E27FC236}">
                <a16:creationId xmlns:a16="http://schemas.microsoft.com/office/drawing/2014/main" id="{03134515-F6B0-4BD4-946E-728D7C5A4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1628775"/>
            <a:ext cx="9036050" cy="4686300"/>
          </a:xfrm>
        </p:spPr>
        <p:txBody>
          <a:bodyPr/>
          <a:lstStyle/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&lt;input type="radio"  id="…"  name="…"  </a:t>
            </a:r>
            <a:b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   value="…"  </a:t>
            </a:r>
            <a:r>
              <a:rPr lang="en-US" altLang="zh-TW" sz="2400" b="1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checked </a:t>
            </a: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/&gt;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ex.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Payment: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&lt;input type="radio" id="pay" name="pay" value="Visa"  </a:t>
            </a:r>
            <a:r>
              <a:rPr lang="en-US" altLang="zh-TW" sz="200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checked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/&gt;Visa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&lt;input type="radio" id="pay" name="pay" value="Master" /&gt;Master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&lt;input type="radio" id="pay" name="pay" value="JCB" /&gt;JCB</a:t>
            </a:r>
          </a:p>
        </p:txBody>
      </p:sp>
      <p:pic>
        <p:nvPicPr>
          <p:cNvPr id="25604" name="Picture 2">
            <a:extLst>
              <a:ext uri="{FF2B5EF4-FFF2-40B4-BE49-F238E27FC236}">
                <a16:creationId xmlns:a16="http://schemas.microsoft.com/office/drawing/2014/main" id="{EAF2C184-528F-4434-B1A2-2B0A8BA540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429250"/>
            <a:ext cx="4635500" cy="500063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標題 1">
            <a:extLst>
              <a:ext uri="{FF2B5EF4-FFF2-40B4-BE49-F238E27FC236}">
                <a16:creationId xmlns:a16="http://schemas.microsoft.com/office/drawing/2014/main" id="{295BF063-144E-40DA-90A4-2ACADC2EB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200"/>
              <a:t>&lt;select …&gt;&lt;option …&gt;…&lt;/option&gt;&lt;/select&gt;</a:t>
            </a:r>
            <a:endParaRPr lang="zh-TW" altLang="en-US" sz="3200"/>
          </a:p>
        </p:txBody>
      </p:sp>
      <p:sp>
        <p:nvSpPr>
          <p:cNvPr id="26627" name="內容版面配置區 2">
            <a:extLst>
              <a:ext uri="{FF2B5EF4-FFF2-40B4-BE49-F238E27FC236}">
                <a16:creationId xmlns:a16="http://schemas.microsoft.com/office/drawing/2014/main" id="{94624622-F308-4E13-8718-4520E8A3B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46863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&lt;select </a:t>
            </a:r>
            <a:r>
              <a:rPr lang="en-US" altLang="zh-TW" sz="2400" b="1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id="…" </a:t>
            </a: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name="…"&gt;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&lt;option </a:t>
            </a:r>
            <a:r>
              <a:rPr lang="en-US" altLang="zh-TW" sz="2400" b="1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value="…" selected</a:t>
            </a: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&gt;…&lt;/option&gt;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&lt;/select&gt;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Ex.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Year: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&lt;select id="year" name="year"&gt;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&lt;option&gt;2009&lt;/option&gt;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&lt;option value="2010"&gt;2010&lt;/option&gt;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&lt;option&gt;2011&lt;/option&gt;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&lt;option selected&gt;2012&lt;/option&gt;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&lt;/select&gt;</a:t>
            </a:r>
            <a:endParaRPr lang="zh-TW" altLang="en-US" sz="20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6628" name="Picture 3">
            <a:extLst>
              <a:ext uri="{FF2B5EF4-FFF2-40B4-BE49-F238E27FC236}">
                <a16:creationId xmlns:a16="http://schemas.microsoft.com/office/drawing/2014/main" id="{C417301A-D321-4C85-A575-19F6EFE45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3857625"/>
            <a:ext cx="1785938" cy="1749425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標題 3">
            <a:extLst>
              <a:ext uri="{FF2B5EF4-FFF2-40B4-BE49-F238E27FC236}">
                <a16:creationId xmlns:a16="http://schemas.microsoft.com/office/drawing/2014/main" id="{8E3CC422-71D4-4B5F-9E51-AD94E2410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200"/>
              <a:t>&lt;select …&gt;&lt;option …&gt;…&lt;/option&gt;&lt;/select&gt;</a:t>
            </a:r>
            <a:endParaRPr lang="zh-TW" altLang="en-US" sz="3200"/>
          </a:p>
        </p:txBody>
      </p:sp>
      <p:sp>
        <p:nvSpPr>
          <p:cNvPr id="27651" name="內容版面配置區 2">
            <a:extLst>
              <a:ext uri="{FF2B5EF4-FFF2-40B4-BE49-F238E27FC236}">
                <a16:creationId xmlns:a16="http://schemas.microsoft.com/office/drawing/2014/main" id="{C4B1CA1C-C719-411B-B326-74D7A2B1F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1268413"/>
            <a:ext cx="9072562" cy="5072062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&lt;select </a:t>
            </a:r>
            <a:r>
              <a:rPr lang="en-US" altLang="zh-TW" sz="2400" b="1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id="…" </a:t>
            </a: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name="…" size="…" </a:t>
            </a:r>
            <a:r>
              <a:rPr lang="en-US" altLang="zh-TW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multiple </a:t>
            </a: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&lt;option </a:t>
            </a:r>
            <a:r>
              <a:rPr lang="en-US" altLang="zh-TW" sz="2400" b="1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value="…" selected </a:t>
            </a: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&gt;…&lt;/option&gt;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&lt;/select&gt;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Ex.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Web Technologies:&lt;br /&gt;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&lt;select id="wts" name="wts" size="5" multiple 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&lt;option selected &gt;HTML&lt;/option&gt;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&lt;option&gt;XHTML&lt;/option&gt;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&lt;option&gt;CSS&lt;/option&gt;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&lt;option selected &gt;JavaScript&lt;/option&gt;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&lt;option&gt;ASP&lt;/option&gt;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&lt;option selected &gt;PHP&lt;/option&gt;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&lt;/select&gt;</a:t>
            </a:r>
            <a:endParaRPr lang="zh-TW" altLang="en-US" sz="24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zh-TW" altLang="en-US" sz="24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7652" name="Picture 2">
            <a:extLst>
              <a:ext uri="{FF2B5EF4-FFF2-40B4-BE49-F238E27FC236}">
                <a16:creationId xmlns:a16="http://schemas.microsoft.com/office/drawing/2014/main" id="{C5433B74-48D6-4FEB-A69D-1FFBD53FE8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5" y="4000500"/>
            <a:ext cx="2286000" cy="2154238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3" name="文字方塊 1">
            <a:extLst>
              <a:ext uri="{FF2B5EF4-FFF2-40B4-BE49-F238E27FC236}">
                <a16:creationId xmlns:a16="http://schemas.microsoft.com/office/drawing/2014/main" id="{2F2641DE-45AE-44AE-8402-04E427F96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2276475"/>
            <a:ext cx="35290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多選，不建議採用！</a:t>
            </a:r>
            <a:endParaRPr lang="en-US" altLang="zh-TW" sz="2400" b="1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 你的家人會操作多選</a:t>
            </a:r>
            <a:r>
              <a:rPr lang="en-US" altLang="zh-TW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sz="2400" b="1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標題 1">
            <a:extLst>
              <a:ext uri="{FF2B5EF4-FFF2-40B4-BE49-F238E27FC236}">
                <a16:creationId xmlns:a16="http://schemas.microsoft.com/office/drawing/2014/main" id="{792A9908-00D8-4B5C-909A-37EFF24D5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option</a:t>
            </a:r>
            <a:r>
              <a:rPr lang="zh-TW" altLang="en-US"/>
              <a:t>的</a:t>
            </a:r>
            <a:r>
              <a:rPr lang="en-US" altLang="zh-TW"/>
              <a:t>value</a:t>
            </a:r>
            <a:r>
              <a:rPr lang="zh-TW" altLang="en-US"/>
              <a:t>及</a:t>
            </a:r>
            <a:r>
              <a:rPr lang="en-US" altLang="zh-TW"/>
              <a:t>text</a:t>
            </a:r>
            <a:endParaRPr lang="zh-TW" altLang="en-US"/>
          </a:p>
        </p:txBody>
      </p:sp>
      <p:sp>
        <p:nvSpPr>
          <p:cNvPr id="28675" name="內容版面配置區 2">
            <a:extLst>
              <a:ext uri="{FF2B5EF4-FFF2-40B4-BE49-F238E27FC236}">
                <a16:creationId xmlns:a16="http://schemas.microsoft.com/office/drawing/2014/main" id="{1955D852-3F4C-4224-BD8E-37867B63E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557338"/>
            <a:ext cx="8208962" cy="4751387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&lt;option value="4"&gt;April&lt;/option&gt;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此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option</a:t>
            </a: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text</a:t>
            </a: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值為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April</a:t>
            </a: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value</a:t>
            </a: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值為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n-US" altLang="zh-TW" sz="28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&lt;option&gt;April&lt;/option&gt;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此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option</a:t>
            </a: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text</a:t>
            </a: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值為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April</a:t>
            </a: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value</a:t>
            </a: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值也為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April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n-US" altLang="zh-TW" sz="14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zh-TW" altLang="en-US" sz="280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 表單送出時，只有</a:t>
            </a:r>
            <a:r>
              <a:rPr lang="en-US" altLang="zh-TW" sz="280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value</a:t>
            </a:r>
            <a:r>
              <a:rPr lang="zh-TW" altLang="en-US" sz="280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會被送至伺服器。</a:t>
            </a:r>
            <a:endParaRPr lang="en-US" altLang="zh-TW" sz="280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* 設定原則：</a:t>
            </a:r>
            <a:b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text</a:t>
            </a: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方便使用者選擇，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value</a:t>
            </a: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方便伺服器端處理</a:t>
            </a:r>
            <a:endParaRPr lang="en-US" altLang="zh-TW" sz="28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en-US" altLang="zh-TW" sz="28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標題 1">
            <a:extLst>
              <a:ext uri="{FF2B5EF4-FFF2-40B4-BE49-F238E27FC236}">
                <a16:creationId xmlns:a16="http://schemas.microsoft.com/office/drawing/2014/main" id="{4B2FD652-FB1F-4113-99C5-B6143B62D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TW" sz="4000"/>
              <a:t>&lt;optgroup label="…"&gt;…&lt;/optgroup&gt;</a:t>
            </a:r>
            <a:endParaRPr lang="zh-TW" altLang="en-US" sz="4000"/>
          </a:p>
        </p:txBody>
      </p:sp>
      <p:sp>
        <p:nvSpPr>
          <p:cNvPr id="29699" name="內容版面配置區 2">
            <a:extLst>
              <a:ext uri="{FF2B5EF4-FFF2-40B4-BE49-F238E27FC236}">
                <a16:creationId xmlns:a16="http://schemas.microsoft.com/office/drawing/2014/main" id="{FB9D9F58-7D4D-4272-847E-99E6722C1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188" y="1428750"/>
            <a:ext cx="8229600" cy="5214938"/>
          </a:xfrm>
        </p:spPr>
        <p:txBody>
          <a:bodyPr/>
          <a:lstStyle/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&lt;select name="</a:t>
            </a:r>
            <a:r>
              <a:rPr lang="zh-TW" altLang="en-US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個人資料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" size="6" multiple &gt;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 &lt;optgroup label="</a:t>
            </a:r>
            <a:r>
              <a:rPr lang="zh-TW" altLang="en-US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血型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"&gt;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   &lt;option&gt;A&lt;/option&gt;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   &lt;option&gt;B&lt;/option&gt;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   &lt;option&gt;AB&lt;/option&gt;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   &lt;option&gt;O&lt;/option&gt;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  &lt;/optgroup&gt;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&lt;optgroup label="</a:t>
            </a:r>
            <a:r>
              <a:rPr lang="zh-TW" altLang="en-US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會的網頁技術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"&gt;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  &lt;option&gt;JavaScript&lt;/option&gt;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  &lt;option&gt;VBScript&lt;/option&gt;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  &lt;option&gt;PHP&lt;/option&gt;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  &lt;option&gt;ASP.NET&lt;/option&gt;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&lt;/optgroup&gt;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&lt;/select&gt;</a:t>
            </a:r>
            <a:endParaRPr lang="zh-TW" altLang="en-US" sz="20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9700" name="Picture 2">
            <a:extLst>
              <a:ext uri="{FF2B5EF4-FFF2-40B4-BE49-F238E27FC236}">
                <a16:creationId xmlns:a16="http://schemas.microsoft.com/office/drawing/2014/main" id="{98028A38-4B98-45E3-A2F3-F6A2A63F53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2428875"/>
            <a:ext cx="2357437" cy="223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1" name="文字方塊 1">
            <a:extLst>
              <a:ext uri="{FF2B5EF4-FFF2-40B4-BE49-F238E27FC236}">
                <a16:creationId xmlns:a16="http://schemas.microsoft.com/office/drawing/2014/main" id="{BA2C7794-296E-449F-AA1E-5F9638313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93675"/>
            <a:ext cx="14684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 b="1">
                <a:solidFill>
                  <a:srgbClr val="00B050"/>
                </a:solidFill>
                <a:latin typeface="Arial" panose="020B0604020202020204" pitchFamily="34" charset="0"/>
              </a:rPr>
              <a:t>不常使用！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標題 1">
            <a:extLst>
              <a:ext uri="{FF2B5EF4-FFF2-40B4-BE49-F238E27FC236}">
                <a16:creationId xmlns:a16="http://schemas.microsoft.com/office/drawing/2014/main" id="{A80D51A5-1AEC-42D3-8B0F-91D07AB8A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&lt;input type="file" … /&gt;</a:t>
            </a:r>
            <a:endParaRPr lang="zh-TW" altLang="en-US"/>
          </a:p>
        </p:txBody>
      </p:sp>
      <p:sp>
        <p:nvSpPr>
          <p:cNvPr id="29699" name="內容版面配置區 2">
            <a:extLst>
              <a:ext uri="{FF2B5EF4-FFF2-40B4-BE49-F238E27FC236}">
                <a16:creationId xmlns:a16="http://schemas.microsoft.com/office/drawing/2014/main" id="{EB5EFD2C-1985-4B5B-8D2E-8D198DC3BE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850" y="1412875"/>
            <a:ext cx="8551863" cy="4686300"/>
          </a:xfrm>
        </p:spPr>
        <p:txBody>
          <a:bodyPr/>
          <a:lstStyle/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&lt;form </a:t>
            </a:r>
            <a:r>
              <a:rPr lang="en-US" altLang="zh-TW" sz="24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id="…"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action="…" 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method="post"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b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enctype</a:t>
            </a: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="multipart/form-data"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&lt;input type="file" id="…" name="…"  /&gt;</a:t>
            </a:r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&lt;/form&gt;</a:t>
            </a:r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ex.</a:t>
            </a:r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&lt;form id="join" action="</a:t>
            </a:r>
            <a:r>
              <a:rPr lang="en-US" altLang="zh-TW" sz="18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join.php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" method="post"</a:t>
            </a:r>
            <a:b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18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enctype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="multipart/form-data"&gt;</a:t>
            </a:r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Upload pdf file:  &lt;input type="file" id="pdf" name="pdf" /&gt;</a:t>
            </a:r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&lt;/form&gt;</a:t>
            </a:r>
          </a:p>
        </p:txBody>
      </p:sp>
      <p:pic>
        <p:nvPicPr>
          <p:cNvPr id="30724" name="Picture 2">
            <a:extLst>
              <a:ext uri="{FF2B5EF4-FFF2-40B4-BE49-F238E27FC236}">
                <a16:creationId xmlns:a16="http://schemas.microsoft.com/office/drawing/2014/main" id="{3FD51F50-F764-4BB9-B140-AF1273F09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732463"/>
            <a:ext cx="5740400" cy="428625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矩形 3">
            <a:extLst>
              <a:ext uri="{FF2B5EF4-FFF2-40B4-BE49-F238E27FC236}">
                <a16:creationId xmlns:a16="http://schemas.microsoft.com/office/drawing/2014/main" id="{60C84752-EF93-4D5B-B054-A09672ECE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POST /ycchen/www2011/ex/join.php HTTP/1.1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Accept: image/gif, image/x-xbitmap, image/jpeg, image/pjpeg, application/x-shockwave-flash, application/vnd.ms-excel, application/vnd.ms-powerpoint, application/msword, */*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Referer: http://www.im.ncnu.edu.tw/~ycchen/www2009/ex/form.html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Accept-Language: zh-tw,zh-cn;q=0.5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Content-Type: </a:t>
            </a:r>
            <a:r>
              <a:rPr lang="en-US" altLang="zh-TW" sz="1600">
                <a:solidFill>
                  <a:srgbClr val="FF0000"/>
                </a:solidFill>
                <a:latin typeface="Arial" panose="020B0604020202020204" pitchFamily="34" charset="0"/>
              </a:rPr>
              <a:t>multipart/form-data; boundary=---------------------------7d934db290122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UA-CPU: x86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Accept-Encoding: gzip, deflate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User-Agent: Mozilla/4.0 (compatible; MSIE 7.0; Windows NT 5.1; GTB5; .NET CLR 1.1.4322; .NET CLR 2.0.50727; InfoPath.1)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Host: www.im.ncnu.edu.tw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Content-Length: 1720496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Connection: Keep-Alive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Cache-Control: no-cache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--</a:t>
            </a:r>
            <a:r>
              <a:rPr lang="en-US" altLang="zh-TW" sz="1600">
                <a:solidFill>
                  <a:srgbClr val="FF0000"/>
                </a:solidFill>
                <a:latin typeface="Arial" panose="020B0604020202020204" pitchFamily="34" charset="0"/>
              </a:rPr>
              <a:t>---------------------------7d934db290122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Content-Disposition: form-data; name="uid"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Your id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--</a:t>
            </a:r>
            <a:r>
              <a:rPr lang="en-US" altLang="zh-TW" sz="1600">
                <a:solidFill>
                  <a:srgbClr val="FF0000"/>
                </a:solidFill>
                <a:latin typeface="Arial" panose="020B0604020202020204" pitchFamily="34" charset="0"/>
              </a:rPr>
              <a:t>---------------------------7d934db290122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Content-Disposition: form-data; name="pwd"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mypwd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--</a:t>
            </a:r>
            <a:r>
              <a:rPr lang="en-US" altLang="zh-TW" sz="1600">
                <a:solidFill>
                  <a:srgbClr val="FF0000"/>
                </a:solidFill>
                <a:latin typeface="Arial" panose="020B0604020202020204" pitchFamily="34" charset="0"/>
              </a:rPr>
              <a:t>---------------------------7d934db290122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Content-Disposition: form-data; name="google"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</a:rPr>
              <a:t>google</a:t>
            </a:r>
          </a:p>
        </p:txBody>
      </p:sp>
      <p:sp>
        <p:nvSpPr>
          <p:cNvPr id="31747" name="矩形 1">
            <a:extLst>
              <a:ext uri="{FF2B5EF4-FFF2-40B4-BE49-F238E27FC236}">
                <a16:creationId xmlns:a16="http://schemas.microsoft.com/office/drawing/2014/main" id="{4F8B8EC6-5BB9-4888-8200-84CFCBE87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3938" y="3357563"/>
            <a:ext cx="3517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"multipart/form-data"</a:t>
            </a:r>
            <a:endParaRPr lang="zh-TW" altLang="en-US" sz="2400">
              <a:latin typeface="Arial" panose="020B0604020202020204" pitchFamily="34" charset="0"/>
            </a:endParaRPr>
          </a:p>
        </p:txBody>
      </p:sp>
      <p:sp>
        <p:nvSpPr>
          <p:cNvPr id="31748" name="文字方塊 2">
            <a:extLst>
              <a:ext uri="{FF2B5EF4-FFF2-40B4-BE49-F238E27FC236}">
                <a16:creationId xmlns:a16="http://schemas.microsoft.com/office/drawing/2014/main" id="{344F781B-82D3-4E0A-99D6-F31D7F923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7988" y="5949950"/>
            <a:ext cx="6858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>
                <a:latin typeface="Arial" panose="020B0604020202020204" pitchFamily="34" charset="0"/>
              </a:rPr>
              <a:t>1/2</a:t>
            </a:r>
            <a:endParaRPr lang="zh-TW" altLang="en-US" sz="2800">
              <a:latin typeface="Arial" panose="020B0604020202020204" pitchFamily="34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D37DE649-EDF5-4AB8-B681-FDB349B87FEC}"/>
              </a:ext>
            </a:extLst>
          </p:cNvPr>
          <p:cNvSpPr/>
          <p:nvPr/>
        </p:nvSpPr>
        <p:spPr>
          <a:xfrm>
            <a:off x="4067175" y="2524125"/>
            <a:ext cx="414337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enctype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="multipart/form-data"</a:t>
            </a:r>
            <a:endParaRPr lang="zh-TW" alt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>
            <a:extLst>
              <a:ext uri="{FF2B5EF4-FFF2-40B4-BE49-F238E27FC236}">
                <a16:creationId xmlns:a16="http://schemas.microsoft.com/office/drawing/2014/main" id="{C0CCE5C1-8BB2-493B-BD59-C8096D12E1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38138"/>
            <a:ext cx="6265862" cy="545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矩形 5">
            <a:extLst>
              <a:ext uri="{FF2B5EF4-FFF2-40B4-BE49-F238E27FC236}">
                <a16:creationId xmlns:a16="http://schemas.microsoft.com/office/drawing/2014/main" id="{5B9723FB-207A-42D7-BC1C-6B6580595B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7913" y="5986463"/>
            <a:ext cx="41608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  <a:hlinkClick r:id="rId3"/>
              </a:rPr>
              <a:t>https://en.wikipedia.org/wiki/CAPTCHA</a:t>
            </a:r>
            <a:endParaRPr lang="en-US" altLang="zh-TW" sz="1800">
              <a:latin typeface="Arial" panose="020B0604020202020204" pitchFamily="34" charset="0"/>
            </a:endParaRPr>
          </a:p>
        </p:txBody>
      </p:sp>
      <p:sp>
        <p:nvSpPr>
          <p:cNvPr id="14340" name="矩形 6">
            <a:extLst>
              <a:ext uri="{FF2B5EF4-FFF2-40B4-BE49-F238E27FC236}">
                <a16:creationId xmlns:a16="http://schemas.microsoft.com/office/drawing/2014/main" id="{BC56669C-C75F-45AB-9D90-3C567714F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5238" y="5986463"/>
            <a:ext cx="2352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latin typeface="Arial" panose="020B0604020202020204" pitchFamily="34" charset="0"/>
              </a:rPr>
              <a:t>圖形驗證碼</a:t>
            </a:r>
            <a:r>
              <a:rPr lang="en-US" altLang="zh-TW" sz="1800">
                <a:latin typeface="Arial" panose="020B0604020202020204" pitchFamily="34" charset="0"/>
              </a:rPr>
              <a:t>(Captcha)</a:t>
            </a:r>
            <a:endParaRPr lang="zh-TW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矩形 1">
            <a:extLst>
              <a:ext uri="{FF2B5EF4-FFF2-40B4-BE49-F238E27FC236}">
                <a16:creationId xmlns:a16="http://schemas.microsoft.com/office/drawing/2014/main" id="{12062708-FFB3-46B8-9C56-32212611C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6038"/>
            <a:ext cx="9144000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--</a:t>
            </a:r>
            <a:r>
              <a:rPr lang="en-US" altLang="zh-TW" sz="1800">
                <a:solidFill>
                  <a:srgbClr val="FF0000"/>
                </a:solidFill>
                <a:latin typeface="Arial" panose="020B0604020202020204" pitchFamily="34" charset="0"/>
              </a:rPr>
              <a:t>---------------------------7d934db290122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Content-Disposition: form-data; name="wts"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HTML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--</a:t>
            </a:r>
            <a:r>
              <a:rPr lang="en-US" altLang="zh-TW" sz="1800">
                <a:solidFill>
                  <a:srgbClr val="FF0000"/>
                </a:solidFill>
                <a:latin typeface="Arial" panose="020B0604020202020204" pitchFamily="34" charset="0"/>
              </a:rPr>
              <a:t>---------------------------7d934db290122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Content-Disposition: form-data; name="wts"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XHTML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--</a:t>
            </a:r>
            <a:r>
              <a:rPr lang="en-US" altLang="zh-TW" sz="1800">
                <a:solidFill>
                  <a:srgbClr val="FF0000"/>
                </a:solidFill>
                <a:latin typeface="Arial" panose="020B0604020202020204" pitchFamily="34" charset="0"/>
              </a:rPr>
              <a:t>---------------------------7d934db290122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Content-Disposition: form-data; name="pdf"; filename="C:\paper\IEEEMembershipApp.pdf"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Content-Type: application/pdf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%PDF-1.3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%....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35 0 obj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&lt;&lt;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/Linearized 1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/O 37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/H [ 1122 330 ]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/L 1719209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/E 701707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/N 3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/T 1718391 </a:t>
            </a:r>
          </a:p>
        </p:txBody>
      </p:sp>
      <p:sp>
        <p:nvSpPr>
          <p:cNvPr id="32771" name="文字方塊 2">
            <a:extLst>
              <a:ext uri="{FF2B5EF4-FFF2-40B4-BE49-F238E27FC236}">
                <a16:creationId xmlns:a16="http://schemas.microsoft.com/office/drawing/2014/main" id="{5763231E-C113-46A2-96F9-8B0268E3E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7988" y="5949950"/>
            <a:ext cx="6858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>
                <a:latin typeface="Arial" panose="020B0604020202020204" pitchFamily="34" charset="0"/>
              </a:rPr>
              <a:t>2/2</a:t>
            </a:r>
            <a:endParaRPr lang="zh-TW" altLang="en-US" sz="2800">
              <a:latin typeface="Arial" panose="020B0604020202020204" pitchFamily="34" charset="0"/>
            </a:endParaRPr>
          </a:p>
        </p:txBody>
      </p:sp>
      <p:sp>
        <p:nvSpPr>
          <p:cNvPr id="32772" name="文字方塊 1">
            <a:extLst>
              <a:ext uri="{FF2B5EF4-FFF2-40B4-BE49-F238E27FC236}">
                <a16:creationId xmlns:a16="http://schemas.microsoft.com/office/drawing/2014/main" id="{79B30B43-B9D0-42F6-8423-20AB5EFD8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063" y="4221163"/>
            <a:ext cx="17240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上傳的檔案</a:t>
            </a:r>
            <a:endParaRPr lang="en-US" altLang="zh-TW" sz="2400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放在這裡！</a:t>
            </a:r>
          </a:p>
        </p:txBody>
      </p:sp>
      <p:sp>
        <p:nvSpPr>
          <p:cNvPr id="4" name="右大括弧 3">
            <a:extLst>
              <a:ext uri="{FF2B5EF4-FFF2-40B4-BE49-F238E27FC236}">
                <a16:creationId xmlns:a16="http://schemas.microsoft.com/office/drawing/2014/main" id="{9A27D7E1-D784-45FC-96EA-48827172608F}"/>
              </a:ext>
            </a:extLst>
          </p:cNvPr>
          <p:cNvSpPr/>
          <p:nvPr/>
        </p:nvSpPr>
        <p:spPr>
          <a:xfrm>
            <a:off x="5076825" y="2708275"/>
            <a:ext cx="358775" cy="3960813"/>
          </a:xfrm>
          <a:prstGeom prst="rightBrace">
            <a:avLst>
              <a:gd name="adj1" fmla="val 8333"/>
              <a:gd name="adj2" fmla="val 48626"/>
            </a:avLst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標題 1">
            <a:extLst>
              <a:ext uri="{FF2B5EF4-FFF2-40B4-BE49-F238E27FC236}">
                <a16:creationId xmlns:a16="http://schemas.microsoft.com/office/drawing/2014/main" id="{0A096EF5-4B69-4720-A136-747132AA0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&lt;input type="hidden" … /&gt;</a:t>
            </a:r>
            <a:endParaRPr lang="zh-TW" altLang="en-US"/>
          </a:p>
        </p:txBody>
      </p:sp>
      <p:sp>
        <p:nvSpPr>
          <p:cNvPr id="33795" name="內容版面配置區 2">
            <a:extLst>
              <a:ext uri="{FF2B5EF4-FFF2-40B4-BE49-F238E27FC236}">
                <a16:creationId xmlns:a16="http://schemas.microsoft.com/office/drawing/2014/main" id="{6E843EC5-8245-4971-9C5D-D7F57690F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&lt;input type="hidden" id="…" name="…" value="…" /&gt;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zh-TW" sz="24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ex.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&lt;input type="hidden" id="isM" name="isM" value="true" /&gt;</a:t>
            </a:r>
          </a:p>
          <a:p>
            <a:pPr eaLnBrk="1" hangingPunct="1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zh-TW" altLang="en-US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isM</a:t>
            </a:r>
            <a:r>
              <a:rPr lang="zh-TW" altLang="en-US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偷偷記錄是不是會員。 方便後端處理，但不安全！</a:t>
            </a:r>
            <a:endParaRPr lang="en-US" altLang="zh-TW" sz="20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zh-TW" sz="20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&lt;input type="hidden" id="page" name="page" value="17" /&gt;</a:t>
            </a:r>
          </a:p>
          <a:p>
            <a:pPr eaLnBrk="1" hangingPunct="1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zh-TW" altLang="en-US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page</a:t>
            </a:r>
            <a:r>
              <a:rPr lang="zh-TW" altLang="en-US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記載目前所在頁次！</a:t>
            </a:r>
            <a:endParaRPr lang="en-US" altLang="zh-TW" sz="20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zh-TW" altLang="en-US" sz="20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3796" name="文字方塊 1">
            <a:extLst>
              <a:ext uri="{FF2B5EF4-FFF2-40B4-BE49-F238E27FC236}">
                <a16:creationId xmlns:a16="http://schemas.microsoft.com/office/drawing/2014/main" id="{7BB86665-369E-4A65-B2C4-4CAC3660C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1050" y="5424488"/>
            <a:ext cx="3429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latin typeface="Arial" panose="020B0604020202020204" pitchFamily="34" charset="0"/>
              </a:rPr>
              <a:t>Price manipulation tempering</a:t>
            </a:r>
          </a:p>
        </p:txBody>
      </p:sp>
      <p:sp>
        <p:nvSpPr>
          <p:cNvPr id="33797" name="矩形 2">
            <a:extLst>
              <a:ext uri="{FF2B5EF4-FFF2-40B4-BE49-F238E27FC236}">
                <a16:creationId xmlns:a16="http://schemas.microsoft.com/office/drawing/2014/main" id="{837E592F-AA69-421E-8B33-C6BEE5540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410200"/>
            <a:ext cx="3621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latin typeface="Arial" panose="020B0604020202020204" pitchFamily="34" charset="0"/>
              </a:rPr>
              <a:t>注意</a:t>
            </a:r>
            <a:r>
              <a:rPr lang="en-US" altLang="zh-TW" sz="1800">
                <a:latin typeface="Arial" panose="020B0604020202020204" pitchFamily="34" charset="0"/>
              </a:rPr>
              <a:t>:</a:t>
            </a:r>
            <a:r>
              <a:rPr lang="zh-TW" altLang="en-US" sz="1800">
                <a:latin typeface="Arial" panose="020B0604020202020204" pitchFamily="34" charset="0"/>
              </a:rPr>
              <a:t> </a:t>
            </a:r>
            <a:r>
              <a:rPr lang="en-US" altLang="zh-TW" sz="1800">
                <a:latin typeface="Arial" panose="020B0604020202020204" pitchFamily="34" charset="0"/>
              </a:rPr>
              <a:t>Parameter tempering attack</a:t>
            </a:r>
            <a:endParaRPr lang="zh-TW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內容版面配置區 5">
            <a:extLst>
              <a:ext uri="{FF2B5EF4-FFF2-40B4-BE49-F238E27FC236}">
                <a16:creationId xmlns:a16="http://schemas.microsoft.com/office/drawing/2014/main" id="{2E2F4121-EE06-41E5-957A-7E0C5F6FFEC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28625" y="1765300"/>
            <a:ext cx="8320088" cy="4184650"/>
          </a:xfrm>
        </p:spPr>
        <p:txBody>
          <a:bodyPr/>
          <a:lstStyle/>
          <a:p>
            <a:pPr eaLnBrk="1" hangingPunct="1"/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submit</a:t>
            </a: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按鈕</a:t>
            </a:r>
            <a:endParaRPr lang="en-US" altLang="zh-TW" sz="2400" b="1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 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&lt;input type="</a:t>
            </a: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submit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" /&gt;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 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&lt;input type="</a:t>
            </a: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submit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" value="OK" /&gt;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reset</a:t>
            </a: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按鈕</a:t>
            </a:r>
            <a:endParaRPr lang="en-US" altLang="zh-TW" sz="24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 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&lt;input type="</a:t>
            </a: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reset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" /&gt;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 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&lt;input type="</a:t>
            </a: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reset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" value="Clear" /&gt;</a:t>
            </a:r>
          </a:p>
          <a:p>
            <a:pPr eaLnBrk="1" hangingPunct="1">
              <a:lnSpc>
                <a:spcPct val="150000"/>
              </a:lnSpc>
            </a:pP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一般性按鈕 </a:t>
            </a: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無作用，配合</a:t>
            </a: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JavaScript</a:t>
            </a: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程式使用</a:t>
            </a: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5. 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&lt;input type="</a:t>
            </a: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button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" value="Press this button" /&gt;</a:t>
            </a:r>
          </a:p>
        </p:txBody>
      </p:sp>
      <p:pic>
        <p:nvPicPr>
          <p:cNvPr id="34819" name="Picture 2">
            <a:extLst>
              <a:ext uri="{FF2B5EF4-FFF2-40B4-BE49-F238E27FC236}">
                <a16:creationId xmlns:a16="http://schemas.microsoft.com/office/drawing/2014/main" id="{F347D843-8D0E-416A-8E5D-CB897A6511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763588"/>
            <a:ext cx="72040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0" name="文字方塊 1">
            <a:extLst>
              <a:ext uri="{FF2B5EF4-FFF2-40B4-BE49-F238E27FC236}">
                <a16:creationId xmlns:a16="http://schemas.microsoft.com/office/drawing/2014/main" id="{219B8420-4284-45CF-A18C-3DD5757DC7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476250"/>
            <a:ext cx="5035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>
                <a:solidFill>
                  <a:srgbClr val="FF0000"/>
                </a:solidFill>
                <a:latin typeface="Arial" panose="020B0604020202020204" pitchFamily="34" charset="0"/>
              </a:rPr>
              <a:t>1          2       3         4                     5</a:t>
            </a:r>
            <a:endParaRPr lang="zh-TW" altLang="en-US" sz="24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標題 1">
            <a:extLst>
              <a:ext uri="{FF2B5EF4-FFF2-40B4-BE49-F238E27FC236}">
                <a16:creationId xmlns:a16="http://schemas.microsoft.com/office/drawing/2014/main" id="{DE713D7E-02BD-4CB5-A870-68158E7AA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&lt;input type="image" … /&gt;</a:t>
            </a:r>
            <a:endParaRPr lang="zh-TW" altLang="en-US"/>
          </a:p>
        </p:txBody>
      </p:sp>
      <p:sp>
        <p:nvSpPr>
          <p:cNvPr id="35843" name="內容版面配置區 2">
            <a:extLst>
              <a:ext uri="{FF2B5EF4-FFF2-40B4-BE49-F238E27FC236}">
                <a16:creationId xmlns:a16="http://schemas.microsoft.com/office/drawing/2014/main" id="{5820255F-72E3-4D42-BACA-25C714768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975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&lt;input type="image" src="…" alt="…" /&gt;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zh-TW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ex.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&lt;input type="image" src="ok.jpg" alt="OK" /&gt;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zh-TW" sz="28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* 等同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submit</a:t>
            </a: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功能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送出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* </a:t>
            </a: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會送出使用者在圖片上所按位置之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x, y</a:t>
            </a: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座標值</a:t>
            </a:r>
            <a:b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(e.g. x=4, y=15)</a:t>
            </a:r>
            <a:endParaRPr lang="zh-TW" altLang="en-US" sz="28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5844" name="Picture 2">
            <a:extLst>
              <a:ext uri="{FF2B5EF4-FFF2-40B4-BE49-F238E27FC236}">
                <a16:creationId xmlns:a16="http://schemas.microsoft.com/office/drawing/2014/main" id="{4714406A-78FE-4034-A3BB-2773940CFB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2565400"/>
            <a:ext cx="1785937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標題 1">
            <a:extLst>
              <a:ext uri="{FF2B5EF4-FFF2-40B4-BE49-F238E27FC236}">
                <a16:creationId xmlns:a16="http://schemas.microsoft.com/office/drawing/2014/main" id="{592A0C70-846E-446E-B66C-4D25B2DA1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&lt;button&gt;&lt;img …&gt;…&lt;/button&gt;</a:t>
            </a:r>
            <a:endParaRPr lang="zh-TW" altLang="en-US"/>
          </a:p>
        </p:txBody>
      </p:sp>
      <p:sp>
        <p:nvSpPr>
          <p:cNvPr id="36867" name="內容版面配置區 2">
            <a:extLst>
              <a:ext uri="{FF2B5EF4-FFF2-40B4-BE49-F238E27FC236}">
                <a16:creationId xmlns:a16="http://schemas.microsoft.com/office/drawing/2014/main" id="{990B4A1E-67DE-415D-9C4A-3DBB817DB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628775"/>
            <a:ext cx="8229600" cy="46863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&lt;button type="…" &gt;&lt;img …&gt;…&lt;/button&gt;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zh-TW" sz="28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ex.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&lt;button type="reset"&gt;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&lt;img src="r1.gif" alt="reset" width="34" /&gt;&lt;br /&gt;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Reset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&lt;/button&gt;</a:t>
            </a:r>
            <a:endParaRPr lang="zh-TW" altLang="en-US" sz="24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6868" name="Picture 3">
            <a:extLst>
              <a:ext uri="{FF2B5EF4-FFF2-40B4-BE49-F238E27FC236}">
                <a16:creationId xmlns:a16="http://schemas.microsoft.com/office/drawing/2014/main" id="{0B723584-1FD3-43E9-94D2-47AF1E764B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813" y="4868863"/>
            <a:ext cx="857250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5">
            <a:extLst>
              <a:ext uri="{FF2B5EF4-FFF2-40B4-BE49-F238E27FC236}">
                <a16:creationId xmlns:a16="http://schemas.microsoft.com/office/drawing/2014/main" id="{C8E98701-B9C7-4DC2-AE81-9E1AE5D302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4868863"/>
            <a:ext cx="1157288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0" name="文字方塊 1">
            <a:extLst>
              <a:ext uri="{FF2B5EF4-FFF2-40B4-BE49-F238E27FC236}">
                <a16:creationId xmlns:a16="http://schemas.microsoft.com/office/drawing/2014/main" id="{41AED683-6C2C-4D65-9B4E-A48A6245C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4437063"/>
            <a:ext cx="33718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00B050"/>
                </a:solidFill>
                <a:latin typeface="Arial" panose="020B0604020202020204" pitchFamily="34" charset="0"/>
              </a:rPr>
              <a:t>&lt;button type="submit"&gt;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00B050"/>
                </a:solidFill>
                <a:latin typeface="Arial" panose="020B0604020202020204" pitchFamily="34" charset="0"/>
              </a:rPr>
              <a:t>…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00B050"/>
                </a:solidFill>
                <a:latin typeface="Arial" panose="020B0604020202020204" pitchFamily="34" charset="0"/>
              </a:rPr>
              <a:t>&lt;/button&gt;</a:t>
            </a:r>
            <a:endParaRPr lang="zh-TW" altLang="en-US" sz="2400">
              <a:solidFill>
                <a:srgbClr val="00B05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標題 1">
            <a:extLst>
              <a:ext uri="{FF2B5EF4-FFF2-40B4-BE49-F238E27FC236}">
                <a16:creationId xmlns:a16="http://schemas.microsoft.com/office/drawing/2014/main" id="{E43B5FBD-20BA-4D7C-ACB3-2986B6A79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200"/>
              <a:t>&lt;fieldset&gt;&lt;legend&gt;…&lt;/legend&gt;&lt;/fieldset&gt;</a:t>
            </a:r>
            <a:endParaRPr lang="zh-TW" altLang="en-US" sz="3200"/>
          </a:p>
        </p:txBody>
      </p:sp>
      <p:sp>
        <p:nvSpPr>
          <p:cNvPr id="37891" name="內容版面配置區 2">
            <a:extLst>
              <a:ext uri="{FF2B5EF4-FFF2-40B4-BE49-F238E27FC236}">
                <a16:creationId xmlns:a16="http://schemas.microsoft.com/office/drawing/2014/main" id="{CEA49EF7-CA11-447F-AC3D-8B634ACE8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893175" cy="46863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&lt;fieldset&gt;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 &lt;legend&gt;</a:t>
            </a:r>
            <a:r>
              <a:rPr lang="zh-TW" altLang="en-US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填入個人資料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&lt;/legend&gt;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 &lt;ol&gt;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&lt;li&gt;</a:t>
            </a:r>
            <a:r>
              <a:rPr lang="zh-TW" altLang="en-US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姓名 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: &lt;input type="text" id="name" name="name" /&gt;&lt;/li&gt;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&lt;li&gt;</a:t>
            </a:r>
            <a:r>
              <a:rPr lang="zh-TW" altLang="en-US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電子信箱 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: &lt;input type="text" id="email" name="email" /&gt;&lt;/li&gt;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&lt;li&gt;</a:t>
            </a:r>
            <a:r>
              <a:rPr lang="zh-TW" altLang="en-US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電話 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: &lt;input type="text" id="state" name="state" /&gt;&lt;/li&gt;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 &lt;/ol&gt;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&lt;/fieldset&gt;</a:t>
            </a:r>
            <a:endParaRPr lang="zh-TW" altLang="en-US" sz="20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7892" name="Picture 3">
            <a:extLst>
              <a:ext uri="{FF2B5EF4-FFF2-40B4-BE49-F238E27FC236}">
                <a16:creationId xmlns:a16="http://schemas.microsoft.com/office/drawing/2014/main" id="{0910D6C3-92E4-4A72-9EBE-33A067F1B0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4005263"/>
            <a:ext cx="6091237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7893" name="群組 3">
            <a:extLst>
              <a:ext uri="{FF2B5EF4-FFF2-40B4-BE49-F238E27FC236}">
                <a16:creationId xmlns:a16="http://schemas.microsoft.com/office/drawing/2014/main" id="{74BACB31-60CF-4641-A9F1-84D0AB25D87A}"/>
              </a:ext>
            </a:extLst>
          </p:cNvPr>
          <p:cNvGrpSpPr>
            <a:grpSpLocks/>
          </p:cNvGrpSpPr>
          <p:nvPr/>
        </p:nvGrpSpPr>
        <p:grpSpPr bwMode="auto">
          <a:xfrm>
            <a:off x="2268538" y="4076700"/>
            <a:ext cx="5903912" cy="2089150"/>
            <a:chOff x="2267744" y="4077072"/>
            <a:chExt cx="5904656" cy="2088232"/>
          </a:xfrm>
        </p:grpSpPr>
        <p:sp>
          <p:nvSpPr>
            <p:cNvPr id="2" name="圓角矩形 1">
              <a:extLst>
                <a:ext uri="{FF2B5EF4-FFF2-40B4-BE49-F238E27FC236}">
                  <a16:creationId xmlns:a16="http://schemas.microsoft.com/office/drawing/2014/main" id="{88918C79-A591-4C84-ABCA-057B995FF448}"/>
                </a:ext>
              </a:extLst>
            </p:cNvPr>
            <p:cNvSpPr/>
            <p:nvPr/>
          </p:nvSpPr>
          <p:spPr>
            <a:xfrm>
              <a:off x="2267744" y="4221472"/>
              <a:ext cx="5904656" cy="1943832"/>
            </a:xfrm>
            <a:prstGeom prst="roundRect">
              <a:avLst>
                <a:gd name="adj" fmla="val 5329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37895" name="矩形 2">
              <a:extLst>
                <a:ext uri="{FF2B5EF4-FFF2-40B4-BE49-F238E27FC236}">
                  <a16:creationId xmlns:a16="http://schemas.microsoft.com/office/drawing/2014/main" id="{F3EAFA7E-9937-4F67-8A0B-65A4EBD28F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1760" y="4077072"/>
              <a:ext cx="1569660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ß"/>
                <a:defRPr sz="32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Þ"/>
                <a:defRPr sz="28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"/>
                <a:defRPr sz="24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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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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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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anose="05020102010507070707" pitchFamily="18" charset="2"/>
                <a:buChar char="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填入個人資料</a:t>
              </a:r>
              <a:endParaRPr lang="zh-TW" altLang="en-US" sz="180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標題 1">
            <a:extLst>
              <a:ext uri="{FF2B5EF4-FFF2-40B4-BE49-F238E27FC236}">
                <a16:creationId xmlns:a16="http://schemas.microsoft.com/office/drawing/2014/main" id="{E2F055A3-5DFE-4C41-B2EA-ABC70101F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&lt;label&gt;</a:t>
            </a:r>
            <a:endParaRPr lang="zh-TW" altLang="en-US"/>
          </a:p>
        </p:txBody>
      </p:sp>
      <p:sp>
        <p:nvSpPr>
          <p:cNvPr id="39939" name="內容版面配置區 2">
            <a:extLst>
              <a:ext uri="{FF2B5EF4-FFF2-40B4-BE49-F238E27FC236}">
                <a16:creationId xmlns:a16="http://schemas.microsoft.com/office/drawing/2014/main" id="{4BBC820F-6BC9-4A5F-866F-E19FFA412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844675"/>
            <a:ext cx="8605838" cy="3024188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&lt;label for="male"&gt;Male&lt;/label&gt;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&lt;input type="radio" name="sex" id="male" /&gt;&lt;br /&gt;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&lt;label for="female"&gt;Female&lt;/label&gt;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&lt;input type="radio" name="sex" id="female" /&gt;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zh-TW" sz="20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&lt;label&gt;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Male&lt;input type="radio" name="sex" /&gt;</a:t>
            </a: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&lt;/label&gt;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&lt;br /&gt;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&lt;label&gt;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Female&lt;input type="radio" name="sex" /&gt;</a:t>
            </a: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&lt;/label&gt;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zh-TW" altLang="en-US" sz="20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39940" name="群組 2">
            <a:extLst>
              <a:ext uri="{FF2B5EF4-FFF2-40B4-BE49-F238E27FC236}">
                <a16:creationId xmlns:a16="http://schemas.microsoft.com/office/drawing/2014/main" id="{6E6425FB-3DB1-4498-B29D-047D6BB29B69}"/>
              </a:ext>
            </a:extLst>
          </p:cNvPr>
          <p:cNvGrpSpPr>
            <a:grpSpLocks/>
          </p:cNvGrpSpPr>
          <p:nvPr/>
        </p:nvGrpSpPr>
        <p:grpSpPr bwMode="auto">
          <a:xfrm>
            <a:off x="3779838" y="4868863"/>
            <a:ext cx="1714500" cy="1214437"/>
            <a:chOff x="4283968" y="4653136"/>
            <a:chExt cx="1714500" cy="1214438"/>
          </a:xfrm>
        </p:grpSpPr>
        <p:pic>
          <p:nvPicPr>
            <p:cNvPr id="39942" name="Picture 3">
              <a:extLst>
                <a:ext uri="{FF2B5EF4-FFF2-40B4-BE49-F238E27FC236}">
                  <a16:creationId xmlns:a16="http://schemas.microsoft.com/office/drawing/2014/main" id="{C1B57375-C56A-4ED8-B994-D35BE5029E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1613"/>
            <a:stretch>
              <a:fillRect/>
            </a:stretch>
          </p:blipFill>
          <p:spPr bwMode="auto">
            <a:xfrm>
              <a:off x="4283968" y="4653136"/>
              <a:ext cx="1714500" cy="1214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向上箭號 6">
              <a:extLst>
                <a:ext uri="{FF2B5EF4-FFF2-40B4-BE49-F238E27FC236}">
                  <a16:creationId xmlns:a16="http://schemas.microsoft.com/office/drawing/2014/main" id="{90026DAE-8B79-48A8-B9A8-1954EE21A99E}"/>
                </a:ext>
              </a:extLst>
            </p:cNvPr>
            <p:cNvSpPr/>
            <p:nvPr/>
          </p:nvSpPr>
          <p:spPr>
            <a:xfrm rot="18900000">
              <a:off x="4777680" y="5478637"/>
              <a:ext cx="203200" cy="257175"/>
            </a:xfrm>
            <a:prstGeom prst="upArrow">
              <a:avLst/>
            </a:prstGeom>
            <a:solidFill>
              <a:srgbClr val="FF0000"/>
            </a:solidFill>
            <a:ln w="9525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/>
            </a:p>
          </p:txBody>
        </p:sp>
      </p:grpSp>
      <p:sp>
        <p:nvSpPr>
          <p:cNvPr id="39941" name="矩形 1">
            <a:extLst>
              <a:ext uri="{FF2B5EF4-FFF2-40B4-BE49-F238E27FC236}">
                <a16:creationId xmlns:a16="http://schemas.microsoft.com/office/drawing/2014/main" id="{841EB159-59B5-468C-851F-2278D1008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196975"/>
            <a:ext cx="2339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兩種表示方法：</a:t>
            </a:r>
            <a:endParaRPr lang="en-US" altLang="zh-TW" sz="2400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標題 1">
            <a:extLst>
              <a:ext uri="{FF2B5EF4-FFF2-40B4-BE49-F238E27FC236}">
                <a16:creationId xmlns:a16="http://schemas.microsoft.com/office/drawing/2014/main" id="{4EB9AD2E-53E9-4D59-B476-1C95E4442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What's New in HTML5 Forms</a:t>
            </a:r>
            <a:endParaRPr lang="zh-TW" altLang="en-US"/>
          </a:p>
        </p:txBody>
      </p:sp>
      <p:sp>
        <p:nvSpPr>
          <p:cNvPr id="36867" name="內容版面配置區 2">
            <a:extLst>
              <a:ext uri="{FF2B5EF4-FFF2-40B4-BE49-F238E27FC236}">
                <a16:creationId xmlns:a16="http://schemas.microsoft.com/office/drawing/2014/main" id="{E448449E-0598-4ECB-BDA2-67029688D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268413"/>
            <a:ext cx="8578850" cy="5256212"/>
          </a:xfrm>
        </p:spPr>
        <p:txBody>
          <a:bodyPr/>
          <a:lstStyle/>
          <a:p>
            <a:pPr>
              <a:defRPr/>
            </a:pP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Elements</a:t>
            </a:r>
          </a:p>
          <a:p>
            <a:pPr lvl="1">
              <a:defRPr/>
            </a:pPr>
            <a:r>
              <a:rPr lang="en-US" altLang="zh-TW" sz="2000" dirty="0">
                <a:latin typeface="微軟正黑體" pitchFamily="34" charset="-120"/>
                <a:ea typeface="微軟正黑體" pitchFamily="34" charset="-120"/>
                <a:hlinkClick r:id="rId3"/>
              </a:rPr>
              <a:t>&lt;</a:t>
            </a:r>
            <a:r>
              <a:rPr lang="en-US" altLang="zh-TW" sz="2000" dirty="0" err="1">
                <a:latin typeface="微軟正黑體" pitchFamily="34" charset="-120"/>
                <a:ea typeface="微軟正黑體" pitchFamily="34" charset="-120"/>
                <a:hlinkClick r:id="rId3"/>
              </a:rPr>
              <a:t>datalist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  <a:hlinkClick r:id="rId3"/>
              </a:rPr>
              <a:t>&gt;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, &lt;</a:t>
            </a:r>
            <a:r>
              <a:rPr lang="en-US" altLang="zh-TW" sz="2000" dirty="0" err="1">
                <a:latin typeface="微軟正黑體" pitchFamily="34" charset="-120"/>
                <a:ea typeface="微軟正黑體" pitchFamily="34" charset="-120"/>
              </a:rPr>
              <a:t>keygen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&gt;, &lt;output&gt;</a:t>
            </a:r>
          </a:p>
          <a:p>
            <a:pPr lvl="1">
              <a:defRPr/>
            </a:pPr>
            <a:r>
              <a:rPr lang="en-US" altLang="zh-TW" sz="1800" dirty="0">
                <a:latin typeface="微軟正黑體" pitchFamily="34" charset="-120"/>
                <a:ea typeface="微軟正黑體" pitchFamily="34" charset="-120"/>
                <a:hlinkClick r:id="rId4"/>
              </a:rPr>
              <a:t>https://www.w3schools.com/html/html_form_elements.asp</a:t>
            </a:r>
            <a:endParaRPr lang="en-US" altLang="zh-TW" sz="1800" dirty="0">
              <a:latin typeface="微軟正黑體" pitchFamily="34" charset="-120"/>
              <a:ea typeface="微軟正黑體" pitchFamily="34" charset="-120"/>
            </a:endParaRPr>
          </a:p>
          <a:p>
            <a:pPr>
              <a:defRPr/>
            </a:pPr>
            <a:r>
              <a:rPr lang="en-US" altLang="zh-TW" sz="2800" b="1" dirty="0">
                <a:latin typeface="微軟正黑體" pitchFamily="34" charset="-120"/>
                <a:ea typeface="微軟正黑體" pitchFamily="34" charset="-120"/>
              </a:rPr>
              <a:t>Input Types</a:t>
            </a:r>
          </a:p>
          <a:p>
            <a:pPr lvl="1">
              <a:defRPr/>
            </a:pPr>
            <a:r>
              <a:rPr lang="en-US" altLang="zh-TW" sz="2000" dirty="0">
                <a:latin typeface="微軟正黑體" pitchFamily="34" charset="-120"/>
                <a:ea typeface="微軟正黑體" pitchFamily="34" charset="-120"/>
                <a:hlinkClick r:id="rId5"/>
              </a:rPr>
              <a:t>color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en-US" altLang="zh-TW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hlinkClick r:id="rId6"/>
              </a:rPr>
              <a:t>date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en-US" altLang="zh-TW" sz="2000" dirty="0" err="1">
                <a:latin typeface="微軟正黑體" pitchFamily="34" charset="-120"/>
                <a:ea typeface="微軟正黑體" pitchFamily="34" charset="-120"/>
                <a:hlinkClick r:id="rId7"/>
              </a:rPr>
              <a:t>datetime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en-US" altLang="zh-TW" sz="2000" dirty="0" err="1">
                <a:latin typeface="微軟正黑體" pitchFamily="34" charset="-120"/>
                <a:ea typeface="微軟正黑體" pitchFamily="34" charset="-120"/>
              </a:rPr>
              <a:t>datetime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-local, 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  <a:hlinkClick r:id="rId8"/>
              </a:rPr>
              <a:t>email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  <a:hlinkClick r:id="rId9"/>
              </a:rPr>
              <a:t>month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  <a:hlinkClick r:id="rId10"/>
              </a:rPr>
              <a:t>number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  <a:hlinkClick r:id="rId11"/>
              </a:rPr>
              <a:t>range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, search, </a:t>
            </a:r>
            <a:r>
              <a:rPr lang="en-US" altLang="zh-TW" sz="2000" dirty="0" err="1">
                <a:latin typeface="微軟正黑體" pitchFamily="34" charset="-120"/>
                <a:ea typeface="微軟正黑體" pitchFamily="34" charset="-120"/>
              </a:rPr>
              <a:t>tel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  <a:hlinkClick r:id="rId12"/>
              </a:rPr>
              <a:t>time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en-US" altLang="zh-TW" sz="2000" dirty="0" err="1">
                <a:latin typeface="微軟正黑體" pitchFamily="34" charset="-120"/>
                <a:ea typeface="微軟正黑體" pitchFamily="34" charset="-120"/>
              </a:rPr>
              <a:t>url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, week</a:t>
            </a:r>
          </a:p>
          <a:p>
            <a:pPr lvl="1">
              <a:defRPr/>
            </a:pPr>
            <a:r>
              <a:rPr lang="en-US" altLang="zh-TW" sz="1800" dirty="0">
                <a:latin typeface="微軟正黑體" pitchFamily="34" charset="-120"/>
                <a:ea typeface="微軟正黑體" pitchFamily="34" charset="-120"/>
                <a:hlinkClick r:id="rId13"/>
              </a:rPr>
              <a:t>https://www.w3schools.com/html/html_form_input_types.asp</a:t>
            </a:r>
            <a:endParaRPr lang="en-US" altLang="zh-TW" sz="1800" dirty="0">
              <a:latin typeface="微軟正黑體" pitchFamily="34" charset="-120"/>
              <a:ea typeface="微軟正黑體" pitchFamily="34" charset="-120"/>
            </a:endParaRPr>
          </a:p>
          <a:p>
            <a:pPr>
              <a:defRPr/>
            </a:pP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Input Attributes</a:t>
            </a:r>
          </a:p>
          <a:p>
            <a:pPr lvl="1">
              <a:defRPr/>
            </a:pPr>
            <a:r>
              <a:rPr lang="en-US" altLang="zh-TW" sz="2000" dirty="0">
                <a:latin typeface="微軟正黑體" pitchFamily="34" charset="-120"/>
                <a:ea typeface="微軟正黑體" pitchFamily="34" charset="-120"/>
                <a:hlinkClick r:id="rId14"/>
              </a:rPr>
              <a:t>autocomplete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  <a:hlinkClick r:id="rId15"/>
              </a:rPr>
              <a:t>autofocus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  <a:hlinkClick r:id="rId16"/>
              </a:rPr>
              <a:t>form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en-US" altLang="zh-TW" sz="2000" dirty="0" err="1">
                <a:latin typeface="微軟正黑體" pitchFamily="34" charset="-120"/>
                <a:ea typeface="微軟正黑體" pitchFamily="34" charset="-120"/>
                <a:hlinkClick r:id="rId17"/>
              </a:rPr>
              <a:t>formaction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en-US" altLang="zh-TW" sz="2000" dirty="0" err="1">
                <a:latin typeface="微軟正黑體" pitchFamily="34" charset="-120"/>
                <a:ea typeface="微軟正黑體" pitchFamily="34" charset="-120"/>
              </a:rPr>
              <a:t>formenctype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en-US" altLang="zh-TW" sz="2000" dirty="0" err="1">
                <a:latin typeface="微軟正黑體" pitchFamily="34" charset="-120"/>
                <a:ea typeface="微軟正黑體" pitchFamily="34" charset="-120"/>
                <a:hlinkClick r:id="rId18"/>
              </a:rPr>
              <a:t>formmethod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en-US" altLang="zh-TW" sz="2000" dirty="0" err="1">
                <a:latin typeface="微軟正黑體" pitchFamily="34" charset="-120"/>
                <a:ea typeface="微軟正黑體" pitchFamily="34" charset="-120"/>
              </a:rPr>
              <a:t>formnovalidate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en-US" altLang="zh-TW" sz="2000" dirty="0" err="1">
                <a:latin typeface="微軟正黑體" pitchFamily="34" charset="-120"/>
                <a:ea typeface="微軟正黑體" pitchFamily="34" charset="-120"/>
              </a:rPr>
              <a:t>formtarget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, height, width, 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  <a:hlinkClick r:id="rId19"/>
              </a:rPr>
              <a:t>list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  <a:hlinkClick r:id="rId20"/>
              </a:rPr>
              <a:t>min, max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, multiple, 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  <a:hlinkClick r:id="rId21"/>
              </a:rPr>
              <a:t>pattern(</a:t>
            </a:r>
            <a:r>
              <a:rPr lang="en-US" altLang="zh-TW" sz="2000" dirty="0" err="1">
                <a:latin typeface="微軟正黑體" pitchFamily="34" charset="-120"/>
                <a:ea typeface="微軟正黑體" pitchFamily="34" charset="-120"/>
                <a:hlinkClick r:id="rId21"/>
              </a:rPr>
              <a:t>regexp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  <a:hlinkClick r:id="rId21"/>
              </a:rPr>
              <a:t>)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  <a:hlinkClick r:id="rId22"/>
              </a:rPr>
              <a:t>placeholder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  <a:hlinkClick r:id="rId23"/>
              </a:rPr>
              <a:t>required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  <a:hlinkClick r:id="rId24"/>
              </a:rPr>
              <a:t>step</a:t>
            </a:r>
            <a:endParaRPr lang="en-US" altLang="zh-TW" sz="2000" dirty="0">
              <a:latin typeface="微軟正黑體" pitchFamily="34" charset="-120"/>
              <a:ea typeface="微軟正黑體" pitchFamily="34" charset="-120"/>
            </a:endParaRPr>
          </a:p>
          <a:p>
            <a:pPr lvl="1">
              <a:defRPr/>
            </a:pPr>
            <a:r>
              <a:rPr lang="en-US" altLang="zh-TW" sz="1800" dirty="0">
                <a:latin typeface="微軟正黑體" pitchFamily="34" charset="-120"/>
                <a:ea typeface="微軟正黑體" pitchFamily="34" charset="-120"/>
                <a:hlinkClick r:id="rId25"/>
              </a:rPr>
              <a:t>https://www.w3schools.com/html/html_form_attributes.asp</a:t>
            </a:r>
            <a:endParaRPr lang="en-US" altLang="zh-TW" sz="1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8CC840F-FFE9-4E9D-9260-01421C094084}"/>
              </a:ext>
            </a:extLst>
          </p:cNvPr>
          <p:cNvSpPr/>
          <p:nvPr/>
        </p:nvSpPr>
        <p:spPr>
          <a:xfrm>
            <a:off x="1187450" y="6092825"/>
            <a:ext cx="6337300" cy="3698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6"/>
              </a:rPr>
              <a:t>https://ycchen.im.ncnu.edu.tw/www2011/lab/form.html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矩形 7">
            <a:extLst>
              <a:ext uri="{FF2B5EF4-FFF2-40B4-BE49-F238E27FC236}">
                <a16:creationId xmlns:a16="http://schemas.microsoft.com/office/drawing/2014/main" id="{594694B1-7D18-4D0E-835C-C9C371D9F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38" y="404813"/>
            <a:ext cx="8899525" cy="590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Data List: &lt;input </a:t>
            </a:r>
            <a:r>
              <a:rPr lang="en-US" altLang="zh-TW" sz="1800">
                <a:solidFill>
                  <a:srgbClr val="FF0000"/>
                </a:solidFill>
                <a:latin typeface="Arial" panose="020B0604020202020204" pitchFamily="34" charset="0"/>
              </a:rPr>
              <a:t>list="browList" </a:t>
            </a:r>
            <a:r>
              <a:rPr lang="en-US" altLang="zh-TW" sz="1800">
                <a:latin typeface="Arial" panose="020B0604020202020204" pitchFamily="34" charset="0"/>
              </a:rPr>
              <a:t>name="browser"</a:t>
            </a:r>
            <a:r>
              <a:rPr lang="zh-TW" altLang="en-US" sz="1800">
                <a:latin typeface="Arial" panose="020B0604020202020204" pitchFamily="34" charset="0"/>
              </a:rPr>
              <a:t> </a:t>
            </a:r>
            <a:r>
              <a:rPr lang="en-US" altLang="zh-TW" sz="1800">
                <a:latin typeface="Arial" panose="020B0604020202020204" pitchFamily="34" charset="0"/>
              </a:rPr>
              <a:t>/&gt;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&lt;datalist id="browList"&gt;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&lt;option value="Internet Explorer"&gt;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&lt;option value="Firefox"&gt;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&lt;option value="Chrome"&gt;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&lt;option value="Opera"&gt;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&lt;option value="Safari"&gt;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&lt;/datalist&gt;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ID Card Number:(pattern) &lt;input type="text" name="cid" </a:t>
            </a:r>
            <a:r>
              <a:rPr lang="en-US" altLang="zh-TW" sz="1800">
                <a:solidFill>
                  <a:srgbClr val="FF0000"/>
                </a:solidFill>
                <a:latin typeface="Arial" panose="020B0604020202020204" pitchFamily="34" charset="0"/>
              </a:rPr>
              <a:t>pattern="[A-Z][1-2][0-9]{8}"</a:t>
            </a:r>
            <a:r>
              <a:rPr lang="en-US" altLang="zh-TW" sz="1800">
                <a:latin typeface="Arial" panose="020B0604020202020204" pitchFamily="34" charset="0"/>
              </a:rPr>
              <a:t> /&gt;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E-mail: &lt;input </a:t>
            </a:r>
            <a:r>
              <a:rPr lang="en-US" altLang="zh-TW" sz="1800">
                <a:solidFill>
                  <a:srgbClr val="FF0000"/>
                </a:solidFill>
                <a:latin typeface="Arial" panose="020B0604020202020204" pitchFamily="34" charset="0"/>
              </a:rPr>
              <a:t>type="email" </a:t>
            </a:r>
            <a:r>
              <a:rPr lang="en-US" altLang="zh-TW" sz="1800">
                <a:latin typeface="Arial" panose="020B0604020202020204" pitchFamily="34" charset="0"/>
              </a:rPr>
              <a:t>name="email"&gt;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Number: &lt;input </a:t>
            </a:r>
            <a:r>
              <a:rPr lang="en-US" altLang="zh-TW" sz="1800">
                <a:solidFill>
                  <a:srgbClr val="FF0000"/>
                </a:solidFill>
                <a:latin typeface="Arial" panose="020B0604020202020204" pitchFamily="34" charset="0"/>
              </a:rPr>
              <a:t>type="number" </a:t>
            </a:r>
            <a:r>
              <a:rPr lang="en-US" altLang="zh-TW" sz="1800">
                <a:latin typeface="Arial" panose="020B0604020202020204" pitchFamily="34" charset="0"/>
              </a:rPr>
              <a:t>name="points" step="5"&gt;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Date: &lt;input </a:t>
            </a:r>
            <a:r>
              <a:rPr lang="en-US" altLang="zh-TW" sz="1800">
                <a:solidFill>
                  <a:srgbClr val="FF0000"/>
                </a:solidFill>
                <a:latin typeface="Arial" panose="020B0604020202020204" pitchFamily="34" charset="0"/>
              </a:rPr>
              <a:t>type="date" </a:t>
            </a:r>
            <a:r>
              <a:rPr lang="en-US" altLang="zh-TW" sz="1800">
                <a:latin typeface="Arial" panose="020B0604020202020204" pitchFamily="34" charset="0"/>
              </a:rPr>
              <a:t>id="dte" name="dte" /&gt;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Range: &lt;input </a:t>
            </a:r>
            <a:r>
              <a:rPr lang="en-US" altLang="zh-TW" sz="1800">
                <a:solidFill>
                  <a:srgbClr val="FF0000"/>
                </a:solidFill>
                <a:latin typeface="Arial" panose="020B0604020202020204" pitchFamily="34" charset="0"/>
              </a:rPr>
              <a:t>type="range" </a:t>
            </a:r>
            <a:r>
              <a:rPr lang="en-US" altLang="zh-TW" sz="1800">
                <a:latin typeface="Arial" panose="020B0604020202020204" pitchFamily="34" charset="0"/>
              </a:rPr>
              <a:t>name="range1" min="0" max="100" value="30" /&gt;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Color: &lt;input </a:t>
            </a:r>
            <a:r>
              <a:rPr lang="en-US" altLang="zh-TW" sz="1800">
                <a:solidFill>
                  <a:srgbClr val="FF0000"/>
                </a:solidFill>
                <a:latin typeface="Arial" panose="020B0604020202020204" pitchFamily="34" charset="0"/>
              </a:rPr>
              <a:t>type="color" </a:t>
            </a:r>
            <a:r>
              <a:rPr lang="en-US" altLang="zh-TW" sz="1800">
                <a:latin typeface="Arial" panose="020B0604020202020204" pitchFamily="34" charset="0"/>
              </a:rPr>
              <a:t>name="clr" value="#00ffff" /&gt;</a:t>
            </a:r>
            <a:endParaRPr lang="zh-TW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內容版面配置區 2">
            <a:extLst>
              <a:ext uri="{FF2B5EF4-FFF2-40B4-BE49-F238E27FC236}">
                <a16:creationId xmlns:a16="http://schemas.microsoft.com/office/drawing/2014/main" id="{EFEE5C42-D228-4EF2-A69E-A5F6DC13F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4686300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placeholder="</a:t>
            </a:r>
            <a:r>
              <a:rPr lang="en-US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First name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"</a:t>
            </a:r>
          </a:p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善意提示的文字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zh-TW"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required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必要輸入的欄位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&lt;input type="text" name="</a:t>
            </a:r>
            <a:r>
              <a:rPr lang="en-US" altLang="zh-TW" sz="28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usrname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" 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required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4035" name="Picture 2">
            <a:extLst>
              <a:ext uri="{FF2B5EF4-FFF2-40B4-BE49-F238E27FC236}">
                <a16:creationId xmlns:a16="http://schemas.microsoft.com/office/drawing/2014/main" id="{7856CA5D-6697-4075-B191-498A3A2D7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1916113"/>
            <a:ext cx="4697413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矩形 3">
            <a:extLst>
              <a:ext uri="{FF2B5EF4-FFF2-40B4-BE49-F238E27FC236}">
                <a16:creationId xmlns:a16="http://schemas.microsoft.com/office/drawing/2014/main" id="{B46186AA-6DE2-4902-86EA-295DDA5D1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497138"/>
            <a:ext cx="8280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latin typeface="Arial" panose="020B0604020202020204" pitchFamily="34" charset="0"/>
                <a:hlinkClick r:id="rId3"/>
              </a:rPr>
              <a:t>https://www.w3schools.com/html/tryit.asp?filename=tryhtml5_input_placeholder</a:t>
            </a:r>
            <a:endParaRPr lang="en-US" altLang="zh-TW" sz="1800" dirty="0">
              <a:latin typeface="Arial" panose="020B0604020202020204" pitchFamily="34" charset="0"/>
            </a:endParaRPr>
          </a:p>
        </p:txBody>
      </p:sp>
      <p:sp>
        <p:nvSpPr>
          <p:cNvPr id="44037" name="矩形 4">
            <a:extLst>
              <a:ext uri="{FF2B5EF4-FFF2-40B4-BE49-F238E27FC236}">
                <a16:creationId xmlns:a16="http://schemas.microsoft.com/office/drawing/2014/main" id="{C7C7C5BD-5CF0-43ED-8BC2-78DC9480E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98" y="4841082"/>
            <a:ext cx="79200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latin typeface="Arial" panose="020B0604020202020204" pitchFamily="34" charset="0"/>
                <a:hlinkClick r:id="rId4"/>
              </a:rPr>
              <a:t>https://www.w3schools.com/html/tryit.asp?filename=tryhtml5_input_required</a:t>
            </a:r>
            <a:endParaRPr lang="en-US" altLang="zh-TW" sz="1800" dirty="0">
              <a:latin typeface="Arial" panose="020B0604020202020204" pitchFamily="34" charset="0"/>
            </a:endParaRPr>
          </a:p>
        </p:txBody>
      </p: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046E21CA-4280-423F-9326-4742421505FB}"/>
              </a:ext>
            </a:extLst>
          </p:cNvPr>
          <p:cNvCxnSpPr/>
          <p:nvPr/>
        </p:nvCxnSpPr>
        <p:spPr>
          <a:xfrm>
            <a:off x="0" y="3357563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DAE7AF10-5852-4DDE-8024-EC55008F5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&lt;form&gt;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DDEE39BF-AD0A-455F-95F7-D8F76685BB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700213"/>
            <a:ext cx="8686800" cy="4686300"/>
          </a:xfrm>
        </p:spPr>
        <p:txBody>
          <a:bodyPr/>
          <a:lstStyle/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&lt;form </a:t>
            </a:r>
            <a:r>
              <a:rPr lang="en-US" altLang="zh-TW" sz="2400" b="1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id="…" </a:t>
            </a: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action="…" method="…" </a:t>
            </a:r>
            <a:r>
              <a:rPr lang="en-US" altLang="zh-TW" sz="2400" b="1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enctype="…"</a:t>
            </a: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&lt;/form&gt;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endParaRPr lang="en-US" altLang="zh-TW" sz="2400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Ex. 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&lt;form id="joinForm" action="join.php" method="post"&gt;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&lt;/form&gt;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86AA522-B7D3-4458-AF82-4BD899D86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method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4F9990BF-76C9-4557-B5FC-8F35A00DF9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484313"/>
            <a:ext cx="8229600" cy="4686300"/>
          </a:xfrm>
        </p:spPr>
        <p:txBody>
          <a:bodyPr/>
          <a:lstStyle/>
          <a:p>
            <a:pPr eaLnBrk="1" hangingPunct="1"/>
            <a:r>
              <a:rPr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method="get"</a:t>
            </a:r>
          </a:p>
          <a:p>
            <a:pPr lvl="1" eaLnBrk="1" hangingPunct="1"/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URL: http://www.abc.com/join.php?uid=ycc&amp;pwd=mypwd</a:t>
            </a:r>
          </a:p>
          <a:p>
            <a:pPr lvl="1" eaLnBrk="1" hangingPunct="1"/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HTTP message entity: none</a:t>
            </a:r>
            <a:endParaRPr lang="en-US" altLang="zh-TW" sz="24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/>
            <a:r>
              <a:rPr lang="zh-TW" altLang="en-US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表單的所有內容都顯示於網址。</a:t>
            </a:r>
            <a:endParaRPr lang="en-US" altLang="zh-TW" sz="20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/>
            <a:r>
              <a:rPr lang="zh-TW" altLang="en-US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不可超過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256</a:t>
            </a:r>
            <a:r>
              <a:rPr lang="zh-TW" altLang="en-US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個字元</a:t>
            </a:r>
            <a:endParaRPr lang="en-US" altLang="zh-TW" sz="20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/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form</a:t>
            </a:r>
            <a:r>
              <a:rPr lang="zh-TW" altLang="en-US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若沒設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method</a:t>
            </a:r>
            <a:r>
              <a:rPr lang="zh-TW" altLang="en-US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屬性，預設為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get</a:t>
            </a:r>
            <a:r>
              <a:rPr lang="zh-TW" altLang="en-US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0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method="post"</a:t>
            </a:r>
          </a:p>
          <a:p>
            <a:pPr lvl="1" eaLnBrk="1" hangingPunct="1"/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URL: http://www.abc.com/join.php</a:t>
            </a:r>
          </a:p>
          <a:p>
            <a:pPr lvl="1" eaLnBrk="1" hangingPunct="1"/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HTTP message entity: uid=ycc&amp;pwd=mypwd</a:t>
            </a:r>
          </a:p>
          <a:p>
            <a:pPr lvl="1" eaLnBrk="1" hangingPunct="1"/>
            <a:r>
              <a:rPr lang="zh-TW" altLang="en-US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表單的所有內容存於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HTTP Request Message</a:t>
            </a:r>
            <a:r>
              <a:rPr lang="zh-TW" altLang="en-US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之資料欄位內</a:t>
            </a:r>
            <a:endParaRPr lang="en-US" altLang="zh-TW" sz="20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388" name="文字方塊 1">
            <a:extLst>
              <a:ext uri="{FF2B5EF4-FFF2-40B4-BE49-F238E27FC236}">
                <a16:creationId xmlns:a16="http://schemas.microsoft.com/office/drawing/2014/main" id="{0C5D133D-D121-4E1F-A65A-DAF657821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3357563"/>
            <a:ext cx="415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latin typeface="Arial" panose="020B0604020202020204" pitchFamily="34" charset="0"/>
              </a:rPr>
              <a:t>，</a:t>
            </a:r>
          </a:p>
        </p:txBody>
      </p:sp>
      <p:sp>
        <p:nvSpPr>
          <p:cNvPr id="4" name="手繪多邊形 3">
            <a:extLst>
              <a:ext uri="{FF2B5EF4-FFF2-40B4-BE49-F238E27FC236}">
                <a16:creationId xmlns:a16="http://schemas.microsoft.com/office/drawing/2014/main" id="{99A6B724-846A-4241-AF6C-C8A1BFB74809}"/>
              </a:ext>
            </a:extLst>
          </p:cNvPr>
          <p:cNvSpPr/>
          <p:nvPr/>
        </p:nvSpPr>
        <p:spPr>
          <a:xfrm>
            <a:off x="5692775" y="2492375"/>
            <a:ext cx="1327150" cy="468313"/>
          </a:xfrm>
          <a:custGeom>
            <a:avLst/>
            <a:gdLst>
              <a:gd name="connsiteX0" fmla="*/ 0 w 1328057"/>
              <a:gd name="connsiteY0" fmla="*/ 468086 h 468086"/>
              <a:gd name="connsiteX1" fmla="*/ 772886 w 1328057"/>
              <a:gd name="connsiteY1" fmla="*/ 370115 h 468086"/>
              <a:gd name="connsiteX2" fmla="*/ 1328057 w 1328057"/>
              <a:gd name="connsiteY2" fmla="*/ 0 h 468086"/>
              <a:gd name="connsiteX3" fmla="*/ 1328057 w 1328057"/>
              <a:gd name="connsiteY3" fmla="*/ 0 h 468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8057" h="468086">
                <a:moveTo>
                  <a:pt x="0" y="468086"/>
                </a:moveTo>
                <a:cubicBezTo>
                  <a:pt x="275771" y="458107"/>
                  <a:pt x="551543" y="448129"/>
                  <a:pt x="772886" y="370115"/>
                </a:cubicBezTo>
                <a:cubicBezTo>
                  <a:pt x="994229" y="292101"/>
                  <a:pt x="1328057" y="0"/>
                  <a:pt x="1328057" y="0"/>
                </a:cubicBezTo>
                <a:lnTo>
                  <a:pt x="1328057" y="0"/>
                </a:lnTo>
              </a:path>
            </a:pathLst>
          </a:custGeom>
          <a:noFill/>
          <a:ln w="57150">
            <a:solidFill>
              <a:srgbClr val="FF0000"/>
            </a:solidFill>
            <a:prstDash val="sys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25D861E5-FEAD-4133-A99F-FD7FB284F738}"/>
              </a:ext>
            </a:extLst>
          </p:cNvPr>
          <p:cNvCxnSpPr/>
          <p:nvPr/>
        </p:nvCxnSpPr>
        <p:spPr>
          <a:xfrm>
            <a:off x="5508625" y="2349500"/>
            <a:ext cx="2879725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59D62319-8DD9-42BD-89F1-7C3E16693A8F}"/>
              </a:ext>
            </a:extLst>
          </p:cNvPr>
          <p:cNvCxnSpPr/>
          <p:nvPr/>
        </p:nvCxnSpPr>
        <p:spPr>
          <a:xfrm>
            <a:off x="3995738" y="5084763"/>
            <a:ext cx="2879725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標題 1">
            <a:extLst>
              <a:ext uri="{FF2B5EF4-FFF2-40B4-BE49-F238E27FC236}">
                <a16:creationId xmlns:a16="http://schemas.microsoft.com/office/drawing/2014/main" id="{B3E4627C-F150-42EE-9AA7-B1F89A662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action</a:t>
            </a:r>
            <a:r>
              <a:rPr lang="zh-TW" altLang="en-US"/>
              <a:t>屬性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015678F-0558-4E1D-B276-ED4DC7BCE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013" y="1700213"/>
            <a:ext cx="8435975" cy="4686300"/>
          </a:xfrm>
        </p:spPr>
        <p:txBody>
          <a:bodyPr/>
          <a:lstStyle/>
          <a:p>
            <a:pPr>
              <a:defRPr/>
            </a:pPr>
            <a:r>
              <a:rPr lang="en-US" altLang="zh-TW" dirty="0">
                <a:latin typeface="+mj-ea"/>
                <a:ea typeface="+mj-ea"/>
              </a:rPr>
              <a:t>&lt;form </a:t>
            </a:r>
            <a:r>
              <a:rPr lang="en-US" altLang="zh-TW" b="1" dirty="0">
                <a:latin typeface="+mj-ea"/>
                <a:ea typeface="+mj-ea"/>
              </a:rPr>
              <a:t>action="</a:t>
            </a:r>
            <a:r>
              <a:rPr lang="en-US" altLang="zh-TW" b="1" dirty="0" err="1">
                <a:latin typeface="+mj-ea"/>
                <a:ea typeface="+mj-ea"/>
              </a:rPr>
              <a:t>join.php</a:t>
            </a:r>
            <a:r>
              <a:rPr lang="en-US" altLang="zh-TW" b="1" dirty="0">
                <a:latin typeface="+mj-ea"/>
                <a:ea typeface="+mj-ea"/>
              </a:rPr>
              <a:t>" </a:t>
            </a:r>
            <a:r>
              <a:rPr lang="en-US" altLang="zh-TW" dirty="0">
                <a:latin typeface="+mj-ea"/>
                <a:ea typeface="+mj-ea"/>
              </a:rPr>
              <a:t>/&gt;…&lt;/form&gt;</a:t>
            </a:r>
          </a:p>
          <a:p>
            <a:pPr>
              <a:defRPr/>
            </a:pPr>
            <a:r>
              <a:rPr lang="en-US" altLang="zh-TW" dirty="0">
                <a:latin typeface="+mj-ea"/>
                <a:ea typeface="+mj-ea"/>
              </a:rPr>
              <a:t>action="</a:t>
            </a:r>
            <a:r>
              <a:rPr lang="en-US" altLang="zh-TW" dirty="0" err="1">
                <a:latin typeface="+mj-ea"/>
                <a:ea typeface="+mj-ea"/>
              </a:rPr>
              <a:t>join.php</a:t>
            </a:r>
            <a:r>
              <a:rPr lang="en-US" altLang="zh-TW" dirty="0">
                <a:latin typeface="+mj-ea"/>
                <a:ea typeface="+mj-ea"/>
              </a:rPr>
              <a:t>"</a:t>
            </a:r>
          </a:p>
          <a:p>
            <a:pPr lvl="1">
              <a:defRPr/>
            </a:pPr>
            <a:r>
              <a:rPr lang="zh-TW" altLang="en-US" dirty="0"/>
              <a:t>表單送出至</a:t>
            </a:r>
            <a:r>
              <a:rPr lang="en-US" altLang="zh-TW" dirty="0"/>
              <a:t>server</a:t>
            </a:r>
            <a:r>
              <a:rPr lang="zh-TW" altLang="en-US" dirty="0"/>
              <a:t>端的</a:t>
            </a:r>
            <a:r>
              <a:rPr lang="en-US" altLang="zh-TW" dirty="0" err="1"/>
              <a:t>join.php</a:t>
            </a:r>
            <a:r>
              <a:rPr lang="zh-TW" altLang="en-US" dirty="0"/>
              <a:t>程式</a:t>
            </a:r>
          </a:p>
          <a:p>
            <a:pPr lvl="1">
              <a:defRPr/>
            </a:pPr>
            <a:r>
              <a:rPr lang="zh-TW" altLang="en-US" dirty="0">
                <a:latin typeface="+mj-ea"/>
                <a:ea typeface="+mj-ea"/>
              </a:rPr>
              <a:t>與原表單網頁存放於同一資料夾的</a:t>
            </a:r>
            <a:r>
              <a:rPr lang="en-US" altLang="zh-TW" dirty="0" err="1">
                <a:latin typeface="+mj-ea"/>
                <a:ea typeface="+mj-ea"/>
              </a:rPr>
              <a:t>join.php</a:t>
            </a:r>
            <a:endParaRPr lang="en-US" altLang="zh-TW" dirty="0">
              <a:latin typeface="+mj-ea"/>
              <a:ea typeface="+mj-ea"/>
            </a:endParaRPr>
          </a:p>
          <a:p>
            <a:pPr>
              <a:defRPr/>
            </a:pPr>
            <a:endParaRPr lang="en-US" altLang="zh-TW" dirty="0">
              <a:latin typeface="+mj-ea"/>
              <a:ea typeface="+mj-ea"/>
            </a:endParaRP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zh-TW" altLang="en-US" dirty="0">
                <a:latin typeface="+mj-ea"/>
                <a:ea typeface="+mj-ea"/>
              </a:rPr>
              <a:t>練習用的</a:t>
            </a:r>
            <a:r>
              <a:rPr lang="en-US" altLang="zh-TW" dirty="0">
                <a:latin typeface="+mj-ea"/>
                <a:ea typeface="+mj-ea"/>
              </a:rPr>
              <a:t>:</a:t>
            </a:r>
          </a:p>
          <a:p>
            <a:pPr marL="457200" lvl="1" indent="0">
              <a:buFont typeface="Wingdings 2" panose="05020102010507070707" pitchFamily="18" charset="2"/>
              <a:buNone/>
              <a:defRPr/>
            </a:pPr>
            <a:r>
              <a:rPr lang="en-US" altLang="zh-TW" dirty="0">
                <a:latin typeface="+mj-ea"/>
                <a:ea typeface="+mj-ea"/>
              </a:rPr>
              <a:t>action="</a:t>
            </a:r>
            <a:r>
              <a:rPr lang="en-US" altLang="zh-TW" dirty="0"/>
              <a:t>https://ycchen.im.ncnu.edu.tw/</a:t>
            </a:r>
            <a:r>
              <a:rPr lang="en-US" altLang="zh-TW" dirty="0" err="1"/>
              <a:t>join.php</a:t>
            </a:r>
            <a:r>
              <a:rPr lang="en-US" altLang="zh-TW" dirty="0"/>
              <a:t>"</a:t>
            </a:r>
            <a:endParaRPr lang="en-US" altLang="zh-TW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4">
            <a:extLst>
              <a:ext uri="{FF2B5EF4-FFF2-40B4-BE49-F238E27FC236}">
                <a16:creationId xmlns:a16="http://schemas.microsoft.com/office/drawing/2014/main" id="{0DEA48F8-C427-4BEB-AC46-7A25E2E7F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Form Example</a:t>
            </a:r>
            <a:endParaRPr lang="zh-TW" altLang="en-US"/>
          </a:p>
        </p:txBody>
      </p:sp>
      <p:sp>
        <p:nvSpPr>
          <p:cNvPr id="18435" name="文字方塊 5">
            <a:extLst>
              <a:ext uri="{FF2B5EF4-FFF2-40B4-BE49-F238E27FC236}">
                <a16:creationId xmlns:a16="http://schemas.microsoft.com/office/drawing/2014/main" id="{2ABFFCAA-CF9E-46BA-AB01-6D0D1ABF5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" y="1428750"/>
            <a:ext cx="2500313" cy="430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lnSpc>
                <a:spcPts val="34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</a:p>
          <a:p>
            <a:pPr algn="r" eaLnBrk="1" hangingPunct="1">
              <a:lnSpc>
                <a:spcPts val="35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password</a:t>
            </a:r>
          </a:p>
          <a:p>
            <a:pPr algn="r" eaLnBrk="1" hangingPunct="1">
              <a:lnSpc>
                <a:spcPts val="32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0" lang="en-US" altLang="zh-TW" sz="2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>
              <a:lnSpc>
                <a:spcPts val="34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textarea</a:t>
            </a:r>
          </a:p>
          <a:p>
            <a:pPr algn="r" eaLnBrk="1" hangingPunct="1">
              <a:lnSpc>
                <a:spcPts val="34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0" lang="en-US" altLang="zh-TW" sz="2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>
              <a:lnSpc>
                <a:spcPts val="27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0" lang="en-US" altLang="zh-TW" sz="2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>
              <a:lnSpc>
                <a:spcPts val="34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checkbox</a:t>
            </a:r>
          </a:p>
          <a:p>
            <a:pPr algn="r" eaLnBrk="1" hangingPunct="1">
              <a:lnSpc>
                <a:spcPts val="34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radio</a:t>
            </a:r>
          </a:p>
          <a:p>
            <a:pPr algn="r" eaLnBrk="1" hangingPunct="1">
              <a:lnSpc>
                <a:spcPts val="34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</a:p>
          <a:p>
            <a:pPr algn="r" eaLnBrk="1" hangingPunct="1">
              <a:lnSpc>
                <a:spcPts val="34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file</a:t>
            </a:r>
          </a:p>
        </p:txBody>
      </p:sp>
      <p:pic>
        <p:nvPicPr>
          <p:cNvPr id="18436" name="Picture 4">
            <a:extLst>
              <a:ext uri="{FF2B5EF4-FFF2-40B4-BE49-F238E27FC236}">
                <a16:creationId xmlns:a16="http://schemas.microsoft.com/office/drawing/2014/main" id="{0E8F1D73-AD99-47F4-AD7B-F26C58B8B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1470025"/>
            <a:ext cx="4714875" cy="467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矩形 1">
            <a:extLst>
              <a:ext uri="{FF2B5EF4-FFF2-40B4-BE49-F238E27FC236}">
                <a16:creationId xmlns:a16="http://schemas.microsoft.com/office/drawing/2014/main" id="{7BCB66AE-52D0-4976-B61D-3FF56D0FD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5959475"/>
            <a:ext cx="24511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lnSpc>
                <a:spcPts val="34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submit    reset    button</a:t>
            </a:r>
            <a:endParaRPr kumimoji="0" lang="zh-TW" altLang="en-US" sz="18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AF6A090A-88B3-47FC-9153-B38479431DEC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&lt;input type="text" … /&gt;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4C66CC2-2AAA-44AF-B489-56A5C8041CA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68313" y="1700213"/>
            <a:ext cx="8362950" cy="4686300"/>
          </a:xfrm>
        </p:spPr>
        <p:txBody>
          <a:bodyPr/>
          <a:lstStyle/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&lt;input </a:t>
            </a:r>
            <a:r>
              <a:rPr lang="en-US" altLang="zh-TW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id="…" 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type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="text" 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name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="…" </a:t>
            </a:r>
            <a:r>
              <a:rPr lang="en-US" altLang="zh-TW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size="…" </a:t>
            </a:r>
            <a:r>
              <a:rPr lang="en-US" altLang="zh-TW" b="1" dirty="0" err="1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maxlength</a:t>
            </a:r>
            <a:r>
              <a:rPr lang="en-US" altLang="zh-TW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="…" value="…" 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/&gt;</a:t>
            </a:r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Ex.</a:t>
            </a:r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User Name:</a:t>
            </a:r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&lt;input id="</a:t>
            </a:r>
            <a:r>
              <a:rPr lang="en-US" altLang="zh-TW" sz="24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uid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" type="text" name="</a:t>
            </a:r>
            <a:r>
              <a:rPr lang="en-US" altLang="zh-TW" sz="24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uid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" size="8" </a:t>
            </a:r>
            <a:r>
              <a:rPr lang="en-US" altLang="zh-TW" sz="24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maxlength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="20" placeholder="Your id" /&gt;&lt;</a:t>
            </a:r>
            <a:r>
              <a:rPr lang="en-US" altLang="zh-TW" sz="24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br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/&gt;</a:t>
            </a:r>
          </a:p>
        </p:txBody>
      </p:sp>
      <p:pic>
        <p:nvPicPr>
          <p:cNvPr id="19460" name="Picture 4">
            <a:extLst>
              <a:ext uri="{FF2B5EF4-FFF2-40B4-BE49-F238E27FC236}">
                <a16:creationId xmlns:a16="http://schemas.microsoft.com/office/drawing/2014/main" id="{9A813F6E-2B49-4059-B714-B683BD0B84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5300663"/>
            <a:ext cx="3097212" cy="612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標題 1">
            <a:extLst>
              <a:ext uri="{FF2B5EF4-FFF2-40B4-BE49-F238E27FC236}">
                <a16:creationId xmlns:a16="http://schemas.microsoft.com/office/drawing/2014/main" id="{00F52EDB-749A-4ECE-BBC1-9CB36048C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333375"/>
            <a:ext cx="8229600" cy="1143000"/>
          </a:xfrm>
        </p:spPr>
        <p:txBody>
          <a:bodyPr/>
          <a:lstStyle/>
          <a:p>
            <a:r>
              <a:rPr lang="zh-TW" altLang="en-US"/>
              <a:t>表單元素中的</a:t>
            </a:r>
            <a:r>
              <a:rPr lang="en-US" altLang="zh-TW"/>
              <a:t>id</a:t>
            </a:r>
            <a:r>
              <a:rPr lang="zh-TW" altLang="en-US"/>
              <a:t>與</a:t>
            </a:r>
            <a:r>
              <a:rPr lang="en-US" altLang="zh-TW"/>
              <a:t>name</a:t>
            </a:r>
            <a:r>
              <a:rPr lang="zh-TW" altLang="en-US"/>
              <a:t>屬性</a:t>
            </a:r>
          </a:p>
        </p:txBody>
      </p:sp>
      <p:sp>
        <p:nvSpPr>
          <p:cNvPr id="20483" name="矩形 3">
            <a:extLst>
              <a:ext uri="{FF2B5EF4-FFF2-40B4-BE49-F238E27FC236}">
                <a16:creationId xmlns:a16="http://schemas.microsoft.com/office/drawing/2014/main" id="{15AF8D26-E5A1-4541-8353-ECBFB789F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484313"/>
            <a:ext cx="83534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User Name: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&lt;input type="text" id="uid" name="userId"  /&gt;</a:t>
            </a:r>
            <a:endParaRPr lang="zh-TW" altLang="en-US" sz="2800">
              <a:latin typeface="Arial" panose="020B0604020202020204" pitchFamily="34" charset="0"/>
            </a:endParaRPr>
          </a:p>
        </p:txBody>
      </p:sp>
      <p:sp>
        <p:nvSpPr>
          <p:cNvPr id="20484" name="文字方塊 4">
            <a:extLst>
              <a:ext uri="{FF2B5EF4-FFF2-40B4-BE49-F238E27FC236}">
                <a16:creationId xmlns:a16="http://schemas.microsoft.com/office/drawing/2014/main" id="{B84323C7-2301-4490-B173-71691AC3E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213100"/>
            <a:ext cx="849630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name</a:t>
            </a: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屬性為必要屬性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按鈕除外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name</a:t>
            </a: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的值會與使用者輸入的值一起送至伺服器端。</a:t>
            </a:r>
            <a:b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en-US" altLang="zh-TW" sz="28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endParaRPr lang="en-US" altLang="zh-TW" sz="28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設定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id</a:t>
            </a: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屬性，只是方便讓瀏覽器端的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JavaScript</a:t>
            </a: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程式進行檢查與控制。</a:t>
            </a:r>
            <a:endParaRPr lang="en-US" altLang="zh-TW" sz="28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endParaRPr lang="en-US" altLang="zh-TW" sz="28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485" name="文字方塊 5">
            <a:extLst>
              <a:ext uri="{FF2B5EF4-FFF2-40B4-BE49-F238E27FC236}">
                <a16:creationId xmlns:a16="http://schemas.microsoft.com/office/drawing/2014/main" id="{F0EF1974-6C51-40C0-A6AA-6BDD95AA2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4221163"/>
            <a:ext cx="31511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 b="1">
                <a:solidFill>
                  <a:srgbClr val="FF0000"/>
                </a:solidFill>
                <a:latin typeface="Arial" panose="020B0604020202020204" pitchFamily="34" charset="0"/>
              </a:rPr>
              <a:t>userId=FredChen</a:t>
            </a:r>
            <a:endParaRPr lang="zh-TW" altLang="en-US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20486" name="Picture 2">
            <a:extLst>
              <a:ext uri="{FF2B5EF4-FFF2-40B4-BE49-F238E27FC236}">
                <a16:creationId xmlns:a16="http://schemas.microsoft.com/office/drawing/2014/main" id="{138C74C3-73F1-4705-B7D3-590920A854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2420938"/>
            <a:ext cx="31543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A1B9CF84-767A-49E1-8FC7-BC0025A2B491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&lt;input type="password" … /&gt;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CB37B162-0B15-4C7A-AE67-88682F42EADF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362950" cy="4686300"/>
          </a:xfrm>
        </p:spPr>
        <p:txBody>
          <a:bodyPr/>
          <a:lstStyle/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&lt;input type="password" </a:t>
            </a:r>
            <a:r>
              <a:rPr lang="en-US" altLang="zh-TW" sz="2800" b="1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id="…"</a:t>
            </a:r>
            <a:r>
              <a:rPr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 name="…" </a:t>
            </a:r>
            <a:r>
              <a:rPr lang="en-US" altLang="zh-TW" sz="2800" b="1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size="…" maxlength="…" value="…" </a:t>
            </a:r>
            <a:r>
              <a:rPr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/&gt;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endParaRPr lang="en-US" altLang="zh-TW" sz="28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Ex.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Password: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&lt;input type="password" id="pwd" name="pwd" size="10" maxlength="20" /&gt;&lt;br /&gt;</a:t>
            </a:r>
          </a:p>
        </p:txBody>
      </p:sp>
      <p:pic>
        <p:nvPicPr>
          <p:cNvPr id="21508" name="Picture 5">
            <a:extLst>
              <a:ext uri="{FF2B5EF4-FFF2-40B4-BE49-F238E27FC236}">
                <a16:creationId xmlns:a16="http://schemas.microsoft.com/office/drawing/2014/main" id="{C2BEAE0A-854F-4F46-AC7D-C9FDA319CC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5229225"/>
            <a:ext cx="3960812" cy="742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588</TotalTime>
  <Words>2425</Words>
  <Application>Microsoft Office PowerPoint</Application>
  <PresentationFormat>如螢幕大小 (4:3)</PresentationFormat>
  <Paragraphs>311</Paragraphs>
  <Slides>29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29</vt:i4>
      </vt:variant>
    </vt:vector>
  </HeadingPairs>
  <TitlesOfParts>
    <vt:vector size="39" baseType="lpstr">
      <vt:lpstr>Arial</vt:lpstr>
      <vt:lpstr>新細明體</vt:lpstr>
      <vt:lpstr>Franklin Gothic Medium</vt:lpstr>
      <vt:lpstr>微軟正黑體</vt:lpstr>
      <vt:lpstr>Franklin Gothic Book</vt:lpstr>
      <vt:lpstr>Wingdings 2</vt:lpstr>
      <vt:lpstr>Calibri</vt:lpstr>
      <vt:lpstr>黑体</vt:lpstr>
      <vt:lpstr>Times New Roman</vt:lpstr>
      <vt:lpstr>暗香撲面</vt:lpstr>
      <vt:lpstr>表單 (Form)</vt:lpstr>
      <vt:lpstr>PowerPoint 簡報</vt:lpstr>
      <vt:lpstr>&lt;form&gt;</vt:lpstr>
      <vt:lpstr>method</vt:lpstr>
      <vt:lpstr>action屬性</vt:lpstr>
      <vt:lpstr>Form Example</vt:lpstr>
      <vt:lpstr>&lt;input type="text" … /&gt;</vt:lpstr>
      <vt:lpstr>表單元素中的id與name屬性</vt:lpstr>
      <vt:lpstr>&lt;input type="password" … /&gt;</vt:lpstr>
      <vt:lpstr>size="…" maxlength="…" </vt:lpstr>
      <vt:lpstr>&lt;textarea …&gt;…&lt;/textarea&gt; </vt:lpstr>
      <vt:lpstr>&lt;input type="checkbox" … /&gt;</vt:lpstr>
      <vt:lpstr>&lt;input type="radio" … /&gt;</vt:lpstr>
      <vt:lpstr>&lt;select …&gt;&lt;option …&gt;…&lt;/option&gt;&lt;/select&gt;</vt:lpstr>
      <vt:lpstr>&lt;select …&gt;&lt;option …&gt;…&lt;/option&gt;&lt;/select&gt;</vt:lpstr>
      <vt:lpstr>option的value及text</vt:lpstr>
      <vt:lpstr>&lt;optgroup label="…"&gt;…&lt;/optgroup&gt;</vt:lpstr>
      <vt:lpstr>&lt;input type="file" … /&gt;</vt:lpstr>
      <vt:lpstr>PowerPoint 簡報</vt:lpstr>
      <vt:lpstr>PowerPoint 簡報</vt:lpstr>
      <vt:lpstr>&lt;input type="hidden" … /&gt;</vt:lpstr>
      <vt:lpstr>PowerPoint 簡報</vt:lpstr>
      <vt:lpstr>&lt;input type="image" … /&gt;</vt:lpstr>
      <vt:lpstr>&lt;button&gt;&lt;img …&gt;…&lt;/button&gt;</vt:lpstr>
      <vt:lpstr>&lt;fieldset&gt;&lt;legend&gt;…&lt;/legend&gt;&lt;/fieldset&gt;</vt:lpstr>
      <vt:lpstr>&lt;label&gt;</vt:lpstr>
      <vt:lpstr>What's New in HTML5 Forms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表單 (Form)</dc:title>
  <dc:creator>ycchen</dc:creator>
  <cp:lastModifiedBy>88693</cp:lastModifiedBy>
  <cp:revision>64</cp:revision>
  <dcterms:created xsi:type="dcterms:W3CDTF">2009-03-03T13:50:52Z</dcterms:created>
  <dcterms:modified xsi:type="dcterms:W3CDTF">2024-09-17T12:14:54Z</dcterms:modified>
</cp:coreProperties>
</file>