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8" r:id="rId3"/>
    <p:sldId id="259" r:id="rId4"/>
    <p:sldId id="301" r:id="rId5"/>
    <p:sldId id="260" r:id="rId6"/>
    <p:sldId id="261" r:id="rId7"/>
    <p:sldId id="262" r:id="rId8"/>
    <p:sldId id="300" r:id="rId9"/>
    <p:sldId id="302" r:id="rId10"/>
    <p:sldId id="277" r:id="rId11"/>
    <p:sldId id="278" r:id="rId12"/>
    <p:sldId id="297" r:id="rId13"/>
    <p:sldId id="303" r:id="rId14"/>
    <p:sldId id="304" r:id="rId15"/>
    <p:sldId id="305" r:id="rId16"/>
    <p:sldId id="263" r:id="rId17"/>
    <p:sldId id="271" r:id="rId18"/>
    <p:sldId id="264" r:id="rId19"/>
    <p:sldId id="265" r:id="rId20"/>
    <p:sldId id="266" r:id="rId21"/>
    <p:sldId id="267" r:id="rId22"/>
    <p:sldId id="270" r:id="rId23"/>
    <p:sldId id="269" r:id="rId24"/>
    <p:sldId id="298" r:id="rId25"/>
    <p:sldId id="299" r:id="rId26"/>
    <p:sldId id="268" r:id="rId27"/>
    <p:sldId id="272" r:id="rId28"/>
    <p:sldId id="273" r:id="rId29"/>
    <p:sldId id="274" r:id="rId30"/>
    <p:sldId id="275" r:id="rId31"/>
    <p:sldId id="276" r:id="rId32"/>
    <p:sldId id="279" r:id="rId33"/>
    <p:sldId id="280" r:id="rId34"/>
    <p:sldId id="281" r:id="rId35"/>
    <p:sldId id="289" r:id="rId36"/>
    <p:sldId id="290" r:id="rId37"/>
    <p:sldId id="291" r:id="rId38"/>
    <p:sldId id="296" r:id="rId39"/>
    <p:sldId id="282" r:id="rId40"/>
    <p:sldId id="283" r:id="rId41"/>
    <p:sldId id="284" r:id="rId42"/>
    <p:sldId id="285" r:id="rId43"/>
    <p:sldId id="292" r:id="rId44"/>
    <p:sldId id="286" r:id="rId45"/>
    <p:sldId id="287" r:id="rId46"/>
    <p:sldId id="288" r:id="rId47"/>
    <p:sldId id="293" r:id="rId48"/>
    <p:sldId id="294" r:id="rId49"/>
    <p:sldId id="295" r:id="rId5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3" autoAdjust="0"/>
    <p:restoredTop sz="74020" autoAdjust="0"/>
  </p:normalViewPr>
  <p:slideViewPr>
    <p:cSldViewPr snapToGrid="0">
      <p:cViewPr varScale="1">
        <p:scale>
          <a:sx n="111" d="100"/>
          <a:sy n="111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199C3D0-7A3A-42BA-9906-4A6EE1A54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C34720-D1CD-4A54-8257-1ED275413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9E2CE1-6E04-4A0E-B4F4-FE6B8D69D4F3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3FEC03F0-8008-4FBA-AC49-84615719B4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1AC42495-FBAA-4FC7-B24B-666F16857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BDF36B-D870-4B72-9BCD-4C4760039A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778FE6-EBCE-4E69-A65A-DADD82FB6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B8B137-DBFE-44E4-B58D-B81DAB21D4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C257982-4151-420B-897E-8CCDDE9C811B}"/>
              </a:ext>
            </a:extLst>
          </p:cNvPr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020D842-B003-4C52-982B-98E9EC5A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68D5-5007-4E9A-82FF-AB87FB6E36C8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B0A908D5-FED3-4957-9919-65F6CB80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2FBCDE3-A65C-4C18-915A-50B34C27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CFEA-3D64-4C5D-AB0C-FF7A9EA76C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3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D4F24A2-4FF4-4411-9D03-2EB24F423E46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0BBDB69-1B0E-4716-94B6-DF4DFFB8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4820-418F-4037-BF96-0F850A7B7D8C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ED7698F-EB11-4266-99DF-5EB11D93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B66ED91-635E-49D9-8ED3-3231DDAE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5BE7-A853-442C-BFAC-4A570739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82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688BB7-C698-4E89-9351-14A68865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9DEE-C456-43EF-881B-5F99ACDEB426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3E96C3-B870-46FC-A022-B654B18F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524628-37C8-4F81-85F5-58A91FF7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6E1A-DE6B-43AD-8F65-5495ABB7DC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4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0609491-EE58-498F-BF4C-546A2AD80C21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1043167-0567-41AD-824F-C17BC915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E00F-3BE5-4A19-A679-4CD03F36C1C1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4E848EE-8618-4A07-8346-4516D942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B8340CD1-FFC4-4A21-98B3-E16B5354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91D6-DCCB-441A-A131-29394F32BA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6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72E7523-6B28-4446-A4C9-FDEC00D88A1F}"/>
              </a:ext>
            </a:extLst>
          </p:cNvPr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EAD1815-083D-46FD-927A-38792FD0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8679-9EE9-4E9A-86FB-C4598729C3D8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BE0BA1A-683B-4B0C-AB6B-F7C297F1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4B7ED52-4217-427C-9272-F4ADCB2E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26EA-EA2D-4FBC-B291-03BD22DC16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0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CF3FD1E-DC02-467F-8C43-AE875CCC417A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DEF64DCF-8247-4235-94A0-AD2293CF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B1EA-2B05-4C0D-AD04-FE0442F4A290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C138599E-194D-4149-9B03-B4F08D5F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E9418AF9-3E31-4D8E-9C3A-0D5A70F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6F47-5EB7-4B0B-8F01-1E57F6CFA7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9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30F34CB-070E-4AF8-8B21-AB4D0F0C7F9A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6">
            <a:extLst>
              <a:ext uri="{FF2B5EF4-FFF2-40B4-BE49-F238E27FC236}">
                <a16:creationId xmlns:a16="http://schemas.microsoft.com/office/drawing/2014/main" id="{2B3ED80B-725B-4947-984C-AE7E9710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06B8-BBCF-4E3F-B778-A032B8B37639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9" name="頁尾版面配置區 7">
            <a:extLst>
              <a:ext uri="{FF2B5EF4-FFF2-40B4-BE49-F238E27FC236}">
                <a16:creationId xmlns:a16="http://schemas.microsoft.com/office/drawing/2014/main" id="{A861CB74-B77E-460B-8C63-E79C164B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>
            <a:extLst>
              <a:ext uri="{FF2B5EF4-FFF2-40B4-BE49-F238E27FC236}">
                <a16:creationId xmlns:a16="http://schemas.microsoft.com/office/drawing/2014/main" id="{0B0547C6-454D-4AD3-9491-E6D44B8E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BC39-3C7A-460C-BDD5-C851043334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23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5D45FF-5C73-43E5-8363-29FF3CDD620C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9872EE22-D4DE-418A-9113-DC574924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3105-D172-49E5-B470-E3AE312DBB25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F2ED0A0E-3A49-4CEE-BD54-42D20009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7125C536-2EA3-4B58-ACF1-9D39F49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E17D-2857-4426-9330-D1CDA0FC01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46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57299C2-72EE-439D-A680-A3A215EC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FEA8-AA8E-4FB1-8099-553BA0498625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C701368-835C-48EF-91A6-EF113634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3525CD-339D-4B60-88FC-84B3B3B5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3BD3-F4AB-4B69-8AD0-E1A53B12F1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64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244B370-BDDE-41A6-9643-63FDC5CFF97B}"/>
              </a:ext>
            </a:extLst>
          </p:cNvPr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C4F0F0C0-20EF-473A-81FD-70FB8F36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EED2-7D08-448A-9201-E5F185ED3FAB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7D007F40-1FE2-4F56-8B04-9B3AE2AA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5E0F0CFC-4F52-4CCB-B222-B763BEA2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540D-620B-4F0D-AC81-379AE5A9D8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54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967A1A-B907-4548-813A-6B4AADCB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83BE-E978-4359-A338-33024CAE2B4D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1B4782-5C36-4732-A01F-683E5E10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7F0FF2-D1F9-4723-97C4-3F774784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0434E-9F8E-4F36-AE2B-D7201CD769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82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411C25F-2718-486F-B8F9-650A65A549BD}"/>
              </a:ext>
            </a:extLst>
          </p:cNvPr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41CD3541-85B2-471D-A537-40900B25C0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E08A91FB-ABF3-45B5-A02A-B4A452F979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8DCF31-5AC7-42FA-AB69-777E8288B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7A5B30-A9D3-4A7B-9228-283938986E53}" type="datetimeFigureOut">
              <a:rPr lang="zh-TW" altLang="en-US"/>
              <a:pPr>
                <a:defRPr/>
              </a:pPr>
              <a:t>2024/10/22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55CD3B-029B-4A44-8A8F-D2FEB7703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C6C420-7444-4E78-9BAF-11D881322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100">
                <a:solidFill>
                  <a:srgbClr val="636363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39DDA35-CB86-4EE1-9154-BE326EE092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5435FC-D884-4024-92CE-9EA2EB937275}"/>
              </a:ext>
            </a:extLst>
          </p:cNvPr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3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cchen.im.ncnu.edu.tw/www2011/lab/datase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htmldom/prop_form_name.asp" TargetMode="External"/><Relationship Id="rId3" Type="http://schemas.openxmlformats.org/officeDocument/2006/relationships/hyperlink" Target="http://www.w3schools.com/htmldom/prop_form_action.asp" TargetMode="External"/><Relationship Id="rId7" Type="http://schemas.openxmlformats.org/officeDocument/2006/relationships/hyperlink" Target="http://www.w3schools.com/htmldom/prop_form_method.asp" TargetMode="External"/><Relationship Id="rId2" Type="http://schemas.openxmlformats.org/officeDocument/2006/relationships/hyperlink" Target="http://www.w3schools.com/htmldom/coll_form_element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form_length.asp" TargetMode="External"/><Relationship Id="rId11" Type="http://schemas.openxmlformats.org/officeDocument/2006/relationships/hyperlink" Target="http://www.w3schools.com/htmldom/met_form_submit.asp" TargetMode="External"/><Relationship Id="rId5" Type="http://schemas.openxmlformats.org/officeDocument/2006/relationships/hyperlink" Target="http://www.w3schools.com/htmldom/prop_form_id.asp" TargetMode="External"/><Relationship Id="rId10" Type="http://schemas.openxmlformats.org/officeDocument/2006/relationships/hyperlink" Target="http://www.w3schools.com/htmldom/met_form_reset.asp" TargetMode="External"/><Relationship Id="rId4" Type="http://schemas.openxmlformats.org/officeDocument/2006/relationships/hyperlink" Target="http://www.w3schools.com/htmldom/prop_form_enctype.asp" TargetMode="External"/><Relationship Id="rId9" Type="http://schemas.openxmlformats.org/officeDocument/2006/relationships/hyperlink" Target="http://www.w3schools.com/htmldom/prop_form_target.as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cchen.im.ncnu.edu.tw/www2011/lab/DomFormJ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htmldom/prop_doc_lastmodified.asp" TargetMode="External"/><Relationship Id="rId3" Type="http://schemas.openxmlformats.org/officeDocument/2006/relationships/hyperlink" Target="http://www.w3schools.com/htmldom/coll_doc_forms.asp" TargetMode="External"/><Relationship Id="rId7" Type="http://schemas.openxmlformats.org/officeDocument/2006/relationships/hyperlink" Target="http://www.w3schools.com/htmldom/prop_doc_domain.asp" TargetMode="External"/><Relationship Id="rId2" Type="http://schemas.openxmlformats.org/officeDocument/2006/relationships/hyperlink" Target="http://www.w3schools.com/htmldom/coll_doc_anchor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doc_cookie.asp" TargetMode="External"/><Relationship Id="rId11" Type="http://schemas.openxmlformats.org/officeDocument/2006/relationships/hyperlink" Target="http://www.w3schools.com/htmldom/prop_doc_url.asp" TargetMode="External"/><Relationship Id="rId5" Type="http://schemas.openxmlformats.org/officeDocument/2006/relationships/hyperlink" Target="http://www.w3schools.com/htmldom/coll_doc_links.asp" TargetMode="External"/><Relationship Id="rId10" Type="http://schemas.openxmlformats.org/officeDocument/2006/relationships/hyperlink" Target="http://www.w3schools.com/htmldom/prop_doc_title.asp" TargetMode="External"/><Relationship Id="rId4" Type="http://schemas.openxmlformats.org/officeDocument/2006/relationships/hyperlink" Target="http://www.w3schools.com/htmldom/coll_doc_images.asp" TargetMode="External"/><Relationship Id="rId9" Type="http://schemas.openxmlformats.org/officeDocument/2006/relationships/hyperlink" Target="http://www.w3schools.com/htmldom/prop_doc_referrer.as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ost.gov.tw/post/internet/SearchZone/index.jsp?ID=13010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htmldom/prop_table_frame.asp" TargetMode="External"/><Relationship Id="rId3" Type="http://schemas.openxmlformats.org/officeDocument/2006/relationships/hyperlink" Target="http://www.w3schools.com/htmldom/coll_table_rows.asp" TargetMode="External"/><Relationship Id="rId7" Type="http://schemas.openxmlformats.org/officeDocument/2006/relationships/hyperlink" Target="http://www.w3schools.com/htmldom/prop_table_cellspacing.asp" TargetMode="External"/><Relationship Id="rId12" Type="http://schemas.openxmlformats.org/officeDocument/2006/relationships/hyperlink" Target="http://www.w3schools.com/htmldom/prop_table_width.asp" TargetMode="External"/><Relationship Id="rId2" Type="http://schemas.openxmlformats.org/officeDocument/2006/relationships/hyperlink" Target="http://www.w3schools.com/htmldom/coll_table_cell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table_cellpadding.asp" TargetMode="External"/><Relationship Id="rId11" Type="http://schemas.openxmlformats.org/officeDocument/2006/relationships/hyperlink" Target="http://www.w3schools.com/htmldom/prop_table_summary.asp" TargetMode="External"/><Relationship Id="rId5" Type="http://schemas.openxmlformats.org/officeDocument/2006/relationships/hyperlink" Target="http://www.w3schools.com/htmldom/prop_table_caption.asp" TargetMode="External"/><Relationship Id="rId10" Type="http://schemas.openxmlformats.org/officeDocument/2006/relationships/hyperlink" Target="http://www.w3schools.com/htmldom/prop_table_rules.asp" TargetMode="External"/><Relationship Id="rId4" Type="http://schemas.openxmlformats.org/officeDocument/2006/relationships/hyperlink" Target="http://www.w3schools.com/htmldom/prop_table_border.asp" TargetMode="External"/><Relationship Id="rId9" Type="http://schemas.openxmlformats.org/officeDocument/2006/relationships/hyperlink" Target="http://www.w3schools.com/htmldom/prop_table_id.a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dom/met_table_deletecaption.asp" TargetMode="External"/><Relationship Id="rId2" Type="http://schemas.openxmlformats.org/officeDocument/2006/relationships/hyperlink" Target="http://www.w3schools.com/htmldom/met_table_createcaption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schools.com/htmldom/met_table_insertrow.asp" TargetMode="External"/><Relationship Id="rId4" Type="http://schemas.openxmlformats.org/officeDocument/2006/relationships/hyperlink" Target="http://www.w3schools.com/htmldom/met_table_deleterow.asp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cchen.im.ncnu.edu.tw/www2011/lab/DomTableJ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jsref/met_document_getelementsbytagname.asp" TargetMode="External"/><Relationship Id="rId3" Type="http://schemas.openxmlformats.org/officeDocument/2006/relationships/hyperlink" Target="http://www.w3schools.com/htmldom/met_doc_write.asp" TargetMode="External"/><Relationship Id="rId7" Type="http://schemas.openxmlformats.org/officeDocument/2006/relationships/hyperlink" Target="https://www.w3schools.com/jsref/met_doc_getelementsbyname.asp" TargetMode="External"/><Relationship Id="rId2" Type="http://schemas.openxmlformats.org/officeDocument/2006/relationships/hyperlink" Target="http://www.w3schools.com/htmldom/met_doc_open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jsref/met_document_getelementbyid.asp" TargetMode="External"/><Relationship Id="rId11" Type="http://schemas.openxmlformats.org/officeDocument/2006/relationships/hyperlink" Target="https://www.w3schools.com/jsref/met_document_queryselectorall.asp" TargetMode="External"/><Relationship Id="rId5" Type="http://schemas.openxmlformats.org/officeDocument/2006/relationships/hyperlink" Target="http://www.w3schools.com/htmldom/met_doc_close.asp" TargetMode="External"/><Relationship Id="rId10" Type="http://schemas.openxmlformats.org/officeDocument/2006/relationships/hyperlink" Target="https://www.w3schools.com/jsref/met_document_queryselector.asp" TargetMode="External"/><Relationship Id="rId4" Type="http://schemas.openxmlformats.org/officeDocument/2006/relationships/hyperlink" Target="http://www.w3schools.com/htmldom/met_doc_writeln.asp" TargetMode="External"/><Relationship Id="rId9" Type="http://schemas.openxmlformats.org/officeDocument/2006/relationships/hyperlink" Target="https://www.w3schools.com/jsref/met_document_getelementsbyclassname.asp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htmldom/met_tablerow_insertcell.asp" TargetMode="External"/><Relationship Id="rId3" Type="http://schemas.openxmlformats.org/officeDocument/2006/relationships/hyperlink" Target="http://www.w3schools.com/htmldom/prop_tablerow_id.asp" TargetMode="External"/><Relationship Id="rId7" Type="http://schemas.openxmlformats.org/officeDocument/2006/relationships/hyperlink" Target="http://www.w3schools.com/htmldom/met_tablerow_deletecell.asp" TargetMode="External"/><Relationship Id="rId2" Type="http://schemas.openxmlformats.org/officeDocument/2006/relationships/hyperlink" Target="http://www.w3schools.com/htmldom/prop_tablerow_align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tablerow_valign.asp" TargetMode="External"/><Relationship Id="rId5" Type="http://schemas.openxmlformats.org/officeDocument/2006/relationships/hyperlink" Target="http://www.w3schools.com/htmldom/prop_tablerow_rowindex.asp" TargetMode="External"/><Relationship Id="rId4" Type="http://schemas.openxmlformats.org/officeDocument/2006/relationships/hyperlink" Target="http://www.w3schools.com/htmldom/prop_tablerow_innerhtml.asp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htmldom/prop_tabledata_innerhtml.asp" TargetMode="External"/><Relationship Id="rId3" Type="http://schemas.openxmlformats.org/officeDocument/2006/relationships/hyperlink" Target="http://www.w3schools.com/htmldom/prop_tabledata_align.asp" TargetMode="External"/><Relationship Id="rId7" Type="http://schemas.openxmlformats.org/officeDocument/2006/relationships/hyperlink" Target="http://www.w3schools.com/htmldom/prop_tabledata_id.asp" TargetMode="External"/><Relationship Id="rId2" Type="http://schemas.openxmlformats.org/officeDocument/2006/relationships/hyperlink" Target="http://www.w3schools.com/htmldom/prop_tabledata_abbr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tabledata_colspan.asp" TargetMode="External"/><Relationship Id="rId11" Type="http://schemas.openxmlformats.org/officeDocument/2006/relationships/hyperlink" Target="http://www.w3schools.com/htmldom/prop_tabledata_width.asp" TargetMode="External"/><Relationship Id="rId5" Type="http://schemas.openxmlformats.org/officeDocument/2006/relationships/hyperlink" Target="http://www.w3schools.com/htmldom/prop_tabledata_cellindex.asp" TargetMode="External"/><Relationship Id="rId10" Type="http://schemas.openxmlformats.org/officeDocument/2006/relationships/hyperlink" Target="http://www.w3schools.com/htmldom/prop_tabledata_valign.asp" TargetMode="External"/><Relationship Id="rId4" Type="http://schemas.openxmlformats.org/officeDocument/2006/relationships/hyperlink" Target="http://www.w3schools.com/htmldom/prop_tabledata_axis.asp" TargetMode="External"/><Relationship Id="rId9" Type="http://schemas.openxmlformats.org/officeDocument/2006/relationships/hyperlink" Target="http://www.w3schools.com/htmldom/prop_tabledata_rowspan.asp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htmldom/prop_img_id.asp" TargetMode="External"/><Relationship Id="rId13" Type="http://schemas.openxmlformats.org/officeDocument/2006/relationships/hyperlink" Target="http://www.w3schools.com/htmldom/prop_img_usemap.asp" TargetMode="External"/><Relationship Id="rId3" Type="http://schemas.openxmlformats.org/officeDocument/2006/relationships/hyperlink" Target="http://www.w3schools.com/htmldom/prop_img_alt.asp" TargetMode="External"/><Relationship Id="rId7" Type="http://schemas.openxmlformats.org/officeDocument/2006/relationships/hyperlink" Target="http://www.w3schools.com/htmldom/prop_img_hspace.asp" TargetMode="External"/><Relationship Id="rId12" Type="http://schemas.openxmlformats.org/officeDocument/2006/relationships/hyperlink" Target="http://www.w3schools.com/htmldom/prop_img_src.asp" TargetMode="External"/><Relationship Id="rId2" Type="http://schemas.openxmlformats.org/officeDocument/2006/relationships/hyperlink" Target="http://www.w3schools.com/htmldom/prop_img_align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htmldom/prop_img_height.asp" TargetMode="External"/><Relationship Id="rId11" Type="http://schemas.openxmlformats.org/officeDocument/2006/relationships/hyperlink" Target="http://www.w3schools.com/htmldom/prop_img_name.asp" TargetMode="External"/><Relationship Id="rId5" Type="http://schemas.openxmlformats.org/officeDocument/2006/relationships/hyperlink" Target="http://www.w3schools.com/htmldom/prop_img_complete.asp" TargetMode="External"/><Relationship Id="rId15" Type="http://schemas.openxmlformats.org/officeDocument/2006/relationships/hyperlink" Target="http://www.w3schools.com/htmldom/prop_img_width.asp" TargetMode="External"/><Relationship Id="rId10" Type="http://schemas.openxmlformats.org/officeDocument/2006/relationships/hyperlink" Target="http://www.w3schools.com/htmldom/prop_img_lowsrc.asp" TargetMode="External"/><Relationship Id="rId4" Type="http://schemas.openxmlformats.org/officeDocument/2006/relationships/hyperlink" Target="http://www.w3schools.com/htmldom/prop_img_border.asp" TargetMode="External"/><Relationship Id="rId9" Type="http://schemas.openxmlformats.org/officeDocument/2006/relationships/hyperlink" Target="http://www.w3schools.com/htmldom/prop_img_longdesc.asp" TargetMode="External"/><Relationship Id="rId14" Type="http://schemas.openxmlformats.org/officeDocument/2006/relationships/hyperlink" Target="http://www.w3schools.com/htmldom/prop_img_vspace.asp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ycchen.im.ncnu.edu.tw/www2011/lab/image/imageObj.html" TargetMode="External"/><Relationship Id="rId2" Type="http://schemas.openxmlformats.org/officeDocument/2006/relationships/hyperlink" Target="http://www.im.ncnu.edu.tw/ycchen/www2011/lab/image/imageObj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ycchen.im.ncnu.edu.tw/www2011/lab/image/imageObjx.html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iconarchive.com/show/vista-hardware-devices-icons-by-icons-land/Home-Server-ic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narchive.com/show/soft-scraps-icons-by-deleket/Folder-Generic-Green-icon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iconarchive.com/show/emluator-icons-by-jommans/My-Computer-icon.html" TargetMode="External"/><Relationship Id="rId9" Type="http://schemas.openxmlformats.org/officeDocument/2006/relationships/hyperlink" Target="http://ycchen.im.ncnu.edu.tw/www2011/lab/adopt/adopt_ans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cchen.im.ncnu.edu.tw/www2011/lab/setCookiesJS.html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ycchen.im.ncnu.edu.tw/www2011/lab/localStorage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html/html5_webstorage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A3847DEC-45D1-4AC4-AB3B-EF2A4D0F0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/>
              <a:t>JavaScript DOM Objects (2)</a:t>
            </a:r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B9016F8-D1E9-45F1-BB85-1AD92FD9B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D3382D06-CF5C-46C5-AF55-55C800B8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HTML DOM Objects</a:t>
            </a:r>
            <a:endParaRPr lang="zh-TW" altLang="en-US"/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E689AFBE-3CD0-4DBA-86ED-CA839E3E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36688"/>
            <a:ext cx="8229600" cy="5138737"/>
          </a:xfrm>
        </p:spPr>
        <p:txBody>
          <a:bodyPr/>
          <a:lstStyle/>
          <a:p>
            <a:r>
              <a:rPr lang="en-US" altLang="zh-TW" sz="2800"/>
              <a:t>anchor</a:t>
            </a:r>
          </a:p>
          <a:p>
            <a:r>
              <a:rPr lang="en-US" altLang="zh-TW" sz="2800"/>
              <a:t>link</a:t>
            </a:r>
          </a:p>
          <a:p>
            <a:r>
              <a:rPr lang="en-US" altLang="zh-TW" sz="2800"/>
              <a:t>image</a:t>
            </a:r>
          </a:p>
          <a:p>
            <a:r>
              <a:rPr lang="en-US" altLang="zh-TW" sz="2800"/>
              <a:t>form</a:t>
            </a:r>
          </a:p>
          <a:p>
            <a:pPr lvl="1"/>
            <a:r>
              <a:rPr lang="en-US" altLang="zh-TW" sz="2000"/>
              <a:t>input</a:t>
            </a:r>
          </a:p>
          <a:p>
            <a:pPr lvl="1"/>
            <a:r>
              <a:rPr lang="en-US" altLang="zh-TW" sz="2000"/>
              <a:t>select, option</a:t>
            </a:r>
          </a:p>
          <a:p>
            <a:pPr lvl="1"/>
            <a:r>
              <a:rPr lang="en-US" altLang="zh-TW" sz="2000"/>
              <a:t>textarea</a:t>
            </a:r>
          </a:p>
          <a:p>
            <a:pPr lvl="1"/>
            <a:r>
              <a:rPr lang="en-US" altLang="zh-TW" sz="2000"/>
              <a:t>button</a:t>
            </a:r>
          </a:p>
          <a:p>
            <a:r>
              <a:rPr lang="en-US" altLang="zh-TW" sz="2400"/>
              <a:t>table</a:t>
            </a:r>
          </a:p>
          <a:p>
            <a:pPr lvl="1"/>
            <a:r>
              <a:rPr lang="en-US" altLang="zh-TW" sz="2000"/>
              <a:t>row</a:t>
            </a:r>
          </a:p>
          <a:p>
            <a:pPr lvl="2"/>
            <a:r>
              <a:rPr lang="en-US" altLang="zh-TW" sz="2000"/>
              <a:t>cell</a:t>
            </a:r>
            <a:endParaRPr lang="zh-TW" alt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42CB770B-E68F-4A6C-A63F-71501ECF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Common Properties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F2D7498-2EA8-4B03-9525-2D03CC72E2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4975" y="1611313"/>
          <a:ext cx="8370888" cy="255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3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5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Property</a:t>
                      </a:r>
                    </a:p>
                  </a:txBody>
                  <a:tcPr marL="107997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Description</a:t>
                      </a:r>
                    </a:p>
                  </a:txBody>
                  <a:tcPr marL="107997" marR="9525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marL="107997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Sets or returns the id of an element</a:t>
                      </a:r>
                    </a:p>
                  </a:txBody>
                  <a:tcPr marL="107997" marR="9525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225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innerHTML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107997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Sets or returns the HTML between the start and end tags of an element</a:t>
                      </a:r>
                    </a:p>
                  </a:txBody>
                  <a:tcPr marL="107997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59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className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107997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Sets or returns the class attribute of an element</a:t>
                      </a:r>
                    </a:p>
                  </a:txBody>
                  <a:tcPr marL="107997" marR="9525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559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L="107997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latin typeface="Verdana"/>
                          <a:ea typeface="+mn-ea"/>
                          <a:cs typeface="+mn-cs"/>
                        </a:rPr>
                        <a:t>Sets or returns an element's advisory title</a:t>
                      </a:r>
                    </a:p>
                  </a:txBody>
                  <a:tcPr marL="107997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B70CA095-A74F-480B-AD58-F84F966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t"/>
            <a:r>
              <a:rPr lang="en-US" altLang="zh-TW" sz="3600" b="1">
                <a:solidFill>
                  <a:srgbClr val="000000"/>
                </a:solidFill>
                <a:latin typeface="Verdana" panose="020B0604030504040204" pitchFamily="34" charset="0"/>
              </a:rPr>
              <a:t>Multiple classes in className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A854FF-BB1F-410F-A105-A85EB93C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447800"/>
            <a:ext cx="8229600" cy="201453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+mj-ea"/>
                <a:ea typeface="+mj-ea"/>
              </a:rPr>
              <a:t>html:</a:t>
            </a:r>
          </a:p>
          <a:p>
            <a:pPr marL="400050" lvl="1" indent="0">
              <a:buFont typeface="Wingdings 2" panose="05020102010507070707" pitchFamily="18" charset="2"/>
              <a:buNone/>
              <a:defRPr/>
            </a:pPr>
            <a:r>
              <a:rPr lang="en-US" altLang="zh-TW" sz="2000" dirty="0">
                <a:latin typeface="+mj-ea"/>
                <a:ea typeface="+mj-ea"/>
              </a:rPr>
              <a:t>&lt;h1 id="hh1" &gt;Heading 1&lt;/h1&gt;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>
                <a:latin typeface="+mj-ea"/>
                <a:ea typeface="+mj-ea"/>
              </a:rPr>
              <a:t>css</a:t>
            </a:r>
            <a:r>
              <a:rPr lang="en-US" altLang="zh-TW" sz="2400" dirty="0">
                <a:latin typeface="+mj-ea"/>
                <a:ea typeface="+mj-ea"/>
              </a:rPr>
              <a:t>: </a:t>
            </a:r>
          </a:p>
          <a:p>
            <a:pPr marL="400050" lvl="1" indent="0">
              <a:buFont typeface="Wingdings 2" panose="05020102010507070707" pitchFamily="18" charset="2"/>
              <a:buNone/>
              <a:defRPr/>
            </a:pPr>
            <a:r>
              <a:rPr lang="en-US" altLang="zh-TW" sz="2000" dirty="0">
                <a:latin typeface="+mj-ea"/>
                <a:ea typeface="+mj-ea"/>
              </a:rPr>
              <a:t>.red {color: red;}</a:t>
            </a:r>
          </a:p>
          <a:p>
            <a:pPr marL="400050" lvl="1" indent="0">
              <a:buFont typeface="Wingdings 2" panose="05020102010507070707" pitchFamily="18" charset="2"/>
              <a:buNone/>
              <a:defRPr/>
            </a:pPr>
            <a:r>
              <a:rPr lang="en-US" altLang="zh-TW" sz="2000" dirty="0">
                <a:latin typeface="+mj-ea"/>
                <a:ea typeface="+mj-ea"/>
              </a:rPr>
              <a:t>.</a:t>
            </a:r>
            <a:r>
              <a:rPr lang="en-US" altLang="zh-TW" sz="2000" dirty="0" err="1">
                <a:latin typeface="+mj-ea"/>
                <a:ea typeface="+mj-ea"/>
              </a:rPr>
              <a:t>uline</a:t>
            </a:r>
            <a:r>
              <a:rPr lang="en-US" altLang="zh-TW" sz="2000" dirty="0">
                <a:latin typeface="+mj-ea"/>
                <a:ea typeface="+mj-ea"/>
              </a:rPr>
              <a:t> {text-decoration: underline;}</a:t>
            </a:r>
          </a:p>
        </p:txBody>
      </p:sp>
      <p:sp>
        <p:nvSpPr>
          <p:cNvPr id="24580" name="文字方塊 3">
            <a:extLst>
              <a:ext uri="{FF2B5EF4-FFF2-40B4-BE49-F238E27FC236}">
                <a16:creationId xmlns:a16="http://schemas.microsoft.com/office/drawing/2014/main" id="{279CF671-81F9-43DC-95FB-AE999F92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3632200"/>
            <a:ext cx="51514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JavaScript: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window.onload=function() {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var hh=document.getElementById("hh1");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hh.className = "red";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hh.className += " uline";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};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4581" name="文字方塊 4">
            <a:extLst>
              <a:ext uri="{FF2B5EF4-FFF2-40B4-BE49-F238E27FC236}">
                <a16:creationId xmlns:a16="http://schemas.microsoft.com/office/drawing/2014/main" id="{CB4DA649-0750-491B-BAC7-B1F2770A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3784600"/>
            <a:ext cx="1530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u="sng">
                <a:solidFill>
                  <a:srgbClr val="FF0000"/>
                </a:solidFill>
                <a:latin typeface="Arial" panose="020B0604020202020204" pitchFamily="34" charset="0"/>
              </a:rPr>
              <a:t>Welcome</a:t>
            </a:r>
            <a:endParaRPr lang="zh-TW" altLang="en-US" sz="2400" b="1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文字方塊 5">
            <a:extLst>
              <a:ext uri="{FF2B5EF4-FFF2-40B4-BE49-F238E27FC236}">
                <a16:creationId xmlns:a16="http://schemas.microsoft.com/office/drawing/2014/main" id="{28DC44BC-4C0C-40AA-9569-5A284D7D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2303463"/>
            <a:ext cx="1530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latin typeface="Arial" panose="020B0604020202020204" pitchFamily="34" charset="0"/>
              </a:rPr>
              <a:t>Welcome</a:t>
            </a:r>
            <a:endParaRPr lang="zh-TW" altLang="en-US" sz="2400" b="1">
              <a:latin typeface="Arial" panose="020B0604020202020204" pitchFamily="34" charset="0"/>
            </a:endParaRPr>
          </a:p>
        </p:txBody>
      </p:sp>
      <p:sp>
        <p:nvSpPr>
          <p:cNvPr id="24583" name="文字方塊 6">
            <a:extLst>
              <a:ext uri="{FF2B5EF4-FFF2-40B4-BE49-F238E27FC236}">
                <a16:creationId xmlns:a16="http://schemas.microsoft.com/office/drawing/2014/main" id="{4233EABF-658D-42BC-83A1-56D8428BA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5773738"/>
            <a:ext cx="713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document.getElementById("hh1").className   </a:t>
            </a:r>
            <a:r>
              <a:rPr lang="en-US" altLang="zh-TW" sz="2000">
                <a:latin typeface="Arial" panose="020B0604020202020204" pitchFamily="34" charset="0"/>
                <a:sym typeface="Wingdings" panose="05000000000000000000" pitchFamily="2" charset="2"/>
              </a:rPr>
              <a:t>   </a:t>
            </a:r>
            <a:r>
              <a:rPr lang="en-US" altLang="zh-TW" sz="2000">
                <a:latin typeface="Arial" panose="020B0604020202020204" pitchFamily="34" charset="0"/>
              </a:rPr>
              <a:t>"red uline"</a:t>
            </a:r>
            <a:endParaRPr lang="zh-TW" altLang="en-US" sz="2000">
              <a:latin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4AAFA81-27B6-435A-9797-E5E49A71C7DA}"/>
              </a:ext>
            </a:extLst>
          </p:cNvPr>
          <p:cNvSpPr txBox="1"/>
          <p:nvPr/>
        </p:nvSpPr>
        <p:spPr>
          <a:xfrm>
            <a:off x="4665663" y="5021263"/>
            <a:ext cx="3937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注意類別名稱之間要有空白</a:t>
            </a:r>
          </a:p>
        </p:txBody>
      </p:sp>
      <p:cxnSp>
        <p:nvCxnSpPr>
          <p:cNvPr id="10" name="肘形接點 9">
            <a:extLst>
              <a:ext uri="{FF2B5EF4-FFF2-40B4-BE49-F238E27FC236}">
                <a16:creationId xmlns:a16="http://schemas.microsoft.com/office/drawing/2014/main" id="{7716A9C7-87C1-4E53-8CEC-602AED82CD4D}"/>
              </a:ext>
            </a:extLst>
          </p:cNvPr>
          <p:cNvCxnSpPr>
            <a:stCxn id="8" idx="1"/>
          </p:cNvCxnSpPr>
          <p:nvPr/>
        </p:nvCxnSpPr>
        <p:spPr>
          <a:xfrm rot="10800000">
            <a:off x="3987800" y="4935538"/>
            <a:ext cx="677863" cy="315912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A630264-98F7-48C1-864D-2A567768D9B2}"/>
              </a:ext>
            </a:extLst>
          </p:cNvPr>
          <p:cNvCxnSpPr/>
          <p:nvPr/>
        </p:nvCxnSpPr>
        <p:spPr>
          <a:xfrm flipH="1">
            <a:off x="7332663" y="5486400"/>
            <a:ext cx="33337" cy="322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440ACDE0-9E4B-4824-8EAE-5252D982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Add/Remove/Toggle a class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700ACA-839F-47F1-9B5E-DBC5D715D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276475"/>
            <a:ext cx="8896350" cy="4176713"/>
          </a:xfrm>
        </p:spPr>
        <p:txBody>
          <a:bodyPr/>
          <a:lstStyle/>
          <a:p>
            <a:pPr>
              <a:defRPr/>
            </a:pPr>
            <a:r>
              <a:rPr lang="en-US" altLang="zh-TW" b="1" dirty="0"/>
              <a:t>Use </a:t>
            </a:r>
            <a:r>
              <a:rPr lang="en-US" altLang="zh-TW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n-US" altLang="zh-TW" b="1" dirty="0" err="1"/>
              <a:t>.className</a:t>
            </a:r>
            <a:endParaRPr lang="en-US" altLang="zh-TW" b="1" dirty="0"/>
          </a:p>
          <a:p>
            <a:pPr marL="457200" lvl="1" indent="0">
              <a:buFont typeface="Wingdings 2" panose="05020102010507070707" pitchFamily="18" charset="2"/>
              <a:buNone/>
              <a:defRPr/>
            </a:pPr>
            <a:r>
              <a:rPr lang="en-US" altLang="zh-TW" dirty="0" err="1"/>
              <a:t>document.getElementById</a:t>
            </a:r>
            <a:r>
              <a:rPr lang="en-US" altLang="zh-TW" dirty="0"/>
              <a:t>("menu").</a:t>
            </a:r>
            <a:r>
              <a:rPr lang="en-US" altLang="zh-TW" dirty="0" err="1"/>
              <a:t>className</a:t>
            </a:r>
            <a:r>
              <a:rPr lang="en-US" altLang="zh-TW" dirty="0"/>
              <a:t>="";</a:t>
            </a:r>
          </a:p>
          <a:p>
            <a:pPr marL="457200" lvl="1" indent="0">
              <a:buFont typeface="Wingdings 2" panose="05020102010507070707" pitchFamily="18" charset="2"/>
              <a:buNone/>
              <a:defRPr/>
            </a:pPr>
            <a:r>
              <a:rPr lang="en-US" altLang="zh-TW" dirty="0" err="1"/>
              <a:t>document.getElementById</a:t>
            </a:r>
            <a:r>
              <a:rPr lang="en-US" altLang="zh-TW" dirty="0"/>
              <a:t>("menu").</a:t>
            </a:r>
            <a:r>
              <a:rPr lang="en-US" altLang="zh-TW" dirty="0" err="1"/>
              <a:t>className</a:t>
            </a:r>
            <a:r>
              <a:rPr lang="zh-TW" altLang="en-US" dirty="0"/>
              <a:t> </a:t>
            </a:r>
            <a:r>
              <a:rPr lang="en-US" altLang="zh-TW" dirty="0"/>
              <a:t>+= </a:t>
            </a:r>
            <a:br>
              <a:rPr lang="en-US" altLang="zh-TW" dirty="0"/>
            </a:br>
            <a:r>
              <a:rPr lang="en-US" altLang="zh-TW" dirty="0"/>
              <a:t>"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anotherClass</a:t>
            </a:r>
            <a:r>
              <a:rPr lang="en-US" altLang="zh-TW" dirty="0"/>
              <a:t>";</a:t>
            </a:r>
          </a:p>
          <a:p>
            <a:pPr>
              <a:defRPr/>
            </a:pPr>
            <a:r>
              <a:rPr lang="en-US" altLang="zh-TW" b="1" dirty="0"/>
              <a:t>Use </a:t>
            </a:r>
            <a:r>
              <a:rPr lang="en-US" altLang="zh-TW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n-US" altLang="zh-TW" b="1" dirty="0" err="1"/>
              <a:t>.classList</a:t>
            </a:r>
            <a:endParaRPr lang="en-US" altLang="zh-TW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/>
              <a:t>document.getElementById</a:t>
            </a:r>
            <a:r>
              <a:rPr lang="en-US" altLang="zh-TW" sz="2400" dirty="0"/>
              <a:t>("menu").</a:t>
            </a:r>
            <a:r>
              <a:rPr lang="en-US" altLang="zh-TW" sz="2400" dirty="0" err="1"/>
              <a:t>classList.add</a:t>
            </a:r>
            <a:r>
              <a:rPr lang="en-US" altLang="zh-TW" sz="2400" dirty="0"/>
              <a:t>("</a:t>
            </a:r>
            <a:r>
              <a:rPr lang="en-US" altLang="zh-TW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anotherClass</a:t>
            </a:r>
            <a:r>
              <a:rPr lang="en-US" altLang="zh-TW" sz="2400" dirty="0"/>
              <a:t>");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/>
              <a:t>document.getElementById</a:t>
            </a:r>
            <a:r>
              <a:rPr lang="en-US" altLang="zh-TW" sz="2400" dirty="0"/>
              <a:t>("menu").</a:t>
            </a:r>
            <a:r>
              <a:rPr lang="en-US" altLang="zh-TW" sz="2400" dirty="0" err="1"/>
              <a:t>classList.remove</a:t>
            </a:r>
            <a:r>
              <a:rPr lang="en-US" altLang="zh-TW" sz="2400" dirty="0"/>
              <a:t>("</a:t>
            </a:r>
            <a:r>
              <a:rPr lang="en-US" altLang="zh-TW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vip</a:t>
            </a:r>
            <a:r>
              <a:rPr lang="en-US" altLang="zh-TW" sz="2400" dirty="0"/>
              <a:t>");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/>
              <a:t>document.getElementById</a:t>
            </a:r>
            <a:r>
              <a:rPr lang="en-US" altLang="zh-TW" sz="2400" dirty="0"/>
              <a:t>("menu").</a:t>
            </a:r>
            <a:r>
              <a:rPr lang="en-US" altLang="zh-TW" sz="2400" dirty="0" err="1"/>
              <a:t>classList.toggle</a:t>
            </a:r>
            <a:r>
              <a:rPr lang="en-US" altLang="zh-TW" sz="2400" dirty="0"/>
              <a:t>("</a:t>
            </a:r>
            <a:r>
              <a:rPr lang="en-US" altLang="zh-TW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r>
              <a:rPr lang="en-US" altLang="zh-TW" sz="2400" dirty="0"/>
              <a:t>");</a:t>
            </a:r>
          </a:p>
        </p:txBody>
      </p:sp>
      <p:sp>
        <p:nvSpPr>
          <p:cNvPr id="25604" name="文字方塊 3">
            <a:extLst>
              <a:ext uri="{FF2B5EF4-FFF2-40B4-BE49-F238E27FC236}">
                <a16:creationId xmlns:a16="http://schemas.microsoft.com/office/drawing/2014/main" id="{EFF33631-2F58-4268-9A0D-AB67409FE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557338"/>
            <a:ext cx="8413750" cy="5222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latin typeface="Arial" panose="020B0604020202020204" pitchFamily="34" charset="0"/>
              </a:rPr>
              <a:t>&lt;div id="menu" class="vmenu vip bg" &gt;…&lt;/div&gt;</a:t>
            </a:r>
            <a:endParaRPr lang="zh-TW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AD0AC5-825B-461C-932A-8A234334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 data-* Attribute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F4EDEC-6309-43D8-8BCB-14C0B606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05" y="1539817"/>
            <a:ext cx="8462513" cy="4686300"/>
          </a:xfrm>
        </p:spPr>
        <p:txBody>
          <a:bodyPr/>
          <a:lstStyle/>
          <a:p>
            <a:r>
              <a:rPr lang="en-GB" altLang="zh-TW" sz="2400" dirty="0"/>
              <a:t>data-* </a:t>
            </a:r>
            <a:r>
              <a:rPr lang="zh-TW" altLang="en-US" sz="2400" dirty="0"/>
              <a:t>自定義屬性</a:t>
            </a:r>
            <a:endParaRPr lang="en-GB" altLang="zh-TW" sz="2400" dirty="0"/>
          </a:p>
          <a:p>
            <a:r>
              <a:rPr lang="zh-TW" altLang="en-US" sz="2400" dirty="0"/>
              <a:t>不能包含大寫字母，屬性值可以是任何的字串。</a:t>
            </a:r>
            <a:endParaRPr lang="en-GB" altLang="zh-TW" sz="2400" dirty="0"/>
          </a:p>
          <a:p>
            <a:r>
              <a:rPr lang="zh-TW" altLang="en-US" sz="2400" dirty="0"/>
              <a:t>可由</a:t>
            </a:r>
            <a:r>
              <a:rPr lang="en-GB" altLang="zh-TW" sz="2400" i="1" dirty="0" err="1">
                <a:solidFill>
                  <a:srgbClr val="0070C0"/>
                </a:solidFill>
              </a:rPr>
              <a:t>element</a:t>
            </a:r>
            <a:r>
              <a:rPr lang="en-GB" altLang="zh-TW" sz="2400" dirty="0" err="1"/>
              <a:t>.dataset</a:t>
            </a:r>
            <a:r>
              <a:rPr lang="zh-TW" altLang="en-US" sz="2400" dirty="0"/>
              <a:t>讀取自定義屬性值</a:t>
            </a:r>
            <a:endParaRPr lang="en-GB" altLang="zh-TW" sz="2400" dirty="0"/>
          </a:p>
          <a:p>
            <a:pPr marL="400050" lvl="1" indent="0">
              <a:buNone/>
            </a:pPr>
            <a:r>
              <a:rPr lang="en-GB" sz="2400" b="1" i="1" dirty="0" err="1">
                <a:solidFill>
                  <a:srgbClr val="0070C0"/>
                </a:solidFill>
              </a:rPr>
              <a:t>element</a:t>
            </a:r>
            <a:r>
              <a:rPr lang="en-GB" sz="2400" b="1" dirty="0" err="1"/>
              <a:t>.dataset.category</a:t>
            </a:r>
            <a:r>
              <a:rPr lang="en-GB" sz="2400" b="1" dirty="0"/>
              <a:t>     </a:t>
            </a:r>
            <a:r>
              <a:rPr lang="en-GB" sz="2400" b="1" i="1" dirty="0" err="1">
                <a:solidFill>
                  <a:srgbClr val="0070C0"/>
                </a:solidFill>
              </a:rPr>
              <a:t>element</a:t>
            </a:r>
            <a:r>
              <a:rPr lang="en-GB" sz="2400" b="1" dirty="0" err="1"/>
              <a:t>.dataset.animalType</a:t>
            </a:r>
            <a:endParaRPr lang="en-GB" sz="2400" b="1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400" dirty="0"/>
              <a:t>&lt;ul data-</a:t>
            </a:r>
            <a:r>
              <a:rPr lang="en-GB" sz="2400" dirty="0">
                <a:solidFill>
                  <a:srgbClr val="FF0000"/>
                </a:solidFill>
              </a:rPr>
              <a:t>category</a:t>
            </a:r>
            <a:r>
              <a:rPr lang="en-GB" sz="2400" dirty="0"/>
              <a:t>="animal"&gt;</a:t>
            </a:r>
          </a:p>
          <a:p>
            <a:pPr marL="0" indent="0">
              <a:buNone/>
            </a:pPr>
            <a:r>
              <a:rPr lang="en-GB" sz="2400" dirty="0"/>
              <a:t>  &lt;li </a:t>
            </a:r>
            <a:r>
              <a:rPr lang="en-GB" sz="2400" b="1" dirty="0"/>
              <a:t>data-</a:t>
            </a:r>
            <a:r>
              <a:rPr lang="en-GB" sz="2400" b="1" dirty="0">
                <a:solidFill>
                  <a:srgbClr val="FF0000"/>
                </a:solidFill>
              </a:rPr>
              <a:t>animal-type</a:t>
            </a:r>
            <a:r>
              <a:rPr lang="en-GB" sz="2400" dirty="0"/>
              <a:t>="bird"&gt;Owl&lt;/li&gt;</a:t>
            </a:r>
          </a:p>
          <a:p>
            <a:pPr marL="0" indent="0">
              <a:buNone/>
            </a:pPr>
            <a:r>
              <a:rPr lang="en-GB" sz="2400" dirty="0"/>
              <a:t>  &lt;li </a:t>
            </a:r>
            <a:r>
              <a:rPr lang="en-GB" sz="2400" b="1" dirty="0"/>
              <a:t>data-</a:t>
            </a:r>
            <a:r>
              <a:rPr lang="en-GB" sz="2400" b="1" dirty="0">
                <a:solidFill>
                  <a:srgbClr val="FF0000"/>
                </a:solidFill>
              </a:rPr>
              <a:t>animal-type</a:t>
            </a:r>
            <a:r>
              <a:rPr lang="en-GB" sz="2400" dirty="0"/>
              <a:t>="fish"&gt;Salmon&lt;/li&gt;  </a:t>
            </a:r>
          </a:p>
          <a:p>
            <a:pPr marL="0" indent="0">
              <a:buNone/>
            </a:pPr>
            <a:r>
              <a:rPr lang="en-GB" sz="2400" dirty="0"/>
              <a:t>  &lt;li </a:t>
            </a:r>
            <a:r>
              <a:rPr lang="en-GB" sz="2400" b="1" dirty="0"/>
              <a:t>data-</a:t>
            </a:r>
            <a:r>
              <a:rPr lang="en-GB" sz="2400" b="1" dirty="0">
                <a:solidFill>
                  <a:srgbClr val="FF0000"/>
                </a:solidFill>
              </a:rPr>
              <a:t>animal-type</a:t>
            </a:r>
            <a:r>
              <a:rPr lang="en-GB" sz="2400" dirty="0"/>
              <a:t>="spider"&gt;Tarantula&lt;/li&gt;  </a:t>
            </a:r>
          </a:p>
          <a:p>
            <a:pPr marL="0" indent="0">
              <a:buNone/>
            </a:pPr>
            <a:r>
              <a:rPr lang="zh-TW" altLang="en-US" sz="2400" dirty="0"/>
              <a:t>  </a:t>
            </a:r>
            <a:r>
              <a:rPr lang="en-GB" sz="2400" dirty="0"/>
              <a:t>&lt;li </a:t>
            </a:r>
            <a:r>
              <a:rPr lang="en-GB" sz="2400" b="1" dirty="0"/>
              <a:t>data-</a:t>
            </a:r>
            <a:r>
              <a:rPr lang="en-GB" sz="2400" b="1" dirty="0">
                <a:solidFill>
                  <a:srgbClr val="FF0000"/>
                </a:solidFill>
              </a:rPr>
              <a:t>animal-type</a:t>
            </a:r>
            <a:r>
              <a:rPr lang="en-GB" sz="2400" dirty="0"/>
              <a:t>="moth"&gt; </a:t>
            </a:r>
            <a:r>
              <a:rPr lang="en-GB" sz="2400" dirty="0" err="1"/>
              <a:t>Attacus</a:t>
            </a:r>
            <a:r>
              <a:rPr lang="en-GB" sz="2400" dirty="0"/>
              <a:t> atlas&lt;/li&gt;</a:t>
            </a:r>
          </a:p>
          <a:p>
            <a:pPr marL="0" indent="0">
              <a:buNone/>
            </a:pPr>
            <a:r>
              <a:rPr lang="en-GB" sz="2400" dirty="0"/>
              <a:t>&lt;/ul&gt;</a:t>
            </a:r>
          </a:p>
        </p:txBody>
      </p:sp>
      <p:sp>
        <p:nvSpPr>
          <p:cNvPr id="4" name="箭號: 向下 3">
            <a:extLst>
              <a:ext uri="{FF2B5EF4-FFF2-40B4-BE49-F238E27FC236}">
                <a16:creationId xmlns:a16="http://schemas.microsoft.com/office/drawing/2014/main" id="{E99979CE-5AB4-421F-BDEF-9DEF04DE6C63}"/>
              </a:ext>
            </a:extLst>
          </p:cNvPr>
          <p:cNvSpPr/>
          <p:nvPr/>
        </p:nvSpPr>
        <p:spPr>
          <a:xfrm rot="13047513">
            <a:off x="2451466" y="3358292"/>
            <a:ext cx="258793" cy="34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BF957EEC-958F-4F88-886E-39511DD0E897}"/>
              </a:ext>
            </a:extLst>
          </p:cNvPr>
          <p:cNvSpPr/>
          <p:nvPr/>
        </p:nvSpPr>
        <p:spPr>
          <a:xfrm>
            <a:off x="6892507" y="4123426"/>
            <a:ext cx="379562" cy="1587260"/>
          </a:xfrm>
          <a:prstGeom prst="rightBrac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376AF4AE-D5F3-46D3-8879-CFF7DA6A19E0}"/>
              </a:ext>
            </a:extLst>
          </p:cNvPr>
          <p:cNvSpPr/>
          <p:nvPr/>
        </p:nvSpPr>
        <p:spPr>
          <a:xfrm rot="17208136">
            <a:off x="6951972" y="3667605"/>
            <a:ext cx="844096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4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01EC0F8-D4A3-465E-9F29-39C453477FA4}"/>
              </a:ext>
            </a:extLst>
          </p:cNvPr>
          <p:cNvSpPr/>
          <p:nvPr/>
        </p:nvSpPr>
        <p:spPr>
          <a:xfrm>
            <a:off x="276045" y="269218"/>
            <a:ext cx="848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window.onload</a:t>
            </a:r>
            <a:r>
              <a:rPr lang="en-GB" dirty="0"/>
              <a:t>=function() {</a:t>
            </a:r>
          </a:p>
          <a:p>
            <a:r>
              <a:rPr lang="en-GB" dirty="0"/>
              <a:t>    var </a:t>
            </a:r>
            <a:r>
              <a:rPr lang="en-GB" dirty="0" err="1"/>
              <a:t>listItems</a:t>
            </a:r>
            <a:r>
              <a:rPr lang="en-GB" dirty="0"/>
              <a:t>=</a:t>
            </a:r>
            <a:r>
              <a:rPr lang="en-GB" dirty="0" err="1"/>
              <a:t>document.querySelectorAll</a:t>
            </a:r>
            <a:r>
              <a:rPr lang="en-GB" dirty="0"/>
              <a:t>("ul li");</a:t>
            </a:r>
          </a:p>
          <a:p>
            <a:r>
              <a:rPr lang="en-GB" dirty="0"/>
              <a:t>    </a:t>
            </a:r>
            <a:r>
              <a:rPr lang="en-GB" dirty="0" err="1"/>
              <a:t>listItems.forEach</a:t>
            </a:r>
            <a:r>
              <a:rPr lang="en-GB" dirty="0"/>
              <a:t>((item) =&gt; {</a:t>
            </a:r>
          </a:p>
          <a:p>
            <a:r>
              <a:rPr lang="en-GB" dirty="0"/>
              <a:t>       </a:t>
            </a:r>
            <a:r>
              <a:rPr lang="en-GB" dirty="0" err="1"/>
              <a:t>item.addEventListener</a:t>
            </a:r>
            <a:r>
              <a:rPr lang="en-GB" dirty="0"/>
              <a:t>("click", </a:t>
            </a:r>
            <a:r>
              <a:rPr lang="en-GB" dirty="0" err="1"/>
              <a:t>showType</a:t>
            </a:r>
            <a:r>
              <a:rPr lang="en-GB" dirty="0"/>
              <a:t>);</a:t>
            </a:r>
          </a:p>
          <a:p>
            <a:r>
              <a:rPr lang="en-GB" dirty="0"/>
              <a:t>    });</a:t>
            </a:r>
          </a:p>
          <a:p>
            <a:r>
              <a:rPr lang="en-GB" dirty="0"/>
              <a:t>}</a:t>
            </a:r>
          </a:p>
          <a:p>
            <a:endParaRPr lang="en-GB" dirty="0"/>
          </a:p>
          <a:p>
            <a:r>
              <a:rPr lang="en-GB" dirty="0"/>
              <a:t>function </a:t>
            </a:r>
            <a:r>
              <a:rPr lang="en-GB" dirty="0" err="1"/>
              <a:t>showType</a:t>
            </a:r>
            <a:r>
              <a:rPr lang="en-GB" dirty="0"/>
              <a:t>(e) {</a:t>
            </a:r>
          </a:p>
          <a:p>
            <a:r>
              <a:rPr lang="en-GB" dirty="0"/>
              <a:t>  let </a:t>
            </a:r>
            <a:r>
              <a:rPr lang="en-GB" dirty="0" err="1"/>
              <a:t>animalType</a:t>
            </a:r>
            <a:r>
              <a:rPr lang="en-GB" dirty="0"/>
              <a:t> = </a:t>
            </a:r>
            <a:r>
              <a:rPr lang="en-GB" dirty="0" err="1"/>
              <a:t>e.target.dataset.animalType</a:t>
            </a:r>
            <a:r>
              <a:rPr lang="en-GB" dirty="0"/>
              <a:t>;</a:t>
            </a:r>
          </a:p>
          <a:p>
            <a:r>
              <a:rPr lang="en-GB" dirty="0"/>
              <a:t>  $("show").</a:t>
            </a:r>
            <a:r>
              <a:rPr lang="en-GB" dirty="0" err="1"/>
              <a:t>innerHTML</a:t>
            </a:r>
            <a:r>
              <a:rPr lang="en-GB" dirty="0"/>
              <a:t>="The " + </a:t>
            </a:r>
            <a:r>
              <a:rPr lang="en-GB" dirty="0" err="1"/>
              <a:t>e.target.innerHTML</a:t>
            </a:r>
            <a:r>
              <a:rPr lang="en-GB" dirty="0"/>
              <a:t> + " is a " + </a:t>
            </a:r>
            <a:r>
              <a:rPr lang="en-GB" dirty="0" err="1"/>
              <a:t>animalType</a:t>
            </a:r>
            <a:r>
              <a:rPr lang="en-GB" dirty="0"/>
              <a:t> + ".";</a:t>
            </a:r>
          </a:p>
          <a:p>
            <a:r>
              <a:rPr lang="en-GB" dirty="0"/>
              <a:t>}</a:t>
            </a:r>
          </a:p>
          <a:p>
            <a:endParaRPr lang="en-GB" dirty="0"/>
          </a:p>
          <a:p>
            <a:r>
              <a:rPr lang="en-GB" dirty="0"/>
              <a:t>function $(id) {</a:t>
            </a:r>
          </a:p>
          <a:p>
            <a:r>
              <a:rPr lang="en-GB" dirty="0"/>
              <a:t>   return </a:t>
            </a:r>
            <a:r>
              <a:rPr lang="en-GB" dirty="0" err="1"/>
              <a:t>document.getElementById</a:t>
            </a:r>
            <a:r>
              <a:rPr lang="en-GB" dirty="0"/>
              <a:t>(id);</a:t>
            </a:r>
          </a:p>
          <a:p>
            <a:r>
              <a:rPr lang="en-GB" dirty="0"/>
              <a:t>}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6594A81-32A9-4DB8-9B37-7956C369A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01" b="35989"/>
          <a:stretch/>
        </p:blipFill>
        <p:spPr>
          <a:xfrm>
            <a:off x="4899803" y="3312543"/>
            <a:ext cx="3809834" cy="243264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D840E75-0AFF-464E-9B0E-49AB638FA6BE}"/>
              </a:ext>
            </a:extLst>
          </p:cNvPr>
          <p:cNvSpPr/>
          <p:nvPr/>
        </p:nvSpPr>
        <p:spPr>
          <a:xfrm>
            <a:off x="379560" y="5900793"/>
            <a:ext cx="7410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hlinkClick r:id="rId3"/>
              </a:rPr>
              <a:t>https://ycchen.im.ncnu.edu.tw/www2011/lab/dataset.html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301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E408130E-40C1-4E6A-AC91-41A14621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Form Objects</a:t>
            </a:r>
            <a:endParaRPr lang="zh-TW" altLang="en-US"/>
          </a:p>
        </p:txBody>
      </p:sp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id="{3986614E-8A2A-4940-BC56-8B2089A23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form</a:t>
            </a:r>
          </a:p>
          <a:p>
            <a:r>
              <a:rPr lang="en-US" altLang="zh-TW"/>
              <a:t>input</a:t>
            </a:r>
          </a:p>
          <a:p>
            <a:pPr lvl="1"/>
            <a:r>
              <a:rPr lang="en-US" altLang="zh-TW"/>
              <a:t>text, password, hidden, checkbox, radio, file, button, submit, reset</a:t>
            </a:r>
          </a:p>
          <a:p>
            <a:r>
              <a:rPr lang="en-US" altLang="zh-TW"/>
              <a:t>textarea</a:t>
            </a:r>
          </a:p>
          <a:p>
            <a:r>
              <a:rPr lang="en-US" altLang="zh-TW"/>
              <a:t>select</a:t>
            </a:r>
          </a:p>
          <a:p>
            <a:r>
              <a:rPr lang="en-US" altLang="zh-TW"/>
              <a:t>option</a:t>
            </a:r>
          </a:p>
          <a:p>
            <a:r>
              <a:rPr lang="en-US" altLang="zh-TW"/>
              <a:t>button</a:t>
            </a:r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2D143E08-0CA1-4B5C-8259-11FAB312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form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EBAA496-682A-43A6-A45E-21980F2F6F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4975" y="1371600"/>
          <a:ext cx="8305800" cy="294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Property</a:t>
                      </a:r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Description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hlinkClick r:id="rId2" action="ppaction://hlinkfile"/>
                        </a:rPr>
                        <a:t>elements[]</a:t>
                      </a:r>
                      <a:endParaRPr lang="en-US" sz="16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Returns an array containing each element in the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hlinkClick r:id="rId3" action="ppaction://hlinkfile"/>
                        </a:rPr>
                        <a:t>action</a:t>
                      </a:r>
                      <a:endParaRPr lang="en-US" sz="16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Sets or returns the action attribute of a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16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hlinkClick r:id="rId4" action="ppaction://hlinkfile"/>
                        </a:rPr>
                        <a:t>enctype</a:t>
                      </a:r>
                      <a:endParaRPr lang="en-US" sz="16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Sets or returns the MIME type used to encode the content of a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hlinkClick r:id="rId5" action="ppaction://hlinkfile"/>
                        </a:rPr>
                        <a:t>id</a:t>
                      </a:r>
                      <a:endParaRPr lang="en-US" sz="16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Sets or returns the id of a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hlinkClick r:id="rId6" action="ppaction://hlinkfile"/>
                        </a:rPr>
                        <a:t>length</a:t>
                      </a:r>
                      <a:endParaRPr lang="en-US" sz="16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Returns the number of elements in a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16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hlinkClick r:id="rId7" action="ppaction://hlinkfile"/>
                        </a:rPr>
                        <a:t>method</a:t>
                      </a:r>
                      <a:endParaRPr lang="en-US" sz="16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Sets or returns the HTTP method for sending data to the server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hlinkClick r:id="rId8" action="ppaction://hlinkfile"/>
                        </a:rPr>
                        <a:t>name</a:t>
                      </a:r>
                      <a:endParaRPr lang="en-US" sz="16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Sets or returns the name of a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hlinkClick r:id="rId9" action="ppaction://hlinkfile"/>
                        </a:rPr>
                        <a:t>target</a:t>
                      </a:r>
                      <a:endParaRPr lang="en-US" sz="1600" dirty="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Sets or returns where to open the action-URL in a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541DD76-E837-404D-915C-59533DA54669}"/>
              </a:ext>
            </a:extLst>
          </p:cNvPr>
          <p:cNvGraphicFramePr>
            <a:graphicFrameLocks noGrp="1"/>
          </p:cNvGraphicFramePr>
          <p:nvPr/>
        </p:nvGraphicFramePr>
        <p:xfrm>
          <a:off x="446088" y="4543425"/>
          <a:ext cx="8305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Method</a:t>
                      </a:r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Description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hlinkClick r:id="rId10" action="ppaction://hlinkfile"/>
                        </a:rPr>
                        <a:t>reset()</a:t>
                      </a:r>
                      <a:endParaRPr lang="en-US" sz="18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Resets the values of all elements in a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hlinkClick r:id="rId11" action="ppaction://hlinkfile"/>
                        </a:rPr>
                        <a:t>submit()</a:t>
                      </a:r>
                      <a:endParaRPr lang="en-US" sz="1800"/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Submits a form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97" name="文字方塊 1">
            <a:extLst>
              <a:ext uri="{FF2B5EF4-FFF2-40B4-BE49-F238E27FC236}">
                <a16:creationId xmlns:a16="http://schemas.microsoft.com/office/drawing/2014/main" id="{C548D50F-B0F8-471B-96AA-3546B84F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82563"/>
            <a:ext cx="784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&lt;form id="f1" method="post" action="join.php" target="newWin"&gt;</a:t>
            </a:r>
            <a:endParaRPr lang="zh-TW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E76B7E9-DE55-47F9-98C8-0209B73CDA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425" y="903288"/>
          <a:ext cx="8958263" cy="5627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4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99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1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textarea</a:t>
                      </a:r>
                      <a:endParaRPr lang="en-US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text, password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hidden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checkbox,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radio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submit, reset, button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select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option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selectedIndex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form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accessKey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accessKey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accessKey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accessKey</a:t>
                      </a:r>
                      <a:endParaRPr lang="en-US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accessKey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tabIndex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tabIndex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tabIndex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tabIndex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tabIndex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tabIndex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alt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alt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alt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alt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alt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defaultValue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defaultValue</a:t>
                      </a:r>
                      <a:endParaRPr lang="en-US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defaultValue</a:t>
                      </a:r>
                      <a:endParaRPr lang="en-US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defaultChecked</a:t>
                      </a:r>
                      <a:endParaRPr lang="en-US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multiple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defaultSelected</a:t>
                      </a:r>
                      <a:endParaRPr lang="en-US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readOnly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readOnly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accept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checked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length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text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rows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selected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cols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maxLength</a:t>
                      </a:r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options[]</a:t>
                      </a:r>
                      <a:r>
                        <a:rPr lang="zh-TW" alt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左大括弧 4">
            <a:extLst>
              <a:ext uri="{FF2B5EF4-FFF2-40B4-BE49-F238E27FC236}">
                <a16:creationId xmlns:a16="http://schemas.microsoft.com/office/drawing/2014/main" id="{C0994BAD-84AB-45F4-9FCF-7F552F2A9B98}"/>
              </a:ext>
            </a:extLst>
          </p:cNvPr>
          <p:cNvSpPr/>
          <p:nvPr/>
        </p:nvSpPr>
        <p:spPr>
          <a:xfrm rot="5400000">
            <a:off x="3709195" y="-1918494"/>
            <a:ext cx="315912" cy="5305425"/>
          </a:xfrm>
          <a:prstGeom prst="leftBrace">
            <a:avLst>
              <a:gd name="adj1" fmla="val 33333"/>
              <a:gd name="adj2" fmla="val 50369"/>
            </a:avLst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8812" name="文字方塊 5">
            <a:extLst>
              <a:ext uri="{FF2B5EF4-FFF2-40B4-BE49-F238E27FC236}">
                <a16:creationId xmlns:a16="http://schemas.microsoft.com/office/drawing/2014/main" id="{67F735D3-1295-4F4C-A623-FEB646219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28257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input</a:t>
            </a:r>
            <a:endParaRPr lang="zh-TW" altLang="en-US" sz="1800" b="1">
              <a:latin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7F933E6-D32F-4B08-8FDE-D5B4A8D5916C}"/>
              </a:ext>
            </a:extLst>
          </p:cNvPr>
          <p:cNvSpPr txBox="1"/>
          <p:nvPr/>
        </p:nvSpPr>
        <p:spPr>
          <a:xfrm>
            <a:off x="11113" y="11113"/>
            <a:ext cx="18192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Properties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FD88B0-1BF7-4CA6-A3EE-0EBE8FF7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130175"/>
            <a:ext cx="8861425" cy="65325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/>
              <a:t>&lt;form name="join" …&gt;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Country: &lt;input type="text" id="</a:t>
            </a:r>
            <a:r>
              <a:rPr lang="en-US" altLang="zh-TW" sz="1800" dirty="0" err="1"/>
              <a:t>ctry</a:t>
            </a:r>
            <a:r>
              <a:rPr lang="en-US" altLang="zh-TW" sz="1800" dirty="0"/>
              <a:t>" name="</a:t>
            </a:r>
            <a:r>
              <a:rPr lang="en-US" altLang="zh-TW" sz="1800" dirty="0" err="1"/>
              <a:t>ctry</a:t>
            </a:r>
            <a:r>
              <a:rPr lang="en-US" altLang="zh-TW" sz="1800" dirty="0"/>
              <a:t>"  value="Taiwan" /&gt; &lt;</a:t>
            </a:r>
            <a:r>
              <a:rPr lang="en-US" altLang="zh-TW" sz="1800" dirty="0" err="1"/>
              <a:t>br</a:t>
            </a:r>
            <a:r>
              <a:rPr lang="en-US" altLang="zh-TW" sz="1800" dirty="0"/>
              <a:t> /&gt;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User Name: &lt;input type="text" id="</a:t>
            </a:r>
            <a:r>
              <a:rPr lang="en-US" altLang="zh-TW" sz="1800" dirty="0" err="1"/>
              <a:t>uid</a:t>
            </a:r>
            <a:r>
              <a:rPr lang="en-US" altLang="zh-TW" sz="1800" dirty="0"/>
              <a:t>" name="</a:t>
            </a:r>
            <a:r>
              <a:rPr lang="en-US" altLang="zh-TW" sz="1800" dirty="0" err="1"/>
              <a:t>uid</a:t>
            </a:r>
            <a:r>
              <a:rPr lang="en-US" altLang="zh-TW" sz="1800" dirty="0"/>
              <a:t>" value="Your id" /&gt;&lt;</a:t>
            </a:r>
            <a:r>
              <a:rPr lang="en-US" altLang="zh-TW" sz="1800" dirty="0" err="1"/>
              <a:t>br</a:t>
            </a:r>
            <a:r>
              <a:rPr lang="en-US" altLang="zh-TW" sz="1800" dirty="0"/>
              <a:t> /&gt;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Password: &lt;input type="password" id="</a:t>
            </a:r>
            <a:r>
              <a:rPr lang="en-US" altLang="zh-TW" sz="1800" dirty="0" err="1"/>
              <a:t>pwd</a:t>
            </a:r>
            <a:r>
              <a:rPr lang="en-US" altLang="zh-TW" sz="1800" dirty="0"/>
              <a:t>" name="</a:t>
            </a:r>
            <a:r>
              <a:rPr lang="en-US" altLang="zh-TW" sz="1800" dirty="0" err="1"/>
              <a:t>pwd</a:t>
            </a:r>
            <a:r>
              <a:rPr lang="en-US" altLang="zh-TW" sz="1800" dirty="0"/>
              <a:t>" value="</a:t>
            </a:r>
            <a:r>
              <a:rPr lang="en-US" altLang="zh-TW" sz="1800" dirty="0" err="1"/>
              <a:t>mypwd</a:t>
            </a:r>
            <a:r>
              <a:rPr lang="en-US" altLang="zh-TW" sz="1800" dirty="0"/>
              <a:t>" /&gt;&lt;</a:t>
            </a:r>
            <a:r>
              <a:rPr lang="en-US" altLang="zh-TW" sz="1800" dirty="0" err="1"/>
              <a:t>br</a:t>
            </a:r>
            <a:r>
              <a:rPr lang="en-US" altLang="zh-TW" sz="1800" dirty="0"/>
              <a:t> /&gt;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/>
              <a:t>…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/>
              <a:t>&lt;/form&gt;</a:t>
            </a:r>
          </a:p>
          <a:p>
            <a:pPr>
              <a:defRPr/>
            </a:pPr>
            <a:endParaRPr lang="en-US" altLang="zh-TW" sz="1050" dirty="0"/>
          </a:p>
          <a:p>
            <a:pPr>
              <a:defRPr/>
            </a:pPr>
            <a:r>
              <a:rPr lang="en-US" altLang="zh-TW" sz="2000" dirty="0"/>
              <a:t>value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/>
              <a:t>		</a:t>
            </a:r>
            <a:r>
              <a:rPr lang="en-US" altLang="zh-TW" sz="2000" dirty="0" err="1"/>
              <a:t>var</a:t>
            </a:r>
            <a:r>
              <a:rPr lang="en-US" altLang="zh-TW" sz="2000" dirty="0"/>
              <a:t> f1=</a:t>
            </a:r>
            <a:r>
              <a:rPr lang="en-US" altLang="zh-TW" sz="2000" dirty="0" err="1"/>
              <a:t>document.getElementById</a:t>
            </a:r>
            <a:r>
              <a:rPr lang="en-US" altLang="zh-TW" sz="2000" dirty="0"/>
              <a:t>("join");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/>
              <a:t>               f1.ctry.value = "Taiwan";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/>
              <a:t>		</a:t>
            </a:r>
            <a:r>
              <a:rPr lang="en-US" altLang="zh-TW" sz="2000" dirty="0" err="1"/>
              <a:t>document.getElementById</a:t>
            </a:r>
            <a:r>
              <a:rPr lang="en-US" altLang="zh-TW" sz="2000" dirty="0"/>
              <a:t>("</a:t>
            </a:r>
            <a:r>
              <a:rPr lang="en-US" altLang="zh-TW" sz="2000" dirty="0" err="1"/>
              <a:t>ctry</a:t>
            </a:r>
            <a:r>
              <a:rPr lang="en-US" altLang="zh-TW" sz="2000" dirty="0"/>
              <a:t>").value = "Taiwan";</a:t>
            </a:r>
          </a:p>
          <a:p>
            <a:pPr>
              <a:defRPr/>
            </a:pPr>
            <a:r>
              <a:rPr lang="en-US" altLang="zh-TW" sz="2000" dirty="0"/>
              <a:t>disabled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/>
              <a:t>		f1.ctry.disabled = true;</a:t>
            </a:r>
          </a:p>
          <a:p>
            <a:pPr>
              <a:defRPr/>
            </a:pPr>
            <a:r>
              <a:rPr lang="en-US" altLang="zh-TW" sz="2000" dirty="0" err="1"/>
              <a:t>readOnly</a:t>
            </a:r>
            <a:endParaRPr lang="en-US" altLang="zh-TW" sz="20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/>
              <a:t>		f1.pwd.readOnly = true;</a:t>
            </a:r>
          </a:p>
          <a:p>
            <a:pPr>
              <a:defRPr/>
            </a:pPr>
            <a:r>
              <a:rPr lang="en-US" altLang="zh-TW" sz="2000" dirty="0" err="1"/>
              <a:t>accessKey</a:t>
            </a:r>
            <a:endParaRPr lang="en-US" altLang="zh-TW" sz="14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400" dirty="0"/>
              <a:t>	</a:t>
            </a:r>
            <a:r>
              <a:rPr lang="en-US" altLang="zh-TW" sz="2000" dirty="0"/>
              <a:t>	</a:t>
            </a:r>
            <a:r>
              <a:rPr lang="en-US" altLang="zh-TW" sz="2000" dirty="0" err="1"/>
              <a:t>document.getElementById</a:t>
            </a:r>
            <a:r>
              <a:rPr lang="en-US" altLang="zh-TW" sz="2000" dirty="0"/>
              <a:t>("</a:t>
            </a:r>
            <a:r>
              <a:rPr lang="en-US" altLang="zh-TW" sz="2000" dirty="0" err="1"/>
              <a:t>pwd</a:t>
            </a:r>
            <a:r>
              <a:rPr lang="en-US" altLang="zh-TW" sz="2000" dirty="0"/>
              <a:t>").</a:t>
            </a:r>
            <a:r>
              <a:rPr lang="en-US" altLang="zh-TW" sz="2000" dirty="0" err="1"/>
              <a:t>accessKey</a:t>
            </a:r>
            <a:r>
              <a:rPr lang="en-US" altLang="zh-TW" sz="2000" dirty="0"/>
              <a:t> = 'p';  </a:t>
            </a:r>
            <a:br>
              <a:rPr lang="en-US" altLang="zh-TW" sz="2000" dirty="0"/>
            </a:br>
            <a:r>
              <a:rPr lang="en-US" altLang="zh-TW" sz="2000" dirty="0"/>
              <a:t>        </a:t>
            </a:r>
            <a:r>
              <a:rPr lang="en-US" altLang="zh-TW" sz="2000" dirty="0">
                <a:solidFill>
                  <a:srgbClr val="FF0000"/>
                </a:solidFill>
              </a:rPr>
              <a:t>//</a:t>
            </a:r>
            <a:r>
              <a:rPr lang="en-US" altLang="zh-TW" sz="2000" dirty="0" err="1">
                <a:solidFill>
                  <a:srgbClr val="FF0000"/>
                </a:solidFill>
              </a:rPr>
              <a:t>Alt+p</a:t>
            </a:r>
            <a:r>
              <a:rPr lang="en-US" altLang="zh-TW" sz="2000" dirty="0">
                <a:solidFill>
                  <a:srgbClr val="FF0000"/>
                </a:solidFill>
              </a:rPr>
              <a:t> or </a:t>
            </a:r>
            <a:r>
              <a:rPr lang="en-US" altLang="zh-TW" sz="2000" dirty="0" err="1">
                <a:solidFill>
                  <a:srgbClr val="FF0000"/>
                </a:solidFill>
              </a:rPr>
              <a:t>Alt+Shift+p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5BA5F946-390C-4E38-8AB2-7F6E2138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32288"/>
            <a:ext cx="2738438" cy="54451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矩形 1">
            <a:extLst>
              <a:ext uri="{FF2B5EF4-FFF2-40B4-BE49-F238E27FC236}">
                <a16:creationId xmlns:a16="http://schemas.microsoft.com/office/drawing/2014/main" id="{6108CD19-7B5C-41E6-9E9F-EBD35231F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2190750"/>
            <a:ext cx="5672137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  <a:hlinkClick r:id="rId3"/>
              </a:rPr>
              <a:t>http://ycchen.im.ncnu.edu.tw/www2011/lab/DomFormJS.html</a:t>
            </a:r>
            <a:endParaRPr lang="en-US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F906F3E2-B8F7-408C-94B9-66FE6E89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Document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0C6C9E3-7254-4DAB-920A-FFA03B14C9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6088" y="1360488"/>
          <a:ext cx="8186737" cy="198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11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Collection</a:t>
                      </a:r>
                    </a:p>
                  </a:txBody>
                  <a:tcPr marL="7200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Description</a:t>
                      </a:r>
                    </a:p>
                  </a:txBody>
                  <a:tcPr marL="72006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11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2" action="ppaction://hlinkfile"/>
                        </a:rPr>
                        <a:t>anchors[]</a:t>
                      </a:r>
                      <a:endParaRPr lang="en-US" sz="1700"/>
                    </a:p>
                  </a:txBody>
                  <a:tcPr marL="7200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Returns a reference to all Anchor objects in the document</a:t>
                      </a:r>
                    </a:p>
                  </a:txBody>
                  <a:tcPr marL="72006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11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3" action="ppaction://hlinkfile"/>
                        </a:rPr>
                        <a:t>forms[]</a:t>
                      </a:r>
                      <a:endParaRPr lang="en-US" sz="1700"/>
                    </a:p>
                  </a:txBody>
                  <a:tcPr marL="7200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Returns a reference to all Form objects in the document</a:t>
                      </a:r>
                    </a:p>
                  </a:txBody>
                  <a:tcPr marL="72006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11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4" action="ppaction://hlinkfile"/>
                        </a:rPr>
                        <a:t>images[]</a:t>
                      </a:r>
                      <a:endParaRPr lang="en-US" sz="1700"/>
                    </a:p>
                  </a:txBody>
                  <a:tcPr marL="7200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Returns a reference to all Image objects in the document</a:t>
                      </a:r>
                    </a:p>
                  </a:txBody>
                  <a:tcPr marL="72006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92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5" action="ppaction://hlinkfile"/>
                        </a:rPr>
                        <a:t>links[]</a:t>
                      </a:r>
                      <a:endParaRPr lang="en-US" sz="1700"/>
                    </a:p>
                  </a:txBody>
                  <a:tcPr marL="72006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Returns a reference to all Area and Link objects in the document</a:t>
                      </a:r>
                    </a:p>
                  </a:txBody>
                  <a:tcPr marL="72006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AEBD348-22A3-4CB6-8A63-9DEE4BDDF7E7}"/>
              </a:ext>
            </a:extLst>
          </p:cNvPr>
          <p:cNvGraphicFramePr>
            <a:graphicFrameLocks noGrp="1"/>
          </p:cNvGraphicFramePr>
          <p:nvPr/>
        </p:nvGraphicFramePr>
        <p:xfrm>
          <a:off x="446088" y="3421063"/>
          <a:ext cx="8196262" cy="310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084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Property</a:t>
                      </a:r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Description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84"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body</a:t>
                      </a:r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Gives direct access to the &lt;body&gt; element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75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6" action="ppaction://hlinkfile"/>
                        </a:rPr>
                        <a:t>cookie</a:t>
                      </a:r>
                      <a:endParaRPr lang="en-US" sz="1700"/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Sets or returns all cookies associated with the current document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84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7" action="ppaction://hlinkfile"/>
                        </a:rPr>
                        <a:t>domain</a:t>
                      </a:r>
                      <a:endParaRPr lang="en-US" sz="1700"/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Returns the domain name for the current document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84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hlinkClick r:id="rId8" action="ppaction://hlinkfile"/>
                        </a:rPr>
                        <a:t>lastModified</a:t>
                      </a:r>
                      <a:endParaRPr lang="en-US" sz="1700" dirty="0"/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Returns the date and time a document was last modified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9" action="ppaction://hlinkfile"/>
                        </a:rPr>
                        <a:t>referrer</a:t>
                      </a:r>
                      <a:endParaRPr lang="en-US" sz="1700"/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Returns the URL of the document that loaded the current document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84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10" action="ppaction://hlinkfile"/>
                        </a:rPr>
                        <a:t>title</a:t>
                      </a:r>
                      <a:endParaRPr lang="en-US" sz="1700"/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/>
                        <a:t>Returns the title of the current document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84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hlinkClick r:id="rId11" action="ppaction://hlinkfile"/>
                        </a:rPr>
                        <a:t>URL</a:t>
                      </a:r>
                      <a:endParaRPr lang="en-US" sz="1700"/>
                    </a:p>
                  </a:txBody>
                  <a:tcPr marL="71994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Returns the URL of the current document</a:t>
                      </a:r>
                    </a:p>
                  </a:txBody>
                  <a:tcPr marL="71994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>
            <a:extLst>
              <a:ext uri="{FF2B5EF4-FFF2-40B4-BE49-F238E27FC236}">
                <a16:creationId xmlns:a16="http://schemas.microsoft.com/office/drawing/2014/main" id="{B3E44B60-0EE3-4D54-B57C-58EFFE9B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30175"/>
            <a:ext cx="8720137" cy="658653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Members: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&lt;input type="checkbox" id="yahoo" name="yahoo" value="yahoo" /&gt;Yahoo!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&lt;input type="checkbox" id="google" name="google" value="google" /&gt;Google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&lt;input type="checkbox" id="youtube" name="youtube" value="youtube" /&gt;Youtube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Payment: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&lt;input type="radio" id="</a:t>
            </a:r>
            <a:r>
              <a:rPr lang="en-US" altLang="zh-TW" sz="1800" b="1"/>
              <a:t>payV</a:t>
            </a:r>
            <a:r>
              <a:rPr lang="en-US" altLang="zh-TW" sz="1800"/>
              <a:t>" name="</a:t>
            </a:r>
            <a:r>
              <a:rPr lang="en-US" altLang="zh-TW" sz="1800">
                <a:solidFill>
                  <a:srgbClr val="FF0000"/>
                </a:solidFill>
              </a:rPr>
              <a:t>pay</a:t>
            </a:r>
            <a:r>
              <a:rPr lang="en-US" altLang="zh-TW" sz="1800"/>
              <a:t>" value="Visa"  checked="checked" /&gt;Visa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&lt;input type="radio" id="</a:t>
            </a:r>
            <a:r>
              <a:rPr lang="en-US" altLang="zh-TW" sz="1800" b="1"/>
              <a:t>payM</a:t>
            </a:r>
            <a:r>
              <a:rPr lang="en-US" altLang="zh-TW" sz="1800"/>
              <a:t>" name="</a:t>
            </a:r>
            <a:r>
              <a:rPr lang="en-US" altLang="zh-TW" sz="1800">
                <a:solidFill>
                  <a:srgbClr val="FF0000"/>
                </a:solidFill>
              </a:rPr>
              <a:t>pay</a:t>
            </a:r>
            <a:r>
              <a:rPr lang="en-US" altLang="zh-TW" sz="1800"/>
              <a:t>" value="Master" /&gt;Master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&lt;input type="radio" id="</a:t>
            </a:r>
            <a:r>
              <a:rPr lang="en-US" altLang="zh-TW" sz="1800" b="1"/>
              <a:t>payJ</a:t>
            </a:r>
            <a:r>
              <a:rPr lang="en-US" altLang="zh-TW" sz="1800"/>
              <a:t>" name="</a:t>
            </a:r>
            <a:r>
              <a:rPr lang="en-US" altLang="zh-TW" sz="1800">
                <a:solidFill>
                  <a:srgbClr val="FF0000"/>
                </a:solidFill>
              </a:rPr>
              <a:t>pay</a:t>
            </a:r>
            <a:r>
              <a:rPr lang="en-US" altLang="zh-TW" sz="1800"/>
              <a:t>" value="JCB" /&gt;JCB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9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/>
              <a:t>*checked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/>
              <a:t>var yahoo=document.getElementById("yahoo");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/>
              <a:t>if (</a:t>
            </a:r>
            <a:r>
              <a:rPr lang="en-US" altLang="zh-TW" sz="1800" b="1">
                <a:solidFill>
                  <a:srgbClr val="0070C0"/>
                </a:solidFill>
              </a:rPr>
              <a:t>yahoo.checked</a:t>
            </a:r>
            <a:r>
              <a:rPr lang="en-US" altLang="zh-TW" sz="1800"/>
              <a:t>) alert("You select Yahoo!");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/>
              <a:t>document.getElementById("google")</a:t>
            </a:r>
            <a:r>
              <a:rPr lang="en-US" altLang="zh-TW" sz="1800" b="1">
                <a:solidFill>
                  <a:srgbClr val="0070C0"/>
                </a:solidFill>
              </a:rPr>
              <a:t>.checked </a:t>
            </a:r>
            <a:r>
              <a:rPr lang="en-US" altLang="zh-TW" sz="1800"/>
              <a:t>= false;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/>
              <a:t>var payV = document.getElementById("payV");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/>
              <a:t>if (payV.checked) alert("Your payment via: "+payV.value);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/>
              <a:t>document.getElementById("payJ").checked = true;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>
                <a:solidFill>
                  <a:srgbClr val="FF0000"/>
                </a:solidFill>
              </a:rPr>
              <a:t>// Use getElementsByName("…")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>
                <a:solidFill>
                  <a:srgbClr val="002060"/>
                </a:solidFill>
              </a:rPr>
              <a:t>var arrPay = document.getElementsByName("pay");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>
                <a:solidFill>
                  <a:srgbClr val="002060"/>
                </a:solidFill>
              </a:rPr>
              <a:t>if (arrPay[0].checked)  alert("Your payment via: "+arrPay[0].value);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altLang="zh-TW" sz="1800">
                <a:solidFill>
                  <a:srgbClr val="002060"/>
                </a:solidFill>
              </a:rPr>
              <a:t>arrPay[2].checked = true;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9500B72-534E-49DF-9586-BD274014C930}"/>
              </a:ext>
            </a:extLst>
          </p:cNvPr>
          <p:cNvCxnSpPr/>
          <p:nvPr/>
        </p:nvCxnSpPr>
        <p:spPr>
          <a:xfrm flipV="1">
            <a:off x="42863" y="4289425"/>
            <a:ext cx="8534400" cy="539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7082EAB-B7A5-45A5-9B56-E5397D381018}"/>
              </a:ext>
            </a:extLst>
          </p:cNvPr>
          <p:cNvCxnSpPr/>
          <p:nvPr/>
        </p:nvCxnSpPr>
        <p:spPr>
          <a:xfrm flipV="1">
            <a:off x="0" y="5280025"/>
            <a:ext cx="8534400" cy="539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2">
            <a:extLst>
              <a:ext uri="{FF2B5EF4-FFF2-40B4-BE49-F238E27FC236}">
                <a16:creationId xmlns:a16="http://schemas.microsoft.com/office/drawing/2014/main" id="{676D1506-CF55-450C-9362-D6BDAFB6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375"/>
            <a:ext cx="8229600" cy="60801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Month: &lt;select id="month" name="month"&gt;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&lt;option&gt;Jan.&lt;/option&gt;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 value="February"&gt;Feb.&lt;/option&gt;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&lt;option&gt;Mar.&lt;/option&gt;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 value="April"&gt;Apr.&lt;/option&gt;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&lt;/select&gt;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18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 b="1"/>
              <a:t>*selectedIndex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	var month = document.getElementById("month");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	alert(month.selectedIndex);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      month.selectedIndex = 2;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 b="1"/>
              <a:t>* options[]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       var opt = </a:t>
            </a:r>
            <a:r>
              <a:rPr lang="en-US" altLang="zh-TW" sz="1800" b="1">
                <a:solidFill>
                  <a:srgbClr val="FF0000"/>
                </a:solidFill>
              </a:rPr>
              <a:t>month.options[month.selectedIndex]</a:t>
            </a:r>
            <a:r>
              <a:rPr lang="en-US" altLang="zh-TW" sz="1800"/>
              <a:t>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       alert(opt.text+" / "+ opt.value);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 b="1"/>
              <a:t>* selected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	opt.selected = true;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       document.getElementById("month").options[2].selected = true;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1800"/>
          </a:p>
          <a:p>
            <a:pPr>
              <a:buFont typeface="Wingdings 2" panose="05020102010507070707" pitchFamily="18" charset="2"/>
              <a:buNone/>
            </a:pPr>
            <a:endParaRPr lang="zh-TW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>
            <a:extLst>
              <a:ext uri="{FF2B5EF4-FFF2-40B4-BE49-F238E27FC236}">
                <a16:creationId xmlns:a16="http://schemas.microsoft.com/office/drawing/2014/main" id="{8BEA129E-D30A-473E-998C-3B57C47A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769937"/>
          </a:xfrm>
        </p:spPr>
        <p:txBody>
          <a:bodyPr/>
          <a:lstStyle/>
          <a:p>
            <a:r>
              <a:rPr lang="en-US" altLang="zh-TW" sz="3600"/>
              <a:t>multiple select</a:t>
            </a:r>
            <a:endParaRPr lang="zh-TW" altLang="en-US" sz="3600"/>
          </a:p>
        </p:txBody>
      </p:sp>
      <p:sp>
        <p:nvSpPr>
          <p:cNvPr id="32771" name="內容版面配置區 2">
            <a:extLst>
              <a:ext uri="{FF2B5EF4-FFF2-40B4-BE49-F238E27FC236}">
                <a16:creationId xmlns:a16="http://schemas.microsoft.com/office/drawing/2014/main" id="{DCDE0FC0-4728-4ECE-869D-8C8A2B13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773113"/>
            <a:ext cx="8229600" cy="59213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Web Technologies: &lt;br /&gt;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&lt;select id="wts" name="wts[]" size="5" </a:t>
            </a:r>
            <a:r>
              <a:rPr lang="en-US" altLang="zh-TW" sz="1800" b="1"/>
              <a:t>multiple="multiple"</a:t>
            </a:r>
            <a:r>
              <a:rPr lang="en-US" altLang="zh-TW" sz="1800"/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 selected="selected"&gt;HTML&lt;/option&gt;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&lt;option&gt;XHTML&lt;/option&gt;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&lt;option&gt;CSS&lt;/option&gt;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 selected="selected"&gt;JavaScript&lt;/option&gt;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&lt;option&gt;ASP&lt;/option&gt;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 selected="selected"&gt;PHP&lt;/option&gt;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&lt;/select&gt;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18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var wts = document.getElementById("wts");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var str1="";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for (var i=0; i&lt;</a:t>
            </a:r>
            <a:r>
              <a:rPr lang="en-US" altLang="zh-TW" sz="1800" b="1"/>
              <a:t>wts.length</a:t>
            </a:r>
            <a:r>
              <a:rPr lang="en-US" altLang="zh-TW" sz="1800"/>
              <a:t>;i++)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   if (</a:t>
            </a:r>
            <a:r>
              <a:rPr lang="en-US" altLang="zh-TW" sz="1800" b="1"/>
              <a:t>wts.options[i].selected</a:t>
            </a:r>
            <a:r>
              <a:rPr lang="en-US" altLang="zh-TW" sz="1800"/>
              <a:t>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         str1 += wts.options[i].text+", ";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alert("You select : "+str1);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1800"/>
          </a:p>
          <a:p>
            <a:pPr>
              <a:buFont typeface="Wingdings 2" panose="05020102010507070707" pitchFamily="18" charset="2"/>
              <a:buNone/>
            </a:pPr>
            <a:endParaRPr lang="en-US" altLang="zh-TW" sz="1800"/>
          </a:p>
          <a:p>
            <a:pPr>
              <a:buFont typeface="Wingdings 2" panose="05020102010507070707" pitchFamily="18" charset="2"/>
              <a:buNone/>
            </a:pPr>
            <a:endParaRPr lang="zh-TW" alt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>
            <a:extLst>
              <a:ext uri="{FF2B5EF4-FFF2-40B4-BE49-F238E27FC236}">
                <a16:creationId xmlns:a16="http://schemas.microsoft.com/office/drawing/2014/main" id="{B8727F7B-107D-4D08-8D44-7D131E9F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methods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87BD3D1-2E83-4019-AB67-49D0326872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0713" y="2122488"/>
          <a:ext cx="7250112" cy="227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1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text, </a:t>
                      </a:r>
                      <a:r>
                        <a:rPr lang="en-US" sz="20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textarea</a:t>
                      </a:r>
                      <a:r>
                        <a:rPr lang="en-US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password, file</a:t>
                      </a: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checkbox, radio, button, submit, reset</a:t>
                      </a: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select</a:t>
                      </a:r>
                    </a:p>
                  </a:txBody>
                  <a:tcPr marL="72002" marR="9525" marT="95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blur()</a:t>
                      </a: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blur()</a:t>
                      </a: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blur()</a:t>
                      </a:r>
                    </a:p>
                  </a:txBody>
                  <a:tcPr marL="72002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focus()</a:t>
                      </a: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focus()</a:t>
                      </a: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focus()</a:t>
                      </a:r>
                    </a:p>
                  </a:txBody>
                  <a:tcPr marL="72002" marR="9525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select()</a:t>
                      </a: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click()</a:t>
                      </a: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add()</a:t>
                      </a:r>
                    </a:p>
                  </a:txBody>
                  <a:tcPr marL="72002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35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2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remove()</a:t>
                      </a:r>
                    </a:p>
                  </a:txBody>
                  <a:tcPr marL="72002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">
            <a:extLst>
              <a:ext uri="{FF2B5EF4-FFF2-40B4-BE49-F238E27FC236}">
                <a16:creationId xmlns:a16="http://schemas.microsoft.com/office/drawing/2014/main" id="{51BDD349-E8FF-4F2E-AE15-D61482C93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50875"/>
            <a:ext cx="766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  <a:hlinkClick r:id="rId2"/>
              </a:rPr>
              <a:t>https://www.post.gov.tw/post/internet/SearchZone/index.jsp?ID=130107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pic>
        <p:nvPicPr>
          <p:cNvPr id="34819" name="圖片 4">
            <a:extLst>
              <a:ext uri="{FF2B5EF4-FFF2-40B4-BE49-F238E27FC236}">
                <a16:creationId xmlns:a16="http://schemas.microsoft.com/office/drawing/2014/main" id="{CFAEE686-CF71-4A0B-B0B3-F07A9165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1"/>
          <a:stretch>
            <a:fillRect/>
          </a:stretch>
        </p:blipFill>
        <p:spPr bwMode="auto">
          <a:xfrm>
            <a:off x="346075" y="1252538"/>
            <a:ext cx="39465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矩形 5">
            <a:extLst>
              <a:ext uri="{FF2B5EF4-FFF2-40B4-BE49-F238E27FC236}">
                <a16:creationId xmlns:a16="http://schemas.microsoft.com/office/drawing/2014/main" id="{7B42EC20-0A9F-4080-AB23-A6C316454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280988"/>
            <a:ext cx="200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3+2</a:t>
            </a:r>
            <a:r>
              <a:rPr lang="zh-TW" altLang="en-US" sz="180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郵遞區號查詢</a:t>
            </a:r>
            <a:endParaRPr lang="zh-TW" altLang="en-US" sz="1800" b="1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4821" name="圖片 6">
            <a:extLst>
              <a:ext uri="{FF2B5EF4-FFF2-40B4-BE49-F238E27FC236}">
                <a16:creationId xmlns:a16="http://schemas.microsoft.com/office/drawing/2014/main" id="{9716379D-7266-4B74-AC7D-B2410E38B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303338"/>
            <a:ext cx="40227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">
            <a:extLst>
              <a:ext uri="{FF2B5EF4-FFF2-40B4-BE49-F238E27FC236}">
                <a16:creationId xmlns:a16="http://schemas.microsoft.com/office/drawing/2014/main" id="{5BB686AD-2346-4637-A1BD-AC3457E68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23825"/>
            <a:ext cx="7493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&lt;select name="city" ID="city" onChange="citychange_23()" class="select"&gt;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&lt;option value="%"       &gt;請選擇縣市&lt;/option&gt;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&lt;option value="基隆市" &gt;基隆市&lt;/option&gt;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&lt;option value="臺北市" &gt;臺北市&lt;/option&gt;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&lt;option value="新北市" &gt;新北市&lt;/option&gt;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&lt;option value="桃園市" &gt;桃園市&lt;/option&gt;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&lt;option value="新竹市" &gt;新竹市&lt;/option&gt;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&lt;/select&gt;</a:t>
            </a:r>
            <a:endParaRPr lang="en-US" altLang="zh-TW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&lt;INPUT type="text" value="" name="cityareatext"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ID="cityarea" size="6" maxlength="4"&gt;</a:t>
            </a:r>
            <a:endParaRPr lang="zh-TW" altLang="en-US" sz="1600">
              <a:latin typeface="Arial" panose="020B0604020202020204" pitchFamily="34" charset="0"/>
            </a:endParaRPr>
          </a:p>
        </p:txBody>
      </p:sp>
      <p:sp>
        <p:nvSpPr>
          <p:cNvPr id="35843" name="矩形 3">
            <a:extLst>
              <a:ext uri="{FF2B5EF4-FFF2-40B4-BE49-F238E27FC236}">
                <a16:creationId xmlns:a16="http://schemas.microsoft.com/office/drawing/2014/main" id="{EB725E8A-1504-4110-BD33-8F4DA486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3195638"/>
            <a:ext cx="7553325" cy="3662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function citychange_23()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i = window.document.form1.city.selectedIndex;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window.document.form1.cityarea.length =   </a:t>
            </a:r>
            <a:r>
              <a:rPr lang="en-US" altLang="zh-TW" sz="1600">
                <a:latin typeface="Arial" panose="020B0604020202020204" pitchFamily="34" charset="0"/>
              </a:rPr>
              <a:t>\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  </a:t>
            </a:r>
            <a:r>
              <a:rPr lang="zh-TW" altLang="en-US" sz="1600">
                <a:latin typeface="Arial" panose="020B0604020202020204" pitchFamily="34" charset="0"/>
              </a:rPr>
              <a:t>cityarea_account[i] - cityarea_account[i-1];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</a:rPr>
              <a:t>index = cityarea_account[i-1] + 1;</a:t>
            </a:r>
            <a:endParaRPr lang="en-US" altLang="zh-TW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for (j = 0; j &lt; window.document.form1.cityarea.length; j ++) {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if (j!=0)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   window.document.form1.cityarea.options[j].value = cityarea[index + j-1];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   window.document.form1.cityarea.options[j].text = cityarea[index + j-1];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   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}</a:t>
            </a:r>
            <a:endParaRPr lang="zh-TW" altLang="en-US" sz="1600">
              <a:latin typeface="Arial" panose="020B0604020202020204" pitchFamily="34" charset="0"/>
            </a:endParaRPr>
          </a:p>
        </p:txBody>
      </p:sp>
      <p:sp>
        <p:nvSpPr>
          <p:cNvPr id="35844" name="矩形 4">
            <a:extLst>
              <a:ext uri="{FF2B5EF4-FFF2-40B4-BE49-F238E27FC236}">
                <a16:creationId xmlns:a16="http://schemas.microsoft.com/office/drawing/2014/main" id="{516C22F5-1240-4F45-BB2D-776609EE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515938"/>
            <a:ext cx="2886075" cy="4616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 = new Array();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cityarea_account = new Array();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cityarea_account[0] = 0;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cityarea[1] = "仁愛區";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cityarea[2] = "信義區";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Arial" panose="020B0604020202020204" pitchFamily="34" charset="0"/>
              </a:rPr>
              <a:t>…</a:t>
            </a:r>
            <a:endParaRPr lang="zh-TW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cityarea[6] = "暖暖區";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cityarea[7] = "七堵區";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cityarea_account[1] = 7;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cityarea[8] = "中正區";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cityarea[9] = "大同區";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cityarea[10] = "中山區";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Arial" panose="020B0604020202020204" pitchFamily="34" charset="0"/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cityarea[17] = "內湖區";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cityarea[18] = "南港區";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cityarea[19] = "文山區";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cityarea_account[2] = 19;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cityarea[20] = "萬里區";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cityarea[21] = "金山區";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Arial" panose="020B0604020202020204" pitchFamily="34" charset="0"/>
              </a:rPr>
              <a:t>cityarea[22] = "板橋區";</a:t>
            </a:r>
            <a:endParaRPr lang="en-US" altLang="zh-TW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Arial" panose="020B0604020202020204" pitchFamily="34" charset="0"/>
              </a:rPr>
              <a:t>…</a:t>
            </a:r>
            <a:endParaRPr lang="zh-TW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>
            <a:extLst>
              <a:ext uri="{FF2B5EF4-FFF2-40B4-BE49-F238E27FC236}">
                <a16:creationId xmlns:a16="http://schemas.microsoft.com/office/drawing/2014/main" id="{B1670CD3-AD3F-4050-8941-9A811214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add(), remove() of Select</a:t>
            </a:r>
            <a:endParaRPr lang="zh-TW" altLang="en-US"/>
          </a:p>
        </p:txBody>
      </p:sp>
      <p:sp>
        <p:nvSpPr>
          <p:cNvPr id="36867" name="內容版面配置區 2">
            <a:extLst>
              <a:ext uri="{FF2B5EF4-FFF2-40B4-BE49-F238E27FC236}">
                <a16:creationId xmlns:a16="http://schemas.microsoft.com/office/drawing/2014/main" id="{7C9B645E-32D4-453F-B927-AC745376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414463"/>
            <a:ext cx="8229600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Month: &lt;select id="month" name="month"&gt;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&lt;option&gt;Jan.&lt;/option&gt;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 value="February"&gt;Feb.&lt;/option&gt;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&lt;option&gt;Mar.&lt;/option&gt;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&lt;option value="April"&gt;Apr.&lt;/option&gt;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&lt;/select&gt;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18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var month = document.getElementById("month")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 b="1"/>
              <a:t>* add()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 	 var opt1 = new Option();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	opt1.text = "</a:t>
            </a:r>
            <a:r>
              <a:rPr lang="zh-TW" altLang="en-US" sz="1800"/>
              <a:t>五月天</a:t>
            </a:r>
            <a:r>
              <a:rPr lang="en-US" altLang="zh-TW" sz="1800"/>
              <a:t>";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	opt1.value="May"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	month.add(opt1);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1800"/>
              <a:t>	// month.add(opt1, 4)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5568E65-1A40-47C9-AA62-DF633A65F084}"/>
              </a:ext>
            </a:extLst>
          </p:cNvPr>
          <p:cNvSpPr txBox="1"/>
          <p:nvPr/>
        </p:nvSpPr>
        <p:spPr>
          <a:xfrm>
            <a:off x="4583113" y="4103688"/>
            <a:ext cx="4157662" cy="1311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TW" b="1" dirty="0">
                <a:latin typeface="+mn-lt"/>
                <a:ea typeface="+mn-ea"/>
              </a:rPr>
              <a:t>* remove()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TW" b="1" dirty="0">
                <a:latin typeface="+mn-lt"/>
                <a:ea typeface="+mn-ea"/>
              </a:rPr>
              <a:t>	</a:t>
            </a:r>
            <a:r>
              <a:rPr lang="en-US" altLang="zh-TW" dirty="0" err="1">
                <a:latin typeface="+mn-lt"/>
                <a:ea typeface="+mn-ea"/>
              </a:rPr>
              <a:t>month.remove</a:t>
            </a:r>
            <a:r>
              <a:rPr lang="en-US" altLang="zh-TW" dirty="0">
                <a:latin typeface="+mn-lt"/>
                <a:ea typeface="+mn-ea"/>
              </a:rPr>
              <a:t>(2);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TW" b="1" dirty="0">
                <a:latin typeface="+mn-lt"/>
                <a:ea typeface="+mn-ea"/>
              </a:rPr>
              <a:t>	</a:t>
            </a:r>
            <a:r>
              <a:rPr lang="en-US" altLang="zh-TW" dirty="0" err="1">
                <a:latin typeface="+mn-lt"/>
                <a:ea typeface="+mn-ea"/>
              </a:rPr>
              <a:t>month.remove</a:t>
            </a:r>
            <a:r>
              <a:rPr lang="en-US" altLang="zh-TW" dirty="0">
                <a:latin typeface="+mn-lt"/>
                <a:ea typeface="+mn-ea"/>
              </a:rPr>
              <a:t>(</a:t>
            </a:r>
            <a:r>
              <a:rPr lang="en-US" altLang="zh-TW" dirty="0" err="1">
                <a:latin typeface="+mn-lt"/>
                <a:ea typeface="+mn-ea"/>
              </a:rPr>
              <a:t>month.selectedIndex</a:t>
            </a:r>
            <a:r>
              <a:rPr lang="en-US" altLang="zh-TW" dirty="0">
                <a:latin typeface="+mn-lt"/>
                <a:ea typeface="+mn-ea"/>
              </a:rPr>
              <a:t>);</a:t>
            </a:r>
            <a:endParaRPr lang="en-US" altLang="zh-TW" b="1" dirty="0">
              <a:latin typeface="+mn-lt"/>
              <a:ea typeface="+mn-ea"/>
            </a:endParaRPr>
          </a:p>
          <a:p>
            <a:pPr eaLnBrk="1" hangingPunct="1">
              <a:defRPr/>
            </a:pPr>
            <a:endParaRPr lang="zh-TW" altLang="en-US" dirty="0">
              <a:latin typeface="Arial" charset="0"/>
            </a:endParaRP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2DD2CD6B-C58C-4F4B-B6EE-A5D54880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6199188"/>
            <a:ext cx="235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solidFill>
                  <a:schemeClr val="hlink"/>
                </a:solidFill>
                <a:latin typeface="Arial" panose="020B0604020202020204" pitchFamily="34" charset="0"/>
              </a:rPr>
              <a:t>before the 4-th option</a:t>
            </a:r>
          </a:p>
        </p:txBody>
      </p:sp>
      <p:sp>
        <p:nvSpPr>
          <p:cNvPr id="36870" name="Line 7">
            <a:extLst>
              <a:ext uri="{FF2B5EF4-FFF2-40B4-BE49-F238E27FC236}">
                <a16:creationId xmlns:a16="http://schemas.microsoft.com/office/drawing/2014/main" id="{A47524BE-5AF9-4E9B-90C2-7AC8223B0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0675" y="6069013"/>
            <a:ext cx="200025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>
            <a:extLst>
              <a:ext uri="{FF2B5EF4-FFF2-40B4-BE49-F238E27FC236}">
                <a16:creationId xmlns:a16="http://schemas.microsoft.com/office/drawing/2014/main" id="{C7AAC684-57A3-4FDB-8A73-B3257824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09538"/>
            <a:ext cx="8229600" cy="1143000"/>
          </a:xfrm>
        </p:spPr>
        <p:txBody>
          <a:bodyPr/>
          <a:lstStyle/>
          <a:p>
            <a:r>
              <a:rPr lang="en-US" altLang="zh-TW"/>
              <a:t>Table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4AE2A77-99FA-4877-BA5E-24361A085B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008063"/>
          <a:ext cx="8305800" cy="574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</a:t>
                      </a:r>
                    </a:p>
                  </a:txBody>
                  <a:tcPr marL="10800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0800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>
                          <a:hlinkClick r:id="rId2" action="ppaction://hlinkfile"/>
                        </a:rPr>
                        <a:t>cells[]</a:t>
                      </a:r>
                      <a:endParaRPr lang="en-US" sz="190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Returns an array containing each cell in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hlinkClick r:id="rId3" action="ppaction://hlinkfile"/>
                        </a:rPr>
                        <a:t>rows[]</a:t>
                      </a:r>
                      <a:endParaRPr lang="en-US" sz="1900" dirty="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Returns an array containing each row in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Property</a:t>
                      </a:r>
                    </a:p>
                  </a:txBody>
                  <a:tcPr marL="10800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Description</a:t>
                      </a:r>
                    </a:p>
                  </a:txBody>
                  <a:tcPr marL="10800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>
                          <a:hlinkClick r:id="rId4" action="ppaction://hlinkfile"/>
                        </a:rPr>
                        <a:t>border</a:t>
                      </a:r>
                      <a:endParaRPr lang="en-US" sz="190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Sets or returns the width of the table border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hlinkClick r:id="rId5" action="ppaction://hlinkfile"/>
                        </a:rPr>
                        <a:t>caption</a:t>
                      </a:r>
                      <a:endParaRPr lang="en-US" sz="1900" dirty="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Sets or returns the caption of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sz="1900">
                          <a:hlinkClick r:id="rId6" action="ppaction://hlinkfile"/>
                        </a:rPr>
                        <a:t>cellPadding</a:t>
                      </a:r>
                      <a:endParaRPr lang="en-US" sz="190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/>
                        <a:t>Sets or returns the amount of space between the cell border and cell content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sz="1900">
                          <a:hlinkClick r:id="rId7" action="ppaction://hlinkfile"/>
                        </a:rPr>
                        <a:t>cellSpacing</a:t>
                      </a:r>
                      <a:endParaRPr lang="en-US" sz="190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/>
                        <a:t>Sets or returns the amount of space between the cells in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>
                          <a:hlinkClick r:id="rId8" action="ppaction://hlinkfile"/>
                        </a:rPr>
                        <a:t>frame</a:t>
                      </a:r>
                      <a:endParaRPr lang="en-US" sz="190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/>
                        <a:t>Sets or returns the outer-borders of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>
                          <a:hlinkClick r:id="rId9" action="ppaction://hlinkfile"/>
                        </a:rPr>
                        <a:t>id</a:t>
                      </a:r>
                      <a:endParaRPr lang="en-US" sz="190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Sets or returns the id of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hlinkClick r:id="rId10" action="ppaction://hlinkfile"/>
                        </a:rPr>
                        <a:t>rules</a:t>
                      </a:r>
                      <a:endParaRPr lang="en-US" sz="1900" dirty="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Sets or returns the inner-borders of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>
                          <a:hlinkClick r:id="rId11" action="ppaction://hlinkfile"/>
                        </a:rPr>
                        <a:t>summary</a:t>
                      </a:r>
                      <a:endParaRPr lang="en-US" sz="190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/>
                        <a:t>Sets or returns a description of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/>
                        <a:t>tFoot</a:t>
                      </a:r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/>
                        <a:t>Returns the TFoot object of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/>
                        <a:t>tHead</a:t>
                      </a:r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/>
                        <a:t>Returns the THead object of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l"/>
                      <a:r>
                        <a:rPr lang="en-US" sz="1900">
                          <a:hlinkClick r:id="rId12" action="ppaction://hlinkfile"/>
                        </a:rPr>
                        <a:t>width</a:t>
                      </a:r>
                      <a:endParaRPr lang="en-US" sz="1900"/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Sets or returns the width of a table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>
            <a:extLst>
              <a:ext uri="{FF2B5EF4-FFF2-40B4-BE49-F238E27FC236}">
                <a16:creationId xmlns:a16="http://schemas.microsoft.com/office/drawing/2014/main" id="{42FC3A68-E22A-4D05-9F4F-D6F4C75B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Table's methods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4C7671F-E451-4CFF-8597-AC13746388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6700" y="1316038"/>
          <a:ext cx="8472488" cy="514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8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700">
                <a:tc>
                  <a:txBody>
                    <a:bodyPr/>
                    <a:lstStyle/>
                    <a:p>
                      <a:pPr algn="l"/>
                      <a:r>
                        <a:rPr lang="en-US" sz="2600" dirty="0"/>
                        <a:t>Method</a:t>
                      </a:r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/>
                        <a:t>Description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700">
                <a:tc>
                  <a:txBody>
                    <a:bodyPr/>
                    <a:lstStyle/>
                    <a:p>
                      <a:pPr algn="l"/>
                      <a:r>
                        <a:rPr lang="en-US" sz="2600">
                          <a:hlinkClick r:id="rId2" action="ppaction://hlinkfile"/>
                        </a:rPr>
                        <a:t>createCaption()</a:t>
                      </a:r>
                      <a:endParaRPr lang="en-US" sz="2600"/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/>
                        <a:t>Creates a caption element for a table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700">
                <a:tc>
                  <a:txBody>
                    <a:bodyPr/>
                    <a:lstStyle/>
                    <a:p>
                      <a:pPr algn="l"/>
                      <a:r>
                        <a:rPr lang="en-US" sz="2600"/>
                        <a:t>createTFoot()</a:t>
                      </a:r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/>
                        <a:t>Creates an empty tFoot element in a table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700">
                <a:tc>
                  <a:txBody>
                    <a:bodyPr/>
                    <a:lstStyle/>
                    <a:p>
                      <a:pPr algn="l"/>
                      <a:r>
                        <a:rPr lang="en-US" sz="2600"/>
                        <a:t>createTHead()</a:t>
                      </a:r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/>
                        <a:t>Creates an empty tHead element in a table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l"/>
                      <a:r>
                        <a:rPr lang="en-US" sz="2600">
                          <a:hlinkClick r:id="rId3" action="ppaction://hlinkfile"/>
                        </a:rPr>
                        <a:t>deleteCaption()</a:t>
                      </a:r>
                      <a:endParaRPr lang="en-US" sz="2600"/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/>
                        <a:t>Deletes the caption element and its content from a table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700">
                <a:tc>
                  <a:txBody>
                    <a:bodyPr/>
                    <a:lstStyle/>
                    <a:p>
                      <a:pPr algn="l"/>
                      <a:r>
                        <a:rPr lang="en-US" sz="2600">
                          <a:hlinkClick r:id="rId4" action="ppaction://hlinkfile"/>
                        </a:rPr>
                        <a:t>deleteRow()</a:t>
                      </a:r>
                      <a:endParaRPr lang="en-US" sz="2600"/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/>
                        <a:t>Deletes a row from a table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l"/>
                      <a:r>
                        <a:rPr lang="en-US" sz="2600"/>
                        <a:t>deleteTFoot()</a:t>
                      </a:r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/>
                        <a:t>Deletes the tFoot element and its content from a table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l"/>
                      <a:r>
                        <a:rPr lang="en-US" sz="2600"/>
                        <a:t>deleteTHead()</a:t>
                      </a:r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/>
                        <a:t>Deletes the tHead element and its content from a table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700">
                <a:tc>
                  <a:txBody>
                    <a:bodyPr/>
                    <a:lstStyle/>
                    <a:p>
                      <a:pPr algn="l"/>
                      <a:r>
                        <a:rPr lang="en-US" sz="2600">
                          <a:hlinkClick r:id="rId5" action="ppaction://hlinkfile"/>
                        </a:rPr>
                        <a:t>insertRow()</a:t>
                      </a:r>
                      <a:endParaRPr lang="en-US" sz="2600"/>
                    </a:p>
                  </a:txBody>
                  <a:tcPr marL="72009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Inserts a new row in a table</a:t>
                      </a:r>
                    </a:p>
                  </a:txBody>
                  <a:tcPr marL="72009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3">
            <a:extLst>
              <a:ext uri="{FF2B5EF4-FFF2-40B4-BE49-F238E27FC236}">
                <a16:creationId xmlns:a16="http://schemas.microsoft.com/office/drawing/2014/main" id="{BCF32D32-6BC2-4200-ACD4-340B7D0A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22225"/>
            <a:ext cx="46926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var tbl = document.createElement("table");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tbl.id="tid";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var cap = tbl.createCaption();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cap.innerHTML="9x9 </a:t>
            </a:r>
            <a:r>
              <a:rPr lang="zh-TW" altLang="en-US" sz="1800">
                <a:latin typeface="Arial" panose="020B0604020202020204" pitchFamily="34" charset="0"/>
              </a:rPr>
              <a:t>乘法表</a:t>
            </a:r>
            <a:r>
              <a:rPr lang="en-US" altLang="zh-TW" sz="1800">
                <a:latin typeface="Arial" panose="020B0604020202020204" pitchFamily="34" charset="0"/>
              </a:rPr>
              <a:t>";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tbl.insertRow(0);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for (var i=0;i&lt;8;i++) {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tbl.rows[0].insertCell(i);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tbl.rows[0].cells[i].className="cTh";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tbl.rows[0].cells[i].innerHTML=i+2;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tbl.insertRow(1);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for (var i=0;i&lt;8;i++) {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var k=i+2;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tbl.rows[1].insertCell(i);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var str="";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for (var j=1;j&lt;10;j++) 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  str += k+" * "+j+" = "+k*j+"&lt;br /&gt;";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tbl.rows[1].cells[i].innerHTML=str;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ts val="1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document.body.appendChild(tbl);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0536E5B2-A516-4187-B1FB-F3B1B689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690813"/>
            <a:ext cx="61166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矩形 6">
            <a:extLst>
              <a:ext uri="{FF2B5EF4-FFF2-40B4-BE49-F238E27FC236}">
                <a16:creationId xmlns:a16="http://schemas.microsoft.com/office/drawing/2014/main" id="{A68243B5-5E8B-4B5C-A951-771704B7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5864225"/>
            <a:ext cx="67056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#tid {width:900px; border: 8px outset green; border-collapse: collapse;}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#tid .cTh {text-align:center; font-size: 20pt; font-weight: bolder; color:red;}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#tid td {padding:5px 10px; border: 3px inset green;}</a:t>
            </a:r>
          </a:p>
        </p:txBody>
      </p:sp>
      <p:sp>
        <p:nvSpPr>
          <p:cNvPr id="39941" name="矩形 1">
            <a:extLst>
              <a:ext uri="{FF2B5EF4-FFF2-40B4-BE49-F238E27FC236}">
                <a16:creationId xmlns:a16="http://schemas.microsoft.com/office/drawing/2014/main" id="{6F474D07-7751-4CA3-B380-B5C8823EE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530350"/>
            <a:ext cx="5875337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>
                <a:latin typeface="Arial" panose="020B0604020202020204" pitchFamily="34" charset="0"/>
                <a:hlinkClick r:id="rId3"/>
              </a:rPr>
              <a:t>http</a:t>
            </a:r>
            <a:r>
              <a:rPr lang="en-GB" altLang="zh-TW" sz="1600">
                <a:latin typeface="Arial" panose="020B0604020202020204" pitchFamily="34" charset="0"/>
                <a:hlinkClick r:id="rId3"/>
              </a:rPr>
              <a:t>s</a:t>
            </a:r>
            <a:r>
              <a:rPr lang="zh-TW" altLang="en-US" sz="1600">
                <a:latin typeface="Arial" panose="020B0604020202020204" pitchFamily="34" charset="0"/>
                <a:hlinkClick r:id="rId3"/>
              </a:rPr>
              <a:t>://ycchen.im.ncnu.edu.tw/www2011/lab/DomTableJS.html</a:t>
            </a:r>
            <a:endParaRPr lang="en-US" altLang="zh-TW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F3B53338-2175-4556-9CAE-69EFCB10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Document (methods)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C1B6046-BF4D-45AD-9866-71C2D84271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1279525"/>
          <a:ext cx="8359775" cy="5211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646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Method</a:t>
                      </a:r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Description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48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hlinkClick r:id="rId2" action="ppaction://hlinkfile"/>
                        </a:rPr>
                        <a:t>open()</a:t>
                      </a:r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Opens a stream to collect the output from any </a:t>
                      </a:r>
                      <a:r>
                        <a:rPr lang="en-US" sz="1600" dirty="0" err="1"/>
                        <a:t>document.write</a:t>
                      </a:r>
                      <a:r>
                        <a:rPr lang="en-US" sz="1600" dirty="0"/>
                        <a:t>() or </a:t>
                      </a:r>
                      <a:r>
                        <a:rPr lang="en-US" sz="1600" dirty="0" err="1"/>
                        <a:t>document.writeln</a:t>
                      </a:r>
                      <a:r>
                        <a:rPr lang="en-US" sz="1600" dirty="0"/>
                        <a:t>() methods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53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hlinkClick r:id="rId3" action="ppaction://hlinkfile"/>
                        </a:rPr>
                        <a:t>write()</a:t>
                      </a:r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Writes HTML expressions or JavaScript code to a document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48"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hlinkClick r:id="rId4" action="ppaction://hlinkfile"/>
                        </a:rPr>
                        <a:t>writeln()</a:t>
                      </a:r>
                      <a:endParaRPr lang="en-US" sz="150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Identical to the write() method, with the addition of writing a new line character after each expression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74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hlinkClick r:id="rId5" action="ppaction://hlinkfile"/>
                        </a:rPr>
                        <a:t>close()</a:t>
                      </a:r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Closes an output stream opened with the </a:t>
                      </a:r>
                      <a:r>
                        <a:rPr lang="en-US" sz="1600" dirty="0" err="1"/>
                        <a:t>document.open</a:t>
                      </a:r>
                      <a:r>
                        <a:rPr lang="en-US" sz="1600" dirty="0"/>
                        <a:t>() method, and displays the collected data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917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hlinkClick r:id="rId6"/>
                        </a:rPr>
                        <a:t>getElementById</a:t>
                      </a:r>
                      <a:r>
                        <a:rPr lang="en-US" sz="1500" dirty="0">
                          <a:hlinkClick r:id="rId6"/>
                        </a:rPr>
                        <a:t>()</a:t>
                      </a:r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Returns a reference to the first object with the specified id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48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hlinkClick r:id="rId7"/>
                        </a:rPr>
                        <a:t>getElementsByName()</a:t>
                      </a:r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Returns a </a:t>
                      </a:r>
                      <a:r>
                        <a:rPr kumimoji="0" lang="en-US" altLang="zh-TW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NodeList</a:t>
                      </a:r>
                      <a:r>
                        <a:rPr kumimoji="0"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containing all elements </a:t>
                      </a:r>
                      <a:r>
                        <a:rPr lang="en-US" sz="1600" dirty="0"/>
                        <a:t>with the specified name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48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hlinkClick r:id="rId8"/>
                        </a:rPr>
                        <a:t>getElementsByTagName()</a:t>
                      </a:r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Returns a </a:t>
                      </a:r>
                      <a:r>
                        <a:rPr kumimoji="0" lang="en-US" altLang="zh-TW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NodeList</a:t>
                      </a:r>
                      <a:r>
                        <a:rPr kumimoji="0"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containing all elements </a:t>
                      </a:r>
                      <a:r>
                        <a:rPr lang="en-US" sz="1600" dirty="0"/>
                        <a:t>with the specified </a:t>
                      </a:r>
                      <a:r>
                        <a:rPr lang="en-US" sz="1600" dirty="0" err="1"/>
                        <a:t>tagname</a:t>
                      </a:r>
                      <a:endParaRPr lang="en-US" sz="1600" dirty="0"/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648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hlinkClick r:id="rId9"/>
                        </a:rPr>
                        <a:t>getElementsByClassName()</a:t>
                      </a:r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Returns a </a:t>
                      </a:r>
                      <a:r>
                        <a:rPr kumimoji="0" lang="en-US" altLang="zh-TW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NodeList</a:t>
                      </a:r>
                      <a:r>
                        <a:rPr kumimoji="0" lang="en-US" altLang="zh-TW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containing all elements with the specified class name</a:t>
                      </a:r>
                      <a:endParaRPr lang="en-US" sz="1600" dirty="0"/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9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hlinkClick r:id="rId10"/>
                        </a:rPr>
                        <a:t>querySelector</a:t>
                      </a:r>
                      <a:r>
                        <a:rPr lang="en-US" sz="1500" dirty="0">
                          <a:hlinkClick r:id="rId10"/>
                        </a:rPr>
                        <a:t>()</a:t>
                      </a:r>
                      <a:endParaRPr lang="en-US" sz="1500" dirty="0"/>
                    </a:p>
                    <a:p>
                      <a:pPr algn="l"/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Returns the first element that matches a specified CSS selector(s) 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err="1">
                          <a:hlinkClick r:id="rId11"/>
                        </a:rPr>
                        <a:t>querySelectorAll</a:t>
                      </a:r>
                      <a:r>
                        <a:rPr lang="en-US" altLang="zh-TW" sz="1500" dirty="0">
                          <a:hlinkClick r:id="rId11"/>
                        </a:rPr>
                        <a:t>()</a:t>
                      </a:r>
                      <a:endParaRPr lang="en-US" altLang="zh-TW" sz="1500" dirty="0"/>
                    </a:p>
                    <a:p>
                      <a:pPr algn="l"/>
                      <a:endParaRPr lang="en-US" sz="1500" dirty="0"/>
                    </a:p>
                  </a:txBody>
                  <a:tcPr marL="71996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returns a </a:t>
                      </a:r>
                      <a:r>
                        <a:rPr lang="en-US" sz="1600" dirty="0" err="1"/>
                        <a:t>NodeList</a:t>
                      </a:r>
                      <a:r>
                        <a:rPr lang="en-US" sz="1600" dirty="0"/>
                        <a:t> containing all elements that matches a specified CSS selector(s)</a:t>
                      </a:r>
                    </a:p>
                  </a:txBody>
                  <a:tcPr marL="71996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>
            <a:extLst>
              <a:ext uri="{FF2B5EF4-FFF2-40B4-BE49-F238E27FC236}">
                <a16:creationId xmlns:a16="http://schemas.microsoft.com/office/drawing/2014/main" id="{46EF7317-241D-4B9A-B05E-D4ED4806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We learned</a:t>
            </a:r>
            <a:endParaRPr lang="zh-TW" altLang="en-US"/>
          </a:p>
        </p:txBody>
      </p:sp>
      <p:sp>
        <p:nvSpPr>
          <p:cNvPr id="40963" name="內容版面配置區 2">
            <a:extLst>
              <a:ext uri="{FF2B5EF4-FFF2-40B4-BE49-F238E27FC236}">
                <a16:creationId xmlns:a16="http://schemas.microsoft.com/office/drawing/2014/main" id="{B100974F-0434-4EA8-8C9E-575D2C35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65288"/>
            <a:ext cx="8229600" cy="4224337"/>
          </a:xfrm>
        </p:spPr>
        <p:txBody>
          <a:bodyPr/>
          <a:lstStyle/>
          <a:p>
            <a:r>
              <a:rPr lang="zh-TW" altLang="en-US" sz="2800"/>
              <a:t>使用</a:t>
            </a:r>
            <a:r>
              <a:rPr lang="en-US" altLang="zh-TW" sz="2800"/>
              <a:t>document.createElement("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tagName</a:t>
            </a:r>
            <a:r>
              <a:rPr lang="en-US" altLang="zh-TW" sz="2800"/>
              <a:t>")</a:t>
            </a:r>
            <a:r>
              <a:rPr lang="zh-TW" altLang="en-US" sz="2800"/>
              <a:t>產生一個元素節點。</a:t>
            </a:r>
            <a:endParaRPr lang="en-US" altLang="zh-TW" sz="2800"/>
          </a:p>
          <a:p>
            <a:r>
              <a:rPr lang="zh-TW" altLang="en-US" sz="2800"/>
              <a:t>使用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zh-TW" sz="2800"/>
              <a:t>.insertRow(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/>
              <a:t>)</a:t>
            </a:r>
            <a:r>
              <a:rPr lang="zh-TW" altLang="en-US" sz="2800"/>
              <a:t>產生第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sz="2800"/>
              <a:t>列，使用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zh-TW" sz="2800"/>
              <a:t>.rows[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/>
              <a:t>]</a:t>
            </a:r>
            <a:r>
              <a:rPr lang="zh-TW" altLang="en-US" sz="2800"/>
              <a:t>存取第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sz="2800"/>
              <a:t>列。</a:t>
            </a:r>
            <a:endParaRPr lang="en-US" altLang="zh-TW" sz="2800"/>
          </a:p>
          <a:p>
            <a:r>
              <a:rPr lang="zh-TW" altLang="en-US" sz="2800"/>
              <a:t>使用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en-US" altLang="zh-TW" sz="2800"/>
              <a:t>.insertCell(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TW" sz="2800"/>
              <a:t>)</a:t>
            </a:r>
            <a:r>
              <a:rPr lang="zh-TW" altLang="en-US" sz="2800"/>
              <a:t>產生該列第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TW" altLang="en-US" sz="2800"/>
              <a:t>個</a:t>
            </a:r>
            <a:r>
              <a:rPr lang="en-US" altLang="zh-TW" sz="2800"/>
              <a:t>cell(</a:t>
            </a:r>
            <a:r>
              <a:rPr lang="zh-TW" altLang="en-US" sz="2800"/>
              <a:t>行</a:t>
            </a:r>
            <a:r>
              <a:rPr lang="en-US" altLang="zh-TW" sz="2800"/>
              <a:t>)</a:t>
            </a:r>
            <a:r>
              <a:rPr lang="zh-TW" altLang="en-US" sz="2800"/>
              <a:t>，使用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zh-TW" sz="2800"/>
              <a:t>.rows[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/>
              <a:t>].cells[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TW" sz="2800"/>
              <a:t>]</a:t>
            </a:r>
            <a:r>
              <a:rPr lang="zh-TW" altLang="en-US" sz="2800"/>
              <a:t>存取第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en-US" sz="2800"/>
              <a:t>列之第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TW" altLang="en-US" sz="2800"/>
              <a:t>行。</a:t>
            </a:r>
            <a:endParaRPr lang="en-US" altLang="zh-TW" sz="2800"/>
          </a:p>
          <a:p>
            <a:r>
              <a:rPr lang="zh-TW" altLang="en-US" sz="2800"/>
              <a:t>使用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n-US" altLang="zh-TW" sz="2800"/>
              <a:t>.appendChild(</a:t>
            </a:r>
            <a:r>
              <a:rPr lang="en-US" altLang="zh-TW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altLang="zh-TW" sz="2800"/>
              <a:t>)</a:t>
            </a:r>
            <a:r>
              <a:rPr lang="zh-TW" altLang="en-US" sz="2800"/>
              <a:t>將節點</a:t>
            </a:r>
            <a:r>
              <a:rPr lang="en-US" altLang="zh-TW" sz="2800"/>
              <a:t>node</a:t>
            </a:r>
            <a:r>
              <a:rPr lang="zh-TW" altLang="en-US" sz="2800"/>
              <a:t>附加至元素</a:t>
            </a:r>
            <a:r>
              <a:rPr lang="en-US" altLang="zh-TW" sz="2800"/>
              <a:t>element</a:t>
            </a:r>
            <a:r>
              <a:rPr lang="zh-TW" altLang="en-US" sz="2800"/>
              <a:t>之下。</a:t>
            </a:r>
            <a:endParaRPr lang="en-US" altLang="zh-TW" sz="2800"/>
          </a:p>
          <a:p>
            <a:endParaRPr lang="zh-TW" alt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>
            <a:extLst>
              <a:ext uri="{FF2B5EF4-FFF2-40B4-BE49-F238E27FC236}">
                <a16:creationId xmlns:a16="http://schemas.microsoft.com/office/drawing/2014/main" id="{F78B5BC8-F2AC-4BA9-BF61-D5715AE5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Row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E9023CA-DA35-4870-9221-FB5FB02166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8775" y="1458913"/>
          <a:ext cx="8305800" cy="464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8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1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Collection</a:t>
                      </a:r>
                    </a:p>
                  </a:txBody>
                  <a:tcPr marL="7200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Description</a:t>
                      </a:r>
                    </a:p>
                  </a:txBody>
                  <a:tcPr marL="7200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cells[]</a:t>
                      </a:r>
                    </a:p>
                  </a:txBody>
                  <a:tcPr marL="72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Returns an array containing each cell in the table row</a:t>
                      </a:r>
                    </a:p>
                  </a:txBody>
                  <a:tcPr marL="7200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Property</a:t>
                      </a:r>
                    </a:p>
                  </a:txBody>
                  <a:tcPr marL="72000" marR="9525" marT="952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Description</a:t>
                      </a:r>
                    </a:p>
                  </a:txBody>
                  <a:tcPr marL="72000" marR="9525" marT="952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4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2"/>
                        </a:rPr>
                        <a:t>align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0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horizontal alignment of data within a table row</a:t>
                      </a:r>
                    </a:p>
                  </a:txBody>
                  <a:tcPr marL="72000" marR="9525" marT="952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3"/>
                        </a:rPr>
                        <a:t>id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0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id of a table row</a:t>
                      </a:r>
                    </a:p>
                  </a:txBody>
                  <a:tcPr marL="72000" marR="9525" marT="952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24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4"/>
                        </a:rPr>
                        <a:t>innerHTML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0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HTML between the start and end tags of a table row</a:t>
                      </a:r>
                    </a:p>
                  </a:txBody>
                  <a:tcPr marL="72000" marR="9525" marT="952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5"/>
                        </a:rPr>
                        <a:t>rowIndex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0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Returns the position of a row in the table's rows collection</a:t>
                      </a:r>
                    </a:p>
                  </a:txBody>
                  <a:tcPr marL="72000" marR="9525" marT="952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24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6"/>
                        </a:rPr>
                        <a:t>vAlign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0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vertically alignment of data within a table row</a:t>
                      </a:r>
                    </a:p>
                  </a:txBody>
                  <a:tcPr marL="72000" marR="9525" marT="952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Method</a:t>
                      </a:r>
                    </a:p>
                  </a:txBody>
                  <a:tcPr marL="72000" marR="9525" marT="9526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Description</a:t>
                      </a:r>
                    </a:p>
                  </a:txBody>
                  <a:tcPr marL="72000" marR="9525" marT="9526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7"/>
                        </a:rPr>
                        <a:t>deleteCell()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0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Deletes a cell in a table row</a:t>
                      </a:r>
                    </a:p>
                  </a:txBody>
                  <a:tcPr marL="72000" marR="9525" marT="952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8"/>
                        </a:rPr>
                        <a:t>insertCell()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0" marR="9525" marT="95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Inserts a cell in a table row</a:t>
                      </a:r>
                    </a:p>
                  </a:txBody>
                  <a:tcPr marL="72000" marR="9525" marT="952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>
            <a:extLst>
              <a:ext uri="{FF2B5EF4-FFF2-40B4-BE49-F238E27FC236}">
                <a16:creationId xmlns:a16="http://schemas.microsoft.com/office/drawing/2014/main" id="{B6C7D666-D4C6-499E-8FE8-6E3C27FF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Cell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0384311-CEC3-4818-99D9-8CC21335C3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621713" cy="439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Property</a:t>
                      </a:r>
                    </a:p>
                  </a:txBody>
                  <a:tcPr marL="72002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Description</a:t>
                      </a:r>
                    </a:p>
                  </a:txBody>
                  <a:tcPr marL="72002" marR="9525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2"/>
                        </a:rPr>
                        <a:t>abbr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an abbreviated version of the content in a cell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3"/>
                        </a:rPr>
                        <a:t>align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horizontal alignment of data within a cell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4"/>
                        </a:rPr>
                        <a:t>axis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a comma-delimited list of related cells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5"/>
                        </a:rPr>
                        <a:t>cellIndex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Returns the position of a cell in the cells collection of a row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6"/>
                        </a:rPr>
                        <a:t>colSpan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number of columns a cell should span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7"/>
                        </a:rPr>
                        <a:t>id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id of a cell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27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8"/>
                        </a:rPr>
                        <a:t>innerHTML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HTML between the start and end tags of a cell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9"/>
                        </a:rPr>
                        <a:t>rowSpan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number of rows a cell should span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10"/>
                        </a:rPr>
                        <a:t>vAlign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vertical alignment of data within a cell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11"/>
                        </a:rPr>
                        <a:t>width</a:t>
                      </a:r>
                      <a:endParaRPr lang="en-US" sz="18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2002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width of a cell</a:t>
                      </a:r>
                    </a:p>
                  </a:txBody>
                  <a:tcPr marL="72002" marR="9525" marT="952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>
            <a:extLst>
              <a:ext uri="{FF2B5EF4-FFF2-40B4-BE49-F238E27FC236}">
                <a16:creationId xmlns:a16="http://schemas.microsoft.com/office/drawing/2014/main" id="{4F4E4E86-4096-4810-95D1-9F4DF058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133350"/>
            <a:ext cx="8229600" cy="574675"/>
          </a:xfrm>
        </p:spPr>
        <p:txBody>
          <a:bodyPr/>
          <a:lstStyle/>
          <a:p>
            <a:r>
              <a:rPr lang="en-US" altLang="zh-TW"/>
              <a:t>Image</a:t>
            </a:r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DDAEB09-E0E5-4902-AF15-52D9990842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425" y="903288"/>
          <a:ext cx="8370888" cy="561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7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5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Property</a:t>
                      </a:r>
                    </a:p>
                  </a:txBody>
                  <a:tcPr marL="71998" marR="9525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Description</a:t>
                      </a:r>
                    </a:p>
                  </a:txBody>
                  <a:tcPr marL="71998" marR="9525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2"/>
                        </a:rPr>
                        <a:t>align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how to align an image according to surrounding text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3"/>
                        </a:rPr>
                        <a:t>alt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an alternate text to be displayed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4"/>
                        </a:rPr>
                        <a:t>border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Sets or returns the border around an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5"/>
                        </a:rPr>
                        <a:t>complete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Returns whether or not the browser has finished loading the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6"/>
                        </a:rPr>
                        <a:t>height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Sets or returns the height of an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7"/>
                        </a:rPr>
                        <a:t>hspace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white space on the left &amp; right side of the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8"/>
                        </a:rPr>
                        <a:t>id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Sets or returns the id of the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</a:rPr>
                        <a:t>isMap</a:t>
                      </a: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Returns whether or not an image is a server-side image map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9"/>
                        </a:rPr>
                        <a:t>longDesc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a URL containing a description of the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10"/>
                        </a:rPr>
                        <a:t>lowsrc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Sets or returns a URL to a low-resolution version of an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11"/>
                        </a:rPr>
                        <a:t>name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Sets or returns the name of an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12"/>
                        </a:rPr>
                        <a:t>src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Sets or returns the URL of an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13"/>
                        </a:rPr>
                        <a:t>useMap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Sets or returns the value of the usemap attribute of an client-side image map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14"/>
                        </a:rPr>
                        <a:t>vspace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white space on the top &amp; bottom of the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5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latin typeface="新細明體"/>
                          <a:hlinkClick r:id="rId15"/>
                        </a:rPr>
                        <a:t>width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71998" marR="9525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Sets or returns the width of an image</a:t>
                      </a:r>
                    </a:p>
                  </a:txBody>
                  <a:tcPr marL="71998" marR="9525" marT="9524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4088" name="文字方塊 1">
            <a:extLst>
              <a:ext uri="{FF2B5EF4-FFF2-40B4-BE49-F238E27FC236}">
                <a16:creationId xmlns:a16="http://schemas.microsoft.com/office/drawing/2014/main" id="{D1336EFA-5A46-40F1-95AC-D9FFFE97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1573213"/>
            <a:ext cx="28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endParaRPr lang="zh-TW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89" name="文字方塊 4">
            <a:extLst>
              <a:ext uri="{FF2B5EF4-FFF2-40B4-BE49-F238E27FC236}">
                <a16:creationId xmlns:a16="http://schemas.microsoft.com/office/drawing/2014/main" id="{0096895B-8603-4939-BB32-DC6A9FF9A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4975225"/>
            <a:ext cx="28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endParaRPr lang="zh-TW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90" name="文字方塊 5">
            <a:extLst>
              <a:ext uri="{FF2B5EF4-FFF2-40B4-BE49-F238E27FC236}">
                <a16:creationId xmlns:a16="http://schemas.microsoft.com/office/drawing/2014/main" id="{4794E741-E964-4865-9331-C8239E360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2619375"/>
            <a:ext cx="28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B050"/>
                </a:solidFill>
                <a:latin typeface="Arial" panose="020B0604020202020204" pitchFamily="34" charset="0"/>
              </a:rPr>
              <a:t>*</a:t>
            </a:r>
            <a:endParaRPr lang="zh-TW" altLang="en-US" sz="20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4091" name="文字方塊 6">
            <a:extLst>
              <a:ext uri="{FF2B5EF4-FFF2-40B4-BE49-F238E27FC236}">
                <a16:creationId xmlns:a16="http://schemas.microsoft.com/office/drawing/2014/main" id="{CBC62883-66DF-4EB9-B030-B8A35FA92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6202363"/>
            <a:ext cx="28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B050"/>
                </a:solidFill>
                <a:latin typeface="Arial" panose="020B0604020202020204" pitchFamily="34" charset="0"/>
              </a:rPr>
              <a:t>*</a:t>
            </a:r>
            <a:endParaRPr lang="zh-TW" altLang="en-US" sz="20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>
            <a:extLst>
              <a:ext uri="{FF2B5EF4-FFF2-40B4-BE49-F238E27FC236}">
                <a16:creationId xmlns:a16="http://schemas.microsoft.com/office/drawing/2014/main" id="{8A768658-AD16-4463-9241-3F4F007B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Creating an Image</a:t>
            </a:r>
            <a:endParaRPr lang="zh-TW" altLang="en-US"/>
          </a:p>
        </p:txBody>
      </p:sp>
      <p:sp>
        <p:nvSpPr>
          <p:cNvPr id="45059" name="內容版面配置區 2">
            <a:extLst>
              <a:ext uri="{FF2B5EF4-FFF2-40B4-BE49-F238E27FC236}">
                <a16:creationId xmlns:a16="http://schemas.microsoft.com/office/drawing/2014/main" id="{746ABDC3-7E29-4CFA-A39D-84E4CE87F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36688"/>
            <a:ext cx="8229600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800"/>
              <a:t>var img = new Image();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/>
              <a:t>img.src="lily.png";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/>
              <a:t>img.alt="A lily picture";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/>
              <a:t>…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8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/>
              <a:t>var img = document.createElement("img");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/>
              <a:t>img.setAttribute("src", "lily.png");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/>
              <a:t>img.setAttribute("alt", "A lily picture");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800"/>
              <a:t>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>
            <a:extLst>
              <a:ext uri="{FF2B5EF4-FFF2-40B4-BE49-F238E27FC236}">
                <a16:creationId xmlns:a16="http://schemas.microsoft.com/office/drawing/2014/main" id="{B362FBFC-DBB2-45D5-855D-CD7A83CB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5" y="115888"/>
            <a:ext cx="7235825" cy="842962"/>
          </a:xfrm>
        </p:spPr>
        <p:txBody>
          <a:bodyPr/>
          <a:lstStyle/>
          <a:p>
            <a:pPr algn="l"/>
            <a:r>
              <a:rPr lang="en-US" altLang="zh-TW" sz="4000"/>
              <a:t>Two Image Examples</a:t>
            </a:r>
            <a:endParaRPr lang="zh-TW" altLang="en-US" sz="4000"/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D50401F0-A118-4C12-B4E8-9010AE74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935038"/>
            <a:ext cx="60769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>
            <a:extLst>
              <a:ext uri="{FF2B5EF4-FFF2-40B4-BE49-F238E27FC236}">
                <a16:creationId xmlns:a16="http://schemas.microsoft.com/office/drawing/2014/main" id="{97AC9034-F236-4D01-8230-04DBED4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701675"/>
          </a:xfrm>
        </p:spPr>
        <p:txBody>
          <a:bodyPr/>
          <a:lstStyle/>
          <a:p>
            <a:pPr algn="l"/>
            <a:r>
              <a:rPr lang="en-US" altLang="zh-TW"/>
              <a:t>Example 1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BAC347-DA9C-442E-9482-E43878B63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590675"/>
            <a:ext cx="8704262" cy="48895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800" dirty="0" err="1"/>
              <a:t>var</a:t>
            </a:r>
            <a:r>
              <a:rPr lang="en-US" altLang="zh-TW" sz="1800" dirty="0"/>
              <a:t> </a:t>
            </a:r>
            <a:r>
              <a:rPr lang="en-US" altLang="zh-TW" sz="1800" dirty="0" err="1"/>
              <a:t>ind</a:t>
            </a:r>
            <a:r>
              <a:rPr lang="en-US" altLang="zh-TW" sz="1800" dirty="0"/>
              <a:t>=0;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800" dirty="0" err="1"/>
              <a:t>var</a:t>
            </a:r>
            <a:r>
              <a:rPr lang="en-US" altLang="zh-TW" sz="1800" dirty="0"/>
              <a:t> </a:t>
            </a:r>
            <a:r>
              <a:rPr lang="en-US" altLang="zh-TW" sz="1800" dirty="0" err="1"/>
              <a:t>imgFiles</a:t>
            </a:r>
            <a:r>
              <a:rPr lang="en-US" altLang="zh-TW" sz="1800" dirty="0"/>
              <a:t>= ["sf003.jpg", "sf027.jpg", "sf029.jpg", "sf032.jpg", "sf033.jpg", "sf038.jpg"];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800" dirty="0" err="1"/>
              <a:t>var</a:t>
            </a:r>
            <a:r>
              <a:rPr lang="en-US" altLang="zh-TW" sz="1800" dirty="0"/>
              <a:t> </a:t>
            </a:r>
            <a:r>
              <a:rPr lang="en-US" altLang="zh-TW" sz="1800" dirty="0" err="1"/>
              <a:t>imgArr</a:t>
            </a:r>
            <a:r>
              <a:rPr lang="en-US" altLang="zh-TW" sz="1800" dirty="0"/>
              <a:t>=new Array();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…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for (</a:t>
            </a:r>
            <a:r>
              <a:rPr lang="en-US" altLang="zh-TW" sz="1800" dirty="0" err="1"/>
              <a:t>var</a:t>
            </a:r>
            <a:r>
              <a:rPr lang="en-US" altLang="zh-TW" sz="1800" dirty="0"/>
              <a:t> </a:t>
            </a:r>
            <a:r>
              <a:rPr lang="en-US" altLang="zh-TW" sz="1800" dirty="0" err="1"/>
              <a:t>i</a:t>
            </a:r>
            <a:r>
              <a:rPr lang="en-US" altLang="zh-TW" sz="1800" dirty="0"/>
              <a:t>=0;i&lt;</a:t>
            </a:r>
            <a:r>
              <a:rPr lang="en-US" altLang="zh-TW" sz="1800" dirty="0" err="1"/>
              <a:t>imgFiles.length;i</a:t>
            </a:r>
            <a:r>
              <a:rPr lang="en-US" altLang="zh-TW" sz="1800" dirty="0"/>
              <a:t>++) {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   </a:t>
            </a:r>
            <a:r>
              <a:rPr lang="en-US" altLang="zh-TW" sz="1800" dirty="0" err="1"/>
              <a:t>imgArr</a:t>
            </a:r>
            <a:r>
              <a:rPr lang="en-US" altLang="zh-TW" sz="1800" dirty="0"/>
              <a:t>[</a:t>
            </a:r>
            <a:r>
              <a:rPr lang="en-US" altLang="zh-TW" sz="1800" dirty="0" err="1"/>
              <a:t>i</a:t>
            </a:r>
            <a:r>
              <a:rPr lang="en-US" altLang="zh-TW" sz="1800" dirty="0"/>
              <a:t>]=</a:t>
            </a:r>
            <a:r>
              <a:rPr lang="en-US" altLang="zh-TW" sz="1800" b="1" dirty="0"/>
              <a:t>new Image()</a:t>
            </a:r>
            <a:r>
              <a:rPr lang="en-US" altLang="zh-TW" sz="1800" dirty="0"/>
              <a:t>;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   </a:t>
            </a:r>
            <a:r>
              <a:rPr lang="en-US" altLang="zh-TW" sz="1800" dirty="0" err="1"/>
              <a:t>imgArr</a:t>
            </a:r>
            <a:r>
              <a:rPr lang="en-US" altLang="zh-TW" sz="1800" dirty="0"/>
              <a:t>[</a:t>
            </a:r>
            <a:r>
              <a:rPr lang="en-US" altLang="zh-TW" sz="1800" dirty="0" err="1"/>
              <a:t>i</a:t>
            </a:r>
            <a:r>
              <a:rPr lang="en-US" altLang="zh-TW" sz="1800" dirty="0"/>
              <a:t>].</a:t>
            </a:r>
            <a:r>
              <a:rPr lang="en-US" altLang="zh-TW" sz="1800" dirty="0" err="1"/>
              <a:t>src</a:t>
            </a:r>
            <a:r>
              <a:rPr lang="en-US" altLang="zh-TW" sz="1800" dirty="0"/>
              <a:t> = </a:t>
            </a:r>
            <a:r>
              <a:rPr lang="en-US" altLang="zh-TW" sz="1800" dirty="0" err="1"/>
              <a:t>imgFiles</a:t>
            </a:r>
            <a:r>
              <a:rPr lang="en-US" altLang="zh-TW" sz="1800" dirty="0"/>
              <a:t>[</a:t>
            </a:r>
            <a:r>
              <a:rPr lang="en-US" altLang="zh-TW" sz="1800" dirty="0" err="1"/>
              <a:t>i</a:t>
            </a:r>
            <a:r>
              <a:rPr lang="en-US" altLang="zh-TW" sz="1800" dirty="0"/>
              <a:t>];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}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…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b="1" dirty="0" err="1"/>
              <a:t>document.getElementById</a:t>
            </a:r>
            <a:r>
              <a:rPr lang="en-US" altLang="zh-TW" sz="1800" b="1" dirty="0"/>
              <a:t>("img1").</a:t>
            </a:r>
            <a:r>
              <a:rPr lang="en-US" altLang="zh-TW" sz="1800" b="1" dirty="0" err="1"/>
              <a:t>src</a:t>
            </a:r>
            <a:r>
              <a:rPr lang="en-US" altLang="zh-TW" sz="1800" b="1" dirty="0"/>
              <a:t> = </a:t>
            </a:r>
            <a:r>
              <a:rPr lang="en-US" altLang="zh-TW" sz="1800" b="1" dirty="0" err="1"/>
              <a:t>imgArr</a:t>
            </a:r>
            <a:r>
              <a:rPr lang="en-US" altLang="zh-TW" sz="1800" b="1" dirty="0"/>
              <a:t>[++</a:t>
            </a:r>
            <a:r>
              <a:rPr lang="en-US" altLang="zh-TW" sz="1800" b="1" dirty="0" err="1"/>
              <a:t>ind</a:t>
            </a:r>
            <a:r>
              <a:rPr lang="en-US" altLang="zh-TW" sz="1800" b="1" dirty="0"/>
              <a:t>].</a:t>
            </a:r>
            <a:r>
              <a:rPr lang="en-US" altLang="zh-TW" sz="1800" b="1" dirty="0" err="1"/>
              <a:t>src</a:t>
            </a:r>
            <a:r>
              <a:rPr lang="en-US" altLang="zh-TW" sz="1800" dirty="0"/>
              <a:t>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…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&lt;body&gt;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…&lt;</a:t>
            </a:r>
            <a:r>
              <a:rPr lang="en-US" altLang="zh-TW" sz="1800" dirty="0" err="1"/>
              <a:t>img</a:t>
            </a:r>
            <a:r>
              <a:rPr lang="en-US" altLang="zh-TW" sz="1800" dirty="0"/>
              <a:t> id="img1" </a:t>
            </a:r>
            <a:r>
              <a:rPr lang="en-US" altLang="zh-TW" sz="1800" dirty="0" err="1"/>
              <a:t>src</a:t>
            </a:r>
            <a:r>
              <a:rPr lang="en-US" altLang="zh-TW" sz="1800" dirty="0"/>
              <a:t>="sf003.jpg" /&gt;…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/>
              <a:t>&lt;/body&gt;</a:t>
            </a:r>
            <a:endParaRPr lang="zh-TW" altLang="en-US" sz="1800" dirty="0"/>
          </a:p>
        </p:txBody>
      </p:sp>
      <p:sp>
        <p:nvSpPr>
          <p:cNvPr id="47108" name="矩形 3">
            <a:extLst>
              <a:ext uri="{FF2B5EF4-FFF2-40B4-BE49-F238E27FC236}">
                <a16:creationId xmlns:a16="http://schemas.microsoft.com/office/drawing/2014/main" id="{8F816013-00A4-4901-BA48-ACEA16AAC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109663"/>
            <a:ext cx="823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2"/>
              </a:rPr>
              <a:t>https://ycchen</a:t>
            </a:r>
            <a:r>
              <a:rPr lang="en-US" altLang="zh-TW" sz="1800">
                <a:latin typeface="Arial" panose="020B0604020202020204" pitchFamily="34" charset="0"/>
              </a:rPr>
              <a:t>.</a:t>
            </a:r>
            <a:r>
              <a:rPr lang="en-US" altLang="zh-TW" sz="1800">
                <a:latin typeface="Arial" panose="020B0604020202020204" pitchFamily="34" charset="0"/>
                <a:hlinkClick r:id="rId3"/>
              </a:rPr>
              <a:t>im.ncnu.edu.tw/www2011/lab/image/imageObj.html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3">
            <a:extLst>
              <a:ext uri="{FF2B5EF4-FFF2-40B4-BE49-F238E27FC236}">
                <a16:creationId xmlns:a16="http://schemas.microsoft.com/office/drawing/2014/main" id="{A2E8E0B4-9323-415F-B1CB-75C72359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736600"/>
          </a:xfrm>
        </p:spPr>
        <p:txBody>
          <a:bodyPr/>
          <a:lstStyle/>
          <a:p>
            <a:pPr algn="l"/>
            <a:r>
              <a:rPr lang="en-US" altLang="zh-TW"/>
              <a:t>Example 2</a:t>
            </a:r>
            <a:endParaRPr lang="zh-TW" alt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F7BC1AD-B187-4BB5-9FB6-B92F6EBB1466}"/>
              </a:ext>
            </a:extLst>
          </p:cNvPr>
          <p:cNvSpPr txBox="1">
            <a:spLocks/>
          </p:cNvSpPr>
          <p:nvPr/>
        </p:nvSpPr>
        <p:spPr>
          <a:xfrm>
            <a:off x="176213" y="1749425"/>
            <a:ext cx="8704262" cy="34464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TW" dirty="0" err="1">
                <a:latin typeface="+mn-lt"/>
                <a:ea typeface="+mn-ea"/>
              </a:rPr>
              <a:t>var</a:t>
            </a:r>
            <a:r>
              <a:rPr kumimoji="0" lang="en-US" altLang="zh-TW" dirty="0">
                <a:latin typeface="+mn-lt"/>
                <a:ea typeface="+mn-ea"/>
              </a:rPr>
              <a:t> </a:t>
            </a:r>
            <a:r>
              <a:rPr kumimoji="0" lang="en-US" altLang="zh-TW" dirty="0" err="1">
                <a:latin typeface="+mn-lt"/>
                <a:ea typeface="+mn-ea"/>
              </a:rPr>
              <a:t>ind</a:t>
            </a:r>
            <a:r>
              <a:rPr kumimoji="0" lang="en-US" altLang="zh-TW" dirty="0">
                <a:latin typeface="+mn-lt"/>
                <a:ea typeface="+mn-ea"/>
              </a:rPr>
              <a:t>=0;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TW" dirty="0" err="1">
                <a:latin typeface="+mn-lt"/>
                <a:ea typeface="+mn-ea"/>
              </a:rPr>
              <a:t>var</a:t>
            </a:r>
            <a:r>
              <a:rPr kumimoji="0" lang="en-US" altLang="zh-TW" dirty="0">
                <a:latin typeface="+mn-lt"/>
                <a:ea typeface="+mn-ea"/>
              </a:rPr>
              <a:t> </a:t>
            </a:r>
            <a:r>
              <a:rPr kumimoji="0" lang="en-US" altLang="zh-TW" dirty="0" err="1">
                <a:latin typeface="+mn-lt"/>
                <a:ea typeface="+mn-ea"/>
              </a:rPr>
              <a:t>imgFiles</a:t>
            </a:r>
            <a:r>
              <a:rPr kumimoji="0" lang="en-US" altLang="zh-TW" dirty="0">
                <a:latin typeface="+mn-lt"/>
                <a:ea typeface="+mn-ea"/>
              </a:rPr>
              <a:t>= ["sf003.jpg", "sf027.jpg", "sf029.jpg", "sf032.jpg", "sf033.jpg", "sf038.jpg"];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TW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TW" dirty="0">
                <a:latin typeface="+mn-lt"/>
                <a:ea typeface="+mn-ea"/>
              </a:rPr>
              <a:t>…</a:t>
            </a:r>
            <a:endParaRPr lang="en-US" altLang="zh-TW" dirty="0">
              <a:latin typeface="Arial" charset="0"/>
              <a:ea typeface="新細明體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TW" dirty="0" err="1">
                <a:latin typeface="Arial" charset="0"/>
                <a:ea typeface="新細明體" charset="-120"/>
              </a:rPr>
              <a:t>document.getElementById</a:t>
            </a:r>
            <a:r>
              <a:rPr lang="en-US" altLang="zh-TW" dirty="0">
                <a:latin typeface="Arial" charset="0"/>
                <a:ea typeface="新細明體" charset="-120"/>
              </a:rPr>
              <a:t>("img1").</a:t>
            </a:r>
            <a:r>
              <a:rPr lang="en-US" altLang="zh-TW" dirty="0" err="1">
                <a:latin typeface="Arial" charset="0"/>
                <a:ea typeface="新細明體" charset="-120"/>
              </a:rPr>
              <a:t>src</a:t>
            </a:r>
            <a:r>
              <a:rPr lang="en-US" altLang="zh-TW" dirty="0">
                <a:latin typeface="Arial" charset="0"/>
                <a:ea typeface="新細明體" charset="-120"/>
              </a:rPr>
              <a:t> = </a:t>
            </a:r>
            <a:r>
              <a:rPr lang="en-US" altLang="zh-TW" dirty="0" err="1">
                <a:latin typeface="Arial" charset="0"/>
                <a:ea typeface="新細明體" charset="-120"/>
              </a:rPr>
              <a:t>imgFiles</a:t>
            </a:r>
            <a:r>
              <a:rPr lang="en-US" altLang="zh-TW" dirty="0">
                <a:latin typeface="Arial" charset="0"/>
                <a:ea typeface="新細明體" charset="-120"/>
              </a:rPr>
              <a:t>[++</a:t>
            </a:r>
            <a:r>
              <a:rPr lang="en-US" altLang="zh-TW" dirty="0" err="1">
                <a:latin typeface="Arial" charset="0"/>
                <a:ea typeface="新細明體" charset="-120"/>
              </a:rPr>
              <a:t>ind</a:t>
            </a:r>
            <a:r>
              <a:rPr lang="en-US" altLang="zh-TW" dirty="0">
                <a:latin typeface="Arial" charset="0"/>
                <a:ea typeface="新細明體" charset="-120"/>
              </a:rPr>
              <a:t>];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kumimoji="0" lang="en-US" altLang="zh-TW" dirty="0">
                <a:latin typeface="+mn-lt"/>
                <a:ea typeface="+mn-ea"/>
              </a:rPr>
              <a:t>…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endParaRPr kumimoji="0" lang="en-US" altLang="zh-TW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TW" dirty="0">
                <a:latin typeface="+mn-lt"/>
                <a:ea typeface="+mn-ea"/>
              </a:rPr>
              <a:t>&lt;body&gt;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TW" dirty="0">
                <a:latin typeface="+mn-lt"/>
                <a:ea typeface="+mn-ea"/>
              </a:rPr>
              <a:t>…&lt;</a:t>
            </a:r>
            <a:r>
              <a:rPr kumimoji="0" lang="en-US" altLang="zh-TW" dirty="0" err="1">
                <a:latin typeface="+mn-lt"/>
                <a:ea typeface="+mn-ea"/>
              </a:rPr>
              <a:t>img</a:t>
            </a:r>
            <a:r>
              <a:rPr kumimoji="0" lang="en-US" altLang="zh-TW" dirty="0">
                <a:latin typeface="+mn-lt"/>
                <a:ea typeface="+mn-ea"/>
              </a:rPr>
              <a:t> id="img1" </a:t>
            </a:r>
            <a:r>
              <a:rPr kumimoji="0" lang="en-US" altLang="zh-TW" dirty="0" err="1">
                <a:latin typeface="+mn-lt"/>
                <a:ea typeface="+mn-ea"/>
              </a:rPr>
              <a:t>src</a:t>
            </a:r>
            <a:r>
              <a:rPr kumimoji="0" lang="en-US" altLang="zh-TW" dirty="0">
                <a:latin typeface="+mn-lt"/>
                <a:ea typeface="+mn-ea"/>
              </a:rPr>
              <a:t>="sf003.jpg" /&gt;…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en-US" altLang="zh-TW" dirty="0">
                <a:latin typeface="+mn-lt"/>
                <a:ea typeface="+mn-ea"/>
              </a:rPr>
              <a:t>&lt;/body&gt;</a:t>
            </a:r>
            <a:endParaRPr kumimoji="0" lang="zh-TW" altLang="en-US" dirty="0">
              <a:latin typeface="+mn-lt"/>
              <a:ea typeface="+mn-ea"/>
            </a:endParaRPr>
          </a:p>
        </p:txBody>
      </p:sp>
      <p:sp>
        <p:nvSpPr>
          <p:cNvPr id="48132" name="矩形 6">
            <a:extLst>
              <a:ext uri="{FF2B5EF4-FFF2-40B4-BE49-F238E27FC236}">
                <a16:creationId xmlns:a16="http://schemas.microsoft.com/office/drawing/2014/main" id="{BD271BF4-3FB5-4977-883E-9C416882A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109663"/>
            <a:ext cx="756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2"/>
              </a:rPr>
              <a:t>https://ycchen.im.ncnu.edu.tw/www2011/lab/image/imageObjx.html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4DA999C-23CA-4EDF-B6B7-51CFE9889CCC}"/>
              </a:ext>
            </a:extLst>
          </p:cNvPr>
          <p:cNvSpPr/>
          <p:nvPr/>
        </p:nvSpPr>
        <p:spPr>
          <a:xfrm>
            <a:off x="445274" y="1797035"/>
            <a:ext cx="8118282" cy="1675028"/>
          </a:xfrm>
          <a:prstGeom prst="rect">
            <a:avLst/>
          </a:prstGeom>
          <a:noFill/>
          <a:ln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9157" name="標題 1">
            <a:extLst>
              <a:ext uri="{FF2B5EF4-FFF2-40B4-BE49-F238E27FC236}">
                <a16:creationId xmlns:a16="http://schemas.microsoft.com/office/drawing/2014/main" id="{2E863A58-60A4-4E68-8ABE-94489171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Web Storage</a:t>
            </a:r>
            <a:endParaRPr lang="zh-TW" altLang="en-US"/>
          </a:p>
        </p:txBody>
      </p:sp>
      <p:pic>
        <p:nvPicPr>
          <p:cNvPr id="49158" name="Picture 4" descr="Home Server icon">
            <a:hlinkClick r:id="rId2"/>
            <a:extLst>
              <a:ext uri="{FF2B5EF4-FFF2-40B4-BE49-F238E27FC236}">
                <a16:creationId xmlns:a16="http://schemas.microsoft.com/office/drawing/2014/main" id="{E8D8BF2E-3F5B-4570-89A3-DDEC64CD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1828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 descr="My Computer icon">
            <a:hlinkClick r:id="rId4"/>
            <a:extLst>
              <a:ext uri="{FF2B5EF4-FFF2-40B4-BE49-F238E27FC236}">
                <a16:creationId xmlns:a16="http://schemas.microsoft.com/office/drawing/2014/main" id="{79303BB5-292C-4E61-A92F-787016A4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1272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A2900A91-BE6C-4068-B359-33C3B4D8612D}"/>
              </a:ext>
            </a:extLst>
          </p:cNvPr>
          <p:cNvCxnSpPr/>
          <p:nvPr/>
        </p:nvCxnSpPr>
        <p:spPr>
          <a:xfrm flipH="1">
            <a:off x="3474698" y="2578190"/>
            <a:ext cx="2743200" cy="159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4492CC3-61F1-4378-BE6D-4DD52125C3A9}"/>
              </a:ext>
            </a:extLst>
          </p:cNvPr>
          <p:cNvCxnSpPr/>
          <p:nvPr/>
        </p:nvCxnSpPr>
        <p:spPr>
          <a:xfrm flipH="1">
            <a:off x="3474698" y="3095021"/>
            <a:ext cx="2743200" cy="1590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162" name="矩形 7">
            <a:extLst>
              <a:ext uri="{FF2B5EF4-FFF2-40B4-BE49-F238E27FC236}">
                <a16:creationId xmlns:a16="http://schemas.microsoft.com/office/drawing/2014/main" id="{22D385C0-1810-4C5F-B335-A5A4CF3EF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2208213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i="1">
                <a:latin typeface="Arial" panose="020B0604020202020204" pitchFamily="34" charset="0"/>
              </a:rPr>
              <a:t>Set-Cookie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9163" name="矩形 12">
            <a:extLst>
              <a:ext uri="{FF2B5EF4-FFF2-40B4-BE49-F238E27FC236}">
                <a16:creationId xmlns:a16="http://schemas.microsoft.com/office/drawing/2014/main" id="{036AFD08-F90F-4221-925E-5F077FAD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722563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i="1">
                <a:latin typeface="Arial" panose="020B0604020202020204" pitchFamily="34" charset="0"/>
              </a:rPr>
              <a:t>Cookie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49164" name="Picture 8" descr="Folder Generic Green icon">
            <a:hlinkClick r:id="rId6"/>
            <a:extLst>
              <a:ext uri="{FF2B5EF4-FFF2-40B4-BE49-F238E27FC236}">
                <a16:creationId xmlns:a16="http://schemas.microsoft.com/office/drawing/2014/main" id="{F1FBDD72-DCA1-4A7C-BDDA-56117E98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397125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8" descr="Folder Generic Green icon">
            <a:hlinkClick r:id="rId6"/>
            <a:extLst>
              <a:ext uri="{FF2B5EF4-FFF2-40B4-BE49-F238E27FC236}">
                <a16:creationId xmlns:a16="http://schemas.microsoft.com/office/drawing/2014/main" id="{24BF2687-F06C-4013-8F37-27E5F33F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397125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8" descr="Folder Generic Green icon">
            <a:hlinkClick r:id="rId6"/>
            <a:extLst>
              <a:ext uri="{FF2B5EF4-FFF2-40B4-BE49-F238E27FC236}">
                <a16:creationId xmlns:a16="http://schemas.microsoft.com/office/drawing/2014/main" id="{E106FFEC-AA9A-44BD-8A5F-10DCDF0B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860800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8" descr="Folder Generic Green icon">
            <a:hlinkClick r:id="rId6"/>
            <a:extLst>
              <a:ext uri="{FF2B5EF4-FFF2-40B4-BE49-F238E27FC236}">
                <a16:creationId xmlns:a16="http://schemas.microsoft.com/office/drawing/2014/main" id="{8A3843C2-9867-4A83-A9BF-EB0C4A36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814763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8" descr="Folder Generic Green icon">
            <a:hlinkClick r:id="rId6"/>
            <a:extLst>
              <a:ext uri="{FF2B5EF4-FFF2-40B4-BE49-F238E27FC236}">
                <a16:creationId xmlns:a16="http://schemas.microsoft.com/office/drawing/2014/main" id="{BD2B9070-B1BD-464B-BEE2-BFA825E3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062538"/>
            <a:ext cx="7969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文字方塊 9">
            <a:extLst>
              <a:ext uri="{FF2B5EF4-FFF2-40B4-BE49-F238E27FC236}">
                <a16:creationId xmlns:a16="http://schemas.microsoft.com/office/drawing/2014/main" id="{A46D62A5-F50D-4E0A-9B44-CAA25EB2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2100263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Cookie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9170" name="文字方塊 19">
            <a:extLst>
              <a:ext uri="{FF2B5EF4-FFF2-40B4-BE49-F238E27FC236}">
                <a16:creationId xmlns:a16="http://schemas.microsoft.com/office/drawing/2014/main" id="{3A11076B-85E6-46AE-BD74-4D484F26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3521075"/>
            <a:ext cx="100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Session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9171" name="文字方塊 20">
            <a:extLst>
              <a:ext uri="{FF2B5EF4-FFF2-40B4-BE49-F238E27FC236}">
                <a16:creationId xmlns:a16="http://schemas.microsoft.com/office/drawing/2014/main" id="{BCC0B20B-7C91-4ABB-A4EA-4CCCC402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99866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document.cookie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9172" name="文字方塊 10">
            <a:extLst>
              <a:ext uri="{FF2B5EF4-FFF2-40B4-BE49-F238E27FC236}">
                <a16:creationId xmlns:a16="http://schemas.microsoft.com/office/drawing/2014/main" id="{3FF418DB-A7D8-4DB9-8DED-E57CBAA5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352742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localStorage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9173" name="文字方塊 22">
            <a:extLst>
              <a:ext uri="{FF2B5EF4-FFF2-40B4-BE49-F238E27FC236}">
                <a16:creationId xmlns:a16="http://schemas.microsoft.com/office/drawing/2014/main" id="{1E468CC4-AE0D-438F-8385-2D7709D72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47069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sessionStorage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9174" name="文字方塊 13">
            <a:extLst>
              <a:ext uri="{FF2B5EF4-FFF2-40B4-BE49-F238E27FC236}">
                <a16:creationId xmlns:a16="http://schemas.microsoft.com/office/drawing/2014/main" id="{F360D0A5-AF7D-4C76-AD92-2D3BBA39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1900238"/>
            <a:ext cx="1398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Web Server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9175" name="文字方塊 25">
            <a:extLst>
              <a:ext uri="{FF2B5EF4-FFF2-40B4-BE49-F238E27FC236}">
                <a16:creationId xmlns:a16="http://schemas.microsoft.com/office/drawing/2014/main" id="{717501D5-8413-4617-B38B-4334E5300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19097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Client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9176" name="矩形 1">
            <a:extLst>
              <a:ext uri="{FF2B5EF4-FFF2-40B4-BE49-F238E27FC236}">
                <a16:creationId xmlns:a16="http://schemas.microsoft.com/office/drawing/2014/main" id="{B06395EA-AD56-4132-8E38-F50DFEDE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5978525"/>
            <a:ext cx="718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9"/>
              </a:rPr>
              <a:t>https://ycchen.im.ncnu.edu.tw/www2011/lab/adopt/adopt_ans.html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>
            <a:extLst>
              <a:ext uri="{FF2B5EF4-FFF2-40B4-BE49-F238E27FC236}">
                <a16:creationId xmlns:a16="http://schemas.microsoft.com/office/drawing/2014/main" id="{87B8E481-5A32-4B7F-8FED-7EBA067C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Cookie</a:t>
            </a:r>
            <a:endParaRPr lang="zh-TW" altLang="en-US"/>
          </a:p>
        </p:txBody>
      </p:sp>
      <p:sp>
        <p:nvSpPr>
          <p:cNvPr id="40963" name="內容版面配置區 2">
            <a:extLst>
              <a:ext uri="{FF2B5EF4-FFF2-40B4-BE49-F238E27FC236}">
                <a16:creationId xmlns:a16="http://schemas.microsoft.com/office/drawing/2014/main" id="{D6ADE167-B9CF-4623-8C8E-058EC06D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436688"/>
            <a:ext cx="8537575" cy="46863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altLang="zh-TW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cookieName</a:t>
            </a:r>
            <a:r>
              <a:rPr lang="en-US" altLang="zh-TW" sz="2800" dirty="0"/>
              <a:t>=</a:t>
            </a:r>
            <a:r>
              <a:rPr lang="en-US" altLang="zh-TW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cokieValue</a:t>
            </a:r>
            <a:r>
              <a:rPr lang="en-US" altLang="zh-TW" sz="2800" dirty="0"/>
              <a:t>; Max-Age=</a:t>
            </a:r>
            <a:r>
              <a:rPr lang="en-US" altLang="zh-TW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seconds</a:t>
            </a:r>
            <a:r>
              <a:rPr lang="en-US" altLang="zh-TW" sz="2800" dirty="0"/>
              <a:t>; Path=</a:t>
            </a:r>
            <a:r>
              <a:rPr lang="en-US" altLang="zh-TW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pathName</a:t>
            </a:r>
            <a:r>
              <a:rPr lang="en-US" altLang="zh-TW" sz="2800" dirty="0"/>
              <a:t>; Domain=</a:t>
            </a:r>
            <a:r>
              <a:rPr lang="en-US" altLang="zh-TW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domainName</a:t>
            </a: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zh-TW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altLang="zh-TW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cookieName</a:t>
            </a:r>
            <a:r>
              <a:rPr lang="en-US" altLang="zh-TW" sz="2800" dirty="0"/>
              <a:t>=</a:t>
            </a:r>
            <a:r>
              <a:rPr lang="en-US" altLang="zh-TW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cokieValue</a:t>
            </a:r>
            <a:r>
              <a:rPr lang="en-US" altLang="zh-TW" sz="2800" dirty="0"/>
              <a:t>; Expires=</a:t>
            </a:r>
            <a:r>
              <a:rPr lang="en-US" altLang="zh-TW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altLang="zh-TW" sz="2800" dirty="0"/>
              <a:t>; Path=</a:t>
            </a:r>
            <a:r>
              <a:rPr lang="en-US" altLang="zh-TW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pathName</a:t>
            </a:r>
            <a:r>
              <a:rPr lang="en-US" altLang="zh-TW" sz="2800" dirty="0"/>
              <a:t>; Domain=</a:t>
            </a:r>
            <a:r>
              <a:rPr lang="en-US" altLang="zh-TW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domainName</a:t>
            </a:r>
            <a:r>
              <a:rPr lang="en-US" altLang="zh-TW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endParaRPr lang="en-US" altLang="zh-TW" sz="2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zh-TW" altLang="en-US" sz="2800" dirty="0"/>
              <a:t>舉例</a:t>
            </a:r>
            <a:r>
              <a:rPr lang="en-US" altLang="zh-TW" sz="2800" dirty="0"/>
              <a:t>: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altLang="zh-TW" sz="2800" dirty="0">
                <a:latin typeface="+mj-ea"/>
                <a:ea typeface="+mj-ea"/>
              </a:rPr>
              <a:t>"count=1; Expires=</a:t>
            </a:r>
            <a:r>
              <a:rPr lang="nb-NO" altLang="zh-TW" sz="2800" dirty="0">
                <a:latin typeface="+mj-ea"/>
                <a:ea typeface="+mj-ea"/>
              </a:rPr>
              <a:t>Mon, 27 Apr 2009 11:43:24 UTC; Domain=www.im.ncnu.edu.tw"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nb-NO" altLang="zh-TW" sz="2800" dirty="0">
                <a:latin typeface="+mj-ea"/>
                <a:ea typeface="+mj-ea"/>
              </a:rPr>
              <a:t>"nickName=fred; Max-Age=600"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nb-NO" altLang="zh-TW" sz="2800" dirty="0">
                <a:latin typeface="+mj-ea"/>
                <a:ea typeface="+mj-ea"/>
              </a:rPr>
              <a:t>"isVisit=1"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>
            <a:extLst>
              <a:ext uri="{FF2B5EF4-FFF2-40B4-BE49-F238E27FC236}">
                <a16:creationId xmlns:a16="http://schemas.microsoft.com/office/drawing/2014/main" id="{8DFF4CD9-03AF-49B4-A201-5FDECCC8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Finding HTML Elements</a:t>
            </a:r>
            <a:endParaRPr lang="zh-TW" altLang="en-US"/>
          </a:p>
        </p:txBody>
      </p:sp>
      <p:sp>
        <p:nvSpPr>
          <p:cNvPr id="16387" name="內容版面配置區 2">
            <a:extLst>
              <a:ext uri="{FF2B5EF4-FFF2-40B4-BE49-F238E27FC236}">
                <a16:creationId xmlns:a16="http://schemas.microsoft.com/office/drawing/2014/main" id="{47B308EE-87E5-4759-9234-110E279B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679575"/>
            <a:ext cx="8229600" cy="3663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400" b="1"/>
              <a:t>Finding HTML elements by id</a:t>
            </a:r>
          </a:p>
          <a:p>
            <a:pPr>
              <a:lnSpc>
                <a:spcPct val="150000"/>
              </a:lnSpc>
            </a:pPr>
            <a:r>
              <a:rPr lang="en-US" altLang="zh-TW" sz="2400" b="1"/>
              <a:t>Finding HTML elements by tag name</a:t>
            </a:r>
          </a:p>
          <a:p>
            <a:pPr>
              <a:lnSpc>
                <a:spcPct val="150000"/>
              </a:lnSpc>
            </a:pPr>
            <a:r>
              <a:rPr lang="en-US" altLang="zh-TW" sz="2400" b="1"/>
              <a:t>Finding HTML elements by class name</a:t>
            </a:r>
          </a:p>
          <a:p>
            <a:pPr>
              <a:lnSpc>
                <a:spcPct val="150000"/>
              </a:lnSpc>
            </a:pPr>
            <a:r>
              <a:rPr lang="en-US" altLang="zh-TW" sz="2400" b="1"/>
              <a:t>Finding HTML elements by CSS selectors</a:t>
            </a:r>
          </a:p>
          <a:p>
            <a:pPr>
              <a:lnSpc>
                <a:spcPct val="150000"/>
              </a:lnSpc>
            </a:pPr>
            <a:r>
              <a:rPr lang="en-US" altLang="zh-TW" sz="2400" b="1"/>
              <a:t>Finding HTML elements by HTML object collections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>
            <a:extLst>
              <a:ext uri="{FF2B5EF4-FFF2-40B4-BE49-F238E27FC236}">
                <a16:creationId xmlns:a16="http://schemas.microsoft.com/office/drawing/2014/main" id="{2F5868AE-901E-44E6-8583-D94D9DAF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Set Cookie</a:t>
            </a:r>
            <a:endParaRPr lang="zh-TW" altLang="en-US"/>
          </a:p>
        </p:txBody>
      </p:sp>
      <p:sp>
        <p:nvSpPr>
          <p:cNvPr id="47107" name="內容版面配置區 2">
            <a:extLst>
              <a:ext uri="{FF2B5EF4-FFF2-40B4-BE49-F238E27FC236}">
                <a16:creationId xmlns:a16="http://schemas.microsoft.com/office/drawing/2014/main" id="{BE87977D-7FF0-4815-917B-BC8F2556C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3" y="1524000"/>
            <a:ext cx="8229600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 err="1">
                <a:latin typeface="+mj-ea"/>
                <a:ea typeface="+mj-ea"/>
              </a:rPr>
              <a:t>var</a:t>
            </a:r>
            <a:r>
              <a:rPr lang="en-US" altLang="zh-TW" sz="2000" dirty="0">
                <a:latin typeface="+mj-ea"/>
                <a:ea typeface="+mj-ea"/>
              </a:rPr>
              <a:t> </a:t>
            </a:r>
            <a:r>
              <a:rPr lang="en-US" altLang="zh-TW" sz="2000" dirty="0" err="1">
                <a:latin typeface="+mj-ea"/>
                <a:ea typeface="+mj-ea"/>
              </a:rPr>
              <a:t>eday</a:t>
            </a:r>
            <a:r>
              <a:rPr lang="en-US" altLang="zh-TW" sz="2000" dirty="0">
                <a:latin typeface="+mj-ea"/>
                <a:ea typeface="+mj-ea"/>
              </a:rPr>
              <a:t> = new Date();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 err="1">
                <a:latin typeface="+mj-ea"/>
                <a:ea typeface="+mj-ea"/>
              </a:rPr>
              <a:t>eday.setDate</a:t>
            </a:r>
            <a:r>
              <a:rPr lang="en-US" altLang="zh-TW" sz="2000" dirty="0">
                <a:latin typeface="+mj-ea"/>
                <a:ea typeface="+mj-ea"/>
              </a:rPr>
              <a:t>(</a:t>
            </a:r>
            <a:r>
              <a:rPr lang="en-US" altLang="zh-TW" sz="2000" dirty="0" err="1">
                <a:latin typeface="+mj-ea"/>
                <a:ea typeface="+mj-ea"/>
              </a:rPr>
              <a:t>eday.getDate</a:t>
            </a:r>
            <a:r>
              <a:rPr lang="en-US" altLang="zh-TW" sz="2000" dirty="0">
                <a:latin typeface="+mj-ea"/>
                <a:ea typeface="+mj-ea"/>
              </a:rPr>
              <a:t>()+7);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>
                <a:solidFill>
                  <a:srgbClr val="0070C0"/>
                </a:solidFill>
                <a:latin typeface="+mj-ea"/>
                <a:ea typeface="+mj-ea"/>
              </a:rPr>
              <a:t>//cookie's life: </a:t>
            </a:r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瀏覽器開啟時間</a:t>
            </a:r>
            <a:r>
              <a:rPr lang="en-US" altLang="zh-TW" sz="2000" dirty="0">
                <a:solidFill>
                  <a:srgbClr val="0070C0"/>
                </a:solidFill>
                <a:latin typeface="+mj-ea"/>
                <a:ea typeface="+mj-ea"/>
              </a:rPr>
              <a:t>, i.e., Session Cookie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 err="1">
                <a:latin typeface="+mj-ea"/>
                <a:ea typeface="+mj-ea"/>
              </a:rPr>
              <a:t>document.cookie</a:t>
            </a:r>
            <a:r>
              <a:rPr lang="en-US" altLang="zh-TW" sz="2000" dirty="0">
                <a:latin typeface="+mj-ea"/>
                <a:ea typeface="+mj-ea"/>
              </a:rPr>
              <a:t>="count=1";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>
                <a:solidFill>
                  <a:srgbClr val="0070C0"/>
                </a:solidFill>
                <a:latin typeface="+mj-ea"/>
                <a:ea typeface="+mj-ea"/>
              </a:rPr>
              <a:t>//cookie's life: cookie</a:t>
            </a:r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設定起</a:t>
            </a:r>
            <a:r>
              <a:rPr lang="en-US" altLang="zh-TW" sz="2000" dirty="0">
                <a:solidFill>
                  <a:srgbClr val="0070C0"/>
                </a:solidFill>
                <a:latin typeface="+mj-ea"/>
                <a:ea typeface="+mj-ea"/>
              </a:rPr>
              <a:t>7</a:t>
            </a:r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天</a:t>
            </a:r>
            <a:endParaRPr lang="en-US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 err="1">
                <a:latin typeface="+mj-ea"/>
                <a:ea typeface="+mj-ea"/>
              </a:rPr>
              <a:t>document.cookie</a:t>
            </a:r>
            <a:r>
              <a:rPr lang="en-US" altLang="zh-TW" sz="2000" dirty="0">
                <a:latin typeface="+mj-ea"/>
                <a:ea typeface="+mj-ea"/>
              </a:rPr>
              <a:t>="count=1; Max-Age="+60*60</a:t>
            </a:r>
            <a:r>
              <a:rPr lang="zh-TW" altLang="en-US" sz="2000" dirty="0">
                <a:latin typeface="+mj-ea"/>
                <a:ea typeface="+mj-ea"/>
              </a:rPr>
              <a:t>*</a:t>
            </a:r>
            <a:r>
              <a:rPr lang="en-US" altLang="zh-TW" sz="2000" dirty="0">
                <a:latin typeface="+mj-ea"/>
                <a:ea typeface="+mj-ea"/>
              </a:rPr>
              <a:t>24*7;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>
                <a:solidFill>
                  <a:srgbClr val="0070C0"/>
                </a:solidFill>
                <a:latin typeface="+mj-ea"/>
                <a:ea typeface="+mj-ea"/>
              </a:rPr>
              <a:t>// cookie's life: </a:t>
            </a:r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到期日</a:t>
            </a:r>
            <a:endParaRPr lang="en-US" altLang="zh-TW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 err="1">
                <a:latin typeface="+mj-ea"/>
                <a:ea typeface="+mj-ea"/>
              </a:rPr>
              <a:t>document.cookie</a:t>
            </a:r>
            <a:r>
              <a:rPr lang="en-US" altLang="zh-TW" sz="2000" dirty="0">
                <a:latin typeface="+mj-ea"/>
                <a:ea typeface="+mj-ea"/>
              </a:rPr>
              <a:t>="count=1; Expires="+</a:t>
            </a:r>
            <a:r>
              <a:rPr lang="en-US" altLang="zh-TW" sz="2000" dirty="0" err="1">
                <a:latin typeface="+mj-ea"/>
                <a:ea typeface="+mj-ea"/>
              </a:rPr>
              <a:t>eday.toUTCString</a:t>
            </a:r>
            <a:r>
              <a:rPr lang="en-US" altLang="zh-TW" sz="2000" dirty="0">
                <a:latin typeface="+mj-ea"/>
                <a:ea typeface="+mj-ea"/>
              </a:rPr>
              <a:t>();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sz="2000" dirty="0"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 err="1">
                <a:latin typeface="+mj-ea"/>
                <a:ea typeface="+mj-ea"/>
              </a:rPr>
              <a:t>document.cookie</a:t>
            </a:r>
            <a:r>
              <a:rPr lang="en-US" altLang="zh-TW" sz="2000" dirty="0">
                <a:latin typeface="+mj-ea"/>
                <a:ea typeface="+mj-ea"/>
              </a:rPr>
              <a:t>="</a:t>
            </a:r>
            <a:r>
              <a:rPr lang="en-US" altLang="zh-TW" sz="2000" dirty="0" err="1">
                <a:latin typeface="+mj-ea"/>
                <a:ea typeface="+mj-ea"/>
              </a:rPr>
              <a:t>userName</a:t>
            </a:r>
            <a:r>
              <a:rPr lang="en-US" altLang="zh-TW" sz="2000" dirty="0">
                <a:latin typeface="+mj-ea"/>
                <a:ea typeface="+mj-ea"/>
              </a:rPr>
              <a:t>="+</a:t>
            </a:r>
            <a:r>
              <a:rPr lang="en-US" altLang="zh-TW" sz="2000" b="1" dirty="0">
                <a:latin typeface="+mj-ea"/>
                <a:ea typeface="+mj-ea"/>
              </a:rPr>
              <a:t>escape("</a:t>
            </a:r>
            <a:r>
              <a:rPr lang="zh-TW" altLang="en-US" sz="2000" b="1" dirty="0">
                <a:latin typeface="+mj-ea"/>
                <a:ea typeface="+mj-ea"/>
              </a:rPr>
              <a:t>小明</a:t>
            </a:r>
            <a:r>
              <a:rPr lang="en-US" altLang="zh-TW" sz="2000" b="1" dirty="0">
                <a:latin typeface="+mj-ea"/>
                <a:ea typeface="+mj-ea"/>
              </a:rPr>
              <a:t>")</a:t>
            </a:r>
            <a:r>
              <a:rPr lang="en-US" altLang="zh-TW" sz="2000" dirty="0">
                <a:latin typeface="+mj-ea"/>
                <a:ea typeface="+mj-ea"/>
              </a:rPr>
              <a:t>;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>
            <a:extLst>
              <a:ext uri="{FF2B5EF4-FFF2-40B4-BE49-F238E27FC236}">
                <a16:creationId xmlns:a16="http://schemas.microsoft.com/office/drawing/2014/main" id="{7A069F56-7D2B-44B4-8C1A-8B3D6151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Get Cookie</a:t>
            </a:r>
            <a:endParaRPr lang="zh-TW" altLang="en-US"/>
          </a:p>
        </p:txBody>
      </p:sp>
      <p:sp>
        <p:nvSpPr>
          <p:cNvPr id="48131" name="內容版面配置區 2">
            <a:extLst>
              <a:ext uri="{FF2B5EF4-FFF2-40B4-BE49-F238E27FC236}">
                <a16:creationId xmlns:a16="http://schemas.microsoft.com/office/drawing/2014/main" id="{5FBF1F9E-C648-4E7C-B78D-FD44F59A0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35113"/>
            <a:ext cx="8861425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 err="1">
                <a:latin typeface="+mj-ea"/>
                <a:ea typeface="+mj-ea"/>
              </a:rPr>
              <a:t>document.cookie</a:t>
            </a:r>
            <a:r>
              <a:rPr lang="en-US" altLang="zh-TW" sz="1800" dirty="0">
                <a:latin typeface="+mj-ea"/>
                <a:ea typeface="+mj-ea"/>
              </a:rPr>
              <a:t>="count=1";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1800" dirty="0" err="1">
                <a:latin typeface="+mj-ea"/>
                <a:ea typeface="+mj-ea"/>
              </a:rPr>
              <a:t>document.cookie</a:t>
            </a:r>
            <a:r>
              <a:rPr lang="en-US" altLang="zh-TW" sz="1800" dirty="0">
                <a:latin typeface="+mj-ea"/>
                <a:ea typeface="+mj-ea"/>
              </a:rPr>
              <a:t>="</a:t>
            </a:r>
            <a:r>
              <a:rPr lang="en-US" altLang="zh-TW" sz="1800" dirty="0" err="1">
                <a:latin typeface="+mj-ea"/>
                <a:ea typeface="+mj-ea"/>
              </a:rPr>
              <a:t>userName</a:t>
            </a:r>
            <a:r>
              <a:rPr lang="en-US" altLang="zh-TW" sz="1800" dirty="0">
                <a:latin typeface="+mj-ea"/>
                <a:ea typeface="+mj-ea"/>
              </a:rPr>
              <a:t>=</a:t>
            </a:r>
            <a:r>
              <a:rPr lang="en-US" altLang="zh-TW" sz="1800" dirty="0" err="1">
                <a:latin typeface="+mj-ea"/>
                <a:ea typeface="+mj-ea"/>
              </a:rPr>
              <a:t>fred</a:t>
            </a:r>
            <a:r>
              <a:rPr lang="en-US" altLang="zh-TW" sz="1800" dirty="0">
                <a:latin typeface="+mj-ea"/>
                <a:ea typeface="+mj-ea"/>
              </a:rPr>
              <a:t>; Expires=</a:t>
            </a:r>
            <a:r>
              <a:rPr lang="nb-NO" altLang="zh-TW" sz="1800" dirty="0">
                <a:latin typeface="+mj-ea"/>
                <a:ea typeface="+mj-ea"/>
              </a:rPr>
              <a:t> Mon, 30 Apr 2012 11:43:24 UTC";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nb-NO" altLang="zh-TW" sz="1600" dirty="0"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nb-NO" altLang="zh-TW" sz="2000" dirty="0">
                <a:latin typeface="+mj-ea"/>
                <a:ea typeface="+mj-ea"/>
              </a:rPr>
              <a:t>var cookieStr=document.cookie;  </a:t>
            </a:r>
            <a:r>
              <a:rPr lang="nb-NO" altLang="zh-TW" sz="2000" dirty="0">
                <a:solidFill>
                  <a:srgbClr val="00B050"/>
                </a:solidFill>
                <a:latin typeface="+mj-ea"/>
                <a:ea typeface="+mj-ea"/>
              </a:rPr>
              <a:t>//"count=1; userName=fred"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nb-NO" altLang="zh-TW" sz="2000" dirty="0"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nb-NO" altLang="zh-TW" sz="2000" dirty="0">
                <a:latin typeface="+mj-ea"/>
                <a:ea typeface="+mj-ea"/>
              </a:rPr>
              <a:t>var cookieArr=document.cookie.split("; ")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nb-NO" altLang="zh-TW" sz="2000" dirty="0">
                <a:solidFill>
                  <a:srgbClr val="00B050"/>
                </a:solidFill>
                <a:latin typeface="+mj-ea"/>
                <a:ea typeface="+mj-ea"/>
              </a:rPr>
              <a:t>// cookieArr[0]: "count=1"	cookieArr[1]: "username=</a:t>
            </a:r>
            <a:r>
              <a:rPr lang="en-US" altLang="zh-TW" sz="2000" dirty="0" err="1">
                <a:solidFill>
                  <a:srgbClr val="00B050"/>
                </a:solidFill>
                <a:latin typeface="+mj-ea"/>
                <a:ea typeface="+mj-ea"/>
              </a:rPr>
              <a:t>fred</a:t>
            </a:r>
            <a:r>
              <a:rPr lang="nb-NO" altLang="zh-TW" sz="2000" dirty="0">
                <a:solidFill>
                  <a:srgbClr val="00B050"/>
                </a:solidFill>
                <a:latin typeface="+mj-ea"/>
                <a:ea typeface="+mj-ea"/>
              </a:rPr>
              <a:t>"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nb-NO" altLang="zh-TW" sz="2000" dirty="0"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nb-NO" altLang="zh-TW" sz="2000" dirty="0">
                <a:latin typeface="+mj-ea"/>
                <a:ea typeface="+mj-ea"/>
              </a:rPr>
              <a:t>var cookie1Arr = cookieArr[1].split["="];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nb-NO" altLang="zh-TW" sz="2000" dirty="0">
                <a:solidFill>
                  <a:srgbClr val="00B050"/>
                </a:solidFill>
                <a:latin typeface="+mj-ea"/>
                <a:ea typeface="+mj-ea"/>
              </a:rPr>
              <a:t>// cookie1Arr[1]: username	   cookie1Arr[1]: </a:t>
            </a:r>
            <a:r>
              <a:rPr lang="en-US" altLang="zh-TW" sz="2000" dirty="0" err="1">
                <a:solidFill>
                  <a:srgbClr val="00B050"/>
                </a:solidFill>
                <a:latin typeface="+mj-ea"/>
                <a:ea typeface="+mj-ea"/>
              </a:rPr>
              <a:t>fred</a:t>
            </a:r>
            <a:endParaRPr lang="en-US" altLang="zh-TW" sz="1600" dirty="0">
              <a:solidFill>
                <a:srgbClr val="00B050"/>
              </a:solidFill>
              <a:latin typeface="+mj-ea"/>
              <a:ea typeface="+mj-ea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000" dirty="0">
                <a:latin typeface="+mj-ea"/>
                <a:ea typeface="+mj-ea"/>
              </a:rPr>
              <a:t>var user= </a:t>
            </a:r>
            <a:r>
              <a:rPr lang="en-US" altLang="zh-TW" sz="2000" dirty="0" err="1">
                <a:latin typeface="+mj-ea"/>
                <a:ea typeface="+mj-ea"/>
              </a:rPr>
              <a:t>unescape</a:t>
            </a:r>
            <a:r>
              <a:rPr lang="en-US" altLang="zh-TW" sz="2000" dirty="0">
                <a:latin typeface="+mj-ea"/>
                <a:ea typeface="+mj-ea"/>
              </a:rPr>
              <a:t>(cookie1Arr[1]); </a:t>
            </a:r>
            <a:r>
              <a:rPr lang="en-US" altLang="zh-TW" sz="2000" dirty="0">
                <a:solidFill>
                  <a:srgbClr val="00B050"/>
                </a:solidFill>
                <a:latin typeface="+mj-ea"/>
                <a:ea typeface="+mj-ea"/>
              </a:rPr>
              <a:t>//</a:t>
            </a:r>
            <a:r>
              <a:rPr lang="en-US" altLang="zh-TW" sz="2000" dirty="0" err="1">
                <a:solidFill>
                  <a:srgbClr val="00B050"/>
                </a:solidFill>
                <a:latin typeface="+mj-ea"/>
                <a:ea typeface="+mj-ea"/>
              </a:rPr>
              <a:t>fred</a:t>
            </a:r>
            <a:endParaRPr lang="zh-TW" altLang="en-US" sz="20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2">
            <a:extLst>
              <a:ext uri="{FF2B5EF4-FFF2-40B4-BE49-F238E27FC236}">
                <a16:creationId xmlns:a16="http://schemas.microsoft.com/office/drawing/2014/main" id="{D67F1001-B93A-4FED-B459-E5BBA92A6A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0213" y="412750"/>
            <a:ext cx="8229600" cy="64452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=new Array();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getCookies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visitCount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parseInt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['count']);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userName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['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userName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'];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function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getCookies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() {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cookies =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document.cookie.split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("; ");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for (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=0;i&lt;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cookies.length;i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++) {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cnv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cookies[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].split("=");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cnv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[0]] = 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unescape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cnv</a:t>
            </a: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[1]);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}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}</a:t>
            </a:r>
            <a:endParaRPr lang="zh-TW" alt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8514326-1B00-478F-814B-FBD7953A4EBD}"/>
              </a:ext>
            </a:extLst>
          </p:cNvPr>
          <p:cNvSpPr/>
          <p:nvPr/>
        </p:nvSpPr>
        <p:spPr>
          <a:xfrm>
            <a:off x="3041650" y="2532063"/>
            <a:ext cx="5864225" cy="4127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function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getCookies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() {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cookies =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document.cookie.split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("; ");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=new Array();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for (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=0;i&lt;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cookies.length;i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++) {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cnv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cookies[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].split("=");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cnv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[0]] =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unescape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cnv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[1]);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}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return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}</a:t>
            </a:r>
            <a:endParaRPr lang="zh-TW" altLang="en-US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4A317F-79F0-4513-B1FD-DF6E8BFEE0F2}"/>
              </a:ext>
            </a:extLst>
          </p:cNvPr>
          <p:cNvSpPr/>
          <p:nvPr/>
        </p:nvSpPr>
        <p:spPr>
          <a:xfrm>
            <a:off x="311150" y="396875"/>
            <a:ext cx="6235700" cy="18684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getCookies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visitCount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parseInt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['count']);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userName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cookieArr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['</a:t>
            </a:r>
            <a:r>
              <a:rPr lang="en-US" altLang="zh-TW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userName</a:t>
            </a: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'];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>
            <a:extLst>
              <a:ext uri="{FF2B5EF4-FFF2-40B4-BE49-F238E27FC236}">
                <a16:creationId xmlns:a16="http://schemas.microsoft.com/office/drawing/2014/main" id="{9964EFD0-B12B-443B-89ED-76C8FF17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https://webmail.ncnu.edu.tw/</a:t>
            </a:r>
            <a:endParaRPr lang="zh-TW" altLang="en-US"/>
          </a:p>
        </p:txBody>
      </p:sp>
      <p:sp>
        <p:nvSpPr>
          <p:cNvPr id="55299" name="內容版面配置區 2">
            <a:extLst>
              <a:ext uri="{FF2B5EF4-FFF2-40B4-BE49-F238E27FC236}">
                <a16:creationId xmlns:a16="http://schemas.microsoft.com/office/drawing/2014/main" id="{2F7B2B65-1D71-4F92-ACCF-45ACB0556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3" y="1676400"/>
            <a:ext cx="8229600" cy="44846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function fl()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var key=document.cookie;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var form=document.lf;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if ( key.match(</a:t>
            </a: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/uid=([^;]+)[;]*/</a:t>
            </a: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){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	 form.USERID.value = </a:t>
            </a: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RegExp.$1</a:t>
            </a: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	 form.remember.checked = true;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altLang="zh-TW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uid</a:t>
            </a:r>
            <a:r>
              <a:rPr lang="zh-TW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</a:t>
            </a:r>
            <a:r>
              <a:rPr lang="zh-TW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名稱，改成你的</a:t>
            </a: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</a:t>
            </a:r>
            <a:r>
              <a:rPr lang="zh-TW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名稱</a:t>
            </a:r>
            <a:endParaRPr lang="en-US" altLang="zh-TW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TW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&lt;body onLoad="fl();document.lf.USERID.focus()"&gt;</a:t>
            </a:r>
            <a:endParaRPr lang="zh-TW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7F8324B3-4CCB-4041-8162-59B11BA5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19853" r="12430" b="14037"/>
          <a:stretch>
            <a:fillRect/>
          </a:stretch>
        </p:blipFill>
        <p:spPr bwMode="auto">
          <a:xfrm>
            <a:off x="4899025" y="1679575"/>
            <a:ext cx="4022725" cy="265271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>
            <a:extLst>
              <a:ext uri="{FF2B5EF4-FFF2-40B4-BE49-F238E27FC236}">
                <a16:creationId xmlns:a16="http://schemas.microsoft.com/office/drawing/2014/main" id="{3BBBE49D-73E5-45FD-B685-2FA5ECC5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Delete Cookie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EA6A93-2870-4117-92E3-241DC418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600200"/>
            <a:ext cx="8229600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document.cookie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="count=";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document.cookie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="count=; Max-Age=0";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document.cookie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=; Expires=Mon, 01 Jan 1990  00:00:00 UTC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3">
            <a:extLst>
              <a:ext uri="{FF2B5EF4-FFF2-40B4-BE49-F238E27FC236}">
                <a16:creationId xmlns:a16="http://schemas.microsoft.com/office/drawing/2014/main" id="{392CB92F-5F6F-48A6-A626-25B4BD6FE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19063"/>
            <a:ext cx="8799512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var cookieArr=getCookie();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if (!cookieArr['count'])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document.cookie = "count=1; max-age=600";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reqNickName();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else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cookieArr['count'] = parseInt(cookieArr['count'])+1;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document.cookie = "count="+cookieArr['count']+"; max-age=600";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alert("Hi! "+cookieArr['nickName']+"\nThis is your "+cookieArr['count']+"-th visit.");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function reqNickName()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var nn = prompt("Please give a nick name:", "");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 if (nn !="") document.cookie = "nickName="+escape(nn)+"; max-age=600";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function getCookie()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   var cookieArr=[];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   var cookies = document.cookie.split("; ");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   for (var i=0;i&lt;cookies.length;i++)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       cnv = cookies[i].split("=");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       cookieArr[cnv[0]] = unescape(cnv[1]);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   return cookieArr;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57347" name="矩形 1">
            <a:extLst>
              <a:ext uri="{FF2B5EF4-FFF2-40B4-BE49-F238E27FC236}">
                <a16:creationId xmlns:a16="http://schemas.microsoft.com/office/drawing/2014/main" id="{E777C5D7-0D6A-40A5-957F-CB9D14E66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6116638"/>
            <a:ext cx="658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2"/>
              </a:rPr>
              <a:t>https://ycchen.im.ncnu.edu.tw/www2011/lab/setCookiesJS.html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57348" name="圖片 1">
            <a:extLst>
              <a:ext uri="{FF2B5EF4-FFF2-40B4-BE49-F238E27FC236}">
                <a16:creationId xmlns:a16="http://schemas.microsoft.com/office/drawing/2014/main" id="{CE439D65-D32D-4EE2-A783-EC2BA8B8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/>
          <a:stretch>
            <a:fillRect/>
          </a:stretch>
        </p:blipFill>
        <p:spPr bwMode="auto">
          <a:xfrm>
            <a:off x="5511800" y="371475"/>
            <a:ext cx="33702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2">
            <a:extLst>
              <a:ext uri="{FF2B5EF4-FFF2-40B4-BE49-F238E27FC236}">
                <a16:creationId xmlns:a16="http://schemas.microsoft.com/office/drawing/2014/main" id="{DAD38A8E-0F1E-4D8B-8421-54CE1E8E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HTML5: localStorage</a:t>
            </a:r>
            <a:endParaRPr lang="zh-TW" altLang="en-US"/>
          </a:p>
        </p:txBody>
      </p:sp>
      <p:sp>
        <p:nvSpPr>
          <p:cNvPr id="58371" name="內容版面配置區 3">
            <a:extLst>
              <a:ext uri="{FF2B5EF4-FFF2-40B4-BE49-F238E27FC236}">
                <a16:creationId xmlns:a16="http://schemas.microsoft.com/office/drawing/2014/main" id="{917D58AA-97D9-41FB-B1FE-A9817A27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1528763"/>
            <a:ext cx="8489950" cy="46863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(!localStorage.cnt)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localStorage.cnt=1;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else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localStorage.cnt++;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document.getElementById("no").innerHTML = localStorage.cnt;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&lt;p&gt;You have visited this page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&lt;span id="no"&gt;0&lt;/span&gt;times.&lt;/p&gt;</a:t>
            </a:r>
            <a:endParaRPr lang="zh-TW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>
            <a:extLst>
              <a:ext uri="{FF2B5EF4-FFF2-40B4-BE49-F238E27FC236}">
                <a16:creationId xmlns:a16="http://schemas.microsoft.com/office/drawing/2014/main" id="{37828F9B-9FEB-472B-8B94-1AF4F81D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HTML5: localStorage</a:t>
            </a:r>
            <a:endParaRPr lang="zh-TW" altLang="en-US"/>
          </a:p>
        </p:txBody>
      </p:sp>
      <p:sp>
        <p:nvSpPr>
          <p:cNvPr id="59395" name="內容版面配置區 2">
            <a:extLst>
              <a:ext uri="{FF2B5EF4-FFF2-40B4-BE49-F238E27FC236}">
                <a16:creationId xmlns:a16="http://schemas.microsoft.com/office/drawing/2014/main" id="{E804E07E-BC03-4D51-9955-69ABDE7BA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531938"/>
            <a:ext cx="8229600" cy="4686300"/>
          </a:xfrm>
        </p:spPr>
        <p:txBody>
          <a:bodyPr/>
          <a:lstStyle/>
          <a:p>
            <a:r>
              <a:rPr lang="en-US" altLang="zh-TW"/>
              <a:t>localStorgae.cnt=1;</a:t>
            </a:r>
          </a:p>
          <a:p>
            <a:r>
              <a:rPr lang="en-US" altLang="zh-TW"/>
              <a:t>localStorage.setItem("</a:t>
            </a:r>
            <a:r>
              <a:rPr lang="en-US" altLang="zh-TW" i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zh-TW"/>
              <a:t>", 1);</a:t>
            </a:r>
          </a:p>
          <a:p>
            <a:endParaRPr lang="en-US" altLang="zh-TW"/>
          </a:p>
          <a:p>
            <a:r>
              <a:rPr lang="en-US" altLang="zh-TW"/>
              <a:t>localStorage.clear();</a:t>
            </a:r>
          </a:p>
          <a:p>
            <a:endParaRPr lang="en-US" altLang="zh-TW"/>
          </a:p>
          <a:p>
            <a:r>
              <a:rPr lang="en-US" altLang="zh-TW"/>
              <a:t>localStorage.removeItem("</a:t>
            </a:r>
            <a:r>
              <a:rPr lang="en-US" altLang="zh-TW" i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zh-TW"/>
              <a:t>");</a:t>
            </a:r>
            <a:endParaRPr lang="zh-TW" altLang="en-US"/>
          </a:p>
        </p:txBody>
      </p:sp>
      <p:sp>
        <p:nvSpPr>
          <p:cNvPr id="59396" name="矩形 3">
            <a:extLst>
              <a:ext uri="{FF2B5EF4-FFF2-40B4-BE49-F238E27FC236}">
                <a16:creationId xmlns:a16="http://schemas.microsoft.com/office/drawing/2014/main" id="{EF1C076E-23CD-4EF4-8D04-360BB5440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5510213"/>
            <a:ext cx="753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hlinkClick r:id="rId2"/>
              </a:rPr>
              <a:t>https://ycchen.im.ncnu.edu.tw/www2011/lab/localStorage.html</a:t>
            </a:r>
            <a:endParaRPr lang="en-US" altLang="zh-TW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>
            <a:extLst>
              <a:ext uri="{FF2B5EF4-FFF2-40B4-BE49-F238E27FC236}">
                <a16:creationId xmlns:a16="http://schemas.microsoft.com/office/drawing/2014/main" id="{6DEDB001-8A01-4B7D-A3FC-C802C33B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HTML5: sessionStorage</a:t>
            </a:r>
            <a:endParaRPr lang="zh-TW" altLang="en-US"/>
          </a:p>
        </p:txBody>
      </p:sp>
      <p:sp>
        <p:nvSpPr>
          <p:cNvPr id="60419" name="內容版面配置區 2">
            <a:extLst>
              <a:ext uri="{FF2B5EF4-FFF2-40B4-BE49-F238E27FC236}">
                <a16:creationId xmlns:a16="http://schemas.microsoft.com/office/drawing/2014/main" id="{BBD60041-CCB5-4A32-BF1F-05EA9E35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Similar to localStorage</a:t>
            </a:r>
          </a:p>
          <a:p>
            <a:r>
              <a:rPr lang="en-US" altLang="zh-TW"/>
              <a:t>Life Cycle: </a:t>
            </a:r>
          </a:p>
          <a:p>
            <a:pPr lvl="1"/>
            <a:r>
              <a:rPr lang="en-US" altLang="zh-TW"/>
              <a:t>Data stored in sessionStorage will disappear after the browser is closed.</a:t>
            </a:r>
            <a:endParaRPr lang="zh-TW" altLang="en-US"/>
          </a:p>
        </p:txBody>
      </p:sp>
      <p:sp>
        <p:nvSpPr>
          <p:cNvPr id="60420" name="矩形 3">
            <a:extLst>
              <a:ext uri="{FF2B5EF4-FFF2-40B4-BE49-F238E27FC236}">
                <a16:creationId xmlns:a16="http://schemas.microsoft.com/office/drawing/2014/main" id="{F8C6D9FC-6669-4A48-958D-070815A17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4525963"/>
            <a:ext cx="774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  <a:hlinkClick r:id="rId2"/>
              </a:rPr>
              <a:t>http://www.w3schools.com/html/html5_webstorage.asp</a:t>
            </a:r>
            <a:endParaRPr lang="en-US" altLang="zh-TW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id="{CF676F8B-9A2A-4948-A186-93219F60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getElementById("</a:t>
            </a:r>
            <a:r>
              <a:rPr lang="en-US" altLang="zh-TW" i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altLang="zh-TW"/>
              <a:t>")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D845D3-A8E8-4DC4-BF37-784E2FF9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800" dirty="0"/>
              <a:t>&lt;span id="</a:t>
            </a:r>
            <a:r>
              <a:rPr lang="en-US" altLang="zh-TW" sz="2800" i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id1</a:t>
            </a:r>
            <a:r>
              <a:rPr lang="en-US" altLang="zh-TW" sz="2800" dirty="0"/>
              <a:t>"&gt;&lt;/span&gt;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sz="28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800" dirty="0" err="1"/>
              <a:t>var</a:t>
            </a:r>
            <a:r>
              <a:rPr lang="en-US" altLang="zh-TW" sz="2800" dirty="0"/>
              <a:t> </a:t>
            </a:r>
            <a:r>
              <a:rPr lang="en-US" altLang="zh-TW" sz="2800" dirty="0" err="1"/>
              <a:t>eleS</a:t>
            </a:r>
            <a:r>
              <a:rPr lang="en-US" altLang="zh-TW" sz="2800" dirty="0"/>
              <a:t> = </a:t>
            </a:r>
            <a:r>
              <a:rPr lang="en-US" altLang="zh-TW" sz="2800" dirty="0" err="1"/>
              <a:t>document.getElementById</a:t>
            </a:r>
            <a:r>
              <a:rPr lang="en-US" altLang="zh-TW" sz="2800" dirty="0"/>
              <a:t>("id1");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800" dirty="0" err="1"/>
              <a:t>eleS.style.color</a:t>
            </a:r>
            <a:r>
              <a:rPr lang="en-US" altLang="zh-TW" sz="2800" dirty="0"/>
              <a:t> = "red";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800" dirty="0" err="1"/>
              <a:t>eleS.innerHTML</a:t>
            </a:r>
            <a:r>
              <a:rPr lang="en-US" altLang="zh-TW" sz="2800" dirty="0"/>
              <a:t> = "…";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800" dirty="0"/>
              <a:t>…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sz="28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altLang="zh-TW" sz="2800" dirty="0"/>
              <a:t>* </a:t>
            </a:r>
            <a:r>
              <a:rPr lang="en-US" altLang="zh-TW" sz="2000" b="1" dirty="0"/>
              <a:t>body</a:t>
            </a:r>
            <a:r>
              <a:rPr lang="zh-TW" altLang="en-US" sz="2000" b="1" dirty="0"/>
              <a:t>內的</a:t>
            </a:r>
            <a:r>
              <a:rPr lang="en-US" altLang="zh-TW" sz="2000" b="1" dirty="0"/>
              <a:t>html</a:t>
            </a:r>
            <a:r>
              <a:rPr lang="zh-TW" altLang="en-US" sz="2000" b="1" dirty="0"/>
              <a:t>文件</a:t>
            </a:r>
            <a:r>
              <a:rPr lang="en-US" altLang="zh-TW" sz="2000" b="1" dirty="0"/>
              <a:t>load</a:t>
            </a:r>
            <a:r>
              <a:rPr lang="zh-TW" altLang="en-US" sz="2000" b="1" dirty="0"/>
              <a:t>後，才能呼叫</a:t>
            </a:r>
            <a:r>
              <a:rPr lang="en-US" altLang="zh-TW" sz="2000" b="1" dirty="0" err="1"/>
              <a:t>document.getElementById</a:t>
            </a:r>
            <a:r>
              <a:rPr lang="en-US" altLang="zh-TW" sz="2000" b="1" dirty="0"/>
              <a:t>("…")</a:t>
            </a:r>
            <a:endParaRPr lang="en-US" altLang="zh-TW" sz="2800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>
            <a:extLst>
              <a:ext uri="{FF2B5EF4-FFF2-40B4-BE49-F238E27FC236}">
                <a16:creationId xmlns:a16="http://schemas.microsoft.com/office/drawing/2014/main" id="{C3996A05-CCD5-41DB-80AB-4FD59AF0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getElementsByTagName("</a:t>
            </a:r>
            <a:r>
              <a:rPr lang="en-US" altLang="zh-TW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en-US" altLang="zh-TW" sz="4000"/>
              <a:t>")</a:t>
            </a:r>
            <a:endParaRPr lang="zh-TW" altLang="en-US" sz="4000"/>
          </a:p>
        </p:txBody>
      </p:sp>
      <p:sp>
        <p:nvSpPr>
          <p:cNvPr id="18435" name="內容版面配置區 2">
            <a:extLst>
              <a:ext uri="{FF2B5EF4-FFF2-40B4-BE49-F238E27FC236}">
                <a16:creationId xmlns:a16="http://schemas.microsoft.com/office/drawing/2014/main" id="{19F3838F-9A36-40D4-842C-B1C66B91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6688"/>
            <a:ext cx="8816975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&lt;h1&gt;Heading 1.1&lt;/h1&gt;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&lt;h1&gt;Heading 1.2&lt;/h1&gt;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&lt;h1&gt;Heading 1.3&lt;/h1&gt;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var arrH1 = document.getElementsByTagName("h1");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var strH11 = arrH1[0].innerText;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arrH1[1].innerHTML = "…";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* </a:t>
            </a:r>
            <a:r>
              <a:rPr lang="en-US" altLang="zh-TW" sz="2000" b="1"/>
              <a:t>body</a:t>
            </a:r>
            <a:r>
              <a:rPr lang="zh-TW" altLang="en-US" sz="2000" b="1"/>
              <a:t>內的</a:t>
            </a:r>
            <a:r>
              <a:rPr lang="en-US" altLang="zh-TW" sz="2000" b="1"/>
              <a:t>html</a:t>
            </a:r>
            <a:r>
              <a:rPr lang="zh-TW" altLang="en-US" sz="2000" b="1"/>
              <a:t>文件</a:t>
            </a:r>
            <a:r>
              <a:rPr lang="en-US" altLang="zh-TW" sz="2000" b="1"/>
              <a:t>load</a:t>
            </a:r>
            <a:r>
              <a:rPr lang="zh-TW" altLang="en-US" sz="2000" b="1"/>
              <a:t>後，才能呼叫</a:t>
            </a:r>
            <a:r>
              <a:rPr lang="en-US" altLang="zh-TW" sz="2000" b="1"/>
              <a:t>document.getElementsByTagName("…")</a:t>
            </a:r>
            <a:endParaRPr lang="en-US" altLang="zh-TW" sz="2400" b="1"/>
          </a:p>
          <a:p>
            <a:pPr>
              <a:buFont typeface="Wingdings 2" panose="05020102010507070707" pitchFamily="18" charset="2"/>
              <a:buNone/>
            </a:pP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endParaRPr lang="zh-TW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id="{BD857AC7-8F13-4882-A6A7-D3D0A7CD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getElementsByName("</a:t>
            </a:r>
            <a:r>
              <a:rPr lang="en-US" altLang="zh-TW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zh-TW" sz="4000"/>
              <a:t>")</a:t>
            </a:r>
            <a:endParaRPr lang="zh-TW" altLang="en-US" sz="4000"/>
          </a:p>
        </p:txBody>
      </p:sp>
      <p:sp>
        <p:nvSpPr>
          <p:cNvPr id="19459" name="內容版面配置區 2">
            <a:extLst>
              <a:ext uri="{FF2B5EF4-FFF2-40B4-BE49-F238E27FC236}">
                <a16:creationId xmlns:a16="http://schemas.microsoft.com/office/drawing/2014/main" id="{FC429B95-6A21-498C-9346-DF76BEA9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04225" cy="46863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&lt;a name="a1"&gt;a1 Here!&lt;/a&gt; &lt;br /&gt;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&lt;input name="a1" type="text" value="input here!" /&gt;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var arrA1 = document.getElementsByName("a1");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arrA1[1].value = "…";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* </a:t>
            </a:r>
            <a:r>
              <a:rPr lang="en-US" altLang="zh-TW" sz="2000" b="1"/>
              <a:t>body</a:t>
            </a:r>
            <a:r>
              <a:rPr lang="zh-TW" altLang="en-US" sz="2000" b="1"/>
              <a:t>內的</a:t>
            </a:r>
            <a:r>
              <a:rPr lang="en-US" altLang="zh-TW" sz="2000" b="1"/>
              <a:t>html</a:t>
            </a:r>
            <a:r>
              <a:rPr lang="zh-TW" altLang="en-US" sz="2000" b="1"/>
              <a:t>文件</a:t>
            </a:r>
            <a:r>
              <a:rPr lang="en-US" altLang="zh-TW" sz="2000" b="1"/>
              <a:t>load</a:t>
            </a:r>
            <a:r>
              <a:rPr lang="zh-TW" altLang="en-US" sz="2000" b="1"/>
              <a:t>後，才能呼叫</a:t>
            </a:r>
            <a:r>
              <a:rPr lang="en-US" altLang="zh-TW" sz="2000" b="1"/>
              <a:t>document.getElementsByName("…")</a:t>
            </a: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400"/>
              <a:t> </a:t>
            </a:r>
            <a:endParaRPr lang="zh-TW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2193B3D5-D826-4359-8AFF-F586E714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getElementsByClassName("</a:t>
            </a:r>
            <a:r>
              <a:rPr lang="en-US" altLang="zh-TW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classname</a:t>
            </a:r>
            <a:r>
              <a:rPr lang="en-US" altLang="zh-TW" sz="3600"/>
              <a:t>")</a:t>
            </a:r>
            <a:endParaRPr lang="zh-TW" altLang="en-US" sz="3600"/>
          </a:p>
        </p:txBody>
      </p:sp>
      <p:sp>
        <p:nvSpPr>
          <p:cNvPr id="20483" name="矩形 3">
            <a:extLst>
              <a:ext uri="{FF2B5EF4-FFF2-40B4-BE49-F238E27FC236}">
                <a16:creationId xmlns:a16="http://schemas.microsoft.com/office/drawing/2014/main" id="{693D7A00-D25D-406D-A34B-43314A17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1733550"/>
            <a:ext cx="8456612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&lt;p class="intro"&gt;The DOM is very useful.&lt;/p&gt;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&lt;p class="intro"&gt;This example demonstrates getElementsByClassName. &lt;/p&gt;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&lt;p id="demo"&gt;&lt;/p&gt;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&lt;script type="text/javascript"&gt;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var </a:t>
            </a: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TW" sz="1800">
                <a:latin typeface="Arial" panose="020B0604020202020204" pitchFamily="34" charset="0"/>
              </a:rPr>
              <a:t> = document.getElementsByClassName("intro");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document.getElementById("demo").innerHTML =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'The first paragraph (index 0) with class="intro": ' + </a:t>
            </a: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x[0]</a:t>
            </a:r>
            <a:r>
              <a:rPr lang="en-US" altLang="zh-TW" sz="1800">
                <a:latin typeface="Arial" panose="020B0604020202020204" pitchFamily="34" charset="0"/>
              </a:rPr>
              <a:t>.innerHTML;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&lt;/script&gt;</a:t>
            </a: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id="{90009726-009B-491A-8ADC-9F05FB44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Finding HTML Elements by CSS Selectors</a:t>
            </a:r>
            <a:endParaRPr lang="zh-TW" altLang="en-US" sz="3600"/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4F912FB9-74EC-46A1-990F-92F271BA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354138"/>
            <a:ext cx="8229600" cy="496728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b="1"/>
              <a:t>document.querySelectorAll(</a:t>
            </a:r>
            <a:r>
              <a:rPr lang="en-US" altLang="zh-TW" i="1">
                <a:latin typeface="Times New Roman" panose="02020603050405020304" pitchFamily="18" charset="0"/>
                <a:cs typeface="Times New Roman" panose="02020603050405020304" pitchFamily="18" charset="0"/>
              </a:rPr>
              <a:t>selector</a:t>
            </a:r>
            <a:r>
              <a:rPr lang="en-US" altLang="zh-TW" b="1"/>
              <a:t>)</a:t>
            </a:r>
            <a:endParaRPr lang="zh-TW" altLang="en-US" b="1"/>
          </a:p>
          <a:p>
            <a:pPr marL="0" indent="0">
              <a:buFont typeface="Wingdings 2" panose="05020102010507070707" pitchFamily="18" charset="2"/>
              <a:buNone/>
            </a:pPr>
            <a:endParaRPr lang="en-US" altLang="zh-TW" sz="110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 x = document.querySelectorAll(".example");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(let i=0; i&lt;x.length; i++)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x[i].style.backgroundColor = "red";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b="1"/>
              <a:t>document.querySelector(</a:t>
            </a:r>
            <a:r>
              <a:rPr lang="en-US" altLang="zh-TW" i="1">
                <a:latin typeface="Times New Roman" panose="02020603050405020304" pitchFamily="18" charset="0"/>
                <a:cs typeface="Times New Roman" panose="02020603050405020304" pitchFamily="18" charset="0"/>
              </a:rPr>
              <a:t>selector</a:t>
            </a:r>
            <a:r>
              <a:rPr lang="en-US" altLang="zh-TW" b="1"/>
              <a:t>)</a:t>
            </a:r>
          </a:p>
          <a:p>
            <a:pPr marL="400050" lvl="1" indent="0">
              <a:buFont typeface="Wingdings 2" panose="05020102010507070707" pitchFamily="18" charset="2"/>
              <a:buNone/>
            </a:pP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-- get the first element with class=selector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zh-TW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 x = document.querySelector("#foot p");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x.style.backgroundColor = "red";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zh-TW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自訂 3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2060"/>
      </a:hlink>
      <a:folHlink>
        <a:srgbClr val="002060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2262</TotalTime>
  <Words>5053</Words>
  <Application>Microsoft Office PowerPoint</Application>
  <PresentationFormat>如螢幕大小 (4:3)</PresentationFormat>
  <Paragraphs>822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63" baseType="lpstr">
      <vt:lpstr>Arial</vt:lpstr>
      <vt:lpstr>新細明體</vt:lpstr>
      <vt:lpstr>Franklin Gothic Medium</vt:lpstr>
      <vt:lpstr>微軟正黑體</vt:lpstr>
      <vt:lpstr>Franklin Gothic Book</vt:lpstr>
      <vt:lpstr>Wingdings 2</vt:lpstr>
      <vt:lpstr>Calibri</vt:lpstr>
      <vt:lpstr>黑体</vt:lpstr>
      <vt:lpstr>Times New Roman</vt:lpstr>
      <vt:lpstr>Verdana</vt:lpstr>
      <vt:lpstr>Wingdings</vt:lpstr>
      <vt:lpstr>Courier New</vt:lpstr>
      <vt:lpstr>Berlin Sans FB Demi</vt:lpstr>
      <vt:lpstr>暗香撲面</vt:lpstr>
      <vt:lpstr>JavaScript DOM Objects (2)</vt:lpstr>
      <vt:lpstr>Document</vt:lpstr>
      <vt:lpstr>Document (methods)</vt:lpstr>
      <vt:lpstr>Finding HTML Elements</vt:lpstr>
      <vt:lpstr>getElementById("id")</vt:lpstr>
      <vt:lpstr>getElementsByTagName("tag")</vt:lpstr>
      <vt:lpstr>getElementsByName("name")</vt:lpstr>
      <vt:lpstr>getElementsByClassName("classname")</vt:lpstr>
      <vt:lpstr>Finding HTML Elements by CSS Selectors</vt:lpstr>
      <vt:lpstr>HTML DOM Objects</vt:lpstr>
      <vt:lpstr>Common Properties</vt:lpstr>
      <vt:lpstr>Multiple classes in className</vt:lpstr>
      <vt:lpstr>Add/Remove/Toggle a class</vt:lpstr>
      <vt:lpstr>HTML data-* Attribute</vt:lpstr>
      <vt:lpstr>PowerPoint 簡報</vt:lpstr>
      <vt:lpstr>Form Objects</vt:lpstr>
      <vt:lpstr>form</vt:lpstr>
      <vt:lpstr>PowerPoint 簡報</vt:lpstr>
      <vt:lpstr>PowerPoint 簡報</vt:lpstr>
      <vt:lpstr>PowerPoint 簡報</vt:lpstr>
      <vt:lpstr>PowerPoint 簡報</vt:lpstr>
      <vt:lpstr>multiple select</vt:lpstr>
      <vt:lpstr>methods</vt:lpstr>
      <vt:lpstr>PowerPoint 簡報</vt:lpstr>
      <vt:lpstr>PowerPoint 簡報</vt:lpstr>
      <vt:lpstr>add(), remove() of Select</vt:lpstr>
      <vt:lpstr>Table</vt:lpstr>
      <vt:lpstr>Table's methods</vt:lpstr>
      <vt:lpstr>PowerPoint 簡報</vt:lpstr>
      <vt:lpstr>What We learned</vt:lpstr>
      <vt:lpstr>Row</vt:lpstr>
      <vt:lpstr>Cell</vt:lpstr>
      <vt:lpstr>Image</vt:lpstr>
      <vt:lpstr>Creating an Image</vt:lpstr>
      <vt:lpstr>Two Image Examples</vt:lpstr>
      <vt:lpstr>Example 1</vt:lpstr>
      <vt:lpstr>Example 2</vt:lpstr>
      <vt:lpstr>Web Storage</vt:lpstr>
      <vt:lpstr>Cookie</vt:lpstr>
      <vt:lpstr>Set Cookie</vt:lpstr>
      <vt:lpstr>Get Cookie</vt:lpstr>
      <vt:lpstr>PowerPoint 簡報</vt:lpstr>
      <vt:lpstr>PowerPoint 簡報</vt:lpstr>
      <vt:lpstr>https://webmail.ncnu.edu.tw/</vt:lpstr>
      <vt:lpstr>Delete Cookie</vt:lpstr>
      <vt:lpstr>PowerPoint 簡報</vt:lpstr>
      <vt:lpstr>HTML5: localStorage</vt:lpstr>
      <vt:lpstr>HTML5: localStorage</vt:lpstr>
      <vt:lpstr>HTML5: sessionStorage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 Functions &amp; Objects</dc:title>
  <dc:creator>ycchen</dc:creator>
  <cp:lastModifiedBy>Yen-Cheng Chen</cp:lastModifiedBy>
  <cp:revision>221</cp:revision>
  <dcterms:created xsi:type="dcterms:W3CDTF">2009-04-05T14:15:33Z</dcterms:created>
  <dcterms:modified xsi:type="dcterms:W3CDTF">2024-10-22T02:37:36Z</dcterms:modified>
</cp:coreProperties>
</file>