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1" r:id="rId9"/>
    <p:sldId id="262" r:id="rId10"/>
    <p:sldId id="263" r:id="rId11"/>
    <p:sldId id="265" r:id="rId12"/>
    <p:sldId id="264" r:id="rId13"/>
    <p:sldId id="267" r:id="rId14"/>
    <p:sldId id="266" r:id="rId15"/>
    <p:sldId id="268" r:id="rId16"/>
    <p:sldId id="269" r:id="rId17"/>
    <p:sldId id="271" r:id="rId18"/>
    <p:sldId id="275" r:id="rId19"/>
    <p:sldId id="270" r:id="rId20"/>
    <p:sldId id="272" r:id="rId21"/>
    <p:sldId id="276" r:id="rId2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79606EB-78DE-4D1F-8F40-EA99FC6D97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FEE99B-B0B2-4045-8142-EE675121BB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0402BB-C0EA-4775-9B03-DD5FA9211224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DF8CF1C2-6DC0-4264-AD14-A6AC8188A7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9EAE4B7E-C459-4600-A237-4FA977F3E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5B033D9-C22B-4467-8DF5-9B03F13658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FF1180-EF06-4FCF-982F-8E372106B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6429D3-B4FF-4615-9947-DAC064FFD8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>
            <a:extLst>
              <a:ext uri="{FF2B5EF4-FFF2-40B4-BE49-F238E27FC236}">
                <a16:creationId xmlns:a16="http://schemas.microsoft.com/office/drawing/2014/main" id="{707D77F0-E7F1-4CA8-AEB0-780B170581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>
            <a:extLst>
              <a:ext uri="{FF2B5EF4-FFF2-40B4-BE49-F238E27FC236}">
                <a16:creationId xmlns:a16="http://schemas.microsoft.com/office/drawing/2014/main" id="{BC4EF794-7E7A-43E0-864E-722F7B0A7C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9460" name="投影片編號版面配置區 3">
            <a:extLst>
              <a:ext uri="{FF2B5EF4-FFF2-40B4-BE49-F238E27FC236}">
                <a16:creationId xmlns:a16="http://schemas.microsoft.com/office/drawing/2014/main" id="{3C15F063-0FC6-468A-B597-5694773A0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50CB21F-57E4-4A03-9D76-94239A67A6AF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>
            <a:extLst>
              <a:ext uri="{FF2B5EF4-FFF2-40B4-BE49-F238E27FC236}">
                <a16:creationId xmlns:a16="http://schemas.microsoft.com/office/drawing/2014/main" id="{5565B2CC-903A-48C2-867A-1FB6B4F76A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2B48CCA9-733E-45DB-8961-ECB60A73F9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FE654CC6-392D-44DC-9FD8-CBDBF684D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C0CF35C-E726-4C60-8389-5B5CFAD62CB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0F96DF-84E8-4B7F-AE35-023FE0A9B5CA}"/>
              </a:ext>
            </a:extLst>
          </p:cNvPr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53D895B8-2F4F-43BE-B750-371148F0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8002-4349-4DFE-8AAB-C098D8C5082F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580EA4DA-DFFA-4C87-AFBE-B569391F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3E979BD3-5B86-4821-B9DB-527895F9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853B-9AB2-4D85-A1A8-C3808D817A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02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50A1624-E10B-4008-B2F4-8216D98D40EA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30FFF122-1F41-4E75-AAA3-9A97A0E6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BFFB-D8B6-4493-A3B9-443BDEF09808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66248AF3-B841-4FF0-BD29-4C63441C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FAFC0092-CCD9-4615-AF78-C664FBEB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73D2A-20B7-443B-A54D-0B4CD99D87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18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0B5A3D-B19E-4FBD-A7EE-4E4F3385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5887-1D5E-41ED-A82C-CED2959CA3BC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EF4766-96C8-4F4D-B536-1EB5DDE4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021788-1FA3-442C-A4D2-0842C18F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0F07-42F9-4637-8904-78A07BB6FF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87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99CBCC7-F52B-4688-A295-AFCACF810833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F32BCC5-D8C9-4A40-BA36-F1B8C41E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3B1C-0C3A-4E21-A300-8B7F4C7A3109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A2074B3B-88AD-4D8F-8C19-908FD1FD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C55E6748-2A96-4662-B893-E9FBEF55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B5BE-7079-4DBC-B1E7-30AACFF381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56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CE4DB18-16A8-45C7-B41A-A3FD6F6AB9AB}"/>
              </a:ext>
            </a:extLst>
          </p:cNvPr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9AAD295C-738E-4BE0-93B4-280C1678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EADF-34DD-4EC4-AEAE-8AF1B1AAB0A9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A6BD1742-0BAC-405A-A49B-31B339BB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AEDA5F70-8B4F-437A-84AB-9288F3A6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6FDE-307D-4607-BCE7-E0D396E9FD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73BADFB-1906-45AE-B4C6-AD113947E977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id="{EB7585EB-EC9B-406A-8ABC-BE43262E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F3DB0-CEB7-498D-99E5-A01E163B24CD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7343FED5-E210-4DC0-A81F-32257776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id="{4DCFEAB0-B6FD-441A-AF9B-FFA7C0CE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2761-C6F4-477F-B406-7641162071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56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7D16C97-3527-43AE-9BF8-37C9E3CF6E5A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6">
            <a:extLst>
              <a:ext uri="{FF2B5EF4-FFF2-40B4-BE49-F238E27FC236}">
                <a16:creationId xmlns:a16="http://schemas.microsoft.com/office/drawing/2014/main" id="{C42BF516-A68D-4555-92EF-30ADBB4F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FF31-50D4-4843-A3AC-58153BD0D692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9" name="頁尾版面配置區 7">
            <a:extLst>
              <a:ext uri="{FF2B5EF4-FFF2-40B4-BE49-F238E27FC236}">
                <a16:creationId xmlns:a16="http://schemas.microsoft.com/office/drawing/2014/main" id="{36A8952D-5D12-48C3-A70B-7D00A774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8">
            <a:extLst>
              <a:ext uri="{FF2B5EF4-FFF2-40B4-BE49-F238E27FC236}">
                <a16:creationId xmlns:a16="http://schemas.microsoft.com/office/drawing/2014/main" id="{5270F623-4DC4-49FB-8432-FEE00147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7D58-3837-4B70-844F-35CCB52FA8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00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86B3A7B-31C5-4814-B1FD-BDF085FFA361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2">
            <a:extLst>
              <a:ext uri="{FF2B5EF4-FFF2-40B4-BE49-F238E27FC236}">
                <a16:creationId xmlns:a16="http://schemas.microsoft.com/office/drawing/2014/main" id="{E195513D-8E98-4FFB-9C53-F4FBD999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07A8-9525-4760-B05D-DA74984F35B6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7EF6C321-DA18-48B2-885F-3D9960A7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89CE85FA-D233-4D01-88C9-549D8CCE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00AB4-88E6-488A-B72A-2237150D1A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6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E0CDE32-93AA-493C-B652-0002FBCD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3EC30-6D95-49E4-9BEE-174D977F892D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3691635-A1A0-4FFC-8CEF-D198A0CC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AB360A9-2934-4E82-8F49-C24ABAB7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C5BD-F487-4F42-8752-8DBB089ABA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27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11D242F-724A-4F87-85DB-0953F188537F}"/>
              </a:ext>
            </a:extLst>
          </p:cNvPr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id="{3EC6BEE1-FDD6-42C0-B8F2-0DAF3D65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FCE90-8DD2-4E2B-9941-A83582D87AC6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CFB03700-0450-4778-B0E5-0F56DE9A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id="{D5612EE7-104D-465E-9977-292BFE5E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46B9-2217-4AE6-B983-0D666525D3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10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2422A31-AC58-4A3C-ADAE-CE8610D74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EEAB4-EE21-4901-A89E-B86DBC5B5772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34195FC-46B0-42FF-8518-10BB13B3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1056BA-99A5-4153-B4DD-41129648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1AFD-6068-42D8-B8EC-E56F673ECF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38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A36116E-1078-4637-843F-D58FDA5181A3}"/>
              </a:ext>
            </a:extLst>
          </p:cNvPr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027" name="標題版面配置區 1">
            <a:extLst>
              <a:ext uri="{FF2B5EF4-FFF2-40B4-BE49-F238E27FC236}">
                <a16:creationId xmlns:a16="http://schemas.microsoft.com/office/drawing/2014/main" id="{7960A5B9-E630-4661-86E6-0D1EDCE0DF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8" name="文字版面配置區 2">
            <a:extLst>
              <a:ext uri="{FF2B5EF4-FFF2-40B4-BE49-F238E27FC236}">
                <a16:creationId xmlns:a16="http://schemas.microsoft.com/office/drawing/2014/main" id="{AB36F73B-486C-4896-B594-F9FF10EA9D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56F95E-C5AB-4D18-87D0-53D6369EE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59B673-BF4F-4A84-9F2A-CD3CC963AFD8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AE3D8A-9F76-40EA-BAAF-8DA16AC2C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C08D49-841C-4887-B853-D1388554E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100">
                <a:solidFill>
                  <a:srgbClr val="636363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93501D73-2C56-49AF-B459-00EB54E15D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34C9C18-2FA2-4AEC-8FE9-B2690A9F567A}"/>
              </a:ext>
            </a:extLst>
          </p:cNvPr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cchen.im.ncnu.edu.tw/www2011/lab/border-style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recss3.net/doraemon/doraemon_css3.htm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w3schools.com/cssref/css3_pr_border-image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schools.com/cssref/css3_pr_box-shadow.as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cchen.im.ncnu.edu.tw/www2011/lab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3schools.com/cssref/tryit.asp?filename=trycss3_box-sizi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2CF230C-C49F-483C-AA4C-DE8F69A33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zh-TW" altLang="en-US"/>
              <a:t>方框的</a:t>
            </a:r>
            <a:r>
              <a:rPr lang="en-US" altLang="zh-TW"/>
              <a:t>CSS</a:t>
            </a:r>
            <a:r>
              <a:rPr lang="zh-TW" altLang="en-US"/>
              <a:t>樣式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0E5F25B1-B98B-4DAF-80AC-C3F4BE332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>
            <a:extLst>
              <a:ext uri="{FF2B5EF4-FFF2-40B4-BE49-F238E27FC236}">
                <a16:creationId xmlns:a16="http://schemas.microsoft.com/office/drawing/2014/main" id="{6F43CF48-9AE8-4997-95EB-FE9FEE60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垂直間距之塌陷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04BEC02C-F52D-4402-BCA2-F548666C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500"/>
            <a:ext cx="64754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4F832D1-9994-418C-A9EC-A6D89F28856C}"/>
              </a:ext>
            </a:extLst>
          </p:cNvPr>
          <p:cNvSpPr/>
          <p:nvPr/>
        </p:nvSpPr>
        <p:spPr>
          <a:xfrm>
            <a:off x="6499188" y="1814248"/>
            <a:ext cx="2586941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h1 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font-size:18pt;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margin:</a:t>
            </a:r>
            <a:r>
              <a:rPr kumimoji="0" lang="en-US" altLang="zh-TW" b="1" dirty="0">
                <a:solidFill>
                  <a:srgbClr val="FF0000"/>
                </a:solidFill>
                <a:latin typeface="+mn-lt"/>
                <a:ea typeface="+mn-ea"/>
              </a:rPr>
              <a:t>40px</a:t>
            </a:r>
            <a:r>
              <a:rPr kumimoji="0" lang="en-US" altLang="zh-TW" dirty="0">
                <a:latin typeface="+mn-lt"/>
                <a:ea typeface="+mn-ea"/>
              </a:rPr>
              <a:t> 10px;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border:5px double #630;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padding:3px;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background-color: #cfc;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}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h2 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font-size:14pt;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margin:</a:t>
            </a:r>
            <a:r>
              <a:rPr kumimoji="0" lang="en-US" altLang="zh-TW" b="1" dirty="0">
                <a:solidFill>
                  <a:srgbClr val="FF0000"/>
                </a:solidFill>
                <a:latin typeface="+mn-lt"/>
                <a:ea typeface="+mn-ea"/>
              </a:rPr>
              <a:t>15px</a:t>
            </a:r>
            <a:r>
              <a:rPr kumimoji="0" lang="en-US" altLang="zh-TW" dirty="0">
                <a:latin typeface="+mn-lt"/>
                <a:ea typeface="+mn-ea"/>
              </a:rPr>
              <a:t> 10px;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padding:3px 5px;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background-color: black;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color: white;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}</a:t>
            </a:r>
            <a:endParaRPr kumimoji="0" lang="zh-TW" altLang="en-US" dirty="0">
              <a:latin typeface="+mn-lt"/>
              <a:ea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75E203D-8B2A-4549-BD11-091B5531D854}"/>
              </a:ext>
            </a:extLst>
          </p:cNvPr>
          <p:cNvSpPr/>
          <p:nvPr/>
        </p:nvSpPr>
        <p:spPr>
          <a:xfrm>
            <a:off x="34925" y="2303463"/>
            <a:ext cx="6376988" cy="16319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947F282-BB3D-4361-B6A5-728C1C94B8DF}"/>
              </a:ext>
            </a:extLst>
          </p:cNvPr>
          <p:cNvSpPr/>
          <p:nvPr/>
        </p:nvSpPr>
        <p:spPr>
          <a:xfrm>
            <a:off x="34925" y="3773488"/>
            <a:ext cx="6376988" cy="741362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561" name="文字方塊 6">
            <a:extLst>
              <a:ext uri="{FF2B5EF4-FFF2-40B4-BE49-F238E27FC236}">
                <a16:creationId xmlns:a16="http://schemas.microsoft.com/office/drawing/2014/main" id="{8F105A4B-94ED-43EA-9FD0-200297DBD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1423988"/>
            <a:ext cx="1608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000"/>
              <a:t>marginc.html</a:t>
            </a:r>
            <a:endParaRPr kumimoji="0" lang="zh-TW" altLang="en-US" sz="2000"/>
          </a:p>
        </p:txBody>
      </p:sp>
      <p:sp>
        <p:nvSpPr>
          <p:cNvPr id="23562" name="矩形 7">
            <a:extLst>
              <a:ext uri="{FF2B5EF4-FFF2-40B4-BE49-F238E27FC236}">
                <a16:creationId xmlns:a16="http://schemas.microsoft.com/office/drawing/2014/main" id="{536B5B09-FD77-4E7B-83ED-B9DB8CD8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5734050"/>
            <a:ext cx="2859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&lt;h1&gt;</a:t>
            </a:r>
            <a:r>
              <a:rPr kumimoji="0" lang="zh-TW" altLang="en-US" sz="1800"/>
              <a:t>景點簡介</a:t>
            </a:r>
            <a:r>
              <a:rPr kumimoji="0" lang="en-US" altLang="zh-TW" sz="1800"/>
              <a:t>&lt;/h1&gt;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&lt;h2&gt;</a:t>
            </a:r>
            <a:r>
              <a:rPr kumimoji="0" lang="zh-TW" altLang="en-US" sz="1800"/>
              <a:t>中路坑溼地</a:t>
            </a:r>
            <a:r>
              <a:rPr kumimoji="0" lang="en-US" altLang="zh-TW" sz="1800"/>
              <a:t>&lt;/h2&gt;</a:t>
            </a:r>
            <a:endParaRPr kumimoji="0" lang="zh-TW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5C8C5D5C-0EE1-427D-A8D4-1D84476FC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border (</a:t>
            </a:r>
            <a:r>
              <a:rPr lang="zh-TW" altLang="en-US"/>
              <a:t>邊框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2FB395D0-3AE9-4CEF-AC16-2A99D43CE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400"/>
              <a:t>border-width (</a:t>
            </a:r>
            <a:r>
              <a:rPr lang="zh-TW" altLang="en-US" sz="2400"/>
              <a:t>邊框厚度</a:t>
            </a:r>
            <a:r>
              <a:rPr lang="en-US" altLang="zh-TW" sz="2400"/>
              <a:t>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/>
              <a:t>border-top-width, border-right-width, border-bottom-width, border-left-width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400"/>
              <a:t>border-color</a:t>
            </a:r>
            <a:r>
              <a:rPr lang="zh-TW" altLang="en-US" sz="2400"/>
              <a:t> </a:t>
            </a:r>
            <a:r>
              <a:rPr lang="en-US" altLang="zh-TW" sz="2400"/>
              <a:t>(</a:t>
            </a:r>
            <a:r>
              <a:rPr lang="zh-TW" altLang="en-US" sz="2400"/>
              <a:t>邊框顏色</a:t>
            </a:r>
            <a:r>
              <a:rPr lang="en-US" altLang="zh-TW" sz="2400"/>
              <a:t>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/>
              <a:t>border-top-color, border-right-color, border-bottom-color, border-left-color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400"/>
              <a:t>border-style (</a:t>
            </a:r>
            <a:r>
              <a:rPr lang="zh-TW" altLang="en-US" sz="2400"/>
              <a:t>邊框樣式</a:t>
            </a:r>
            <a:r>
              <a:rPr lang="en-US" altLang="zh-TW" sz="2400"/>
              <a:t>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/>
              <a:t>border-top-style, border-right-style, border-bottom-style, border-left-style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400"/>
              <a:t>border</a:t>
            </a:r>
            <a:r>
              <a:rPr lang="zh-TW" altLang="en-US" sz="2400"/>
              <a:t> </a:t>
            </a:r>
            <a:r>
              <a:rPr lang="en-US" altLang="zh-TW" sz="2400"/>
              <a:t>(</a:t>
            </a:r>
            <a:r>
              <a:rPr lang="zh-TW" altLang="en-US" sz="2400"/>
              <a:t>厚度 樣式 顏色 同時設定</a:t>
            </a:r>
            <a:r>
              <a:rPr lang="en-US" altLang="zh-TW" sz="2400"/>
              <a:t>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/>
              <a:t>border-top, border-right, border-bottom, border-left</a:t>
            </a:r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2">
            <a:extLst>
              <a:ext uri="{FF2B5EF4-FFF2-40B4-BE49-F238E27FC236}">
                <a16:creationId xmlns:a16="http://schemas.microsoft.com/office/drawing/2014/main" id="{7D61CA93-B1D9-4C30-9245-41CCB641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border-width (</a:t>
            </a:r>
            <a:r>
              <a:rPr lang="zh-TW" altLang="en-US"/>
              <a:t>邊框厚度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25603" name="內容版面配置區 3">
            <a:extLst>
              <a:ext uri="{FF2B5EF4-FFF2-40B4-BE49-F238E27FC236}">
                <a16:creationId xmlns:a16="http://schemas.microsoft.com/office/drawing/2014/main" id="{71E35C5D-4D20-4E9A-99F2-6D78A9198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z="2800"/>
              <a:t>border-width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z="2800"/>
              <a:t>border-top-width, border-right-width, border-bottom-width, border-left-width</a:t>
            </a:r>
            <a:endParaRPr lang="zh-TW" altLang="en-US" sz="2800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155363A4-E1C4-4351-8070-D50B9667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4518025"/>
            <a:ext cx="5794375" cy="20875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E607F2A-BCD3-4D38-A5B2-320DBB091F9D}"/>
              </a:ext>
            </a:extLst>
          </p:cNvPr>
          <p:cNvSpPr/>
          <p:nvPr/>
        </p:nvSpPr>
        <p:spPr>
          <a:xfrm>
            <a:off x="4936602" y="3082687"/>
            <a:ext cx="2841585" cy="1323439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+mn-lt"/>
                <a:ea typeface="+mn-ea"/>
              </a:rPr>
              <a:t>border-width: 1px;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+mn-lt"/>
                <a:ea typeface="+mn-ea"/>
              </a:rPr>
              <a:t>border-left-width: 10px;</a:t>
            </a:r>
            <a:br>
              <a:rPr kumimoji="0" lang="en-US" altLang="zh-TW" sz="2000" dirty="0">
                <a:latin typeface="+mn-lt"/>
                <a:ea typeface="+mn-ea"/>
              </a:rPr>
            </a:br>
            <a:r>
              <a:rPr kumimoji="0" lang="en-US" altLang="zh-TW" sz="2000" dirty="0">
                <a:latin typeface="+mn-lt"/>
                <a:ea typeface="+mn-ea"/>
              </a:rPr>
              <a:t>border-color: orange;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+mn-lt"/>
                <a:ea typeface="+mn-ea"/>
              </a:rPr>
              <a:t>border-style: solid;</a:t>
            </a:r>
            <a:endParaRPr kumimoji="0" lang="zh-TW" altLang="en-US" sz="2000" dirty="0">
              <a:latin typeface="+mn-lt"/>
              <a:ea typeface="+mn-ea"/>
            </a:endParaRPr>
          </a:p>
        </p:txBody>
      </p:sp>
      <p:sp>
        <p:nvSpPr>
          <p:cNvPr id="25608" name="文字方塊 7">
            <a:extLst>
              <a:ext uri="{FF2B5EF4-FFF2-40B4-BE49-F238E27FC236}">
                <a16:creationId xmlns:a16="http://schemas.microsoft.com/office/drawing/2014/main" id="{D298FD5F-7D82-494C-A75C-C0A62CDA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449638"/>
            <a:ext cx="418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r>
              <a:rPr kumimoji="0" lang="en-US" altLang="zh-TW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kumimoji="0"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r>
              <a:rPr kumimoji="0" lang="en-US" altLang="zh-TW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kumimoji="0"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kumimoji="0" lang="en-US" altLang="zh-TW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| &lt;length&gt;</a:t>
            </a:r>
            <a:endParaRPr kumimoji="0" lang="zh-TW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>
            <a:extLst>
              <a:ext uri="{FF2B5EF4-FFF2-40B4-BE49-F238E27FC236}">
                <a16:creationId xmlns:a16="http://schemas.microsoft.com/office/drawing/2014/main" id="{2E417ABD-8A41-4CB3-9D07-DA121B49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border-color</a:t>
            </a:r>
            <a:r>
              <a:rPr lang="zh-TW" altLang="en-US"/>
              <a:t> </a:t>
            </a:r>
            <a:r>
              <a:rPr lang="en-US" altLang="zh-TW"/>
              <a:t>(</a:t>
            </a:r>
            <a:r>
              <a:rPr lang="zh-TW" altLang="en-US"/>
              <a:t>邊框顏色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26627" name="內容版面配置區 2">
            <a:extLst>
              <a:ext uri="{FF2B5EF4-FFF2-40B4-BE49-F238E27FC236}">
                <a16:creationId xmlns:a16="http://schemas.microsoft.com/office/drawing/2014/main" id="{232C0E1D-6F6B-4F28-9558-0458892EB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800"/>
              <a:t>border-color</a:t>
            </a:r>
            <a:endParaRPr lang="en-US" altLang="zh-TW" sz="2400"/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600"/>
              <a:t>border-top-color, border-right-color, border-bottom-color, border-left-color</a:t>
            </a:r>
          </a:p>
          <a:p>
            <a:pPr eaLnBrk="1" hangingPunct="1"/>
            <a:endParaRPr lang="zh-TW" altLang="en-US"/>
          </a:p>
        </p:txBody>
      </p:sp>
      <p:sp>
        <p:nvSpPr>
          <p:cNvPr id="26628" name="矩形 3">
            <a:extLst>
              <a:ext uri="{FF2B5EF4-FFF2-40B4-BE49-F238E27FC236}">
                <a16:creationId xmlns:a16="http://schemas.microsoft.com/office/drawing/2014/main" id="{065A34B0-231A-49F1-BE30-C402ABD1B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3730625"/>
            <a:ext cx="7019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/>
              <a:t>border-color: red #00FF00 #00F rgb(128,0,128);</a:t>
            </a:r>
            <a:endParaRPr kumimoji="0" lang="zh-TW" altLang="en-US" sz="2400"/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49A6431D-0D9F-4631-ADE0-9352A7431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4422775"/>
            <a:ext cx="36877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>
            <a:extLst>
              <a:ext uri="{FF2B5EF4-FFF2-40B4-BE49-F238E27FC236}">
                <a16:creationId xmlns:a16="http://schemas.microsoft.com/office/drawing/2014/main" id="{3144F921-AB78-41BE-87D9-CAE1943A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border-style (</a:t>
            </a:r>
            <a:r>
              <a:rPr lang="zh-TW" altLang="en-US"/>
              <a:t>邊框樣式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E7FC4E-0AE2-4169-961B-6C52F3FF5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309688"/>
            <a:ext cx="8361363" cy="4686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b="1" dirty="0"/>
              <a:t>border-style: solid;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solid | double | dashed | dotted | groove | ridge | inset | outset | none | hidden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10CD800D-1CB0-4361-A3F8-326EC757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2787650"/>
            <a:ext cx="69818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矩形 1">
            <a:extLst>
              <a:ext uri="{FF2B5EF4-FFF2-40B4-BE49-F238E27FC236}">
                <a16:creationId xmlns:a16="http://schemas.microsoft.com/office/drawing/2014/main" id="{877CC23E-6E71-450D-8CEF-C49F98DA6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50" y="6015038"/>
            <a:ext cx="711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hlinkClick r:id="rId3"/>
              </a:rPr>
              <a:t>https://ycchen.im.ncnu.edu.tw/www2011/lab/border-style.html</a:t>
            </a:r>
            <a:endParaRPr lang="en-US" altLang="zh-TW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4">
            <a:extLst>
              <a:ext uri="{FF2B5EF4-FFF2-40B4-BE49-F238E27FC236}">
                <a16:creationId xmlns:a16="http://schemas.microsoft.com/office/drawing/2014/main" id="{90100F18-CD71-4EFE-96E6-33825F8F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example</a:t>
            </a:r>
            <a:endParaRPr lang="zh-TW" altLang="en-US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D6C2DCAD-0D1B-4BE5-BBE4-3DEFBF68D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862263"/>
            <a:ext cx="75819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矩形 5">
            <a:extLst>
              <a:ext uri="{FF2B5EF4-FFF2-40B4-BE49-F238E27FC236}">
                <a16:creationId xmlns:a16="http://schemas.microsoft.com/office/drawing/2014/main" id="{F634BB67-75BC-4FBB-A7B0-B4F1833DA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4459288"/>
            <a:ext cx="279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000"/>
              <a:t>border-left-style: double;</a:t>
            </a:r>
            <a:endParaRPr kumimoji="0" lang="zh-TW" altLang="en-US" sz="2000"/>
          </a:p>
        </p:txBody>
      </p:sp>
      <p:sp>
        <p:nvSpPr>
          <p:cNvPr id="28677" name="矩形 6">
            <a:extLst>
              <a:ext uri="{FF2B5EF4-FFF2-40B4-BE49-F238E27FC236}">
                <a16:creationId xmlns:a16="http://schemas.microsoft.com/office/drawing/2014/main" id="{202D224B-5EA7-41A8-BB25-C88D0768A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8" y="2006600"/>
            <a:ext cx="299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000"/>
              <a:t>border-style: outset  none;</a:t>
            </a:r>
            <a:endParaRPr kumimoji="0" lang="zh-TW" altLang="en-US" sz="2000"/>
          </a:p>
        </p:txBody>
      </p:sp>
      <p:sp>
        <p:nvSpPr>
          <p:cNvPr id="28678" name="矩形 7">
            <a:extLst>
              <a:ext uri="{FF2B5EF4-FFF2-40B4-BE49-F238E27FC236}">
                <a16:creationId xmlns:a16="http://schemas.microsoft.com/office/drawing/2014/main" id="{DA29EB28-43E6-48A9-8E1E-A743B2BDB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4540250"/>
            <a:ext cx="339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000"/>
              <a:t>border-style: none ridge none;</a:t>
            </a:r>
            <a:endParaRPr kumimoji="0" lang="zh-TW" altLang="en-US" sz="2000"/>
          </a:p>
        </p:txBody>
      </p:sp>
      <p:sp>
        <p:nvSpPr>
          <p:cNvPr id="28679" name="矩形 8">
            <a:extLst>
              <a:ext uri="{FF2B5EF4-FFF2-40B4-BE49-F238E27FC236}">
                <a16:creationId xmlns:a16="http://schemas.microsoft.com/office/drawing/2014/main" id="{153B77E1-F4AB-4A63-8FD2-A6F0B0742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06600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it-IT" altLang="zh-TW" sz="2000"/>
              <a:t>border-style: solid  none none solid;</a:t>
            </a:r>
            <a:endParaRPr kumimoji="0" lang="zh-TW" altLang="en-US" sz="200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46638484-43BA-4660-8AAD-13D4287A4E69}"/>
              </a:ext>
            </a:extLst>
          </p:cNvPr>
          <p:cNvCxnSpPr/>
          <p:nvPr/>
        </p:nvCxnSpPr>
        <p:spPr>
          <a:xfrm rot="5400000">
            <a:off x="1394619" y="2575719"/>
            <a:ext cx="450850" cy="27781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63CA9659-B67A-4E8F-8A4A-2526B6DB1F17}"/>
              </a:ext>
            </a:extLst>
          </p:cNvPr>
          <p:cNvCxnSpPr/>
          <p:nvPr/>
        </p:nvCxnSpPr>
        <p:spPr>
          <a:xfrm rot="5400000">
            <a:off x="5399882" y="2540793"/>
            <a:ext cx="450850" cy="27781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E229BBC-D076-4392-B409-152A562BA0FF}"/>
              </a:ext>
            </a:extLst>
          </p:cNvPr>
          <p:cNvCxnSpPr/>
          <p:nvPr/>
        </p:nvCxnSpPr>
        <p:spPr>
          <a:xfrm rot="5400000">
            <a:off x="2899569" y="4091782"/>
            <a:ext cx="450850" cy="277812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847B3E76-F255-40F5-91A7-CAFB5E99569E}"/>
              </a:ext>
            </a:extLst>
          </p:cNvPr>
          <p:cNvCxnSpPr/>
          <p:nvPr/>
        </p:nvCxnSpPr>
        <p:spPr>
          <a:xfrm rot="5400000">
            <a:off x="7008019" y="4010819"/>
            <a:ext cx="450850" cy="277812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2">
            <a:extLst>
              <a:ext uri="{FF2B5EF4-FFF2-40B4-BE49-F238E27FC236}">
                <a16:creationId xmlns:a16="http://schemas.microsoft.com/office/drawing/2014/main" id="{BD937547-EFB6-49DC-B5C3-835489DE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/>
              <a:t>border</a:t>
            </a:r>
            <a:r>
              <a:rPr lang="zh-TW" altLang="en-US" sz="4000"/>
              <a:t>厚度 樣式 顏色 同時設定</a:t>
            </a:r>
          </a:p>
        </p:txBody>
      </p:sp>
      <p:sp>
        <p:nvSpPr>
          <p:cNvPr id="29699" name="內容版面配置區 3">
            <a:extLst>
              <a:ext uri="{FF2B5EF4-FFF2-40B4-BE49-F238E27FC236}">
                <a16:creationId xmlns:a16="http://schemas.microsoft.com/office/drawing/2014/main" id="{E10A0508-569A-4083-B365-2A7F0AF5E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border: </a:t>
            </a:r>
            <a:r>
              <a:rPr lang="en-US" altLang="zh-TW" i="1">
                <a:latin typeface="Times New Roman" panose="02020603050405020304" pitchFamily="18" charset="0"/>
                <a:cs typeface="Times New Roman" panose="02020603050405020304" pitchFamily="18" charset="0"/>
              </a:rPr>
              <a:t>width style color</a:t>
            </a:r>
          </a:p>
          <a:p>
            <a:pPr eaLnBrk="1" hangingPunct="1"/>
            <a:r>
              <a:rPr lang="en-US" altLang="zh-TW"/>
              <a:t>border-left: </a:t>
            </a:r>
            <a:r>
              <a:rPr lang="en-US" altLang="zh-TW" i="1">
                <a:latin typeface="Times New Roman" panose="02020603050405020304" pitchFamily="18" charset="0"/>
                <a:cs typeface="Times New Roman" panose="02020603050405020304" pitchFamily="18" charset="0"/>
              </a:rPr>
              <a:t>width style color</a:t>
            </a:r>
            <a:endParaRPr lang="en-US" altLang="zh-TW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zh-TW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TW" sz="2800"/>
              <a:t>border: 1px solid orange;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TW" sz="2800"/>
              <a:t>border-left: 10px solid orange;</a:t>
            </a:r>
            <a:endParaRPr lang="zh-TW" alt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>
            <a:extLst>
              <a:ext uri="{FF2B5EF4-FFF2-40B4-BE49-F238E27FC236}">
                <a16:creationId xmlns:a16="http://schemas.microsoft.com/office/drawing/2014/main" id="{96D4D6DE-E06B-4B07-BB3D-78467B10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76213"/>
            <a:ext cx="8229600" cy="1017587"/>
          </a:xfrm>
        </p:spPr>
        <p:txBody>
          <a:bodyPr/>
          <a:lstStyle/>
          <a:p>
            <a:pPr eaLnBrk="1" hangingPunct="1"/>
            <a:r>
              <a:rPr lang="en-US" altLang="zh-TW"/>
              <a:t>border-radius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565CA6-1F64-4C2A-89BE-0E3068B66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8" y="1909763"/>
            <a:ext cx="8809037" cy="42576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/>
              <a:t>border-radius</a:t>
            </a:r>
          </a:p>
          <a:p>
            <a:pPr marL="457200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zh-TW" sz="2400" dirty="0"/>
              <a:t>border-radius: 100px 40px 150px 0px;</a:t>
            </a:r>
          </a:p>
          <a:p>
            <a:pPr marL="457200" lvl="1" indent="0" eaLnBrk="1" hangingPunct="1">
              <a:buFont typeface="Wingdings 2" panose="05020102010507070707" pitchFamily="18" charset="2"/>
              <a:buNone/>
              <a:defRPr/>
            </a:pPr>
            <a:r>
              <a:rPr lang="sv-SE" altLang="zh-TW" sz="2400" dirty="0"/>
              <a:t>border-radius: 100px 40px 150px 20px / 60px 30px;</a:t>
            </a:r>
          </a:p>
          <a:p>
            <a:pPr marL="457200" lvl="1" indent="0" eaLnBrk="1" hangingPunct="1">
              <a:buFont typeface="Wingdings 2" panose="05020102010507070707" pitchFamily="18" charset="2"/>
              <a:buNone/>
              <a:defRPr/>
            </a:pPr>
            <a:r>
              <a:rPr lang="sv-SE" altLang="zh-TW" sz="2400" dirty="0"/>
              <a:t>border-radius: 50%</a:t>
            </a:r>
          </a:p>
          <a:p>
            <a:pPr eaLnBrk="1" hangingPunct="1">
              <a:defRPr/>
            </a:pPr>
            <a:r>
              <a:rPr lang="en-US" altLang="zh-TW" sz="2800" b="1" dirty="0"/>
              <a:t>border-</a:t>
            </a:r>
            <a:r>
              <a:rPr lang="en-US" altLang="zh-TW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altLang="zh-TW" sz="2800" b="1" dirty="0"/>
              <a:t>-</a:t>
            </a:r>
            <a:r>
              <a:rPr lang="en-US" altLang="zh-TW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altLang="zh-TW" sz="2800" b="1" dirty="0"/>
              <a:t>-radius</a:t>
            </a:r>
          </a:p>
          <a:p>
            <a:pPr lvl="1" eaLnBrk="1" hangingPunct="1">
              <a:defRPr/>
            </a:pPr>
            <a:r>
              <a:rPr lang="en-US" altLang="zh-TW" sz="2400" dirty="0"/>
              <a:t>border-top-left-radius</a:t>
            </a:r>
          </a:p>
          <a:p>
            <a:pPr lvl="1" eaLnBrk="1" hangingPunct="1">
              <a:defRPr/>
            </a:pPr>
            <a:r>
              <a:rPr lang="en-US" altLang="zh-TW" sz="2400" dirty="0"/>
              <a:t>border-top-right-radius</a:t>
            </a:r>
          </a:p>
          <a:p>
            <a:pPr lvl="1" eaLnBrk="1" hangingPunct="1">
              <a:defRPr/>
            </a:pPr>
            <a:r>
              <a:rPr lang="en-US" altLang="zh-TW" sz="2400" dirty="0"/>
              <a:t>border-bottom-right-radius</a:t>
            </a:r>
          </a:p>
          <a:p>
            <a:pPr lvl="1" eaLnBrk="1" hangingPunct="1">
              <a:defRPr/>
            </a:pPr>
            <a:r>
              <a:rPr lang="en-US" altLang="zh-TW" sz="2400" dirty="0"/>
              <a:t>border-bottom-left-radius</a:t>
            </a:r>
            <a:endParaRPr lang="zh-TW" altLang="en-US" sz="2400" dirty="0"/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7B1EB184-A061-415A-89EB-1B7E43E2D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058988"/>
            <a:ext cx="16065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群組 4">
            <a:extLst>
              <a:ext uri="{FF2B5EF4-FFF2-40B4-BE49-F238E27FC236}">
                <a16:creationId xmlns:a16="http://schemas.microsoft.com/office/drawing/2014/main" id="{E498BEAF-5D58-40CD-9B12-99CD1463FB42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30250"/>
            <a:ext cx="1687513" cy="1017588"/>
            <a:chOff x="6877627" y="639042"/>
            <a:chExt cx="1686936" cy="1017442"/>
          </a:xfrm>
        </p:grpSpPr>
        <p:pic>
          <p:nvPicPr>
            <p:cNvPr id="30732" name="Picture 4">
              <a:extLst>
                <a:ext uri="{FF2B5EF4-FFF2-40B4-BE49-F238E27FC236}">
                  <a16:creationId xmlns:a16="http://schemas.microsoft.com/office/drawing/2014/main" id="{44F00833-83C0-4A82-9B94-FDDAF5FEC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627" y="639042"/>
              <a:ext cx="1686936" cy="10174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33174E66-171B-4CBE-A23E-4EC29AE0F2EA}"/>
                </a:ext>
              </a:extLst>
            </p:cNvPr>
            <p:cNvCxnSpPr/>
            <p:nvPr/>
          </p:nvCxnSpPr>
          <p:spPr bwMode="auto">
            <a:xfrm>
              <a:off x="6961736" y="791420"/>
              <a:ext cx="1044218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D5C490D1-3C66-4859-80D8-05ED636BD902}"/>
                </a:ext>
              </a:extLst>
            </p:cNvPr>
            <p:cNvCxnSpPr/>
            <p:nvPr/>
          </p:nvCxnSpPr>
          <p:spPr bwMode="auto">
            <a:xfrm>
              <a:off x="6980780" y="778722"/>
              <a:ext cx="0" cy="582529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6" name="矩形 20">
            <a:extLst>
              <a:ext uri="{FF2B5EF4-FFF2-40B4-BE49-F238E27FC236}">
                <a16:creationId xmlns:a16="http://schemas.microsoft.com/office/drawing/2014/main" id="{B13D619B-BDC4-411D-A15C-3B7C664F6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1279525"/>
            <a:ext cx="6405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>
                <a:latin typeface="Arial" panose="020B0604020202020204" pitchFamily="34" charset="0"/>
              </a:rPr>
              <a:t>border-top-left-radius: </a:t>
            </a:r>
            <a:r>
              <a:rPr lang="en-US" altLang="zh-TW" b="1">
                <a:solidFill>
                  <a:srgbClr val="FF0000"/>
                </a:solidFill>
                <a:latin typeface="Arial" panose="020B0604020202020204" pitchFamily="34" charset="0"/>
              </a:rPr>
              <a:t>90px</a:t>
            </a:r>
            <a:r>
              <a:rPr lang="en-US" altLang="zh-TW" b="1">
                <a:latin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00B050"/>
                </a:solidFill>
                <a:latin typeface="Arial" panose="020B0604020202020204" pitchFamily="34" charset="0"/>
              </a:rPr>
              <a:t>50px</a:t>
            </a:r>
            <a:r>
              <a:rPr lang="en-US" altLang="zh-TW" b="1">
                <a:latin typeface="Arial" panose="020B0604020202020204" pitchFamily="34" charset="0"/>
              </a:rPr>
              <a:t>;</a:t>
            </a:r>
          </a:p>
        </p:txBody>
      </p:sp>
      <p:pic>
        <p:nvPicPr>
          <p:cNvPr id="30727" name="Picture 5">
            <a:extLst>
              <a:ext uri="{FF2B5EF4-FFF2-40B4-BE49-F238E27FC236}">
                <a16:creationId xmlns:a16="http://schemas.microsoft.com/office/drawing/2014/main" id="{5C2A7B81-9642-41BB-97EE-DEAD0AAB5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279775"/>
            <a:ext cx="143986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6">
            <a:extLst>
              <a:ext uri="{FF2B5EF4-FFF2-40B4-BE49-F238E27FC236}">
                <a16:creationId xmlns:a16="http://schemas.microsoft.com/office/drawing/2014/main" id="{CC6EDF46-DA00-41EB-97AB-56A32981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338513"/>
            <a:ext cx="92233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矩形 1">
            <a:extLst>
              <a:ext uri="{FF2B5EF4-FFF2-40B4-BE49-F238E27FC236}">
                <a16:creationId xmlns:a16="http://schemas.microsoft.com/office/drawing/2014/main" id="{5527332D-EBE8-450F-857F-E9BA4FCD4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289675"/>
            <a:ext cx="6991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6"/>
              </a:rPr>
              <a:t>Doraemon: </a:t>
            </a:r>
            <a:r>
              <a:rPr lang="zh-TW" altLang="en-US" sz="1800">
                <a:latin typeface="Arial" panose="020B0604020202020204" pitchFamily="34" charset="0"/>
                <a:hlinkClick r:id="rId6"/>
              </a:rPr>
              <a:t>https://purecss3.net/doraemon/doraemon_css3.html</a:t>
            </a:r>
            <a:endParaRPr lang="en-US" altLang="zh-TW" sz="1800">
              <a:latin typeface="Arial" panose="020B0604020202020204" pitchFamily="34" charset="0"/>
            </a:endParaRPr>
          </a:p>
        </p:txBody>
      </p:sp>
      <p:pic>
        <p:nvPicPr>
          <p:cNvPr id="30730" name="Picture 14" descr="https://o.aolcdn.com/images/dar/5845cadfecd996e0372f/9ef212b74fe473eeda892511c1287e7192a80cc9/aHR0cDovL3d3dy5ibG9nY2RuLmNvbS9jaGluZXNlLmVuZ2FkZ2V0LmNvbS9tZWRpYS8yMDEwLzA1L2RvcmFlbW9uY3NzMzAwMy5wbmc=">
            <a:extLst>
              <a:ext uri="{FF2B5EF4-FFF2-40B4-BE49-F238E27FC236}">
                <a16:creationId xmlns:a16="http://schemas.microsoft.com/office/drawing/2014/main" id="{86855612-A7EE-4169-B0A5-BBF6AC3B8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4740275"/>
            <a:ext cx="33845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A205EAD-93B9-4312-AD6B-F215E9DC4DB3}"/>
              </a:ext>
            </a:extLst>
          </p:cNvPr>
          <p:cNvSpPr/>
          <p:nvPr/>
        </p:nvSpPr>
        <p:spPr>
          <a:xfrm>
            <a:off x="4562475" y="5976938"/>
            <a:ext cx="45720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050" dirty="0"/>
              <a:t>https://chinese.engadget.com/chinese-2010-05-16-doraemon-shows-you-how-well-your-browser-is-doing-css3.html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>
            <a:extLst>
              <a:ext uri="{FF2B5EF4-FFF2-40B4-BE49-F238E27FC236}">
                <a16:creationId xmlns:a16="http://schemas.microsoft.com/office/drawing/2014/main" id="{4F63FCD9-3D7D-400C-801F-3A43323DDFE3}"/>
              </a:ext>
            </a:extLst>
          </p:cNvPr>
          <p:cNvSpPr/>
          <p:nvPr/>
        </p:nvSpPr>
        <p:spPr>
          <a:xfrm>
            <a:off x="4919133" y="1490135"/>
            <a:ext cx="3835400" cy="2463800"/>
          </a:xfrm>
          <a:prstGeom prst="roundRect">
            <a:avLst>
              <a:gd name="adj" fmla="val 1128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749" name="標題 1">
            <a:extLst>
              <a:ext uri="{FF2B5EF4-FFF2-40B4-BE49-F238E27FC236}">
                <a16:creationId xmlns:a16="http://schemas.microsoft.com/office/drawing/2014/main" id="{DE08C54B-BEBD-4B8F-8121-8220A03C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border-radius</a:t>
            </a:r>
            <a:endParaRPr lang="zh-TW" altLang="en-US"/>
          </a:p>
        </p:txBody>
      </p:sp>
      <p:sp>
        <p:nvSpPr>
          <p:cNvPr id="31750" name="矩形 4">
            <a:extLst>
              <a:ext uri="{FF2B5EF4-FFF2-40B4-BE49-F238E27FC236}">
                <a16:creationId xmlns:a16="http://schemas.microsoft.com/office/drawing/2014/main" id="{3A9A283D-0528-44D6-9ABF-F910CDDCA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1500188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#d1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border-radius: 30px;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#d2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border-radius: 60px 30px;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#d3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border-radius: 60px 30px 0px;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#d4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border-radius: 60px 60px 0px 0px;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31751" name="矩形 5">
            <a:extLst>
              <a:ext uri="{FF2B5EF4-FFF2-40B4-BE49-F238E27FC236}">
                <a16:creationId xmlns:a16="http://schemas.microsoft.com/office/drawing/2014/main" id="{F5FCDABA-579E-4F18-BF75-E409672B8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722438"/>
            <a:ext cx="391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#d5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border-radius: 50% / 30px 20px;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31752" name="Picture 5">
            <a:extLst>
              <a:ext uri="{FF2B5EF4-FFF2-40B4-BE49-F238E27FC236}">
                <a16:creationId xmlns:a16="http://schemas.microsoft.com/office/drawing/2014/main" id="{D933EFC1-A3AE-4835-9106-A20AEB87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625725"/>
            <a:ext cx="1949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3" name="群組 10">
            <a:extLst>
              <a:ext uri="{FF2B5EF4-FFF2-40B4-BE49-F238E27FC236}">
                <a16:creationId xmlns:a16="http://schemas.microsoft.com/office/drawing/2014/main" id="{447ABFB7-11A2-4410-8B49-F722F8620DD7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4927600"/>
            <a:ext cx="7610475" cy="1271588"/>
            <a:chOff x="601132" y="4969934"/>
            <a:chExt cx="7609417" cy="1272115"/>
          </a:xfrm>
        </p:grpSpPr>
        <p:pic>
          <p:nvPicPr>
            <p:cNvPr id="31807" name="Picture 3">
              <a:extLst>
                <a:ext uri="{FF2B5EF4-FFF2-40B4-BE49-F238E27FC236}">
                  <a16:creationId xmlns:a16="http://schemas.microsoft.com/office/drawing/2014/main" id="{747D223C-7B17-43C1-A535-3DF818C1E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32" y="5300415"/>
              <a:ext cx="7609417" cy="94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08" name="文字方塊 7">
              <a:extLst>
                <a:ext uri="{FF2B5EF4-FFF2-40B4-BE49-F238E27FC236}">
                  <a16:creationId xmlns:a16="http://schemas.microsoft.com/office/drawing/2014/main" id="{B9A824EC-6ADA-4818-9942-C5C52B0AB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733" y="4969934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</a:rPr>
                <a:t>d1</a:t>
              </a: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09" name="文字方塊 12">
              <a:extLst>
                <a:ext uri="{FF2B5EF4-FFF2-40B4-BE49-F238E27FC236}">
                  <a16:creationId xmlns:a16="http://schemas.microsoft.com/office/drawing/2014/main" id="{A571AF40-70F5-4930-B68E-67317F1E6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1933" y="4969934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</a:rPr>
                <a:t>d2</a:t>
              </a: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10" name="文字方塊 13">
              <a:extLst>
                <a:ext uri="{FF2B5EF4-FFF2-40B4-BE49-F238E27FC236}">
                  <a16:creationId xmlns:a16="http://schemas.microsoft.com/office/drawing/2014/main" id="{DA2AE06B-DACE-49FF-B9CF-FE543FE1F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4733" y="4969934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</a:rPr>
                <a:t>d3</a:t>
              </a: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11" name="文字方塊 14">
              <a:extLst>
                <a:ext uri="{FF2B5EF4-FFF2-40B4-BE49-F238E27FC236}">
                  <a16:creationId xmlns:a16="http://schemas.microsoft.com/office/drawing/2014/main" id="{63F7A31B-51C8-4D75-965E-4AB4FFB6B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5133" y="4969934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</a:rPr>
                <a:t>d4</a:t>
              </a: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1754" name="群組 9">
            <a:extLst>
              <a:ext uri="{FF2B5EF4-FFF2-40B4-BE49-F238E27FC236}">
                <a16:creationId xmlns:a16="http://schemas.microsoft.com/office/drawing/2014/main" id="{344B8127-DA55-4C9F-8AE7-A3A5F5396032}"/>
              </a:ext>
            </a:extLst>
          </p:cNvPr>
          <p:cNvGrpSpPr>
            <a:grpSpLocks/>
          </p:cNvGrpSpPr>
          <p:nvPr/>
        </p:nvGrpSpPr>
        <p:grpSpPr bwMode="auto">
          <a:xfrm>
            <a:off x="2836863" y="2316163"/>
            <a:ext cx="371475" cy="203200"/>
            <a:chOff x="2895599" y="2290233"/>
            <a:chExt cx="372533" cy="203201"/>
          </a:xfrm>
        </p:grpSpPr>
        <p:sp>
          <p:nvSpPr>
            <p:cNvPr id="19" name="半框架 18">
              <a:extLst>
                <a:ext uri="{FF2B5EF4-FFF2-40B4-BE49-F238E27FC236}">
                  <a16:creationId xmlns:a16="http://schemas.microsoft.com/office/drawing/2014/main" id="{54EB641D-32F8-4446-9F09-777B077D9A9A}"/>
                </a:ext>
              </a:extLst>
            </p:cNvPr>
            <p:cNvSpPr/>
            <p:nvPr/>
          </p:nvSpPr>
          <p:spPr>
            <a:xfrm flipV="1">
              <a:off x="2895599" y="2290233"/>
              <a:ext cx="203200" cy="203200"/>
            </a:xfrm>
            <a:prstGeom prst="halfFram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半框架 19">
              <a:extLst>
                <a:ext uri="{FF2B5EF4-FFF2-40B4-BE49-F238E27FC236}">
                  <a16:creationId xmlns:a16="http://schemas.microsoft.com/office/drawing/2014/main" id="{137A3E7E-116E-4BB6-ACC8-F1F10E5AAAF2}"/>
                </a:ext>
              </a:extLst>
            </p:cNvPr>
            <p:cNvSpPr/>
            <p:nvPr/>
          </p:nvSpPr>
          <p:spPr>
            <a:xfrm rot="16200000" flipH="1" flipV="1">
              <a:off x="3064932" y="2290234"/>
              <a:ext cx="203200" cy="203200"/>
            </a:xfrm>
            <a:prstGeom prst="halfFram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半框架 20">
            <a:extLst>
              <a:ext uri="{FF2B5EF4-FFF2-40B4-BE49-F238E27FC236}">
                <a16:creationId xmlns:a16="http://schemas.microsoft.com/office/drawing/2014/main" id="{979F00E4-9144-4AC4-9493-234E0FD6BC17}"/>
              </a:ext>
            </a:extLst>
          </p:cNvPr>
          <p:cNvSpPr/>
          <p:nvPr/>
        </p:nvSpPr>
        <p:spPr>
          <a:xfrm>
            <a:off x="2260600" y="3219450"/>
            <a:ext cx="203200" cy="203200"/>
          </a:xfrm>
          <a:prstGeom prst="half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31758" name="群組 22">
            <a:extLst>
              <a:ext uri="{FF2B5EF4-FFF2-40B4-BE49-F238E27FC236}">
                <a16:creationId xmlns:a16="http://schemas.microsoft.com/office/drawing/2014/main" id="{A3445F1F-15FC-4697-BDB8-DDA2904985D0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219450"/>
            <a:ext cx="373063" cy="203200"/>
            <a:chOff x="2895599" y="2290233"/>
            <a:chExt cx="372533" cy="203201"/>
          </a:xfrm>
        </p:grpSpPr>
        <p:sp>
          <p:nvSpPr>
            <p:cNvPr id="24" name="半框架 23">
              <a:extLst>
                <a:ext uri="{FF2B5EF4-FFF2-40B4-BE49-F238E27FC236}">
                  <a16:creationId xmlns:a16="http://schemas.microsoft.com/office/drawing/2014/main" id="{1D51EB59-1632-460A-915E-C5CC5DC9A314}"/>
                </a:ext>
              </a:extLst>
            </p:cNvPr>
            <p:cNvSpPr/>
            <p:nvPr/>
          </p:nvSpPr>
          <p:spPr>
            <a:xfrm flipV="1">
              <a:off x="2895599" y="2290233"/>
              <a:ext cx="203200" cy="203200"/>
            </a:xfrm>
            <a:prstGeom prst="halfFram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半框架 24">
              <a:extLst>
                <a:ext uri="{FF2B5EF4-FFF2-40B4-BE49-F238E27FC236}">
                  <a16:creationId xmlns:a16="http://schemas.microsoft.com/office/drawing/2014/main" id="{F0BF393C-5704-498E-978F-EB9A569063F2}"/>
                </a:ext>
              </a:extLst>
            </p:cNvPr>
            <p:cNvSpPr/>
            <p:nvPr/>
          </p:nvSpPr>
          <p:spPr>
            <a:xfrm rot="16200000" flipH="1" flipV="1">
              <a:off x="3064932" y="2290234"/>
              <a:ext cx="203200" cy="203200"/>
            </a:xfrm>
            <a:prstGeom prst="halfFram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半框架 25">
            <a:extLst>
              <a:ext uri="{FF2B5EF4-FFF2-40B4-BE49-F238E27FC236}">
                <a16:creationId xmlns:a16="http://schemas.microsoft.com/office/drawing/2014/main" id="{6B7D7DA6-D2EE-4DFC-AC39-E4AD79C6AF1B}"/>
              </a:ext>
            </a:extLst>
          </p:cNvPr>
          <p:cNvSpPr/>
          <p:nvPr/>
        </p:nvSpPr>
        <p:spPr>
          <a:xfrm rot="5400000" flipH="1">
            <a:off x="3386666" y="3219450"/>
            <a:ext cx="203200" cy="203200"/>
          </a:xfrm>
          <a:prstGeom prst="half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31762" name="群組 26">
            <a:extLst>
              <a:ext uri="{FF2B5EF4-FFF2-40B4-BE49-F238E27FC236}">
                <a16:creationId xmlns:a16="http://schemas.microsoft.com/office/drawing/2014/main" id="{9D081F4D-D963-4B1C-808D-520E07CD529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209800" y="2316163"/>
            <a:ext cx="373063" cy="203200"/>
            <a:chOff x="2895599" y="2290233"/>
            <a:chExt cx="372533" cy="203201"/>
          </a:xfrm>
        </p:grpSpPr>
        <p:sp>
          <p:nvSpPr>
            <p:cNvPr id="28" name="半框架 27">
              <a:extLst>
                <a:ext uri="{FF2B5EF4-FFF2-40B4-BE49-F238E27FC236}">
                  <a16:creationId xmlns:a16="http://schemas.microsoft.com/office/drawing/2014/main" id="{A7A4D5B1-ADD5-444A-9AA8-95D3121BBCBC}"/>
                </a:ext>
              </a:extLst>
            </p:cNvPr>
            <p:cNvSpPr/>
            <p:nvPr/>
          </p:nvSpPr>
          <p:spPr>
            <a:xfrm flipV="1">
              <a:off x="2895599" y="2290233"/>
              <a:ext cx="203200" cy="203200"/>
            </a:xfrm>
            <a:prstGeom prst="halfFram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半框架 28">
              <a:extLst>
                <a:ext uri="{FF2B5EF4-FFF2-40B4-BE49-F238E27FC236}">
                  <a16:creationId xmlns:a16="http://schemas.microsoft.com/office/drawing/2014/main" id="{BAF26189-6CEE-4A76-8D9E-E132EB09206A}"/>
                </a:ext>
              </a:extLst>
            </p:cNvPr>
            <p:cNvSpPr/>
            <p:nvPr/>
          </p:nvSpPr>
          <p:spPr>
            <a:xfrm rot="16200000" flipH="1" flipV="1">
              <a:off x="3064932" y="2290234"/>
              <a:ext cx="203200" cy="203200"/>
            </a:xfrm>
            <a:prstGeom prst="halfFram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半框架 29">
            <a:extLst>
              <a:ext uri="{FF2B5EF4-FFF2-40B4-BE49-F238E27FC236}">
                <a16:creationId xmlns:a16="http://schemas.microsoft.com/office/drawing/2014/main" id="{015FED9F-6384-4F84-B050-DC5C85799957}"/>
              </a:ext>
            </a:extLst>
          </p:cNvPr>
          <p:cNvSpPr/>
          <p:nvPr/>
        </p:nvSpPr>
        <p:spPr>
          <a:xfrm>
            <a:off x="2243666" y="4047066"/>
            <a:ext cx="203200" cy="203200"/>
          </a:xfrm>
          <a:prstGeom prst="half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" name="半框架 30">
            <a:extLst>
              <a:ext uri="{FF2B5EF4-FFF2-40B4-BE49-F238E27FC236}">
                <a16:creationId xmlns:a16="http://schemas.microsoft.com/office/drawing/2014/main" id="{BD4EEB4D-4BC3-4A07-9349-4C86F7E5C604}"/>
              </a:ext>
            </a:extLst>
          </p:cNvPr>
          <p:cNvSpPr/>
          <p:nvPr/>
        </p:nvSpPr>
        <p:spPr>
          <a:xfrm flipH="1">
            <a:off x="2827866" y="4047066"/>
            <a:ext cx="203200" cy="203200"/>
          </a:xfrm>
          <a:prstGeom prst="half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半框架 31">
            <a:extLst>
              <a:ext uri="{FF2B5EF4-FFF2-40B4-BE49-F238E27FC236}">
                <a16:creationId xmlns:a16="http://schemas.microsoft.com/office/drawing/2014/main" id="{FC291159-76C6-4132-8C5F-C26C7AE7FF7A}"/>
              </a:ext>
            </a:extLst>
          </p:cNvPr>
          <p:cNvSpPr/>
          <p:nvPr/>
        </p:nvSpPr>
        <p:spPr>
          <a:xfrm rot="5400000" flipH="1">
            <a:off x="3344332" y="4047066"/>
            <a:ext cx="203200" cy="203200"/>
          </a:xfrm>
          <a:prstGeom prst="half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" name="半框架 32">
            <a:extLst>
              <a:ext uri="{FF2B5EF4-FFF2-40B4-BE49-F238E27FC236}">
                <a16:creationId xmlns:a16="http://schemas.microsoft.com/office/drawing/2014/main" id="{0691D3D2-F866-402C-ACD0-38C20E88D4ED}"/>
              </a:ext>
            </a:extLst>
          </p:cNvPr>
          <p:cNvSpPr/>
          <p:nvPr/>
        </p:nvSpPr>
        <p:spPr>
          <a:xfrm rot="16200000">
            <a:off x="3801531" y="4047066"/>
            <a:ext cx="203200" cy="203200"/>
          </a:xfrm>
          <a:prstGeom prst="half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31775" name="群組 33">
            <a:extLst>
              <a:ext uri="{FF2B5EF4-FFF2-40B4-BE49-F238E27FC236}">
                <a16:creationId xmlns:a16="http://schemas.microsoft.com/office/drawing/2014/main" id="{1536EAA7-6927-4E19-A210-2085534B93AB}"/>
              </a:ext>
            </a:extLst>
          </p:cNvPr>
          <p:cNvGrpSpPr>
            <a:grpSpLocks/>
          </p:cNvGrpSpPr>
          <p:nvPr/>
        </p:nvGrpSpPr>
        <p:grpSpPr bwMode="auto">
          <a:xfrm>
            <a:off x="2557463" y="1570038"/>
            <a:ext cx="371475" cy="203200"/>
            <a:chOff x="2895599" y="2290233"/>
            <a:chExt cx="372533" cy="203201"/>
          </a:xfrm>
        </p:grpSpPr>
        <p:sp>
          <p:nvSpPr>
            <p:cNvPr id="35" name="半框架 34">
              <a:extLst>
                <a:ext uri="{FF2B5EF4-FFF2-40B4-BE49-F238E27FC236}">
                  <a16:creationId xmlns:a16="http://schemas.microsoft.com/office/drawing/2014/main" id="{D8D30949-270B-45B9-9103-1EA3F0D333E3}"/>
                </a:ext>
              </a:extLst>
            </p:cNvPr>
            <p:cNvSpPr/>
            <p:nvPr/>
          </p:nvSpPr>
          <p:spPr>
            <a:xfrm flipV="1">
              <a:off x="2895599" y="2290233"/>
              <a:ext cx="203200" cy="203200"/>
            </a:xfrm>
            <a:prstGeom prst="halfFram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半框架 35">
              <a:extLst>
                <a:ext uri="{FF2B5EF4-FFF2-40B4-BE49-F238E27FC236}">
                  <a16:creationId xmlns:a16="http://schemas.microsoft.com/office/drawing/2014/main" id="{121149E0-B498-4B27-B774-ED86A277B23B}"/>
                </a:ext>
              </a:extLst>
            </p:cNvPr>
            <p:cNvSpPr/>
            <p:nvPr/>
          </p:nvSpPr>
          <p:spPr>
            <a:xfrm rot="16200000" flipH="1" flipV="1">
              <a:off x="3064932" y="2290234"/>
              <a:ext cx="203200" cy="203200"/>
            </a:xfrm>
            <a:prstGeom prst="halfFram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776" name="群組 36">
            <a:extLst>
              <a:ext uri="{FF2B5EF4-FFF2-40B4-BE49-F238E27FC236}">
                <a16:creationId xmlns:a16="http://schemas.microsoft.com/office/drawing/2014/main" id="{61482376-35C3-492A-9BBA-FC7DF7AC61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090738" y="1562100"/>
            <a:ext cx="373062" cy="203200"/>
            <a:chOff x="2895599" y="2290233"/>
            <a:chExt cx="372533" cy="203201"/>
          </a:xfrm>
        </p:grpSpPr>
        <p:sp>
          <p:nvSpPr>
            <p:cNvPr id="38" name="半框架 37">
              <a:extLst>
                <a:ext uri="{FF2B5EF4-FFF2-40B4-BE49-F238E27FC236}">
                  <a16:creationId xmlns:a16="http://schemas.microsoft.com/office/drawing/2014/main" id="{63DD2BA1-CBA2-431A-8932-8E0A2F337ECA}"/>
                </a:ext>
              </a:extLst>
            </p:cNvPr>
            <p:cNvSpPr/>
            <p:nvPr/>
          </p:nvSpPr>
          <p:spPr>
            <a:xfrm flipV="1">
              <a:off x="2895599" y="2290233"/>
              <a:ext cx="203200" cy="203200"/>
            </a:xfrm>
            <a:prstGeom prst="halfFram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半框架 38">
              <a:extLst>
                <a:ext uri="{FF2B5EF4-FFF2-40B4-BE49-F238E27FC236}">
                  <a16:creationId xmlns:a16="http://schemas.microsoft.com/office/drawing/2014/main" id="{CB713622-43E6-487C-BBC1-A33244087CE8}"/>
                </a:ext>
              </a:extLst>
            </p:cNvPr>
            <p:cNvSpPr/>
            <p:nvPr/>
          </p:nvSpPr>
          <p:spPr>
            <a:xfrm rot="16200000" flipH="1" flipV="1">
              <a:off x="3064932" y="2290234"/>
              <a:ext cx="203200" cy="203200"/>
            </a:xfrm>
            <a:prstGeom prst="halfFram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>
            <a:extLst>
              <a:ext uri="{FF2B5EF4-FFF2-40B4-BE49-F238E27FC236}">
                <a16:creationId xmlns:a16="http://schemas.microsoft.com/office/drawing/2014/main" id="{4DF43E1B-9CD5-4625-A797-6A804FF2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padding</a:t>
            </a:r>
            <a:r>
              <a:rPr lang="zh-TW" altLang="en-US"/>
              <a:t> </a:t>
            </a:r>
            <a:r>
              <a:rPr lang="en-US" altLang="zh-TW"/>
              <a:t>(</a:t>
            </a:r>
            <a:r>
              <a:rPr lang="zh-TW" altLang="en-US"/>
              <a:t>內距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33795" name="內容版面配置區 2">
            <a:extLst>
              <a:ext uri="{FF2B5EF4-FFF2-40B4-BE49-F238E27FC236}">
                <a16:creationId xmlns:a16="http://schemas.microsoft.com/office/drawing/2014/main" id="{F1B1DAEF-078A-4E8F-947D-EE105F49A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899400" cy="46863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800"/>
              <a:t>padding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padding: 20px;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padding: 20px 25% 1em 20px;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en-US" altLang="zh-TW" sz="2400"/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800"/>
              <a:t>padding-top, padding-right, padding-bottom, padding-left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400"/>
              <a:t>padding-left: 1.5em;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400"/>
              <a:t>padding-top: 1pc;</a:t>
            </a:r>
          </a:p>
          <a:p>
            <a:pPr eaLnBrk="1" hangingPunct="1"/>
            <a:endParaRPr lang="zh-TW" altLang="en-US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D67439AD-CB3A-4F91-9120-A94D3C6EE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"/>
          <a:stretch>
            <a:fillRect/>
          </a:stretch>
        </p:blipFill>
        <p:spPr bwMode="auto">
          <a:xfrm>
            <a:off x="428625" y="142875"/>
            <a:ext cx="8286750" cy="4819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7">
            <a:extLst>
              <a:ext uri="{FF2B5EF4-FFF2-40B4-BE49-F238E27FC236}">
                <a16:creationId xmlns:a16="http://schemas.microsoft.com/office/drawing/2014/main" id="{294F3779-558D-4646-81D6-4C4AB0A49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3786188"/>
            <a:ext cx="4635500" cy="2586037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div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margin: 40px;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border: 20px groove #630;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padding: 60px;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background-color: white;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float:left;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&lt;div&gt;&lt;img src="..." alt="" width="" /&gt;&lt;/div&gt;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>
            <a:extLst>
              <a:ext uri="{FF2B5EF4-FFF2-40B4-BE49-F238E27FC236}">
                <a16:creationId xmlns:a16="http://schemas.microsoft.com/office/drawing/2014/main" id="{33B6E5CE-BBC5-48BF-9807-8855349F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border-image</a:t>
            </a:r>
            <a:endParaRPr lang="zh-TW" altLang="en-US"/>
          </a:p>
        </p:txBody>
      </p:sp>
      <p:sp>
        <p:nvSpPr>
          <p:cNvPr id="34819" name="內容版面配置區 2">
            <a:extLst>
              <a:ext uri="{FF2B5EF4-FFF2-40B4-BE49-F238E27FC236}">
                <a16:creationId xmlns:a16="http://schemas.microsoft.com/office/drawing/2014/main" id="{A94E6D1E-CE4B-4EE6-804E-CA41469C4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hlinkClick r:id="rId2"/>
              </a:rPr>
              <a:t>https://www.w3schools.com/cssref/css3_pr_border-image.asp</a:t>
            </a:r>
            <a:endParaRPr lang="en-US" altLang="zh-TW"/>
          </a:p>
          <a:p>
            <a:endParaRPr lang="zh-TW" altLang="en-US"/>
          </a:p>
        </p:txBody>
      </p:sp>
      <p:pic>
        <p:nvPicPr>
          <p:cNvPr id="34820" name="Picture 4" descr="http://www.w3schools.com/cssref/border.png">
            <a:extLst>
              <a:ext uri="{FF2B5EF4-FFF2-40B4-BE49-F238E27FC236}">
                <a16:creationId xmlns:a16="http://schemas.microsoft.com/office/drawing/2014/main" id="{62B6B386-D854-416B-90A8-C08C5A4CB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3749675"/>
            <a:ext cx="771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圖片 5">
            <a:extLst>
              <a:ext uri="{FF2B5EF4-FFF2-40B4-BE49-F238E27FC236}">
                <a16:creationId xmlns:a16="http://schemas.microsoft.com/office/drawing/2014/main" id="{689BA976-A693-4CFB-96B8-8CF8731D0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3236913"/>
            <a:ext cx="37195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>
            <a:extLst>
              <a:ext uri="{FF2B5EF4-FFF2-40B4-BE49-F238E27FC236}">
                <a16:creationId xmlns:a16="http://schemas.microsoft.com/office/drawing/2014/main" id="{E4A5AF5B-7973-4B5A-BBE1-222903A2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244475"/>
            <a:ext cx="8229600" cy="1143000"/>
          </a:xfrm>
        </p:spPr>
        <p:txBody>
          <a:bodyPr/>
          <a:lstStyle/>
          <a:p>
            <a:r>
              <a:rPr lang="en-US" altLang="zh-TW"/>
              <a:t>box-shadow</a:t>
            </a:r>
            <a:endParaRPr lang="zh-TW" altLang="en-US"/>
          </a:p>
        </p:txBody>
      </p:sp>
      <p:sp>
        <p:nvSpPr>
          <p:cNvPr id="35843" name="內容版面配置區 2">
            <a:extLst>
              <a:ext uri="{FF2B5EF4-FFF2-40B4-BE49-F238E27FC236}">
                <a16:creationId xmlns:a16="http://schemas.microsoft.com/office/drawing/2014/main" id="{004AE57A-72E1-42B4-80AE-46E63AF92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8463"/>
            <a:ext cx="8229600" cy="46863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800"/>
              <a:t>box-shadow: </a:t>
            </a:r>
            <a:r>
              <a:rPr lang="en-US" altLang="zh-TW" sz="2800" b="1">
                <a:solidFill>
                  <a:srgbClr val="FF0000"/>
                </a:solidFill>
              </a:rPr>
              <a:t>10px</a:t>
            </a:r>
            <a:r>
              <a:rPr lang="en-US" altLang="zh-TW" sz="2800"/>
              <a:t>  </a:t>
            </a:r>
            <a:r>
              <a:rPr lang="en-US" altLang="zh-TW" sz="2800" b="1">
                <a:solidFill>
                  <a:srgbClr val="00B050"/>
                </a:solidFill>
              </a:rPr>
              <a:t>10px</a:t>
            </a:r>
            <a:r>
              <a:rPr lang="en-US" altLang="zh-TW" sz="2800"/>
              <a:t>  gray; </a:t>
            </a:r>
            <a:endParaRPr lang="zh-TW" altLang="en-US" sz="2800"/>
          </a:p>
        </p:txBody>
      </p:sp>
      <p:grpSp>
        <p:nvGrpSpPr>
          <p:cNvPr id="35844" name="群組 6">
            <a:extLst>
              <a:ext uri="{FF2B5EF4-FFF2-40B4-BE49-F238E27FC236}">
                <a16:creationId xmlns:a16="http://schemas.microsoft.com/office/drawing/2014/main" id="{D1E1C5CE-1EF0-4B0F-B216-5C200BEEDBE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17750"/>
            <a:ext cx="3533775" cy="2689225"/>
            <a:chOff x="479394" y="2290439"/>
            <a:chExt cx="3533782" cy="2689933"/>
          </a:xfrm>
        </p:grpSpPr>
        <p:pic>
          <p:nvPicPr>
            <p:cNvPr id="35853" name="圖片 3">
              <a:extLst>
                <a:ext uri="{FF2B5EF4-FFF2-40B4-BE49-F238E27FC236}">
                  <a16:creationId xmlns:a16="http://schemas.microsoft.com/office/drawing/2014/main" id="{DADD738E-CA77-47E5-9C4E-48928F58A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32" y="2389387"/>
              <a:ext cx="3449444" cy="259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箭號: 向下 4">
              <a:extLst>
                <a:ext uri="{FF2B5EF4-FFF2-40B4-BE49-F238E27FC236}">
                  <a16:creationId xmlns:a16="http://schemas.microsoft.com/office/drawing/2014/main" id="{CAEC22DA-4C9C-4E99-991D-991D9D496010}"/>
                </a:ext>
              </a:extLst>
            </p:cNvPr>
            <p:cNvSpPr/>
            <p:nvPr/>
          </p:nvSpPr>
          <p:spPr>
            <a:xfrm>
              <a:off x="3790926" y="2290439"/>
              <a:ext cx="160338" cy="1683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" name="箭號: 向下 5">
              <a:extLst>
                <a:ext uri="{FF2B5EF4-FFF2-40B4-BE49-F238E27FC236}">
                  <a16:creationId xmlns:a16="http://schemas.microsoft.com/office/drawing/2014/main" id="{A720880C-D80B-4C5C-A93A-1A4B7AEEF98C}"/>
                </a:ext>
              </a:extLst>
            </p:cNvPr>
            <p:cNvSpPr/>
            <p:nvPr/>
          </p:nvSpPr>
          <p:spPr>
            <a:xfrm rot="16200000">
              <a:off x="483342" y="4758880"/>
              <a:ext cx="160379" cy="168275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pic>
        <p:nvPicPr>
          <p:cNvPr id="35845" name="圖片 7">
            <a:extLst>
              <a:ext uri="{FF2B5EF4-FFF2-40B4-BE49-F238E27FC236}">
                <a16:creationId xmlns:a16="http://schemas.microsoft.com/office/drawing/2014/main" id="{208199DD-4630-446F-ACE6-0FBA8009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16175"/>
            <a:ext cx="35544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矩形 8">
            <a:extLst>
              <a:ext uri="{FF2B5EF4-FFF2-40B4-BE49-F238E27FC236}">
                <a16:creationId xmlns:a16="http://schemas.microsoft.com/office/drawing/2014/main" id="{4D1CABC0-7597-417C-9F22-EDA72A6FF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63" y="5464175"/>
            <a:ext cx="511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box-shadow: </a:t>
            </a:r>
            <a:r>
              <a:rPr lang="en-US" altLang="zh-TW" sz="2400" b="1">
                <a:solidFill>
                  <a:srgbClr val="FF0000"/>
                </a:solidFill>
                <a:latin typeface="Arial" panose="020B0604020202020204" pitchFamily="34" charset="0"/>
              </a:rPr>
              <a:t>10px</a:t>
            </a:r>
            <a:r>
              <a:rPr lang="en-US" altLang="zh-TW" sz="2400">
                <a:latin typeface="Arial" panose="020B0604020202020204" pitchFamily="34" charset="0"/>
              </a:rPr>
              <a:t> </a:t>
            </a:r>
            <a:r>
              <a:rPr lang="en-US" altLang="zh-TW" sz="2400" b="1">
                <a:solidFill>
                  <a:srgbClr val="00B050"/>
                </a:solidFill>
                <a:latin typeface="Arial" panose="020B0604020202020204" pitchFamily="34" charset="0"/>
              </a:rPr>
              <a:t>10px</a:t>
            </a:r>
            <a:r>
              <a:rPr lang="en-US" altLang="zh-TW" sz="2400">
                <a:latin typeface="Arial" panose="020B0604020202020204" pitchFamily="34" charset="0"/>
              </a:rPr>
              <a:t> </a:t>
            </a:r>
            <a:r>
              <a:rPr lang="en-US" altLang="zh-TW" sz="2400">
                <a:solidFill>
                  <a:srgbClr val="0070C0"/>
                </a:solidFill>
                <a:latin typeface="Arial" panose="020B0604020202020204" pitchFamily="34" charset="0"/>
              </a:rPr>
              <a:t>10px</a:t>
            </a:r>
            <a:r>
              <a:rPr lang="en-US" altLang="zh-TW" sz="2400">
                <a:latin typeface="Arial" panose="020B0604020202020204" pitchFamily="34" charset="0"/>
              </a:rPr>
              <a:t> gray; </a:t>
            </a:r>
            <a:endParaRPr lang="zh-TW" altLang="en-US" sz="2400">
              <a:latin typeface="Arial" panose="020B0604020202020204" pitchFamily="34" charset="0"/>
            </a:endParaRPr>
          </a:p>
        </p:txBody>
      </p:sp>
      <p:sp>
        <p:nvSpPr>
          <p:cNvPr id="35847" name="文字方塊 9">
            <a:extLst>
              <a:ext uri="{FF2B5EF4-FFF2-40B4-BE49-F238E27FC236}">
                <a16:creationId xmlns:a16="http://schemas.microsoft.com/office/drawing/2014/main" id="{C7F2F489-4CBC-4DBA-896A-22F86521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3" y="140017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latin typeface="Arial" panose="020B0604020202020204" pitchFamily="34" charset="0"/>
              </a:rPr>
              <a:t>水平陰影</a:t>
            </a:r>
          </a:p>
        </p:txBody>
      </p:sp>
      <p:sp>
        <p:nvSpPr>
          <p:cNvPr id="35848" name="文字方塊 10">
            <a:extLst>
              <a:ext uri="{FF2B5EF4-FFF2-40B4-BE49-F238E27FC236}">
                <a16:creationId xmlns:a16="http://schemas.microsoft.com/office/drawing/2014/main" id="{FE11AF52-9911-40CC-BDFB-66EEF811D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1412875"/>
            <a:ext cx="110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latin typeface="Arial" panose="020B0604020202020204" pitchFamily="34" charset="0"/>
              </a:rPr>
              <a:t>垂直陰影</a:t>
            </a:r>
          </a:p>
        </p:txBody>
      </p:sp>
      <p:sp>
        <p:nvSpPr>
          <p:cNvPr id="35849" name="文字方塊 11">
            <a:extLst>
              <a:ext uri="{FF2B5EF4-FFF2-40B4-BE49-F238E27FC236}">
                <a16:creationId xmlns:a16="http://schemas.microsoft.com/office/drawing/2014/main" id="{AC255852-FBD3-4A87-A385-B3C402D8E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5192713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latin typeface="Arial" panose="020B0604020202020204" pitchFamily="34" charset="0"/>
              </a:rPr>
              <a:t>模糊效果</a:t>
            </a:r>
          </a:p>
        </p:txBody>
      </p:sp>
      <p:sp>
        <p:nvSpPr>
          <p:cNvPr id="13" name="手繪多邊形: 圖案 12">
            <a:extLst>
              <a:ext uri="{FF2B5EF4-FFF2-40B4-BE49-F238E27FC236}">
                <a16:creationId xmlns:a16="http://schemas.microsoft.com/office/drawing/2014/main" id="{09615956-6524-4709-AA80-A78412E54C15}"/>
              </a:ext>
            </a:extLst>
          </p:cNvPr>
          <p:cNvSpPr/>
          <p:nvPr/>
        </p:nvSpPr>
        <p:spPr>
          <a:xfrm rot="21328085">
            <a:off x="7681913" y="4945063"/>
            <a:ext cx="768350" cy="444500"/>
          </a:xfrm>
          <a:custGeom>
            <a:avLst/>
            <a:gdLst>
              <a:gd name="connsiteX0" fmla="*/ 0 w 967350"/>
              <a:gd name="connsiteY0" fmla="*/ 615580 h 645928"/>
              <a:gd name="connsiteX1" fmla="*/ 896645 w 967350"/>
              <a:gd name="connsiteY1" fmla="*/ 597825 h 645928"/>
              <a:gd name="connsiteX2" fmla="*/ 852256 w 967350"/>
              <a:gd name="connsiteY2" fmla="*/ 162819 h 645928"/>
              <a:gd name="connsiteX3" fmla="*/ 390618 w 967350"/>
              <a:gd name="connsiteY3" fmla="*/ 11899 h 645928"/>
              <a:gd name="connsiteX4" fmla="*/ 399495 w 967350"/>
              <a:gd name="connsiteY4" fmla="*/ 20776 h 64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350" h="645928">
                <a:moveTo>
                  <a:pt x="0" y="615580"/>
                </a:moveTo>
                <a:cubicBezTo>
                  <a:pt x="377301" y="644432"/>
                  <a:pt x="754602" y="673285"/>
                  <a:pt x="896645" y="597825"/>
                </a:cubicBezTo>
                <a:cubicBezTo>
                  <a:pt x="1038688" y="522365"/>
                  <a:pt x="936594" y="260473"/>
                  <a:pt x="852256" y="162819"/>
                </a:cubicBezTo>
                <a:cubicBezTo>
                  <a:pt x="767918" y="65165"/>
                  <a:pt x="466078" y="35573"/>
                  <a:pt x="390618" y="11899"/>
                </a:cubicBezTo>
                <a:cubicBezTo>
                  <a:pt x="315158" y="-11775"/>
                  <a:pt x="357326" y="4500"/>
                  <a:pt x="399495" y="20776"/>
                </a:cubicBezTo>
              </a:path>
            </a:pathLst>
          </a:custGeom>
          <a:noFill/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851" name="文字方塊 13">
            <a:extLst>
              <a:ext uri="{FF2B5EF4-FFF2-40B4-BE49-F238E27FC236}">
                <a16:creationId xmlns:a16="http://schemas.microsoft.com/office/drawing/2014/main" id="{4F70EF31-26AA-41DE-AAD1-E94E3591E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1412875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latin typeface="Arial" panose="020B0604020202020204" pitchFamily="34" charset="0"/>
              </a:rPr>
              <a:t>陰影顏色</a:t>
            </a:r>
          </a:p>
        </p:txBody>
      </p:sp>
      <p:sp>
        <p:nvSpPr>
          <p:cNvPr id="35852" name="矩形 14">
            <a:extLst>
              <a:ext uri="{FF2B5EF4-FFF2-40B4-BE49-F238E27FC236}">
                <a16:creationId xmlns:a16="http://schemas.microsoft.com/office/drawing/2014/main" id="{9E914B1E-3C63-411F-A8C2-35B460C14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6103938"/>
            <a:ext cx="6357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  <a:hlinkClick r:id="rId4"/>
              </a:rPr>
              <a:t>https://www.w3schools.com/cssref/css3_pr_box-shadow.asp</a:t>
            </a: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89424FE-B05D-4696-81CA-1C529AEC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Box Model</a:t>
            </a: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024D1B3B-0941-4F61-A40A-2139CB83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"/>
          <a:stretch>
            <a:fillRect/>
          </a:stretch>
        </p:blipFill>
        <p:spPr bwMode="auto">
          <a:xfrm>
            <a:off x="804863" y="1300163"/>
            <a:ext cx="740092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12">
            <a:extLst>
              <a:ext uri="{FF2B5EF4-FFF2-40B4-BE49-F238E27FC236}">
                <a16:creationId xmlns:a16="http://schemas.microsoft.com/office/drawing/2014/main" id="{2FA85337-E103-4863-8DC6-8F158433E2EF}"/>
              </a:ext>
            </a:extLst>
          </p:cNvPr>
          <p:cNvGrpSpPr>
            <a:grpSpLocks/>
          </p:cNvGrpSpPr>
          <p:nvPr/>
        </p:nvGrpSpPr>
        <p:grpSpPr bwMode="auto">
          <a:xfrm>
            <a:off x="1617663" y="4670425"/>
            <a:ext cx="5937250" cy="1423988"/>
            <a:chOff x="1019" y="2942"/>
            <a:chExt cx="3740" cy="897"/>
          </a:xfrm>
        </p:grpSpPr>
        <p:sp>
          <p:nvSpPr>
            <p:cNvPr id="15365" name="Rectangle 6">
              <a:extLst>
                <a:ext uri="{FF2B5EF4-FFF2-40B4-BE49-F238E27FC236}">
                  <a16:creationId xmlns:a16="http://schemas.microsoft.com/office/drawing/2014/main" id="{D8FFDCE7-E5DD-4A29-B304-DB7F82D34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" y="3581"/>
              <a:ext cx="3740" cy="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66" name="Line 7">
              <a:extLst>
                <a:ext uri="{FF2B5EF4-FFF2-40B4-BE49-F238E27FC236}">
                  <a16:creationId xmlns:a16="http://schemas.microsoft.com/office/drawing/2014/main" id="{6EC9A2A2-6E07-4A77-BCB4-BA2D020F8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5" y="2942"/>
              <a:ext cx="0" cy="76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7" name="Line 8">
              <a:extLst>
                <a:ext uri="{FF2B5EF4-FFF2-40B4-BE49-F238E27FC236}">
                  <a16:creationId xmlns:a16="http://schemas.microsoft.com/office/drawing/2014/main" id="{C5CCD4CD-C780-445F-91D3-8874A0632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8" y="2942"/>
              <a:ext cx="0" cy="71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8" name="Rectangle 10">
              <a:extLst>
                <a:ext uri="{FF2B5EF4-FFF2-40B4-BE49-F238E27FC236}">
                  <a16:creationId xmlns:a16="http://schemas.microsoft.com/office/drawing/2014/main" id="{AFD6658D-227D-4D12-80F9-F1DDF4A1F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2942"/>
              <a:ext cx="187" cy="22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69" name="Rectangle 11">
              <a:extLst>
                <a:ext uri="{FF2B5EF4-FFF2-40B4-BE49-F238E27FC236}">
                  <a16:creationId xmlns:a16="http://schemas.microsoft.com/office/drawing/2014/main" id="{7745987B-571A-4845-8A96-FC28B0F1A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2942"/>
              <a:ext cx="187" cy="22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2">
            <a:extLst>
              <a:ext uri="{FF2B5EF4-FFF2-40B4-BE49-F238E27FC236}">
                <a16:creationId xmlns:a16="http://schemas.microsoft.com/office/drawing/2014/main" id="{A5F95175-13DC-475F-881E-C3F94FCF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Box</a:t>
            </a:r>
            <a:r>
              <a:rPr lang="zh-TW" altLang="en-US"/>
              <a:t>相關屬性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6F48EF8-7B4E-4CD3-824D-137025AFC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1428750"/>
            <a:ext cx="8501062" cy="5429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TW" sz="2400" dirty="0"/>
              <a:t>height, width (</a:t>
            </a:r>
            <a:r>
              <a:rPr lang="zh-TW" altLang="en-US" sz="2400" dirty="0"/>
              <a:t>內容高度與寬度</a:t>
            </a:r>
            <a:r>
              <a:rPr lang="en-US" altLang="zh-TW" sz="2400" dirty="0"/>
              <a:t>)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sz="2000" dirty="0"/>
              <a:t>max-height, max-width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sz="2000" dirty="0"/>
              <a:t>min-height, min-width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TW" sz="2400" dirty="0"/>
              <a:t>margin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元素間距</a:t>
            </a:r>
            <a:r>
              <a:rPr lang="en-US" altLang="zh-TW" sz="2400" dirty="0"/>
              <a:t>)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sz="2000" dirty="0"/>
              <a:t>margin-top, margin-right, margin-bottom, margin-left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TW" sz="2400" dirty="0"/>
              <a:t>border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邊框</a:t>
            </a:r>
            <a:r>
              <a:rPr lang="en-US" altLang="zh-TW" sz="2400" dirty="0"/>
              <a:t>)</a:t>
            </a:r>
            <a:endParaRPr lang="en-US" altLang="zh-TW" sz="2000" dirty="0"/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sz="2000" dirty="0"/>
              <a:t>border-width</a:t>
            </a:r>
          </a:p>
          <a:p>
            <a:pPr lvl="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"/>
              <a:defRPr/>
            </a:pPr>
            <a:r>
              <a:rPr lang="en-US" altLang="zh-TW" sz="1800" dirty="0"/>
              <a:t>border-top-width, border-right-width, border-bottom-width, border-left-width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sz="2000" dirty="0"/>
              <a:t>border-style</a:t>
            </a:r>
          </a:p>
          <a:p>
            <a:pPr lvl="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"/>
              <a:defRPr/>
            </a:pPr>
            <a:r>
              <a:rPr lang="en-US" altLang="zh-TW" sz="1800" dirty="0"/>
              <a:t>border-top-style, border-right-style, border-bottom-style, border-left-style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sz="2000" dirty="0"/>
              <a:t>border-color</a:t>
            </a:r>
          </a:p>
          <a:p>
            <a:pPr lvl="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"/>
              <a:defRPr/>
            </a:pPr>
            <a:r>
              <a:rPr lang="en-US" altLang="zh-TW" sz="1800" dirty="0"/>
              <a:t>border-top-color, border-right-color, border-bottom-color, border-left-color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sz="2000" dirty="0"/>
              <a:t>border</a:t>
            </a:r>
          </a:p>
          <a:p>
            <a:pPr lvl="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"/>
              <a:defRPr/>
            </a:pPr>
            <a:r>
              <a:rPr lang="en-US" altLang="zh-TW" sz="1800" dirty="0"/>
              <a:t>border-top, border-right, border-bottom, border-left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TW" sz="2400" dirty="0"/>
              <a:t>padding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內距</a:t>
            </a:r>
            <a:r>
              <a:rPr lang="en-US" altLang="zh-TW" sz="2400" dirty="0"/>
              <a:t>)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Þ"/>
              <a:defRPr/>
            </a:pPr>
            <a:r>
              <a:rPr lang="en-US" altLang="zh-TW" sz="2000" dirty="0"/>
              <a:t>padding-top, padding-right, padding-bottom, padding-left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Þ"/>
              <a:defRPr/>
            </a:pPr>
            <a:endParaRPr lang="en-US" altLang="zh-TW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>
            <a:extLst>
              <a:ext uri="{FF2B5EF4-FFF2-40B4-BE49-F238E27FC236}">
                <a16:creationId xmlns:a16="http://schemas.microsoft.com/office/drawing/2014/main" id="{A81987C9-F9D8-47B1-8B33-85B6E676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height, width (</a:t>
            </a:r>
            <a:r>
              <a:rPr lang="zh-TW" altLang="en-US"/>
              <a:t>內容高度與寬度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17411" name="內容版面配置區 2">
            <a:extLst>
              <a:ext uri="{FF2B5EF4-FFF2-40B4-BE49-F238E27FC236}">
                <a16:creationId xmlns:a16="http://schemas.microsoft.com/office/drawing/2014/main" id="{66D9FB9A-FFBF-490B-B318-FA2D4F722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519238"/>
            <a:ext cx="8229600" cy="46863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2400"/>
              <a:t>內容之高度與寬度</a:t>
            </a:r>
            <a:endParaRPr lang="en-US" altLang="zh-TW" sz="240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/>
              <a:t>height, width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/>
              <a:t>max-height, max-width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/>
              <a:t>min-height, min-width</a:t>
            </a:r>
          </a:p>
          <a:p>
            <a:pPr eaLnBrk="1" hangingPunct="1"/>
            <a:endParaRPr lang="zh-TW" altLang="en-US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76E94F68-4485-473D-B2B1-405338056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500188"/>
            <a:ext cx="465296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矩形 4">
            <a:extLst>
              <a:ext uri="{FF2B5EF4-FFF2-40B4-BE49-F238E27FC236}">
                <a16:creationId xmlns:a16="http://schemas.microsoft.com/office/drawing/2014/main" id="{5D2DBFDB-1600-4419-8AAB-EA59F8CC3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4746625"/>
            <a:ext cx="2903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dd {min-height: 4pc;}</a:t>
            </a:r>
            <a:endParaRPr kumimoji="0" lang="zh-TW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左大括弧 5">
            <a:extLst>
              <a:ext uri="{FF2B5EF4-FFF2-40B4-BE49-F238E27FC236}">
                <a16:creationId xmlns:a16="http://schemas.microsoft.com/office/drawing/2014/main" id="{C1F38046-A979-486E-BC71-BADB26B145D8}"/>
              </a:ext>
            </a:extLst>
          </p:cNvPr>
          <p:cNvSpPr/>
          <p:nvPr/>
        </p:nvSpPr>
        <p:spPr>
          <a:xfrm>
            <a:off x="3738563" y="4699000"/>
            <a:ext cx="561975" cy="693738"/>
          </a:xfrm>
          <a:prstGeom prst="leftBrace">
            <a:avLst>
              <a:gd name="adj1" fmla="val 11034"/>
              <a:gd name="adj2" fmla="val 46400"/>
            </a:avLst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15" name="矩形 1">
            <a:extLst>
              <a:ext uri="{FF2B5EF4-FFF2-40B4-BE49-F238E27FC236}">
                <a16:creationId xmlns:a16="http://schemas.microsoft.com/office/drawing/2014/main" id="{264A3699-D4AE-4F65-A1F0-A3FE230D9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5981700"/>
            <a:ext cx="509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hlinkClick r:id="rId3"/>
              </a:rPr>
              <a:t>https://ycchen.im.ncnu.edu.tw/www2011/lab/</a:t>
            </a:r>
            <a:endParaRPr lang="en-US" altLang="zh-TW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>
            <a:extLst>
              <a:ext uri="{FF2B5EF4-FFF2-40B4-BE49-F238E27FC236}">
                <a16:creationId xmlns:a16="http://schemas.microsoft.com/office/drawing/2014/main" id="{C10990E5-9C02-49EC-9C85-80079D3A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box-sizing</a:t>
            </a:r>
            <a:endParaRPr lang="zh-TW" altLang="en-US"/>
          </a:p>
        </p:txBody>
      </p:sp>
      <p:sp>
        <p:nvSpPr>
          <p:cNvPr id="18435" name="矩形 2">
            <a:extLst>
              <a:ext uri="{FF2B5EF4-FFF2-40B4-BE49-F238E27FC236}">
                <a16:creationId xmlns:a16="http://schemas.microsoft.com/office/drawing/2014/main" id="{2F0C6479-FD51-4CF3-9B9C-71A7786ED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2071688"/>
            <a:ext cx="3460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.div1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width: 300px;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height: 100px;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border: 10px groove blue;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.div2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width: 300px;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height: 100px;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padding: 30px;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border: 10px groove red;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}</a:t>
            </a:r>
          </a:p>
        </p:txBody>
      </p:sp>
      <p:pic>
        <p:nvPicPr>
          <p:cNvPr id="18436" name="圖片 7">
            <a:extLst>
              <a:ext uri="{FF2B5EF4-FFF2-40B4-BE49-F238E27FC236}">
                <a16:creationId xmlns:a16="http://schemas.microsoft.com/office/drawing/2014/main" id="{C7B4A1AB-5D17-41CB-A396-722C09862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814513"/>
            <a:ext cx="36766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矩形 8">
            <a:extLst>
              <a:ext uri="{FF2B5EF4-FFF2-40B4-BE49-F238E27FC236}">
                <a16:creationId xmlns:a16="http://schemas.microsoft.com/office/drawing/2014/main" id="{951C6027-EE6D-4618-934E-330AEA7CC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5821363"/>
            <a:ext cx="752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  <a:hlinkClick r:id="rId4"/>
              </a:rPr>
              <a:t>http://www.w3schools.com/cssref/tryit.asp?filename=trycss3_box-sizing</a:t>
            </a: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10" name="右大括弧 9">
            <a:extLst>
              <a:ext uri="{FF2B5EF4-FFF2-40B4-BE49-F238E27FC236}">
                <a16:creationId xmlns:a16="http://schemas.microsoft.com/office/drawing/2014/main" id="{55A6996D-AA7E-4996-8F00-D8C6EB0DBDFA}"/>
              </a:ext>
            </a:extLst>
          </p:cNvPr>
          <p:cNvSpPr/>
          <p:nvPr/>
        </p:nvSpPr>
        <p:spPr>
          <a:xfrm rot="5400000">
            <a:off x="5708650" y="1771650"/>
            <a:ext cx="152400" cy="280035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BDCF2C-3128-4B07-A283-2B11D5CA9EAE}"/>
              </a:ext>
            </a:extLst>
          </p:cNvPr>
          <p:cNvSpPr txBox="1"/>
          <p:nvPr/>
        </p:nvSpPr>
        <p:spPr>
          <a:xfrm>
            <a:off x="5453063" y="3171825"/>
            <a:ext cx="6635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</a:t>
            </a:r>
            <a:endParaRPr lang="zh-TW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440" name="群組 13">
            <a:extLst>
              <a:ext uri="{FF2B5EF4-FFF2-40B4-BE49-F238E27FC236}">
                <a16:creationId xmlns:a16="http://schemas.microsoft.com/office/drawing/2014/main" id="{5F4744E8-7E30-45B0-B80A-F8CD986C516D}"/>
              </a:ext>
            </a:extLst>
          </p:cNvPr>
          <p:cNvGrpSpPr>
            <a:grpSpLocks/>
          </p:cNvGrpSpPr>
          <p:nvPr/>
        </p:nvGrpSpPr>
        <p:grpSpPr bwMode="auto">
          <a:xfrm>
            <a:off x="4679950" y="4811713"/>
            <a:ext cx="2798763" cy="431800"/>
            <a:chOff x="4679494" y="4811488"/>
            <a:chExt cx="2799807" cy="431629"/>
          </a:xfrm>
        </p:grpSpPr>
        <p:sp>
          <p:nvSpPr>
            <p:cNvPr id="11" name="右大括弧 10">
              <a:extLst>
                <a:ext uri="{FF2B5EF4-FFF2-40B4-BE49-F238E27FC236}">
                  <a16:creationId xmlns:a16="http://schemas.microsoft.com/office/drawing/2014/main" id="{E49204B8-3183-49EC-80EF-CD1D332D8AEE}"/>
                </a:ext>
              </a:extLst>
            </p:cNvPr>
            <p:cNvSpPr/>
            <p:nvPr/>
          </p:nvSpPr>
          <p:spPr>
            <a:xfrm rot="5400000">
              <a:off x="6003228" y="3487754"/>
              <a:ext cx="152340" cy="2799807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A6FE4A0F-E17E-4FD7-868F-76C2A1F85FDD}"/>
                </a:ext>
              </a:extLst>
            </p:cNvPr>
            <p:cNvSpPr txBox="1"/>
            <p:nvPr/>
          </p:nvSpPr>
          <p:spPr>
            <a:xfrm>
              <a:off x="5784806" y="4905113"/>
              <a:ext cx="662235" cy="33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width</a:t>
              </a:r>
              <a:endParaRPr lang="zh-TW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441" name="文字方塊 14">
            <a:extLst>
              <a:ext uri="{FF2B5EF4-FFF2-40B4-BE49-F238E27FC236}">
                <a16:creationId xmlns:a16="http://schemas.microsoft.com/office/drawing/2014/main" id="{8E1D5808-142D-412A-AF19-19E512174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1366838"/>
            <a:ext cx="288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Bookman Old Style" panose="02050604050505020204" pitchFamily="18" charset="0"/>
              </a:rPr>
              <a:t>width = content_width</a:t>
            </a:r>
            <a:endParaRPr lang="zh-TW" altLang="en-US" sz="1800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id="{2DCDAC9D-763B-4213-8B6A-E6EB05FD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box-sizing</a:t>
            </a:r>
            <a:endParaRPr lang="zh-TW" altLang="en-US"/>
          </a:p>
        </p:txBody>
      </p:sp>
      <p:sp>
        <p:nvSpPr>
          <p:cNvPr id="20483" name="矩形 3">
            <a:extLst>
              <a:ext uri="{FF2B5EF4-FFF2-40B4-BE49-F238E27FC236}">
                <a16:creationId xmlns:a16="http://schemas.microsoft.com/office/drawing/2014/main" id="{9B9B5EB6-0B48-4556-BAAD-0ED3583B9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" y="2109788"/>
            <a:ext cx="34353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.div3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width: 300px;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height: 200px;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border: 10px groove blue;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</a:t>
            </a:r>
            <a:r>
              <a:rPr lang="zh-TW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box-sizing: border-box;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.div4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width: 300px;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height: 200px;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padding: 30px;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border: 10px groove red;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</a:t>
            </a:r>
            <a:r>
              <a:rPr lang="zh-TW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box-sizing: border-box;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}</a:t>
            </a:r>
          </a:p>
        </p:txBody>
      </p:sp>
      <p:pic>
        <p:nvPicPr>
          <p:cNvPr id="20484" name="圖片 4">
            <a:extLst>
              <a:ext uri="{FF2B5EF4-FFF2-40B4-BE49-F238E27FC236}">
                <a16:creationId xmlns:a16="http://schemas.microsoft.com/office/drawing/2014/main" id="{BECAD0BF-362E-4B66-8AB3-05D87CC43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/>
          <a:stretch>
            <a:fillRect/>
          </a:stretch>
        </p:blipFill>
        <p:spPr bwMode="auto">
          <a:xfrm>
            <a:off x="4689475" y="1993900"/>
            <a:ext cx="29527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群組 5">
            <a:extLst>
              <a:ext uri="{FF2B5EF4-FFF2-40B4-BE49-F238E27FC236}">
                <a16:creationId xmlns:a16="http://schemas.microsoft.com/office/drawing/2014/main" id="{689E2A63-5C94-4091-ACB6-5CF5AD61A102}"/>
              </a:ext>
            </a:extLst>
          </p:cNvPr>
          <p:cNvGrpSpPr>
            <a:grpSpLocks/>
          </p:cNvGrpSpPr>
          <p:nvPr/>
        </p:nvGrpSpPr>
        <p:grpSpPr bwMode="auto">
          <a:xfrm>
            <a:off x="4765675" y="6153150"/>
            <a:ext cx="2800350" cy="431800"/>
            <a:chOff x="4679494" y="4811488"/>
            <a:chExt cx="2799807" cy="431629"/>
          </a:xfrm>
        </p:grpSpPr>
        <p:sp>
          <p:nvSpPr>
            <p:cNvPr id="7" name="右大括弧 6">
              <a:extLst>
                <a:ext uri="{FF2B5EF4-FFF2-40B4-BE49-F238E27FC236}">
                  <a16:creationId xmlns:a16="http://schemas.microsoft.com/office/drawing/2014/main" id="{23A5F631-AE1B-4B2C-8452-11D6485140C4}"/>
                </a:ext>
              </a:extLst>
            </p:cNvPr>
            <p:cNvSpPr/>
            <p:nvPr/>
          </p:nvSpPr>
          <p:spPr>
            <a:xfrm rot="5400000">
              <a:off x="6003228" y="3487754"/>
              <a:ext cx="152340" cy="2799807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C42A7B38-DFE6-46F7-B140-EE1359F17E4E}"/>
                </a:ext>
              </a:extLst>
            </p:cNvPr>
            <p:cNvSpPr txBox="1"/>
            <p:nvPr/>
          </p:nvSpPr>
          <p:spPr>
            <a:xfrm>
              <a:off x="5784180" y="4905114"/>
              <a:ext cx="663446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width</a:t>
              </a:r>
              <a:endParaRPr lang="zh-TW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486" name="文字方塊 8">
            <a:extLst>
              <a:ext uri="{FF2B5EF4-FFF2-40B4-BE49-F238E27FC236}">
                <a16:creationId xmlns:a16="http://schemas.microsoft.com/office/drawing/2014/main" id="{F2DEDE47-A559-4DBB-A763-549334F1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1463675"/>
            <a:ext cx="679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Bookman Old Style" panose="02050604050505020204" pitchFamily="18" charset="0"/>
              </a:rPr>
              <a:t>width = border_width + padding_width + content_width</a:t>
            </a:r>
            <a:endParaRPr lang="zh-TW" altLang="en-US" sz="1800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>
            <a:extLst>
              <a:ext uri="{FF2B5EF4-FFF2-40B4-BE49-F238E27FC236}">
                <a16:creationId xmlns:a16="http://schemas.microsoft.com/office/drawing/2014/main" id="{8B5282EC-4F46-4765-9151-8465748A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margin</a:t>
            </a:r>
            <a:r>
              <a:rPr lang="zh-TW" altLang="en-US"/>
              <a:t> </a:t>
            </a:r>
            <a:r>
              <a:rPr lang="en-US" altLang="zh-TW"/>
              <a:t>(</a:t>
            </a:r>
            <a:r>
              <a:rPr lang="zh-TW" altLang="en-US"/>
              <a:t>元素間距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E1BA22-B5B1-4F10-B148-EAA875814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54163"/>
            <a:ext cx="8767763" cy="48228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tabLst>
                <a:tab pos="3946525" algn="l"/>
              </a:tabLst>
              <a:defRPr/>
            </a:pPr>
            <a:r>
              <a:rPr lang="en-US" altLang="zh-TW" sz="2400" dirty="0"/>
              <a:t>margin: 20px;	</a:t>
            </a:r>
            <a:r>
              <a:rPr lang="en-US" altLang="zh-TW" sz="2400" dirty="0">
                <a:sym typeface="Wingdings" pitchFamily="2" charset="2"/>
              </a:rPr>
              <a:t>  </a:t>
            </a:r>
            <a:r>
              <a:rPr lang="zh-TW" altLang="en-US" sz="2400" dirty="0">
                <a:sym typeface="Wingdings" pitchFamily="2" charset="2"/>
              </a:rPr>
              <a:t>上右下左各</a:t>
            </a:r>
            <a:r>
              <a:rPr lang="en-US" altLang="zh-TW" sz="2400" dirty="0">
                <a:sym typeface="Wingdings" pitchFamily="2" charset="2"/>
              </a:rPr>
              <a:t>20px </a:t>
            </a:r>
            <a:endParaRPr lang="en-US" altLang="zh-TW" sz="2400" dirty="0"/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tabLst>
                <a:tab pos="3946525" algn="l"/>
              </a:tabLst>
              <a:defRPr/>
            </a:pPr>
            <a:r>
              <a:rPr lang="en-US" altLang="zh-TW" sz="2400" dirty="0"/>
              <a:t>margin: 30px 2em;	</a:t>
            </a:r>
            <a:r>
              <a:rPr lang="en-US" altLang="zh-TW" sz="2400" dirty="0">
                <a:sym typeface="Wingdings" pitchFamily="2" charset="2"/>
              </a:rPr>
              <a:t>  </a:t>
            </a:r>
            <a:r>
              <a:rPr lang="zh-TW" altLang="en-US" sz="2400" dirty="0">
                <a:sym typeface="Wingdings" pitchFamily="2" charset="2"/>
              </a:rPr>
              <a:t>上</a:t>
            </a:r>
            <a:r>
              <a:rPr lang="zh-TW" altLang="en-US" sz="2400" dirty="0">
                <a:solidFill>
                  <a:srgbClr val="FF0000"/>
                </a:solidFill>
                <a:sym typeface="Wingdings" pitchFamily="2" charset="2"/>
              </a:rPr>
              <a:t>下</a:t>
            </a:r>
            <a:r>
              <a:rPr lang="zh-TW" altLang="en-US" sz="2400" dirty="0">
                <a:sym typeface="Wingdings" pitchFamily="2" charset="2"/>
              </a:rPr>
              <a:t>各</a:t>
            </a:r>
            <a:r>
              <a:rPr lang="en-US" altLang="zh-TW" sz="2400" dirty="0">
                <a:sym typeface="Wingdings" pitchFamily="2" charset="2"/>
              </a:rPr>
              <a:t>30px, </a:t>
            </a:r>
            <a:r>
              <a:rPr lang="zh-TW" altLang="en-US" sz="2400" dirty="0">
                <a:sym typeface="Wingdings" pitchFamily="2" charset="2"/>
              </a:rPr>
              <a:t>右</a:t>
            </a:r>
            <a:r>
              <a:rPr lang="zh-TW" altLang="en-US" sz="2400" dirty="0">
                <a:solidFill>
                  <a:srgbClr val="FF0000"/>
                </a:solidFill>
                <a:sym typeface="Wingdings" pitchFamily="2" charset="2"/>
              </a:rPr>
              <a:t>左</a:t>
            </a:r>
            <a:r>
              <a:rPr lang="zh-TW" altLang="en-US" sz="2400" dirty="0">
                <a:sym typeface="Wingdings" pitchFamily="2" charset="2"/>
              </a:rPr>
              <a:t>各</a:t>
            </a:r>
            <a:r>
              <a:rPr lang="en-US" altLang="zh-TW" sz="2400" dirty="0">
                <a:sym typeface="Wingdings" pitchFamily="2" charset="2"/>
              </a:rPr>
              <a:t>2em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tabLst>
                <a:tab pos="3946525" algn="l"/>
              </a:tabLst>
              <a:defRPr/>
            </a:pPr>
            <a:r>
              <a:rPr lang="en-US" altLang="zh-TW" sz="2400" dirty="0">
                <a:sym typeface="Wingdings" pitchFamily="2" charset="2"/>
              </a:rPr>
              <a:t>margin: 0.5in 15px 1in;	  </a:t>
            </a:r>
            <a:r>
              <a:rPr lang="zh-TW" altLang="en-US" sz="2400" dirty="0">
                <a:sym typeface="Wingdings" pitchFamily="2" charset="2"/>
              </a:rPr>
              <a:t>上</a:t>
            </a:r>
            <a:r>
              <a:rPr lang="en-US" altLang="zh-TW" sz="2400" dirty="0">
                <a:sym typeface="Wingdings" pitchFamily="2" charset="2"/>
              </a:rPr>
              <a:t>0.5in, </a:t>
            </a:r>
            <a:r>
              <a:rPr lang="zh-TW" altLang="en-US" sz="2400" dirty="0">
                <a:sym typeface="Wingdings" pitchFamily="2" charset="2"/>
              </a:rPr>
              <a:t>右</a:t>
            </a:r>
            <a:r>
              <a:rPr lang="zh-TW" altLang="en-US" sz="2400" dirty="0">
                <a:solidFill>
                  <a:srgbClr val="FF0000"/>
                </a:solidFill>
                <a:sym typeface="Wingdings" pitchFamily="2" charset="2"/>
              </a:rPr>
              <a:t>左</a:t>
            </a:r>
            <a:r>
              <a:rPr lang="zh-TW" altLang="en-US" sz="2400" dirty="0">
                <a:sym typeface="Wingdings" pitchFamily="2" charset="2"/>
              </a:rPr>
              <a:t>各</a:t>
            </a:r>
            <a:r>
              <a:rPr lang="en-US" altLang="zh-TW" sz="2400" dirty="0">
                <a:sym typeface="Wingdings" pitchFamily="2" charset="2"/>
              </a:rPr>
              <a:t>15px, </a:t>
            </a:r>
            <a:r>
              <a:rPr lang="zh-TW" altLang="en-US" sz="2400" dirty="0">
                <a:sym typeface="Wingdings" pitchFamily="2" charset="2"/>
              </a:rPr>
              <a:t>下</a:t>
            </a:r>
            <a:r>
              <a:rPr lang="en-US" altLang="zh-TW" sz="2400" dirty="0">
                <a:sym typeface="Wingdings" pitchFamily="2" charset="2"/>
              </a:rPr>
              <a:t>30px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tabLst>
                <a:tab pos="3946525" algn="l"/>
              </a:tabLst>
              <a:defRPr/>
            </a:pPr>
            <a:r>
              <a:rPr lang="en-US" altLang="zh-TW" sz="2400" dirty="0">
                <a:sym typeface="Wingdings" pitchFamily="2" charset="2"/>
              </a:rPr>
              <a:t>margin: 40px 25% 1em 30px; 	  </a:t>
            </a:r>
            <a:r>
              <a:rPr lang="zh-TW" altLang="en-US" sz="2400" dirty="0">
                <a:sym typeface="Wingdings" pitchFamily="2" charset="2"/>
              </a:rPr>
              <a:t>上</a:t>
            </a:r>
            <a:r>
              <a:rPr lang="en-US" altLang="zh-TW" sz="2400" dirty="0">
                <a:sym typeface="Wingdings" pitchFamily="2" charset="2"/>
              </a:rPr>
              <a:t>40px, </a:t>
            </a:r>
            <a:r>
              <a:rPr lang="zh-TW" altLang="en-US" sz="2400" dirty="0">
                <a:sym typeface="Wingdings" pitchFamily="2" charset="2"/>
              </a:rPr>
              <a:t>右</a:t>
            </a:r>
            <a:r>
              <a:rPr lang="en-US" altLang="zh-TW" sz="2400" dirty="0">
                <a:sym typeface="Wingdings" pitchFamily="2" charset="2"/>
              </a:rPr>
              <a:t>25%, </a:t>
            </a:r>
            <a:r>
              <a:rPr lang="zh-TW" altLang="en-US" sz="2400" dirty="0">
                <a:sym typeface="Wingdings" pitchFamily="2" charset="2"/>
              </a:rPr>
              <a:t>下</a:t>
            </a:r>
            <a:r>
              <a:rPr lang="en-US" altLang="zh-TW" sz="2400" dirty="0">
                <a:sym typeface="Wingdings" pitchFamily="2" charset="2"/>
              </a:rPr>
              <a:t>1em, </a:t>
            </a:r>
            <a:r>
              <a:rPr lang="zh-TW" altLang="en-US" sz="2400" dirty="0">
                <a:sym typeface="Wingdings" pitchFamily="2" charset="2"/>
              </a:rPr>
              <a:t>左</a:t>
            </a:r>
            <a:r>
              <a:rPr lang="en-US" altLang="zh-TW" sz="2400" dirty="0">
                <a:sym typeface="Wingdings" pitchFamily="2" charset="2"/>
              </a:rPr>
              <a:t>30px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tabLst>
                <a:tab pos="3946525" algn="l"/>
              </a:tabLst>
              <a:defRPr/>
            </a:pPr>
            <a:endParaRPr lang="en-US" altLang="zh-TW" sz="2400" dirty="0">
              <a:sym typeface="Wingdings" pitchFamily="2" charset="2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tabLst>
                <a:tab pos="3946525" algn="l"/>
              </a:tabLst>
              <a:defRPr/>
            </a:pPr>
            <a:r>
              <a:rPr lang="en-US" altLang="zh-TW" sz="2400" dirty="0">
                <a:sym typeface="Wingdings" pitchFamily="2" charset="2"/>
              </a:rPr>
              <a:t>margin-top:  15px;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tabLst>
                <a:tab pos="3946525" algn="l"/>
              </a:tabLst>
              <a:defRPr/>
            </a:pPr>
            <a:r>
              <a:rPr lang="en-US" altLang="zh-TW" sz="2400" dirty="0">
                <a:sym typeface="Wingdings" pitchFamily="2" charset="2"/>
              </a:rPr>
              <a:t>margin-right: -30px;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tabLst>
                <a:tab pos="3946525" algn="l"/>
              </a:tabLst>
              <a:defRPr/>
            </a:pPr>
            <a:r>
              <a:rPr lang="en-US" altLang="zh-TW" sz="2400" dirty="0">
                <a:sym typeface="Wingdings" pitchFamily="2" charset="2"/>
              </a:rPr>
              <a:t>margin-bottom: 20px;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tabLst>
                <a:tab pos="3946525" algn="l"/>
              </a:tabLst>
              <a:defRPr/>
            </a:pPr>
            <a:r>
              <a:rPr lang="en-US" altLang="zh-TW" sz="2400" dirty="0">
                <a:sym typeface="Wingdings" pitchFamily="2" charset="2"/>
              </a:rPr>
              <a:t>margin-left: 10%;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tabLst>
                <a:tab pos="3946525" algn="l"/>
              </a:tabLst>
              <a:defRPr/>
            </a:pPr>
            <a:endParaRPr lang="en-US" altLang="zh-TW" sz="2400" dirty="0">
              <a:sym typeface="Wingdings" pitchFamily="2" charset="2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tabLst>
                <a:tab pos="3946525" algn="l"/>
              </a:tabLst>
              <a:defRPr/>
            </a:pPr>
            <a:r>
              <a:rPr lang="en-US" altLang="zh-TW" sz="2400" dirty="0">
                <a:sym typeface="Wingdings" pitchFamily="2" charset="2"/>
              </a:rPr>
              <a:t> 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D54D71C1-937C-4E91-9295-0A3C8BA8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元素置中顯示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D70A6571-DEA4-4F20-A2AC-2209C7E63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27538"/>
            <a:ext cx="6759575" cy="12557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矩形 4">
            <a:extLst>
              <a:ext uri="{FF2B5EF4-FFF2-40B4-BE49-F238E27FC236}">
                <a16:creationId xmlns:a16="http://schemas.microsoft.com/office/drawing/2014/main" id="{99385605-895B-4E64-9A93-AAE1FBC3C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450975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/>
              <a:t>h1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400"/>
              <a:t>  </a:t>
            </a:r>
            <a:r>
              <a:rPr kumimoji="0" lang="en-US" altLang="zh-TW" sz="2400"/>
              <a:t>margin-left: auto;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400"/>
              <a:t>  </a:t>
            </a:r>
            <a:r>
              <a:rPr kumimoji="0" lang="en-US" altLang="zh-TW" sz="2400"/>
              <a:t>margin-right: auto;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400"/>
              <a:t>  </a:t>
            </a:r>
            <a:r>
              <a:rPr kumimoji="0" lang="en-US" altLang="zh-TW" sz="2400"/>
              <a:t>width:140px;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400"/>
              <a:t>  </a:t>
            </a:r>
            <a:r>
              <a:rPr kumimoji="0" lang="en-US" altLang="zh-TW" sz="2400"/>
              <a:t>border: 1px solid blue;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/>
              <a:t>}</a:t>
            </a:r>
            <a:endParaRPr kumimoji="0" lang="zh-TW" altLang="en-US" sz="2400"/>
          </a:p>
        </p:txBody>
      </p:sp>
      <p:sp>
        <p:nvSpPr>
          <p:cNvPr id="22533" name="矩形 5">
            <a:extLst>
              <a:ext uri="{FF2B5EF4-FFF2-40B4-BE49-F238E27FC236}">
                <a16:creationId xmlns:a16="http://schemas.microsoft.com/office/drawing/2014/main" id="{C840F056-5E58-4B1C-95D1-B12E246B9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3787775"/>
            <a:ext cx="2887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/>
              <a:t>&lt;h1&gt;CSS</a:t>
            </a:r>
            <a:r>
              <a:rPr kumimoji="0" lang="zh-TW" altLang="en-US" sz="2400"/>
              <a:t>方框</a:t>
            </a:r>
            <a:r>
              <a:rPr kumimoji="0" lang="en-US" altLang="zh-TW" sz="2400"/>
              <a:t>&lt;/h1&gt;</a:t>
            </a:r>
            <a:endParaRPr kumimoji="0" lang="zh-TW" altLang="en-US" sz="24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431</TotalTime>
  <Words>1200</Words>
  <Application>Microsoft Office PowerPoint</Application>
  <PresentationFormat>如螢幕大小 (4:3)</PresentationFormat>
  <Paragraphs>196</Paragraphs>
  <Slides>21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3" baseType="lpstr">
      <vt:lpstr>Arial</vt:lpstr>
      <vt:lpstr>新細明體</vt:lpstr>
      <vt:lpstr>Franklin Gothic Medium</vt:lpstr>
      <vt:lpstr>微軟正黑體</vt:lpstr>
      <vt:lpstr>Franklin Gothic Book</vt:lpstr>
      <vt:lpstr>Wingdings 2</vt:lpstr>
      <vt:lpstr>Calibri</vt:lpstr>
      <vt:lpstr>黑体</vt:lpstr>
      <vt:lpstr>Times New Roman</vt:lpstr>
      <vt:lpstr>Bookman Old Style</vt:lpstr>
      <vt:lpstr>Wingdings</vt:lpstr>
      <vt:lpstr>暗香撲面</vt:lpstr>
      <vt:lpstr>方框的CSS樣式</vt:lpstr>
      <vt:lpstr>PowerPoint 簡報</vt:lpstr>
      <vt:lpstr>Box Model</vt:lpstr>
      <vt:lpstr>Box相關屬性</vt:lpstr>
      <vt:lpstr>height, width (內容高度與寬度)</vt:lpstr>
      <vt:lpstr>box-sizing</vt:lpstr>
      <vt:lpstr>box-sizing</vt:lpstr>
      <vt:lpstr>margin (元素間距)</vt:lpstr>
      <vt:lpstr>元素置中顯示</vt:lpstr>
      <vt:lpstr>垂直間距之塌陷</vt:lpstr>
      <vt:lpstr>border (邊框)</vt:lpstr>
      <vt:lpstr>border-width (邊框厚度)</vt:lpstr>
      <vt:lpstr>border-color (邊框顏色)</vt:lpstr>
      <vt:lpstr>border-style (邊框樣式)</vt:lpstr>
      <vt:lpstr>example</vt:lpstr>
      <vt:lpstr>border厚度 樣式 顏色 同時設定</vt:lpstr>
      <vt:lpstr>border-radius</vt:lpstr>
      <vt:lpstr>border-radius</vt:lpstr>
      <vt:lpstr>padding (內距)</vt:lpstr>
      <vt:lpstr>border-image</vt:lpstr>
      <vt:lpstr>box-shadow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方框的CSS樣式</dc:title>
  <dc:creator>ycchen</dc:creator>
  <cp:lastModifiedBy>Yen-Cheng Chen</cp:lastModifiedBy>
  <cp:revision>51</cp:revision>
  <dcterms:created xsi:type="dcterms:W3CDTF">2009-03-18T12:56:48Z</dcterms:created>
  <dcterms:modified xsi:type="dcterms:W3CDTF">2024-10-15T01:50:47Z</dcterms:modified>
</cp:coreProperties>
</file>