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6" r:id="rId3"/>
    <p:sldId id="274" r:id="rId4"/>
    <p:sldId id="261" r:id="rId5"/>
    <p:sldId id="260" r:id="rId6"/>
    <p:sldId id="262" r:id="rId7"/>
    <p:sldId id="264" r:id="rId8"/>
    <p:sldId id="265" r:id="rId9"/>
    <p:sldId id="266" r:id="rId10"/>
    <p:sldId id="263" r:id="rId11"/>
    <p:sldId id="268" r:id="rId12"/>
    <p:sldId id="267" r:id="rId13"/>
    <p:sldId id="270" r:id="rId14"/>
    <p:sldId id="269" r:id="rId15"/>
    <p:sldId id="273" r:id="rId16"/>
    <p:sldId id="258" r:id="rId17"/>
    <p:sldId id="259" r:id="rId18"/>
    <p:sldId id="271" r:id="rId19"/>
    <p:sldId id="272" r:id="rId2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E3725D9-4C1F-4FCE-8B38-2449FC81AA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79F454-9B05-4E36-87D3-554ED37FA7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0AC43FD-3A39-48CF-87BD-42F08FCF5817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3E62194-CDB0-47C6-9FA1-337B5CB988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408F452-C6FB-4AA2-A660-2488FB65D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D907EB-DB9A-4562-9945-2A5FD010F5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592C47-5837-4658-9F2D-4845DEB317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44E1D8-8B35-4E22-83BD-A510A33B3F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>
            <a:extLst>
              <a:ext uri="{FF2B5EF4-FFF2-40B4-BE49-F238E27FC236}">
                <a16:creationId xmlns:a16="http://schemas.microsoft.com/office/drawing/2014/main" id="{14D6C839-48C9-4167-A073-A5B442303A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備忘稿版面配置區 2">
            <a:extLst>
              <a:ext uri="{FF2B5EF4-FFF2-40B4-BE49-F238E27FC236}">
                <a16:creationId xmlns:a16="http://schemas.microsoft.com/office/drawing/2014/main" id="{85AF02E9-53D7-4052-B288-A2920E62F5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>
            <a:extLst>
              <a:ext uri="{FF2B5EF4-FFF2-40B4-BE49-F238E27FC236}">
                <a16:creationId xmlns:a16="http://schemas.microsoft.com/office/drawing/2014/main" id="{C54812FB-6EA2-4704-AEB7-50063B8AB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E2E8642-C57F-4FAA-B664-9533337FC26A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7917A1C-EDA4-4FD7-A5CF-31E76A915838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710FC36-76FB-400D-9362-77166E3D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82C0B-7F9B-4DFC-81FB-7AA91E7BDB53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B334B44-FC57-43DF-A5BC-DFEDDEC2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1596E5D-F738-41B9-9A9B-8A8CD82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2DCB-7D68-4A76-B543-2D8625AAB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72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302BA2C-E9A5-445F-832F-B71C056F64E5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4A6B304-C89C-4711-8DF2-4CFB00FF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97B7-D7FB-419C-9DE3-6E11C68F20E7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7CB4B73-FCFB-4622-813B-68DD9E27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65947F2-C65A-4B49-A595-6E831851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8ACC-BA20-4411-97C2-E18861A946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39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0BD933-58CC-4A94-B836-29D1CC66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8411-16E3-459E-8958-FA35956E3FD0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BF61B4-34C3-465B-A5D6-D618ED84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C39B7E-B7EC-4547-9387-D11C8890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C846-19CC-4EA6-BB1C-05046AFEBC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17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4CEBD9A-B066-43A0-9626-96A7025F13B2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87DBF78-E87A-4C09-9E86-E9EBDE28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AC254-1705-4676-81BD-708A6316FFFD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C7C34B6-85F9-4B29-B2B2-C40D1F6D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450C18F-1912-4CBE-9D5D-14C45688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F9034-2E41-429D-9BA5-B9372F8B0F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45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F976F1B-1DD8-427C-9572-DD678BEFFCE0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B7C0B91-16CF-49B3-A7EB-9DCF3337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649A-0D5E-4D3F-AE79-9386A88E6423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27EDDE3-7ACE-4A10-A4B8-33433C7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4578DC1-A7B4-4CF3-9C55-DE0F9FE6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6AF39-969A-43AB-9B43-0A0CD1410B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8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BE891F0B-7B84-4CAD-A75A-59B69429201E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2E57264A-8FD3-4A23-9B9E-6766C0FA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55ADD-2017-44AB-A0B1-67B7302D04EC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00CCBB72-E3F8-4728-9C95-B8D33132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674CE774-641B-4DB2-BD27-D9EA198A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DE8CE-DDC3-433A-8E69-484A49F852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41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F861915C-36D5-472F-9682-9D69881E9078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65F26EF1-D89F-4FF3-94C3-47BADA6D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F0F3-87BD-4BC5-A9AC-F2BA3CAD7D19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A6847B82-85C9-4846-B907-177E988D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D9E38EEF-49DC-44D7-A8DF-5A7B4564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3DC4-B4CF-4870-9BDC-AA2108BCD2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26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C0B1AB4-9817-44B2-AC85-3EABC8332FF8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1A8AF845-F572-4A11-8801-D8ADB4610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6913-19B8-42D5-AE27-60C6A18A0F2D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C18465CE-3BD4-4F58-A85E-6D3EF23B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B16B2410-0817-418E-A16B-D94C4726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9058E-DE82-4D97-B522-9C6F9303E0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84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D46C8A5-CD81-4D1D-8528-5D7EB9F9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BA6C-D11C-4C08-A23C-04EA478F1C19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2D5B6F0-A8DD-49BF-A051-E5903758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DC50ECF-75B0-4F26-9792-8D383F1A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D850-5A55-41FF-A2F2-2B13D58C49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634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A5D1999B-BEBC-4681-8B75-71560582DE0D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85E98143-F539-47A1-8934-5C7414A1E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977C-7961-4B4F-A876-56628C5E36C7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78765B86-CE60-4708-8FD2-EC4D9512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896E7D91-0D22-4084-9E1F-5559DE70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07012-CD65-483D-9EBA-8976D9B655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95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4A92F1E-05C3-4051-9CA1-60B94C19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7C5A5-60EB-4778-B759-81D8961FB29B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0CB93FF-7940-40E8-96B3-A308C8FB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DCB5D9-78FC-43C7-A290-6A5E3A0B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E7EB1-1F99-4466-AAAE-134E5FA191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887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3C784CD2-673B-450A-98F4-65BCA417DDE2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4448347B-08ED-4A18-9090-769FDF696F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D7F8CF1C-AEDB-4294-9EB2-7079921EA0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E5FF84-D799-4A44-A3BC-BFEED9AA4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2B3BB9-6B0B-4A6D-8441-A6110B2130B9}" type="datetimeFigureOut">
              <a:rPr lang="zh-TW" altLang="en-US"/>
              <a:pPr>
                <a:defRPr/>
              </a:pPr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99B329-AA0D-4298-9C8F-1B100A5C3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4193CE-CB1C-458E-BBED-1D108FF68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1BA59EE3-22DF-46A3-AFDE-9EB0EBAD40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C228E22-68AA-4353-9649-DBF8C37A0857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met_node_clonenode.asp" TargetMode="External"/><Relationship Id="rId7" Type="http://schemas.openxmlformats.org/officeDocument/2006/relationships/hyperlink" Target="http://www.w3schools.com/dom/met_node_replacechild.asp" TargetMode="External"/><Relationship Id="rId2" Type="http://schemas.openxmlformats.org/officeDocument/2006/relationships/hyperlink" Target="http://www.w3schools.com/dom/met_node_appendchild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met_node_removechild.asp" TargetMode="External"/><Relationship Id="rId5" Type="http://schemas.openxmlformats.org/officeDocument/2006/relationships/hyperlink" Target="http://www.w3schools.com/dom/met_node_insertbefore.asp" TargetMode="External"/><Relationship Id="rId4" Type="http://schemas.openxmlformats.org/officeDocument/2006/relationships/hyperlink" Target="http://www.w3schools.com/dom/met_node_haschildnodes.as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dom/prop_element_attributes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Dom/met_element_removeattributenode.asp" TargetMode="External"/><Relationship Id="rId3" Type="http://schemas.openxmlformats.org/officeDocument/2006/relationships/hyperlink" Target="http://www.w3schools.com/Dom/met_element_getattributenode.asp" TargetMode="External"/><Relationship Id="rId7" Type="http://schemas.openxmlformats.org/officeDocument/2006/relationships/hyperlink" Target="http://www.w3schools.com/Dom/met_element_removeattribute.asp" TargetMode="External"/><Relationship Id="rId2" Type="http://schemas.openxmlformats.org/officeDocument/2006/relationships/hyperlink" Target="http://www.w3schools.com/Dom/met_element_getattribut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met_element_hasattributes.asp" TargetMode="External"/><Relationship Id="rId5" Type="http://schemas.openxmlformats.org/officeDocument/2006/relationships/hyperlink" Target="http://www.w3schools.com/Dom/met_element_hasattribute.asp" TargetMode="External"/><Relationship Id="rId10" Type="http://schemas.openxmlformats.org/officeDocument/2006/relationships/hyperlink" Target="http://www.w3schools.com/Dom/met_element_setattributenode.asp" TargetMode="External"/><Relationship Id="rId4" Type="http://schemas.openxmlformats.org/officeDocument/2006/relationships/hyperlink" Target="http://www.w3schools.com/Dom/met_element_getelementsbytagname.asp" TargetMode="External"/><Relationship Id="rId9" Type="http://schemas.openxmlformats.org/officeDocument/2006/relationships/hyperlink" Target="http://www.w3schools.com/Dom/met_element_setattribute.as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dom/prop_attr_value.asp" TargetMode="External"/><Relationship Id="rId3" Type="http://schemas.openxmlformats.org/officeDocument/2006/relationships/hyperlink" Target="http://www.w3schools.com/dom/prop_attr_nodename.asp" TargetMode="External"/><Relationship Id="rId7" Type="http://schemas.openxmlformats.org/officeDocument/2006/relationships/hyperlink" Target="http://www.w3schools.com/dom/prop_attr_specified.asp" TargetMode="External"/><Relationship Id="rId2" Type="http://schemas.openxmlformats.org/officeDocument/2006/relationships/hyperlink" Target="http://www.w3schools.com/dom/prop_attr_nam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prop_attr_ownerdocument.asp" TargetMode="External"/><Relationship Id="rId5" Type="http://schemas.openxmlformats.org/officeDocument/2006/relationships/hyperlink" Target="http://www.w3schools.com/dom/prop_attr_nodevalue.asp" TargetMode="External"/><Relationship Id="rId4" Type="http://schemas.openxmlformats.org/officeDocument/2006/relationships/hyperlink" Target="http://www.w3schools.com/dom/prop_attr_nodetype.asp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dom/prop_document_nodename.asp" TargetMode="External"/><Relationship Id="rId3" Type="http://schemas.openxmlformats.org/officeDocument/2006/relationships/hyperlink" Target="http://www.w3schools.com/dom/prop_document_childnodes.asp" TargetMode="External"/><Relationship Id="rId7" Type="http://schemas.openxmlformats.org/officeDocument/2006/relationships/hyperlink" Target="http://www.w3schools.com/dom/prop_document_lastchild.asp" TargetMode="External"/><Relationship Id="rId2" Type="http://schemas.openxmlformats.org/officeDocument/2006/relationships/hyperlink" Target="http://www.w3schools.com/dom/prop_document_async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prop_document_firstchild.asp" TargetMode="External"/><Relationship Id="rId5" Type="http://schemas.openxmlformats.org/officeDocument/2006/relationships/hyperlink" Target="http://www.w3schools.com/dom/prop_document_documentelement.asp" TargetMode="External"/><Relationship Id="rId10" Type="http://schemas.openxmlformats.org/officeDocument/2006/relationships/hyperlink" Target="http://www.w3schools.com/dom/prop_document_nodevalue.asp" TargetMode="External"/><Relationship Id="rId4" Type="http://schemas.openxmlformats.org/officeDocument/2006/relationships/hyperlink" Target="http://www.w3schools.com/dom/prop_document_doctype.asp" TargetMode="External"/><Relationship Id="rId9" Type="http://schemas.openxmlformats.org/officeDocument/2006/relationships/hyperlink" Target="http://www.w3schools.com/dom/prop_document_nodetype.as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met_document_createcomment.asp" TargetMode="External"/><Relationship Id="rId2" Type="http://schemas.openxmlformats.org/officeDocument/2006/relationships/hyperlink" Target="http://www.w3schools.com/dom/met_document_createcdatasection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met_document_getelementsbytagname.asp" TargetMode="External"/><Relationship Id="rId5" Type="http://schemas.openxmlformats.org/officeDocument/2006/relationships/hyperlink" Target="http://www.w3schools.com/dom/met_document_createtextnode.asp" TargetMode="External"/><Relationship Id="rId4" Type="http://schemas.openxmlformats.org/officeDocument/2006/relationships/hyperlink" Target="http://www.w3schools.com/dom/met_document_createelement.as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ycchen.im.ncnu.edu.tw/www2011/lab/xmlDomJS.html" TargetMode="External"/><Relationship Id="rId2" Type="http://schemas.openxmlformats.org/officeDocument/2006/relationships/hyperlink" Target="http://ycchen.im.ncnu.edu.tw/www2011/lab/digit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ycchen.im.ncnu.edu.tw/www2011/lab/xmlDomEx1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dom/prop_node_nodename.asp" TargetMode="External"/><Relationship Id="rId3" Type="http://schemas.openxmlformats.org/officeDocument/2006/relationships/hyperlink" Target="http://www.w3schools.com/dom/prop_node_parentnode.asp" TargetMode="External"/><Relationship Id="rId7" Type="http://schemas.openxmlformats.org/officeDocument/2006/relationships/hyperlink" Target="http://www.w3schools.com/dom/prop_node_previoussibling.asp" TargetMode="External"/><Relationship Id="rId2" Type="http://schemas.openxmlformats.org/officeDocument/2006/relationships/hyperlink" Target="http://www.w3schools.com/dom/prop_node_childnode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dom/prop_node_nextsibling.asp" TargetMode="External"/><Relationship Id="rId11" Type="http://schemas.openxmlformats.org/officeDocument/2006/relationships/hyperlink" Target="http://www.w3schools.com/dom/prop_node_ownerdocument.asp" TargetMode="External"/><Relationship Id="rId5" Type="http://schemas.openxmlformats.org/officeDocument/2006/relationships/hyperlink" Target="http://www.w3schools.com/dom/prop_node_lastchild.asp" TargetMode="External"/><Relationship Id="rId10" Type="http://schemas.openxmlformats.org/officeDocument/2006/relationships/hyperlink" Target="http://www.w3schools.com/dom/prop_node_nodevalue.asp" TargetMode="External"/><Relationship Id="rId4" Type="http://schemas.openxmlformats.org/officeDocument/2006/relationships/hyperlink" Target="http://www.w3schools.com/dom/prop_node_firstchild.asp" TargetMode="External"/><Relationship Id="rId9" Type="http://schemas.openxmlformats.org/officeDocument/2006/relationships/hyperlink" Target="http://www.w3schools.com/dom/prop_node_nodetype.as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3">
            <a:extLst>
              <a:ext uri="{FF2B5EF4-FFF2-40B4-BE49-F238E27FC236}">
                <a16:creationId xmlns:a16="http://schemas.microsoft.com/office/drawing/2014/main" id="{B2D17D48-46AD-4D4F-9744-7325733C7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XML DOM</a:t>
            </a:r>
            <a:endParaRPr lang="zh-TW" altLang="en-US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EAE3438A-0C56-4E91-8C3C-156D6BF37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zh-TW" altLang="en-US"/>
          </a:p>
        </p:txBody>
      </p:sp>
      <p:sp>
        <p:nvSpPr>
          <p:cNvPr id="13316" name="矩形 1">
            <a:extLst>
              <a:ext uri="{FF2B5EF4-FFF2-40B4-BE49-F238E27FC236}">
                <a16:creationId xmlns:a16="http://schemas.microsoft.com/office/drawing/2014/main" id="{0C3D04DD-6988-4761-83DA-0F7A36685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5300663"/>
            <a:ext cx="5784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800"/>
              <a:t>XML: Extensible Markup Language</a:t>
            </a:r>
            <a:endParaRPr lang="en-GB" alt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308048DD-2EC1-4DF9-A749-7E3CFA96A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Node's methods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2BF3B92-87BA-4C6A-82F0-B3F4C16A61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38" cy="2970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7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Method</a:t>
                      </a: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Description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appendChild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Adds a new child node to the end of the list of children of a node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7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cloneNode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Clones a node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6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hasChildNodes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true if a node has any child nodes, otherwise it returns false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7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insertBefore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Inserts a new child node before an existing child node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7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removeChild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Removes a child node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7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replaceChild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Replaces a child node</a:t>
                      </a:r>
                    </a:p>
                  </a:txBody>
                  <a:tcPr marL="72000" marR="9525" marT="952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F49CD4EF-598E-47EC-BFA7-A30FC501B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appendChild(), insertBefore()</a:t>
            </a:r>
            <a:endParaRPr lang="zh-TW" altLang="en-US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2C5FE636-752D-4BFB-A656-16CAD1D7F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img = new Image();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img.src="lily.jpg";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img.id ="lily1";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img.className="imgC1";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div2=document.getElementById("div2");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div2.appendChild(img);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div2.insertBefore(img, div2.firstChild);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8FA4BD76-8234-4C04-9CD0-52DD8C92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Element</a:t>
            </a:r>
            <a:r>
              <a:rPr lang="zh-TW" altLang="en-US"/>
              <a:t> </a:t>
            </a:r>
            <a:r>
              <a:rPr lang="en-US" altLang="zh-TW"/>
              <a:t>Object</a:t>
            </a:r>
            <a:endParaRPr lang="zh-TW" altLang="en-US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C0FBCB72-569F-43D6-ADED-0338B1E52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3357563"/>
            <a:ext cx="8072438" cy="1714500"/>
          </a:xfrm>
        </p:spPr>
        <p:txBody>
          <a:bodyPr/>
          <a:lstStyle/>
          <a:p>
            <a:pPr marL="0" eaLnBrk="1" fontAlgn="t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Other properties: (the same as node)</a:t>
            </a:r>
          </a:p>
          <a:p>
            <a:pPr marL="0" eaLnBrk="1" fontAlgn="t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childNodes, firstChild, lastChild, nextSibling,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nodeName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nodeType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nodeValue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ownerDocument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parentNode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previousSibling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anose="05020102010507070707" pitchFamily="18" charset="2"/>
              <a:buNone/>
              <a:defRPr/>
            </a:pPr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F133FC70-FA9E-42CC-B730-CC4A9C0E44B0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1571625"/>
          <a:ext cx="8001000" cy="147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37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Property</a:t>
                      </a: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Description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04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attributes</a:t>
                      </a:r>
                      <a:endParaRPr lang="en-US" sz="20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a NamedNodeMap of attributes for the element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37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sng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tagName</a:t>
                      </a:r>
                      <a:endParaRPr lang="en-US" sz="2000" b="0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name of the element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13FE5D81-6DDA-4FDA-9B18-96227AA9B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element's methods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5CA215C5-9888-4AB2-934F-1EE2D787F2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401050" cy="402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Method</a:t>
                      </a: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Description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getAttribute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value of an attribute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getAttributeNode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an attribute node as an Attribute object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6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getElementsByTagName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a NodeList of matching element nodes, and their  children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16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hasAttribute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whether an element has any attributes matching a specified name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hasAttributes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whether the element has any attributes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removeAttribute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Removes a specified attribute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removeAttributeNode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Removes a specified attribute node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setAttribute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Adds a new attribute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3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setAttributeNode</a:t>
                      </a:r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()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999" marR="9525" marT="95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Adds a new attribute node</a:t>
                      </a:r>
                    </a:p>
                  </a:txBody>
                  <a:tcPr marL="71999" marR="9525" marT="952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662" name="矩形 4">
            <a:extLst>
              <a:ext uri="{FF2B5EF4-FFF2-40B4-BE49-F238E27FC236}">
                <a16:creationId xmlns:a16="http://schemas.microsoft.com/office/drawing/2014/main" id="{23EFC395-486E-4E9C-9F97-CD1949C5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643563"/>
            <a:ext cx="8215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Other methods: (the same as node)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appendChild(), cloneNode(), hasChildNodes(), insertBefore(), removeChild(), replaceChild()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255FB7BE-32FD-4477-85CE-523F8A11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CA38C3D7-1710-4D3F-A8A0-6F80DE7AD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var img = document.createElement("img");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img.setAttribute("src", "lily.png");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img.setAttribute("id", "img2");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8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document.getElementById("div2").appendChild(img);</a:t>
            </a:r>
          </a:p>
          <a:p>
            <a:pPr>
              <a:buFont typeface="Wingdings 2" panose="05020102010507070707" pitchFamily="18" charset="2"/>
              <a:buNone/>
            </a:pPr>
            <a:endParaRPr lang="zh-TW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69D822FA-1F1E-4A7C-A282-F4FB41F1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Attribute Object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0256F27-9771-43D4-B00E-5403A35F05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488" cy="352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5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Property</a:t>
                      </a: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Description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2"/>
                        </a:rPr>
                        <a:t>name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name of the attribute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3"/>
                        </a:rPr>
                        <a:t>nodeName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name of the node, depending on its type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4"/>
                        </a:rPr>
                        <a:t>nodeType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type of the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21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5"/>
                        </a:rPr>
                        <a:t>nodeValue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Sets or returns the value of the node, depending on its type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21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6"/>
                        </a:rPr>
                        <a:t>ownerDocument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root element (document object) for an attribute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21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7"/>
                        </a:rPr>
                        <a:t>specified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true if the attribute value is set in the document, and false if it's a default value in a DTD/Schema.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>
                          <a:solidFill>
                            <a:srgbClr val="0000FF"/>
                          </a:solidFill>
                          <a:latin typeface="新細明體"/>
                          <a:hlinkClick r:id="rId8"/>
                        </a:rPr>
                        <a:t>value</a:t>
                      </a:r>
                      <a:endParaRPr lang="en-US" sz="1800" b="0" i="0" u="sng" strike="noStrike">
                        <a:solidFill>
                          <a:srgbClr val="0000FF"/>
                        </a:solidFill>
                        <a:latin typeface="新細明體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Sets or returns the value of the attribute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6B0DC9AF-AE38-4FB7-96FA-D3BD6C56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(XML) Document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E2017C7-D951-4CFB-A5E8-7810E2D7CD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15300" cy="406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Property</a:t>
                      </a: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/>
                        <a:t>Description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643">
                <a:tc>
                  <a:txBody>
                    <a:bodyPr/>
                    <a:lstStyle/>
                    <a:p>
                      <a:pPr algn="l"/>
                      <a:r>
                        <a:rPr lang="en-US" sz="1700" b="1" dirty="0" err="1">
                          <a:hlinkClick r:id="rId2" action="ppaction://hlinkfile"/>
                        </a:rPr>
                        <a:t>async</a:t>
                      </a:r>
                      <a:endParaRPr lang="en-US" sz="1700" b="1" dirty="0"/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Specifies whether downloading of an XML file should be handled asynchronously or not</a:t>
                      </a:r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hlinkClick r:id="rId3" action="ppaction://hlinkfile"/>
                        </a:rPr>
                        <a:t>childNodes</a:t>
                      </a:r>
                      <a:endParaRPr lang="en-US" sz="17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a </a:t>
                      </a:r>
                      <a:r>
                        <a:rPr lang="en-US" sz="1700" dirty="0" err="1"/>
                        <a:t>NodeList</a:t>
                      </a:r>
                      <a:r>
                        <a:rPr lang="en-US" sz="1700" dirty="0"/>
                        <a:t> of child nodes for the document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43">
                <a:tc>
                  <a:txBody>
                    <a:bodyPr/>
                    <a:lstStyle/>
                    <a:p>
                      <a:pPr algn="l"/>
                      <a:r>
                        <a:rPr lang="en-US" sz="1700" b="1" dirty="0" err="1">
                          <a:hlinkClick r:id="rId4" action="ppaction://hlinkfile"/>
                        </a:rPr>
                        <a:t>doctype</a:t>
                      </a:r>
                      <a:endParaRPr lang="en-US" sz="1700" b="1" dirty="0"/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Document Type Declaration associated with the document</a:t>
                      </a:r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 b="1" dirty="0" err="1">
                          <a:hlinkClick r:id="rId5" action="ppaction://hlinkfile"/>
                        </a:rPr>
                        <a:t>documentElement</a:t>
                      </a:r>
                      <a:endParaRPr lang="en-US" sz="1700" b="1" dirty="0"/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root node of the document</a:t>
                      </a:r>
                    </a:p>
                  </a:txBody>
                  <a:tcPr marL="7200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hlinkClick r:id="rId6" action="ppaction://hlinkfile"/>
                        </a:rPr>
                        <a:t>firstChild</a:t>
                      </a:r>
                      <a:endParaRPr lang="en-US" sz="17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first child node of the document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hlinkClick r:id="rId7" action="ppaction://hlinkfile"/>
                        </a:rPr>
                        <a:t>lastChild</a:t>
                      </a:r>
                      <a:endParaRPr lang="en-US" sz="17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last child node of the document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hlinkClick r:id="rId8" action="ppaction://hlinkfile"/>
                        </a:rPr>
                        <a:t>nodeName</a:t>
                      </a:r>
                      <a:endParaRPr lang="en-US" sz="17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name of a node (depending on its type)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296"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hlinkClick r:id="rId9" action="ppaction://hlinkfile"/>
                        </a:rPr>
                        <a:t>nodeType</a:t>
                      </a:r>
                      <a:endParaRPr lang="en-US" sz="17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Returns the node type of a node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643"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hlinkClick r:id="rId10" action="ppaction://hlinkfile"/>
                        </a:rPr>
                        <a:t>nodeValue</a:t>
                      </a:r>
                      <a:endParaRPr lang="en-US" sz="17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/>
                        <a:t>Sets or returns the value of a node (depending on its type)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>
            <a:extLst>
              <a:ext uri="{FF2B5EF4-FFF2-40B4-BE49-F238E27FC236}">
                <a16:creationId xmlns:a16="http://schemas.microsoft.com/office/drawing/2014/main" id="{07395FE5-7904-48CB-AC89-B5F910C7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Document's methods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AD1C3C2-3700-4C7D-87EC-D7F5E36B3E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7188" y="1714500"/>
          <a:ext cx="8258175" cy="350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7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Method</a:t>
                      </a: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Description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9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/>
                        <a:t>createAttribute</a:t>
                      </a:r>
                      <a:r>
                        <a:rPr lang="en-US" sz="1800" b="1" dirty="0"/>
                        <a:t>(name)</a:t>
                      </a: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Creates an attribute node with the specified name, and returns the new Attr object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>
                          <a:hlinkClick r:id="rId2" action="ppaction://hlinkfile"/>
                        </a:rPr>
                        <a:t>createCDATASection</a:t>
                      </a:r>
                      <a:r>
                        <a:rPr lang="en-US" sz="1800" b="1" dirty="0">
                          <a:hlinkClick r:id="rId2" action="ppaction://hlinkfile"/>
                        </a:rPr>
                        <a:t>()</a:t>
                      </a:r>
                      <a:endParaRPr lang="en-US" sz="1800" b="1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Creates a CDATA section node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4">
                <a:tc>
                  <a:txBody>
                    <a:bodyPr/>
                    <a:lstStyle/>
                    <a:p>
                      <a:pPr algn="l"/>
                      <a:r>
                        <a:rPr lang="en-US" sz="1800" b="1">
                          <a:hlinkClick r:id="rId3" action="ppaction://hlinkfile"/>
                        </a:rPr>
                        <a:t>createComment()</a:t>
                      </a:r>
                      <a:endParaRPr lang="en-US" sz="1800" b="1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Creates a comment node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>
                          <a:hlinkClick r:id="rId4" action="ppaction://hlinkfile"/>
                        </a:rPr>
                        <a:t>createElement</a:t>
                      </a:r>
                      <a:r>
                        <a:rPr lang="en-US" sz="1800" b="1" dirty="0">
                          <a:hlinkClick r:id="rId4" action="ppaction://hlinkfile"/>
                        </a:rPr>
                        <a:t>()</a:t>
                      </a:r>
                      <a:endParaRPr lang="en-US" sz="1800" b="1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Creates an element node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>
                          <a:hlinkClick r:id="rId5" action="ppaction://hlinkfile"/>
                        </a:rPr>
                        <a:t>createTextNode</a:t>
                      </a:r>
                      <a:r>
                        <a:rPr lang="en-US" sz="1800" b="1" dirty="0">
                          <a:hlinkClick r:id="rId5" action="ppaction://hlinkfile"/>
                        </a:rPr>
                        <a:t>()</a:t>
                      </a:r>
                      <a:endParaRPr lang="en-US" sz="1800" b="1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Creates a text node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90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getElementById(id)</a:t>
                      </a: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Returns the element that has an ID attribute with the given value. If no such element exists, it returns null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9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hlinkClick r:id="rId6" action="ppaction://hlinkfile"/>
                        </a:rPr>
                        <a:t>getElementsByTagName()</a:t>
                      </a:r>
                      <a:endParaRPr lang="en-US" sz="18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Returns a </a:t>
                      </a:r>
                      <a:r>
                        <a:rPr lang="en-US" sz="1800" dirty="0" err="1"/>
                        <a:t>NodeList</a:t>
                      </a:r>
                      <a:r>
                        <a:rPr lang="en-US" sz="1800" dirty="0"/>
                        <a:t> of all elements with a specified name</a:t>
                      </a:r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E92A591F-07D1-45E9-8E7C-331CEE97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747" name="內容版面配置區 2">
            <a:extLst>
              <a:ext uri="{FF2B5EF4-FFF2-40B4-BE49-F238E27FC236}">
                <a16:creationId xmlns:a16="http://schemas.microsoft.com/office/drawing/2014/main" id="{5190B726-BFC8-4E40-ABC6-33E1F4E0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img = document.createElement("img");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var attrSrc = document.createAttribute("src");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attrSrc.nodeValue="lily1.jpg";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img.setAttributeNode(attrSrc);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document.getElementById("content").appendChild(img);</a:t>
            </a:r>
            <a:endParaRPr lang="zh-TW" altLang="en-US" sz="2400"/>
          </a:p>
        </p:txBody>
      </p:sp>
      <p:sp>
        <p:nvSpPr>
          <p:cNvPr id="31748" name="矩形 1">
            <a:extLst>
              <a:ext uri="{FF2B5EF4-FFF2-40B4-BE49-F238E27FC236}">
                <a16:creationId xmlns:a16="http://schemas.microsoft.com/office/drawing/2014/main" id="{C6C1A3B6-CE57-49B6-AA6B-072CE9FB8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070600"/>
            <a:ext cx="554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2"/>
              </a:rPr>
              <a:t>http</a:t>
            </a:r>
            <a:r>
              <a:rPr lang="en-GB" altLang="zh-TW" sz="1800">
                <a:latin typeface="Arial" panose="020B0604020202020204" pitchFamily="34" charset="0"/>
                <a:hlinkClick r:id="rId2"/>
              </a:rPr>
              <a:t>s</a:t>
            </a:r>
            <a:r>
              <a:rPr lang="zh-TW" altLang="en-US" sz="1800">
                <a:latin typeface="Arial" panose="020B0604020202020204" pitchFamily="34" charset="0"/>
                <a:hlinkClick r:id="rId2"/>
              </a:rPr>
              <a:t>://ycchen.im.ncnu.edu.tw/www2011/lab/digit.zip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31749" name="矩形 2">
            <a:extLst>
              <a:ext uri="{FF2B5EF4-FFF2-40B4-BE49-F238E27FC236}">
                <a16:creationId xmlns:a16="http://schemas.microsoft.com/office/drawing/2014/main" id="{D8C1A7C4-68D0-41E2-B6F9-A92EAD8F2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3" y="4221163"/>
            <a:ext cx="6348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3"/>
              </a:rPr>
              <a:t>http</a:t>
            </a:r>
            <a:r>
              <a:rPr lang="en-GB" altLang="zh-TW" sz="1800">
                <a:latin typeface="Arial" panose="020B0604020202020204" pitchFamily="34" charset="0"/>
                <a:hlinkClick r:id="rId3"/>
              </a:rPr>
              <a:t>s</a:t>
            </a:r>
            <a:r>
              <a:rPr lang="zh-TW" altLang="en-US" sz="1800">
                <a:latin typeface="Arial" panose="020B0604020202020204" pitchFamily="34" charset="0"/>
                <a:hlinkClick r:id="rId3"/>
              </a:rPr>
              <a:t>://ycchen.im.ncnu.edu.tw/www2011/lab/xmlDomJS.html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pic>
        <p:nvPicPr>
          <p:cNvPr id="31750" name="圖片 3">
            <a:extLst>
              <a:ext uri="{FF2B5EF4-FFF2-40B4-BE49-F238E27FC236}">
                <a16:creationId xmlns:a16="http://schemas.microsoft.com/office/drawing/2014/main" id="{3BFDA30A-9CE6-4E54-92DB-D77A93911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822825"/>
            <a:ext cx="38004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0781A23E-005A-40AC-B3C9-3FF5D562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getElementsByTagName()</a:t>
            </a:r>
            <a:endParaRPr lang="zh-TW" altLang="en-US"/>
          </a:p>
        </p:txBody>
      </p:sp>
      <p:sp>
        <p:nvSpPr>
          <p:cNvPr id="32771" name="內容版面配置區 2">
            <a:extLst>
              <a:ext uri="{FF2B5EF4-FFF2-40B4-BE49-F238E27FC236}">
                <a16:creationId xmlns:a16="http://schemas.microsoft.com/office/drawing/2014/main" id="{036C7172-1A49-4C64-B5AE-05F05FEDA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getElementById()</a:t>
            </a:r>
            <a:r>
              <a:rPr lang="zh-TW" altLang="en-US"/>
              <a:t>只能用於</a:t>
            </a:r>
            <a:r>
              <a:rPr lang="en-US" altLang="zh-TW"/>
              <a:t>XHTML/HTML</a:t>
            </a:r>
          </a:p>
          <a:p>
            <a:r>
              <a:rPr lang="zh-TW" altLang="en-US"/>
              <a:t>在一般</a:t>
            </a:r>
            <a:r>
              <a:rPr lang="en-US" altLang="zh-TW"/>
              <a:t>XML</a:t>
            </a:r>
            <a:r>
              <a:rPr lang="zh-TW" altLang="en-US"/>
              <a:t> </a:t>
            </a:r>
            <a:r>
              <a:rPr lang="en-US" altLang="zh-TW"/>
              <a:t>document</a:t>
            </a:r>
            <a:r>
              <a:rPr lang="zh-TW" altLang="en-US"/>
              <a:t>，應使用</a:t>
            </a:r>
            <a:r>
              <a:rPr lang="en-US" altLang="zh-TW"/>
              <a:t>getElementsByTagName("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tagName</a:t>
            </a:r>
            <a:r>
              <a:rPr lang="en-US" altLang="zh-TW"/>
              <a:t>")</a:t>
            </a:r>
          </a:p>
          <a:p>
            <a:r>
              <a:rPr lang="en-US" altLang="zh-TW"/>
              <a:t>getElementsByTagName("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tagName</a:t>
            </a:r>
            <a:r>
              <a:rPr lang="en-US" altLang="zh-TW"/>
              <a:t>")</a:t>
            </a:r>
            <a:r>
              <a:rPr lang="zh-TW" altLang="en-US"/>
              <a:t>傳回一個由</a:t>
            </a:r>
            <a:r>
              <a:rPr lang="en-US" altLang="zh-TW"/>
              <a:t>element</a:t>
            </a:r>
            <a:r>
              <a:rPr lang="zh-TW" altLang="en-US"/>
              <a:t>組成的陣列</a:t>
            </a:r>
            <a:r>
              <a:rPr lang="en-US" altLang="zh-TW"/>
              <a:t>(or collection)</a:t>
            </a:r>
          </a:p>
          <a:p>
            <a:pPr>
              <a:buFont typeface="Wingdings 2" panose="05020102010507070707" pitchFamily="18" charset="2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id="{74D2165A-0AD3-493F-9920-929807F04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5">
            <a:extLst>
              <a:ext uri="{FF2B5EF4-FFF2-40B4-BE49-F238E27FC236}">
                <a16:creationId xmlns:a16="http://schemas.microsoft.com/office/drawing/2014/main" id="{B75C0A96-7B8B-490A-A50D-A95BF4758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571625"/>
            <a:ext cx="423862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52B5F4-1B05-4E20-9184-7104E8A46611}"/>
              </a:ext>
            </a:extLst>
          </p:cNvPr>
          <p:cNvSpPr/>
          <p:nvPr/>
        </p:nvSpPr>
        <p:spPr>
          <a:xfrm>
            <a:off x="2500313" y="142875"/>
            <a:ext cx="6000750" cy="3381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92D05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600" dirty="0">
                <a:latin typeface="Arial" charset="0"/>
                <a:ea typeface="新細明體" charset="-120"/>
                <a:hlinkClick r:id="rId4"/>
              </a:rPr>
              <a:t>https://ycchen.im.ncnu.edu.tw/www2011/lab/xmlDomEx1.zip</a:t>
            </a:r>
            <a:endParaRPr lang="en-US" altLang="zh-TW" sz="1600" dirty="0">
              <a:latin typeface="Arial" charset="0"/>
              <a:ea typeface="新細明體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620C2F43-7FC7-4A36-990D-A0E656EC7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28" b="5222"/>
          <a:stretch>
            <a:fillRect/>
          </a:stretch>
        </p:blipFill>
        <p:spPr bwMode="auto">
          <a:xfrm>
            <a:off x="4572000" y="1557338"/>
            <a:ext cx="44513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文字方塊 4">
            <a:extLst>
              <a:ext uri="{FF2B5EF4-FFF2-40B4-BE49-F238E27FC236}">
                <a16:creationId xmlns:a16="http://schemas.microsoft.com/office/drawing/2014/main" id="{4B132CB7-8DEB-4187-9C57-38158AB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28625"/>
            <a:ext cx="145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 b="1"/>
              <a:t>menu.xml</a:t>
            </a:r>
            <a:endParaRPr kumimoji="0" lang="zh-TW" altLang="en-US" sz="2400" b="1"/>
          </a:p>
        </p:txBody>
      </p:sp>
      <p:sp>
        <p:nvSpPr>
          <p:cNvPr id="15364" name="矩形 5">
            <a:extLst>
              <a:ext uri="{FF2B5EF4-FFF2-40B4-BE49-F238E27FC236}">
                <a16:creationId xmlns:a16="http://schemas.microsoft.com/office/drawing/2014/main" id="{F9D6DD11-F04D-46AB-AD85-E93A98814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1071563"/>
            <a:ext cx="4572000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&lt;?xml version="1.0" encoding="UTF-8" ?&gt;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&lt;menu&gt;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&lt;url&gt;http://www.ncnu.edu.tw/&lt;/url&gt;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&lt;text&gt;NCNU&lt;/text&gt;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&lt;/item&gt;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&lt;url&gt;http://www.im.ncnu.edu.tw/&lt;/url&gt;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&lt;text&gt;</a:t>
            </a:r>
            <a:r>
              <a:rPr kumimoji="0" lang="zh-TW" altLang="en-US" sz="1800"/>
              <a:t>暨大資管</a:t>
            </a:r>
            <a:r>
              <a:rPr kumimoji="0" lang="en-US" altLang="zh-TW" sz="1800"/>
              <a:t>&lt;/text&gt;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&lt;/item&gt;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&lt;url&gt;https://webmail.ncnu.edu.tw/&lt;/url&gt;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&lt;text&gt;</a:t>
            </a:r>
            <a:r>
              <a:rPr kumimoji="0" lang="zh-TW" altLang="en-US" sz="1800"/>
              <a:t>暨大 </a:t>
            </a:r>
            <a:r>
              <a:rPr kumimoji="0" lang="en-US" altLang="zh-TW" sz="1800"/>
              <a:t>Web Mail&lt;/text&gt;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&lt;/item&gt;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&lt;url&gt;http://rent.im.ncnu.edu.tw/&lt;/url&gt;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&lt;text&gt;</a:t>
            </a:r>
            <a:r>
              <a:rPr kumimoji="0" lang="zh-TW" altLang="en-US" sz="1800"/>
              <a:t>暨居蟹</a:t>
            </a:r>
            <a:r>
              <a:rPr kumimoji="0" lang="en-US" altLang="zh-TW" sz="1800"/>
              <a:t>&lt;/text&gt;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&lt;/item&gt;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&lt;/menu&gt;</a:t>
            </a:r>
            <a:endParaRPr kumimoji="0" lang="zh-TW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A92A3669-9A17-4BAE-A820-F2CFBB7C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文件結構</a:t>
            </a: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4D473F8D-ED63-45D2-AF9B-B6B74D97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整份文件</a:t>
            </a:r>
            <a:r>
              <a:rPr lang="en-US" altLang="zh-TW"/>
              <a:t>: document</a:t>
            </a:r>
          </a:p>
          <a:p>
            <a:pPr eaLnBrk="1" hangingPunct="1"/>
            <a:r>
              <a:rPr lang="zh-TW" altLang="en-US"/>
              <a:t>文件之</a:t>
            </a:r>
            <a:r>
              <a:rPr lang="en-US" altLang="zh-TW"/>
              <a:t>root</a:t>
            </a:r>
            <a:r>
              <a:rPr lang="zh-TW" altLang="en-US"/>
              <a:t>元素</a:t>
            </a:r>
            <a:r>
              <a:rPr lang="en-US" altLang="zh-TW"/>
              <a:t>:</a:t>
            </a:r>
          </a:p>
          <a:p>
            <a:pPr lvl="1" eaLnBrk="1" hangingPunct="1"/>
            <a:r>
              <a:rPr lang="en-US" altLang="zh-TW"/>
              <a:t>document.documentElement</a:t>
            </a:r>
          </a:p>
          <a:p>
            <a:pPr eaLnBrk="1" hangingPunct="1"/>
            <a:r>
              <a:rPr lang="zh-TW" altLang="en-US"/>
              <a:t>文件為一個由節點組成的樹狀結構</a:t>
            </a:r>
            <a:endParaRPr lang="en-US" altLang="zh-TW"/>
          </a:p>
          <a:p>
            <a:pPr eaLnBrk="1" hangingPunct="1"/>
            <a:r>
              <a:rPr lang="zh-TW" altLang="en-US"/>
              <a:t>節點</a:t>
            </a:r>
            <a:r>
              <a:rPr lang="en-US" altLang="zh-TW"/>
              <a:t>(node)</a:t>
            </a:r>
          </a:p>
          <a:p>
            <a:pPr lvl="1" eaLnBrk="1" hangingPunct="1"/>
            <a:r>
              <a:rPr lang="zh-TW" altLang="en-US"/>
              <a:t>元素節點</a:t>
            </a:r>
            <a:r>
              <a:rPr lang="en-US" altLang="zh-TW"/>
              <a:t>(element)</a:t>
            </a:r>
          </a:p>
          <a:p>
            <a:pPr lvl="1" eaLnBrk="1" hangingPunct="1"/>
            <a:r>
              <a:rPr lang="zh-TW" altLang="en-US"/>
              <a:t>屬性節點</a:t>
            </a:r>
            <a:r>
              <a:rPr lang="en-US" altLang="zh-TW"/>
              <a:t>(attribute)</a:t>
            </a:r>
          </a:p>
          <a:p>
            <a:pPr lvl="1" eaLnBrk="1" hangingPunct="1"/>
            <a:r>
              <a:rPr lang="zh-TW" altLang="en-US"/>
              <a:t>文字節點</a:t>
            </a:r>
            <a:r>
              <a:rPr lang="en-US" altLang="zh-TW"/>
              <a:t>(text)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75397A0E-8800-4880-9815-EE83E5C88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Node (</a:t>
            </a:r>
            <a:r>
              <a:rPr lang="zh-TW" altLang="en-US"/>
              <a:t>節點</a:t>
            </a:r>
            <a:r>
              <a:rPr lang="en-US" altLang="zh-TW"/>
              <a:t>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4C9BB20-3A57-488D-A418-8432FF7A01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5750" y="1643063"/>
          <a:ext cx="8501063" cy="407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Property</a:t>
                      </a: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Description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childNodes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a NodeList of child nodes for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parentNode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parent node of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firstChild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first child of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lastChild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last child of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nextSibling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Returns the node immediately following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previousSibling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node immediately before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nodeName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name of a node, depending on its type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nodeType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type of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nodeValue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Sets or returns the value of a node, depending on its type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sng" strike="noStrike" dirty="0" err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/>
                        </a:rPr>
                        <a:t>ownerDocument</a:t>
                      </a:r>
                      <a:endParaRPr lang="en-US" sz="1800" b="0" i="0" u="sng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9525" marT="95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Returns the root element (document object) for a node</a:t>
                      </a:r>
                    </a:p>
                  </a:txBody>
                  <a:tcPr marL="72000" marR="9525" marT="952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EF6DDD2F-CD04-44C0-8731-D9934397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Node Types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C0659212-A06B-461A-9943-6201811EFA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5750" y="1428750"/>
          <a:ext cx="8643938" cy="2592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5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1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098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Node type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Description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Children</a:t>
                      </a:r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68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Document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the entire document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(the root-node of the DOM tree)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Element (max. one), </a:t>
                      </a:r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327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Element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an element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Element, Text, </a:t>
                      </a:r>
                      <a:r>
                        <a:rPr lang="en-US" sz="1600" dirty="0" err="1"/>
                        <a:t>CDATASection</a:t>
                      </a:r>
                      <a:endParaRPr lang="en-US" sz="1600" dirty="0"/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09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Attr</a:t>
                      </a:r>
                      <a:endParaRPr lang="en-US" sz="1600" dirty="0"/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an attribute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Text</a:t>
                      </a:r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327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Text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textual content in an element or attribute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None</a:t>
                      </a:r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8"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CDATASection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 CDATA section in a document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(text that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will NOT be parsed)</a:t>
                      </a:r>
                    </a:p>
                  </a:txBody>
                  <a:tcPr marL="71999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None</a:t>
                      </a:r>
                    </a:p>
                  </a:txBody>
                  <a:tcPr marL="71999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5" name="文字方塊 4">
            <a:extLst>
              <a:ext uri="{FF2B5EF4-FFF2-40B4-BE49-F238E27FC236}">
                <a16:creationId xmlns:a16="http://schemas.microsoft.com/office/drawing/2014/main" id="{E752070C-218D-43B8-80F8-1F72D69C8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071938"/>
            <a:ext cx="691673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Other node types: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DocumentFragment, ProcessingInstruction, EntityReference,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Comment, Entity, Notation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608AE0F2-D951-4EEA-B320-37E5A287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nodeType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5CAC109-A67C-4B26-95B7-0C497CF536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14500" y="1500188"/>
          <a:ext cx="5500688" cy="4829175"/>
        </p:xfrm>
        <a:graphic>
          <a:graphicData uri="http://schemas.openxmlformats.org/drawingml/2006/table">
            <a:tbl>
              <a:tblPr/>
              <a:tblGrid>
                <a:gridCol w="141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NodeType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Named Constant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1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ELEMENT_NODE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2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ATTRIBUTE_NODE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3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TEXT_NODE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4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CDATA_SECTION_NODE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5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ENTITY_REFERENCE_NODE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6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ENTITY_NODE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7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PROCESSING_INSTRUCTION_NODE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8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COMMENT_NODE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9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DOCUMENT_NODE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10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DOCUMENT_TYPE_NODE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11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DOCUMENT_FRAGMENT_NODE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12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charset="-120"/>
                        </a:rPr>
                        <a:t>NOTATION_NODE</a:t>
                      </a:r>
                    </a:p>
                  </a:txBody>
                  <a:tcPr marL="14400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3">
            <a:extLst>
              <a:ext uri="{FF2B5EF4-FFF2-40B4-BE49-F238E27FC236}">
                <a16:creationId xmlns:a16="http://schemas.microsoft.com/office/drawing/2014/main" id="{80E1EE9E-D3DB-4DB1-8584-BED8F879F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214313"/>
            <a:ext cx="7358063" cy="6462712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&lt;script type="text/javascript"&gt;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&lt;!--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var str="";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window.onload=function()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var ele=document.documentElement;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showTree(ele);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var w=window.open("", "tree", "width=500,height=800, scrollbars");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w.document.write(str);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w.document.close();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showTree(node)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str += "&lt;ul&gt;&lt;li&gt;"+node.nodeName+": "+node.nodeType;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if (node.hasChildNodes())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for (var i=0; i&lt;node.childNodes.length;i++)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     showTree(node.childNodes[i]);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    </a:t>
            </a:r>
            <a:r>
              <a:rPr lang="en-US" altLang="zh-TW" sz="1800">
                <a:latin typeface="Arial" panose="020B0604020202020204" pitchFamily="34" charset="0"/>
              </a:rPr>
              <a:t>else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str +="&lt;br /&gt;"+node.nodeValue;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str +="&lt;/li&gt;&lt;/ul&gt;";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//--&gt;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&lt;/script&gt;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>
            <a:extLst>
              <a:ext uri="{FF2B5EF4-FFF2-40B4-BE49-F238E27FC236}">
                <a16:creationId xmlns:a16="http://schemas.microsoft.com/office/drawing/2014/main" id="{EC90FD71-FC3A-42D5-9AF3-63FECFC48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>
            <a:extLst>
              <a:ext uri="{FF2B5EF4-FFF2-40B4-BE49-F238E27FC236}">
                <a16:creationId xmlns:a16="http://schemas.microsoft.com/office/drawing/2014/main" id="{F5F273B3-2B3A-4395-B04C-6D5E605F6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73"/>
          <a:stretch>
            <a:fillRect/>
          </a:stretch>
        </p:blipFill>
        <p:spPr bwMode="auto">
          <a:xfrm>
            <a:off x="4643438" y="357188"/>
            <a:ext cx="4500562" cy="636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自訂 2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2060"/>
      </a:hlink>
      <a:folHlink>
        <a:srgbClr val="002060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623</TotalTime>
  <Words>1347</Words>
  <Application>Microsoft Office PowerPoint</Application>
  <PresentationFormat>如螢幕大小 (4:3)</PresentationFormat>
  <Paragraphs>256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0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Verdana</vt:lpstr>
      <vt:lpstr>Times New Roman</vt:lpstr>
      <vt:lpstr>暗香撲面</vt:lpstr>
      <vt:lpstr>XML DOM</vt:lpstr>
      <vt:lpstr>PowerPoint 簡報</vt:lpstr>
      <vt:lpstr>PowerPoint 簡報</vt:lpstr>
      <vt:lpstr>文件結構</vt:lpstr>
      <vt:lpstr>Node (節點)</vt:lpstr>
      <vt:lpstr>Node Types</vt:lpstr>
      <vt:lpstr>nodeType</vt:lpstr>
      <vt:lpstr>PowerPoint 簡報</vt:lpstr>
      <vt:lpstr>PowerPoint 簡報</vt:lpstr>
      <vt:lpstr>Node's methods</vt:lpstr>
      <vt:lpstr>appendChild(), insertBefore()</vt:lpstr>
      <vt:lpstr>Element Object</vt:lpstr>
      <vt:lpstr>element's methods</vt:lpstr>
      <vt:lpstr>PowerPoint 簡報</vt:lpstr>
      <vt:lpstr>Attribute Object</vt:lpstr>
      <vt:lpstr>(XML) Document</vt:lpstr>
      <vt:lpstr>Document's methods</vt:lpstr>
      <vt:lpstr>PowerPoint 簡報</vt:lpstr>
      <vt:lpstr>getElementsByTagName()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ycchen</dc:creator>
  <cp:lastModifiedBy>Yen-Cheng Chen</cp:lastModifiedBy>
  <cp:revision>68</cp:revision>
  <dcterms:created xsi:type="dcterms:W3CDTF">2009-04-18T02:52:03Z</dcterms:created>
  <dcterms:modified xsi:type="dcterms:W3CDTF">2024-10-22T02:47:25Z</dcterms:modified>
</cp:coreProperties>
</file>