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ED8A802-60BD-47A5-B39B-15606D1BE110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3662D4C-8451-4A5B-9EF9-6413B4D4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118A-37BB-41F6-8385-6B3F800D6B55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8120C20-9471-4D0B-ACC2-0DD5C485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AA23CFE-7B43-4324-B562-D349CF8E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C85E-CA46-4165-896C-F310C90C87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87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5F10EEB-295C-4698-B48B-BEAA6BCCEB6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15FF8645-7499-4FB8-B1C2-34E4889F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FAEC-BC90-46CC-B6D9-1F366A9E797F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2EF94111-4334-4F17-9B75-6660E8F3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A82F7CD7-C329-42AB-AABA-9D1A5DA2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3436-7588-4D8F-8FDD-EF84A86B1C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64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BAFA994-A72B-4F45-ABBE-346BAC8D06F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98DD59F9-EC4C-4490-A22C-8F2A80CE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832B-5BEE-4765-AAAA-461D5EA5F831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450DF3FA-F5E4-43B6-954D-E1A7E9BF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AE152F02-4B12-452B-89B0-741ED7AE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C882-A0FD-4778-B1E6-907B823A22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0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A511C79-BDAB-4224-B721-168860178E33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74223C08-B38D-4612-ACCB-E83350AA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DFFF-459D-4248-B397-07E32CE08DD1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D0FFC005-2C72-427B-975A-08AC626F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E617F9E0-14F9-4E77-9641-C05BC4CB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3D0B-6B3E-47CA-BF9F-87F441ABB1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26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32659D-5182-4164-81CE-0F1B3A54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7362-0457-4823-A9C7-1931F81E2F73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050C50-08D6-4F2A-B73A-292EFD00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AE7785-B969-4C1E-BAA8-3E197634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D1DB-6C19-40CD-8645-468859EDDD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005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3530A84-4BBA-49AD-86D6-11056769C6A2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836726C-F1CD-4978-AAD5-F03BB8CB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A943-7BD6-4127-AEA5-41515CA240F6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5823573-EC41-4369-9035-40C249C8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A19ACAA-55BA-447F-8144-AEA086FF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CD27-2559-4EAC-B402-B6B4068AC2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04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96122D-8D64-410E-BAB2-8FB34A1E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40FE-EEEC-4ACF-9AA3-4989C951E588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743955-6B91-4C22-B51E-02158A04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926114-0208-4936-BA03-F1208AD2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5419-B250-4A13-99F9-A72573791E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45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8D9A7F-A81F-43A9-80BC-CDA73DF7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75FA-892B-4AFE-9AA9-29FE97E70FD8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86BA7A-79FC-4A2A-AE87-088803A9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2EC141-1916-4414-9460-042424C1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6025-F9A9-4599-BDA1-E10689D01E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28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ABD4D9-B0EA-4798-811F-9CE3B591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B721-5A24-4CF6-BF68-83F4990FBF82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C52A62-64FC-4322-B6C6-FBDF056E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D4F427-B6B0-436C-984F-56467DA7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3B26-1D13-446E-9D91-1C15B342FB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03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BFA12DB-08C2-4566-B794-064129550E44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5C77690F-A780-4CA3-B5C5-D214068392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E8C64ECE-6852-4389-A723-6CEB8EE61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150C3A-8E15-4885-B52E-E47F25EB9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DB9A7C-4C48-4FA2-A814-0D7611F3ECAC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694A6D-4F94-4BB8-B027-9A0E07D78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046BEB-9963-4834-BBB1-763AAF1E9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FE24AD3-7E21-48ED-A63B-0AF2385995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BB20A0C-A33D-42A5-9EA9-EE6DAF2A23B0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57" r:id="rId7"/>
    <p:sldLayoutId id="2147483758" r:id="rId8"/>
    <p:sldLayoutId id="214748375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w3.org/TR/2011/REC-CSS2-20110607/tables.html#border-conflict-resoluti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ssref/pr_tab_table-layout.asp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CABF85B-511F-4479-8721-C6E6B253A8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表格之</a:t>
            </a:r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D050BA-4B18-4001-86D3-EBD6D1CD4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5">
            <a:extLst>
              <a:ext uri="{FF2B5EF4-FFF2-40B4-BE49-F238E27FC236}">
                <a16:creationId xmlns:a16="http://schemas.microsoft.com/office/drawing/2014/main" id="{6560E86E-608E-4B7A-8B50-3CBE557D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</a:t>
            </a:r>
            <a:r>
              <a:rPr lang="zh-TW" altLang="en-US"/>
              <a:t>樣式應用順序</a:t>
            </a:r>
          </a:p>
        </p:txBody>
      </p:sp>
      <p:sp>
        <p:nvSpPr>
          <p:cNvPr id="9219" name="內容版面配置區 6">
            <a:extLst>
              <a:ext uri="{FF2B5EF4-FFF2-40B4-BE49-F238E27FC236}">
                <a16:creationId xmlns:a16="http://schemas.microsoft.com/office/drawing/2014/main" id="{697B8423-ABB2-4AB0-AA84-7FCCF7DA8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663" y="1611313"/>
            <a:ext cx="3721100" cy="39211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td</a:t>
            </a:r>
          </a:p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tr</a:t>
            </a:r>
          </a:p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rowgroup (tbody)</a:t>
            </a:r>
          </a:p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col</a:t>
            </a:r>
          </a:p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colgroup</a:t>
            </a:r>
          </a:p>
          <a:p>
            <a:pPr eaLnBrk="1" hangingPunct="1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3600"/>
              <a:t>table</a:t>
            </a:r>
            <a:endParaRPr lang="zh-TW" altLang="en-US" sz="360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382EB61-4DA1-4C9F-9706-6C98B5EB43F7}"/>
              </a:ext>
            </a:extLst>
          </p:cNvPr>
          <p:cNvCxnSpPr/>
          <p:nvPr/>
        </p:nvCxnSpPr>
        <p:spPr>
          <a:xfrm rot="16200000" flipH="1">
            <a:off x="387350" y="3513138"/>
            <a:ext cx="3425825" cy="34925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文字方塊 9">
            <a:extLst>
              <a:ext uri="{FF2B5EF4-FFF2-40B4-BE49-F238E27FC236}">
                <a16:creationId xmlns:a16="http://schemas.microsoft.com/office/drawing/2014/main" id="{744A70A0-07F2-47A3-AE3C-8E470625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1758950"/>
            <a:ext cx="69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Arial" panose="020B0604020202020204" pitchFamily="34" charset="0"/>
              </a:rPr>
              <a:t>優先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DCF22E36-E86C-4370-8C8A-1C39E9F93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設定表格樣式</a:t>
            </a:r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id="{ED9BB5EE-26CA-45DE-8C38-0CAA4C69F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704975"/>
            <a:ext cx="8594725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文字</a:t>
            </a:r>
            <a:r>
              <a:rPr lang="en-US" altLang="zh-TW" sz="2400"/>
              <a:t>	font, color, …</a:t>
            </a: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對齊方式</a:t>
            </a:r>
            <a:r>
              <a:rPr lang="en-US" altLang="zh-TW" sz="2400"/>
              <a:t>	text-align, vertical-align</a:t>
            </a: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背景</a:t>
            </a:r>
            <a:r>
              <a:rPr lang="en-US" altLang="zh-TW" sz="2400"/>
              <a:t>	background</a:t>
            </a: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邊框</a:t>
            </a:r>
            <a:r>
              <a:rPr lang="en-US" altLang="zh-TW" sz="2400"/>
              <a:t>	border 	</a:t>
            </a:r>
            <a:r>
              <a:rPr lang="zh-TW" altLang="en-US" sz="2400"/>
              <a:t>只可於</a:t>
            </a:r>
            <a:r>
              <a:rPr lang="en-US" altLang="zh-TW" sz="2400"/>
              <a:t>table, td, th</a:t>
            </a:r>
            <a:r>
              <a:rPr lang="zh-TW" altLang="en-US" sz="2400"/>
              <a:t>設定</a:t>
            </a:r>
            <a:endParaRPr lang="en-US" altLang="zh-TW" sz="2400"/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間距</a:t>
            </a:r>
            <a:r>
              <a:rPr lang="en-US" altLang="zh-TW" sz="2400"/>
              <a:t>	margin 	</a:t>
            </a:r>
            <a:r>
              <a:rPr lang="zh-TW" altLang="en-US" sz="2400"/>
              <a:t>只可於</a:t>
            </a:r>
            <a:r>
              <a:rPr lang="en-US" altLang="zh-TW" sz="2400"/>
              <a:t>table, caption</a:t>
            </a:r>
            <a:r>
              <a:rPr lang="zh-TW" altLang="en-US" sz="2400"/>
              <a:t>設定</a:t>
            </a:r>
            <a:endParaRPr lang="en-US" altLang="zh-TW" sz="2400"/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內距</a:t>
            </a:r>
            <a:r>
              <a:rPr lang="en-US" altLang="zh-TW" sz="2400"/>
              <a:t>	padding 	</a:t>
            </a:r>
            <a:r>
              <a:rPr lang="zh-TW" altLang="en-US" sz="2400"/>
              <a:t>只可於</a:t>
            </a:r>
            <a:r>
              <a:rPr lang="en-US" altLang="zh-TW" sz="2400"/>
              <a:t>td,th</a:t>
            </a:r>
            <a:r>
              <a:rPr lang="zh-TW" altLang="en-US" sz="2400"/>
              <a:t>設定</a:t>
            </a:r>
            <a:endParaRPr lang="en-US" altLang="zh-TW" sz="2400"/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儲存格距離</a:t>
            </a:r>
            <a:r>
              <a:rPr lang="en-US" altLang="zh-TW" sz="2400"/>
              <a:t>	border-spacing</a:t>
            </a:r>
            <a:r>
              <a:rPr lang="en-US" altLang="zh-TW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只可於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設定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Firefox</a:t>
            </a: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zh-TW" altLang="en-US" sz="2400"/>
              <a:t>寬度高度</a:t>
            </a:r>
            <a:r>
              <a:rPr lang="en-US" altLang="zh-TW" sz="2400"/>
              <a:t>	width</a:t>
            </a:r>
            <a:r>
              <a:rPr lang="zh-TW" altLang="en-US" sz="2400"/>
              <a:t>與</a:t>
            </a:r>
            <a:r>
              <a:rPr lang="en-US" altLang="zh-TW" sz="2400"/>
              <a:t>height	</a:t>
            </a:r>
            <a:r>
              <a:rPr lang="zh-TW" altLang="en-US" sz="2400"/>
              <a:t>只可於</a:t>
            </a:r>
            <a:r>
              <a:rPr lang="en-US" altLang="zh-TW" sz="2400"/>
              <a:t>table, td, th</a:t>
            </a:r>
            <a:r>
              <a:rPr lang="zh-TW" altLang="en-US" sz="2400"/>
              <a:t>設定</a:t>
            </a:r>
            <a:endParaRPr lang="en-US" altLang="zh-TW" sz="2400"/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endParaRPr lang="en-US" altLang="zh-TW" sz="2400"/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r>
              <a:rPr lang="en-US" altLang="zh-TW" sz="2400"/>
              <a:t>* </a:t>
            </a:r>
            <a:r>
              <a:rPr lang="zh-TW" altLang="en-US" sz="2400"/>
              <a:t>欄位可以設定的屬性</a:t>
            </a:r>
            <a:r>
              <a:rPr lang="en-US" altLang="zh-TW" sz="2400"/>
              <a:t>:</a:t>
            </a:r>
            <a:r>
              <a:rPr lang="zh-TW" altLang="en-US" sz="2400"/>
              <a:t> </a:t>
            </a:r>
            <a:r>
              <a:rPr lang="en-US" altLang="zh-TW" sz="2400"/>
              <a:t>border, background, width, visibility	</a:t>
            </a: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1793875" algn="l"/>
                <a:tab pos="5116513" algn="l"/>
              </a:tabLst>
            </a:pPr>
            <a:endParaRPr lang="en-US" altLang="zh-TW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217FDF5-19B2-4D28-B5BB-EB6FB87D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caption-side (</a:t>
            </a:r>
            <a:r>
              <a:rPr lang="zh-TW" altLang="en-US"/>
              <a:t>表格標題位置</a:t>
            </a:r>
            <a:r>
              <a:rPr lang="en-US" altLang="zh-TW"/>
              <a:t>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9D734F-85D1-4ACA-AA95-1118B373B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1013" y="1554163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 sz="2800"/>
              <a:t>caption-side: bottom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/>
              <a:t>	</a:t>
            </a:r>
            <a:r>
              <a:rPr lang="en-US" altLang="zh-TW" sz="2800">
                <a:latin typeface="Times New Roman" panose="02020603050405020304" pitchFamily="18" charset="0"/>
              </a:rPr>
              <a:t>top | right | bottom | left</a:t>
            </a:r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734248AB-364D-4C3F-AFEF-6C083415D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52" b="6487"/>
          <a:stretch>
            <a:fillRect/>
          </a:stretch>
        </p:blipFill>
        <p:spPr bwMode="auto">
          <a:xfrm>
            <a:off x="4759325" y="1677988"/>
            <a:ext cx="4335463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7">
            <a:extLst>
              <a:ext uri="{FF2B5EF4-FFF2-40B4-BE49-F238E27FC236}">
                <a16:creationId xmlns:a16="http://schemas.microsoft.com/office/drawing/2014/main" id="{EEB8639F-0E51-48E3-AE89-0432EF3AA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4935538"/>
            <a:ext cx="822801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body {background-image: url(rule2.png); margin:0px;}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table {border: 2px solid red; color: #030; font-size: 18px; margin: 10px;}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caption {border: 2px solid green; caption-side: bottom; margin: 20px;}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td {border: 2px solid blue; padding: 15px; text-align: center;}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span {background-color: #F0F0F0;}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6F2AB3C-D078-4CD3-B2AE-FD1151D915D9}"/>
              </a:ext>
            </a:extLst>
          </p:cNvPr>
          <p:cNvSpPr/>
          <p:nvPr/>
        </p:nvSpPr>
        <p:spPr>
          <a:xfrm>
            <a:off x="4930775" y="3900488"/>
            <a:ext cx="3113088" cy="752475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BF43FD1-CE5D-487D-A380-4E058920A6E0}"/>
              </a:ext>
            </a:extLst>
          </p:cNvPr>
          <p:cNvSpPr/>
          <p:nvPr/>
        </p:nvSpPr>
        <p:spPr>
          <a:xfrm>
            <a:off x="4803775" y="1736725"/>
            <a:ext cx="3355975" cy="2279650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0" name="向右箭號 9">
            <a:extLst>
              <a:ext uri="{FF2B5EF4-FFF2-40B4-BE49-F238E27FC236}">
                <a16:creationId xmlns:a16="http://schemas.microsoft.com/office/drawing/2014/main" id="{B97B7134-D281-4A49-BC23-659E0E27C8AA}"/>
              </a:ext>
            </a:extLst>
          </p:cNvPr>
          <p:cNvSpPr/>
          <p:nvPr/>
        </p:nvSpPr>
        <p:spPr>
          <a:xfrm>
            <a:off x="4270375" y="3935413"/>
            <a:ext cx="371475" cy="19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C9882C7F-8AC4-47AE-AC66-EC15764D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儲存格邊框樣式</a:t>
            </a:r>
            <a:r>
              <a:rPr lang="en-US" altLang="zh-TW"/>
              <a:t>:</a:t>
            </a:r>
            <a:r>
              <a:rPr lang="zh-TW" altLang="en-US"/>
              <a:t> 分開與崩解</a:t>
            </a:r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B4D3DA57-63CF-499F-B0F2-7EE1914B8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600200"/>
            <a:ext cx="8229600" cy="1200150"/>
          </a:xfrm>
        </p:spPr>
        <p:txBody>
          <a:bodyPr/>
          <a:lstStyle/>
          <a:p>
            <a:pPr eaLnBrk="1" hangingPunct="1"/>
            <a:r>
              <a:rPr lang="zh-TW" altLang="en-US" sz="2800"/>
              <a:t>分開</a:t>
            </a:r>
            <a:r>
              <a:rPr lang="en-US" altLang="zh-TW" sz="2800"/>
              <a:t>	border-collapse: separate;</a:t>
            </a:r>
          </a:p>
          <a:p>
            <a:pPr eaLnBrk="1" hangingPunct="1"/>
            <a:r>
              <a:rPr lang="zh-TW" altLang="en-US" sz="2800"/>
              <a:t>崩解</a:t>
            </a:r>
            <a:r>
              <a:rPr lang="en-US" altLang="zh-TW" sz="2800"/>
              <a:t>	border-collapse: collaspe;</a:t>
            </a:r>
          </a:p>
          <a:p>
            <a:pPr eaLnBrk="1" hangingPunct="1"/>
            <a:endParaRPr lang="zh-TW" altLang="en-US" sz="2800"/>
          </a:p>
        </p:txBody>
      </p:sp>
      <p:sp>
        <p:nvSpPr>
          <p:cNvPr id="12292" name="矩形 3">
            <a:extLst>
              <a:ext uri="{FF2B5EF4-FFF2-40B4-BE49-F238E27FC236}">
                <a16:creationId xmlns:a16="http://schemas.microsoft.com/office/drawing/2014/main" id="{3517CEE7-419D-4CE0-9883-D4805173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2759075"/>
            <a:ext cx="7378700" cy="70802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table {color: red; font-size: 24px; border: 10px inset green;}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td {border: 10px inset gray; padding: 10px;}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pic>
        <p:nvPicPr>
          <p:cNvPr id="12293" name="Picture 3">
            <a:extLst>
              <a:ext uri="{FF2B5EF4-FFF2-40B4-BE49-F238E27FC236}">
                <a16:creationId xmlns:a16="http://schemas.microsoft.com/office/drawing/2014/main" id="{54949C5C-8129-4E34-BA95-B5BB587F7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4060825"/>
            <a:ext cx="26860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>
            <a:extLst>
              <a:ext uri="{FF2B5EF4-FFF2-40B4-BE49-F238E27FC236}">
                <a16:creationId xmlns:a16="http://schemas.microsoft.com/office/drawing/2014/main" id="{22D6B994-2BAC-4064-9159-5D5AA12FC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4044950"/>
            <a:ext cx="24574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矩形 7">
            <a:extLst>
              <a:ext uri="{FF2B5EF4-FFF2-40B4-BE49-F238E27FC236}">
                <a16:creationId xmlns:a16="http://schemas.microsoft.com/office/drawing/2014/main" id="{41D49EBD-8A93-4B1E-89FD-F154B539B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" y="3675063"/>
            <a:ext cx="447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&lt;table style="border-collapse: separate;"&gt;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2296" name="矩形 8">
            <a:extLst>
              <a:ext uri="{FF2B5EF4-FFF2-40B4-BE49-F238E27FC236}">
                <a16:creationId xmlns:a16="http://schemas.microsoft.com/office/drawing/2014/main" id="{27A52032-40E0-4377-8A1F-CDD76DA8B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632200"/>
            <a:ext cx="441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&lt;table style="border-collapse: collapse;"&gt;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2297" name="文字方塊 9">
            <a:extLst>
              <a:ext uri="{FF2B5EF4-FFF2-40B4-BE49-F238E27FC236}">
                <a16:creationId xmlns:a16="http://schemas.microsoft.com/office/drawing/2014/main" id="{8E70938E-79D8-4912-9929-BE871D25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134100"/>
            <a:ext cx="7581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注意：相鄰儲存格不同邊框格式之崩解規定 </a:t>
            </a:r>
            <a:r>
              <a:rPr lang="en-US" altLang="zh-TW" sz="1800">
                <a:latin typeface="Arial" panose="020B0604020202020204" pitchFamily="34" charset="0"/>
              </a:rPr>
              <a:t>(</a:t>
            </a:r>
            <a:r>
              <a:rPr lang="en-US" altLang="zh-TW" sz="1800" b="1">
                <a:latin typeface="Arial" panose="020B0604020202020204" pitchFamily="34" charset="0"/>
                <a:hlinkClick r:id="rId4"/>
              </a:rPr>
              <a:t>Border conflict resolution</a:t>
            </a:r>
            <a:r>
              <a:rPr lang="en-US" altLang="zh-TW" sz="1800">
                <a:latin typeface="Arial" panose="020B0604020202020204" pitchFamily="34" charset="0"/>
              </a:rPr>
              <a:t>)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8C0984D2-537B-4B74-9B55-D3801DEB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儲存格之間隔</a:t>
            </a:r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C1365A9D-DA29-41D0-971A-536B4E554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63" y="1576388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/>
              <a:t>border-spacing: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hlength vlength</a:t>
            </a:r>
          </a:p>
          <a:p>
            <a:pPr eaLnBrk="1" hangingPunct="1"/>
            <a:r>
              <a:rPr lang="en-US" altLang="zh-TW"/>
              <a:t>&lt;table style="border-spacing: 30px 15px;"&gt;</a:t>
            </a:r>
            <a:endParaRPr lang="zh-TW" altLang="en-US"/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75AF3231-9978-4D86-AA68-E5B45C7A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2882900"/>
            <a:ext cx="56134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B4A71F36-B266-4F2D-A484-2DB6FFBE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顯示空的儲存格</a:t>
            </a: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D7A7B63A-6558-4AC1-B8AA-79A6BF32C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63" y="1427163"/>
            <a:ext cx="8229600" cy="4686300"/>
          </a:xfrm>
        </p:spPr>
        <p:txBody>
          <a:bodyPr/>
          <a:lstStyle/>
          <a:p>
            <a:pPr eaLnBrk="1" hangingPunct="1"/>
            <a:r>
              <a:rPr lang="zh-TW" altLang="en-US" sz="2800"/>
              <a:t>顯示</a:t>
            </a:r>
            <a:r>
              <a:rPr lang="en-US" altLang="zh-TW" sz="2800"/>
              <a:t>	empty-cells:show;</a:t>
            </a:r>
          </a:p>
          <a:p>
            <a:pPr eaLnBrk="1" hangingPunct="1"/>
            <a:r>
              <a:rPr lang="zh-TW" altLang="en-US" sz="2800"/>
              <a:t>隱藏</a:t>
            </a:r>
            <a:r>
              <a:rPr lang="en-US" altLang="zh-TW" sz="2800"/>
              <a:t>	empty-cells: hide;</a:t>
            </a:r>
            <a:endParaRPr lang="zh-TW" altLang="en-US" sz="2800"/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34166861-4F3E-4679-A539-E631B53E5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3597275"/>
            <a:ext cx="163195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矩形 9">
            <a:extLst>
              <a:ext uri="{FF2B5EF4-FFF2-40B4-BE49-F238E27FC236}">
                <a16:creationId xmlns:a16="http://schemas.microsoft.com/office/drawing/2014/main" id="{928625EE-778A-4FF2-8A36-15EBA49D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4979988"/>
            <a:ext cx="3586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&lt;table style="empty-cells: hide;"&gt;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&lt;tr&gt;&lt;td&gt;hide&lt;/td&gt;&lt;td&gt;&lt;/td&gt;&lt;/tr&gt;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&lt;tr&gt;&lt;td&gt;&lt;/td&gt;&lt;td&gt;&lt;/td&gt;&lt;/tr&gt;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&lt;/table&gt;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4342" name="矩形 10">
            <a:extLst>
              <a:ext uri="{FF2B5EF4-FFF2-40B4-BE49-F238E27FC236}">
                <a16:creationId xmlns:a16="http://schemas.microsoft.com/office/drawing/2014/main" id="{C168AF81-EDA5-4201-9C87-25F09BE4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3568700"/>
            <a:ext cx="3689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&lt;table style="empty-cells: show;"&gt;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&lt;tr&gt;&lt;td&gt;show&lt;/td&gt;&lt;td&gt;&lt;/td&gt;&lt;/tr&gt;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&lt;tr&gt;&lt;td&gt;&lt;/td&gt;&lt;td&gt;&lt;/td&gt;&lt;/tr&gt;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&lt;/table&gt;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4343" name="矩形 11">
            <a:extLst>
              <a:ext uri="{FF2B5EF4-FFF2-40B4-BE49-F238E27FC236}">
                <a16:creationId xmlns:a16="http://schemas.microsoft.com/office/drawing/2014/main" id="{9A99F7A1-EFF6-48B3-9DE9-6B7F33F6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" y="2782888"/>
            <a:ext cx="7507288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table {color: red; font-size: 24px; border: 1px solid blue;}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td {border: 1px solid blue; padding: 10px; background-color: #F0F0F0;}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>
            <a:extLst>
              <a:ext uri="{FF2B5EF4-FFF2-40B4-BE49-F238E27FC236}">
                <a16:creationId xmlns:a16="http://schemas.microsoft.com/office/drawing/2014/main" id="{7F426A21-D4D6-4FFE-B705-F90E0A37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75" y="1508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000"/>
              <a:t>表格編排</a:t>
            </a:r>
            <a:r>
              <a:rPr lang="en-US" altLang="zh-TW" sz="4000"/>
              <a:t>(</a:t>
            </a:r>
            <a:r>
              <a:rPr lang="zh-TW" altLang="en-US" sz="4000"/>
              <a:t>固定或自動寬度</a:t>
            </a:r>
            <a:r>
              <a:rPr lang="en-US" altLang="zh-TW" sz="4000"/>
              <a:t>)</a:t>
            </a:r>
            <a:endParaRPr lang="zh-TW" altLang="en-US" sz="4000"/>
          </a:p>
        </p:txBody>
      </p:sp>
      <p:sp>
        <p:nvSpPr>
          <p:cNvPr id="15363" name="內容版面配置區 9">
            <a:extLst>
              <a:ext uri="{FF2B5EF4-FFF2-40B4-BE49-F238E27FC236}">
                <a16:creationId xmlns:a16="http://schemas.microsoft.com/office/drawing/2014/main" id="{BF3E13B7-6999-4510-8EC0-915EFDA0D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75" y="1600200"/>
            <a:ext cx="8229600" cy="4686300"/>
          </a:xfrm>
        </p:spPr>
        <p:txBody>
          <a:bodyPr/>
          <a:lstStyle/>
          <a:p>
            <a:pPr eaLnBrk="1" hangingPunct="1"/>
            <a:r>
              <a:rPr lang="zh-TW" altLang="en-US" sz="2400"/>
              <a:t>固定寬度</a:t>
            </a:r>
            <a:r>
              <a:rPr lang="en-US" altLang="zh-TW" sz="2400"/>
              <a:t>		 table-layout: fixed; </a:t>
            </a:r>
            <a:r>
              <a:rPr lang="en-US" altLang="zh-TW" sz="2000">
                <a:solidFill>
                  <a:srgbClr val="FF0000"/>
                </a:solidFill>
                <a:sym typeface="Wingdings" panose="05000000000000000000" pitchFamily="2" charset="2"/>
              </a:rPr>
              <a:t> </a:t>
            </a:r>
            <a:r>
              <a:rPr lang="zh-TW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由第一列決定 </a:t>
            </a:r>
            <a:r>
              <a:rPr lang="en-US" altLang="zh-TW" sz="2000">
                <a:solidFill>
                  <a:srgbClr val="FF0000"/>
                </a:solidFill>
                <a:sym typeface="Wingdings" panose="05000000000000000000" pitchFamily="2" charset="2"/>
              </a:rPr>
              <a:t>or </a:t>
            </a:r>
            <a:r>
              <a:rPr lang="zh-TW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平分</a:t>
            </a:r>
            <a:endParaRPr lang="en-US" altLang="zh-TW" sz="240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sz="2400"/>
              <a:t>自動寬度</a:t>
            </a:r>
            <a:r>
              <a:rPr lang="en-US" altLang="zh-TW" sz="2400"/>
              <a:t>		 table-layout: auto; </a:t>
            </a:r>
            <a:r>
              <a:rPr lang="zh-TW" altLang="en-US" sz="2400"/>
              <a:t> </a:t>
            </a:r>
            <a:r>
              <a:rPr lang="en-US" altLang="zh-TW" sz="2000">
                <a:solidFill>
                  <a:srgbClr val="FF0000"/>
                </a:solidFill>
                <a:sym typeface="Wingdings" panose="05000000000000000000" pitchFamily="2" charset="2"/>
              </a:rPr>
              <a:t> </a:t>
            </a:r>
            <a:r>
              <a:rPr lang="zh-TW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由內容決定</a:t>
            </a:r>
            <a:endParaRPr lang="en-US" altLang="zh-TW" sz="2400">
              <a:solidFill>
                <a:srgbClr val="FF0000"/>
              </a:solidFill>
            </a:endParaRPr>
          </a:p>
          <a:p>
            <a:pPr eaLnBrk="1" hangingPunct="1"/>
            <a:endParaRPr lang="zh-TW" altLang="en-US" sz="2400"/>
          </a:p>
        </p:txBody>
      </p:sp>
      <p:sp>
        <p:nvSpPr>
          <p:cNvPr id="15364" name="矩形 3">
            <a:extLst>
              <a:ext uri="{FF2B5EF4-FFF2-40B4-BE49-F238E27FC236}">
                <a16:creationId xmlns:a16="http://schemas.microsoft.com/office/drawing/2014/main" id="{63C2BA7E-C4FE-4FD1-AE4E-53D18664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" y="2644775"/>
            <a:ext cx="8223250" cy="37846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body {background-image: url(rule2.png); padding:0px; margin:20px;}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table {color: red; font-size: 24px; border: 1px solid blue;}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td {border: 1px solid blue; padding: 10px;}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&lt;table style="table-layout: fixed;"&gt;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&lt;tr&gt;&lt;td style="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</a:rPr>
              <a:t>width: 100px</a:t>
            </a:r>
            <a:r>
              <a:rPr lang="en-US" altLang="zh-TW" sz="2000">
                <a:latin typeface="Arial" panose="020B0604020202020204" pitchFamily="34" charset="0"/>
              </a:rPr>
              <a:t>;"&gt;fixed&lt;/td&gt;&lt;td&gt;fixed 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&lt;tr&gt;&lt;td style="width: 200px;"&gt;fixed fixed&lt;/td&gt;&lt;td&gt;fixed fixed&lt;/td&gt;&lt;/tr&gt;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&lt;/table&gt;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&lt;table style="table-layout: auto;"&gt;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&lt;tr&gt;&lt;td style="width: 100px;"&gt;auto&lt;/td&gt;&lt;td&gt;auto&lt;/td&gt;&lt;/tr&gt;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&lt;tr&gt;&lt;td style="width: 200px;"&gt;auto auto&lt;/td&gt;&lt;td&gt;auto auto&lt;/td&gt;&lt;/tr&gt;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&lt;/table&gt;</a:t>
            </a:r>
          </a:p>
        </p:txBody>
      </p:sp>
      <p:sp>
        <p:nvSpPr>
          <p:cNvPr id="15365" name="矩形 1">
            <a:extLst>
              <a:ext uri="{FF2B5EF4-FFF2-40B4-BE49-F238E27FC236}">
                <a16:creationId xmlns:a16="http://schemas.microsoft.com/office/drawing/2014/main" id="{ADD2A89A-0BBA-41F4-A080-5AB140B1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" y="1109663"/>
            <a:ext cx="7043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2"/>
              </a:rPr>
              <a:t>https://www.w3schools.com/cssref/pr_tab_table-layout.asp</a:t>
            </a:r>
            <a:endParaRPr lang="en-US" altLang="zh-TW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187ABEE5-211A-4112-90C8-F6D003A78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 r="3584" b="9023"/>
          <a:stretch>
            <a:fillRect/>
          </a:stretch>
        </p:blipFill>
        <p:spPr bwMode="auto">
          <a:xfrm>
            <a:off x="1166813" y="2679700"/>
            <a:ext cx="79533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>
            <a:extLst>
              <a:ext uri="{FF2B5EF4-FFF2-40B4-BE49-F238E27FC236}">
                <a16:creationId xmlns:a16="http://schemas.microsoft.com/office/drawing/2014/main" id="{8AC3E2FA-EA2D-4956-9DD3-D6DD76BE7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1"/>
          <a:stretch>
            <a:fillRect/>
          </a:stretch>
        </p:blipFill>
        <p:spPr bwMode="auto">
          <a:xfrm>
            <a:off x="80963" y="92075"/>
            <a:ext cx="4040187" cy="2384425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85006D4-5F46-409E-9583-062E1939AFB7}"/>
              </a:ext>
            </a:extLst>
          </p:cNvPr>
          <p:cNvCxnSpPr/>
          <p:nvPr/>
        </p:nvCxnSpPr>
        <p:spPr>
          <a:xfrm flipV="1">
            <a:off x="220663" y="1238250"/>
            <a:ext cx="508000" cy="11113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54BD6077-0DAC-456F-B731-C69A23043999}"/>
              </a:ext>
            </a:extLst>
          </p:cNvPr>
          <p:cNvCxnSpPr/>
          <p:nvPr/>
        </p:nvCxnSpPr>
        <p:spPr>
          <a:xfrm flipV="1">
            <a:off x="844550" y="1481138"/>
            <a:ext cx="266700" cy="0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AC68BBCF-F03D-4CC2-BC74-F7B940769E30}"/>
              </a:ext>
            </a:extLst>
          </p:cNvPr>
          <p:cNvCxnSpPr/>
          <p:nvPr/>
        </p:nvCxnSpPr>
        <p:spPr>
          <a:xfrm>
            <a:off x="1100138" y="1481138"/>
            <a:ext cx="2511425" cy="1587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39B7E6B7-154F-4054-9AA5-723D6C3E2537}"/>
              </a:ext>
            </a:extLst>
          </p:cNvPr>
          <p:cNvCxnSpPr/>
          <p:nvPr/>
        </p:nvCxnSpPr>
        <p:spPr>
          <a:xfrm flipV="1">
            <a:off x="3565525" y="1481138"/>
            <a:ext cx="300038" cy="0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文字方塊 21">
            <a:extLst>
              <a:ext uri="{FF2B5EF4-FFF2-40B4-BE49-F238E27FC236}">
                <a16:creationId xmlns:a16="http://schemas.microsoft.com/office/drawing/2014/main" id="{89E1B2E2-2700-4389-B981-9ADA4FEC2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242888"/>
            <a:ext cx="323215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body {margin:</a:t>
            </a:r>
            <a:r>
              <a:rPr lang="en-US" altLang="zh-TW" sz="2400">
                <a:solidFill>
                  <a:srgbClr val="00B050"/>
                </a:solidFill>
                <a:latin typeface="Arial" panose="020B0604020202020204" pitchFamily="34" charset="0"/>
              </a:rPr>
              <a:t>20px</a:t>
            </a:r>
            <a:r>
              <a:rPr lang="en-US" altLang="zh-TW" sz="2400">
                <a:latin typeface="Arial" panose="020B0604020202020204" pitchFamily="34" charset="0"/>
              </a:rPr>
              <a:t>;…}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td {padding:</a:t>
            </a:r>
            <a:r>
              <a:rPr lang="en-US" altLang="zh-TW" sz="2400">
                <a:solidFill>
                  <a:srgbClr val="00B0F0"/>
                </a:solidFill>
                <a:latin typeface="Arial" panose="020B0604020202020204" pitchFamily="34" charset="0"/>
              </a:rPr>
              <a:t>10px</a:t>
            </a:r>
            <a:r>
              <a:rPr lang="en-US" altLang="zh-TW" sz="2400">
                <a:latin typeface="Arial" panose="020B0604020202020204" pitchFamily="34" charset="0"/>
              </a:rPr>
              <a:t>;…}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7195E27-E2C0-432F-9C82-F13EC43CB087}"/>
              </a:ext>
            </a:extLst>
          </p:cNvPr>
          <p:cNvSpPr/>
          <p:nvPr/>
        </p:nvSpPr>
        <p:spPr>
          <a:xfrm>
            <a:off x="1284288" y="3113088"/>
            <a:ext cx="2003425" cy="1157287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6394" name="矩形 19">
            <a:extLst>
              <a:ext uri="{FF2B5EF4-FFF2-40B4-BE49-F238E27FC236}">
                <a16:creationId xmlns:a16="http://schemas.microsoft.com/office/drawing/2014/main" id="{C36E74DD-F31E-4384-870D-D510EE464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21175"/>
            <a:ext cx="158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7030A0"/>
                </a:solidFill>
                <a:latin typeface="Arial" panose="020B0604020202020204" pitchFamily="34" charset="0"/>
              </a:rPr>
              <a:t>width: 200px</a:t>
            </a:r>
            <a:endParaRPr lang="zh-TW" altLang="en-US" sz="18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6395" name="矩形 20">
            <a:extLst>
              <a:ext uri="{FF2B5EF4-FFF2-40B4-BE49-F238E27FC236}">
                <a16:creationId xmlns:a16="http://schemas.microsoft.com/office/drawing/2014/main" id="{A18FFA35-ACEA-4406-881E-07FD6D963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48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7030A0"/>
                </a:solidFill>
                <a:latin typeface="Arial" panose="020B0604020202020204" pitchFamily="34" charset="0"/>
              </a:rPr>
              <a:t>width: 100px</a:t>
            </a:r>
            <a:endParaRPr lang="zh-TW" altLang="en-US" sz="18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E6DCA712-B09E-471B-8035-937028B7804E}"/>
              </a:ext>
            </a:extLst>
          </p:cNvPr>
          <p:cNvCxnSpPr/>
          <p:nvPr/>
        </p:nvCxnSpPr>
        <p:spPr>
          <a:xfrm rot="16200000" flipH="1">
            <a:off x="-242887" y="2743200"/>
            <a:ext cx="1782762" cy="12969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3784B2AF-FE57-4607-8336-74C43ADEA9B2}"/>
              </a:ext>
            </a:extLst>
          </p:cNvPr>
          <p:cNvCxnSpPr/>
          <p:nvPr/>
        </p:nvCxnSpPr>
        <p:spPr>
          <a:xfrm rot="5400000" flipH="1" flipV="1">
            <a:off x="2864643" y="2980532"/>
            <a:ext cx="1712913" cy="8445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545</TotalTime>
  <Words>688</Words>
  <Application>Microsoft Office PowerPoint</Application>
  <PresentationFormat>如螢幕大小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Times New Roman</vt:lpstr>
      <vt:lpstr>Wingdings</vt:lpstr>
      <vt:lpstr>暗香撲面</vt:lpstr>
      <vt:lpstr>表格之CSS樣式</vt:lpstr>
      <vt:lpstr>CSS樣式應用順序</vt:lpstr>
      <vt:lpstr>設定表格樣式</vt:lpstr>
      <vt:lpstr>caption-side (表格標題位置)</vt:lpstr>
      <vt:lpstr>儲存格邊框樣式: 分開與崩解</vt:lpstr>
      <vt:lpstr>儲存格之間隔</vt:lpstr>
      <vt:lpstr>顯示空的儲存格</vt:lpstr>
      <vt:lpstr>表格編排(固定或自動寬度)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方框的CSS樣式</dc:title>
  <dc:creator>ycchen</dc:creator>
  <cp:lastModifiedBy>Yen-Cheng Chen</cp:lastModifiedBy>
  <cp:revision>45</cp:revision>
  <dcterms:created xsi:type="dcterms:W3CDTF">2009-03-18T12:56:48Z</dcterms:created>
  <dcterms:modified xsi:type="dcterms:W3CDTF">2024-10-15T01:49:51Z</dcterms:modified>
</cp:coreProperties>
</file>