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CED8A802-60BD-47A5-B39B-15606D1BE110}"/>
              </a:ext>
            </a:extLst>
          </p:cNvPr>
          <p:cNvSpPr/>
          <p:nvPr/>
        </p:nvSpPr>
        <p:spPr>
          <a:xfrm>
            <a:off x="685800" y="3143250"/>
            <a:ext cx="7772400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23662D4C-8451-4A5B-9EF9-6413B4D4D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75118A-37BB-41F6-8385-6B3F800D6B55}" type="datetimeFigureOut">
              <a:rPr lang="zh-TW" altLang="en-US"/>
              <a:pPr>
                <a:defRPr/>
              </a:pPr>
              <a:t>2024/10/15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28120C20-9471-4D0B-ACC2-0DD5C485B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3AA23CFE-7B43-4324-B562-D349CF8E6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0C85E-CA46-4165-896C-F310C90C872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3879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75F10EEB-295C-4698-B48B-BEAA6BCCEB63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日期版面配置區 4">
            <a:extLst>
              <a:ext uri="{FF2B5EF4-FFF2-40B4-BE49-F238E27FC236}">
                <a16:creationId xmlns:a16="http://schemas.microsoft.com/office/drawing/2014/main" id="{15FF8645-7499-4FB8-B1C2-34E4889FF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DFAEC-BC90-46CC-B6D9-1F366A9E797F}" type="datetimeFigureOut">
              <a:rPr lang="zh-TW" altLang="en-US"/>
              <a:pPr>
                <a:defRPr/>
              </a:pPr>
              <a:t>2024/10/15</a:t>
            </a:fld>
            <a:endParaRPr lang="zh-TW" altLang="en-US"/>
          </a:p>
        </p:txBody>
      </p:sp>
      <p:sp>
        <p:nvSpPr>
          <p:cNvPr id="7" name="頁尾版面配置區 5">
            <a:extLst>
              <a:ext uri="{FF2B5EF4-FFF2-40B4-BE49-F238E27FC236}">
                <a16:creationId xmlns:a16="http://schemas.microsoft.com/office/drawing/2014/main" id="{2EF94111-4334-4F17-9B75-6660E8F3D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投影片編號版面配置區 6">
            <a:extLst>
              <a:ext uri="{FF2B5EF4-FFF2-40B4-BE49-F238E27FC236}">
                <a16:creationId xmlns:a16="http://schemas.microsoft.com/office/drawing/2014/main" id="{A82F7CD7-C329-42AB-AABA-9D1A5DA28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F3436-7588-4D8F-8FDD-EF84A86B1C5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7642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DBAFA994-A72B-4F45-ABBE-346BAC8D06F7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8" name="日期版面配置區 6">
            <a:extLst>
              <a:ext uri="{FF2B5EF4-FFF2-40B4-BE49-F238E27FC236}">
                <a16:creationId xmlns:a16="http://schemas.microsoft.com/office/drawing/2014/main" id="{98DD59F9-EC4C-4490-A22C-8F2A80CE5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8832B-5BEE-4765-AAAA-461D5EA5F831}" type="datetimeFigureOut">
              <a:rPr lang="zh-TW" altLang="en-US"/>
              <a:pPr>
                <a:defRPr/>
              </a:pPr>
              <a:t>2024/10/15</a:t>
            </a:fld>
            <a:endParaRPr lang="zh-TW" altLang="en-US"/>
          </a:p>
        </p:txBody>
      </p:sp>
      <p:sp>
        <p:nvSpPr>
          <p:cNvPr id="9" name="頁尾版面配置區 7">
            <a:extLst>
              <a:ext uri="{FF2B5EF4-FFF2-40B4-BE49-F238E27FC236}">
                <a16:creationId xmlns:a16="http://schemas.microsoft.com/office/drawing/2014/main" id="{450DF3FA-F5E4-43B6-954D-E1A7E9BF5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投影片編號版面配置區 8">
            <a:extLst>
              <a:ext uri="{FF2B5EF4-FFF2-40B4-BE49-F238E27FC236}">
                <a16:creationId xmlns:a16="http://schemas.microsoft.com/office/drawing/2014/main" id="{AE152F02-4B12-452B-89B0-741ED7AE7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BC882-A0FD-4778-B1E6-907B823A22B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5020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0A511C79-BDAB-4224-B721-168860178E33}"/>
              </a:ext>
            </a:extLst>
          </p:cNvPr>
          <p:cNvSpPr/>
          <p:nvPr/>
        </p:nvSpPr>
        <p:spPr>
          <a:xfrm>
            <a:off x="2786063" y="1054100"/>
            <a:ext cx="5903912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日期版面配置區 4">
            <a:extLst>
              <a:ext uri="{FF2B5EF4-FFF2-40B4-BE49-F238E27FC236}">
                <a16:creationId xmlns:a16="http://schemas.microsoft.com/office/drawing/2014/main" id="{74223C08-B38D-4612-ACCB-E83350AA8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CDFFF-459D-4248-B397-07E32CE08DD1}" type="datetimeFigureOut">
              <a:rPr lang="zh-TW" altLang="en-US"/>
              <a:pPr>
                <a:defRPr/>
              </a:pPr>
              <a:t>2024/10/15</a:t>
            </a:fld>
            <a:endParaRPr lang="zh-TW" altLang="en-US"/>
          </a:p>
        </p:txBody>
      </p:sp>
      <p:sp>
        <p:nvSpPr>
          <p:cNvPr id="7" name="頁尾版面配置區 5">
            <a:extLst>
              <a:ext uri="{FF2B5EF4-FFF2-40B4-BE49-F238E27FC236}">
                <a16:creationId xmlns:a16="http://schemas.microsoft.com/office/drawing/2014/main" id="{D0FFC005-2C72-427B-975A-08AC626F6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投影片編號版面配置區 6">
            <a:extLst>
              <a:ext uri="{FF2B5EF4-FFF2-40B4-BE49-F238E27FC236}">
                <a16:creationId xmlns:a16="http://schemas.microsoft.com/office/drawing/2014/main" id="{E617F9E0-14F9-4E77-9641-C05BC4CB8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A3D0B-6B3E-47CA-BF9F-87F441ABB14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6261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/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/>
              <a:t>按一下圖示以新增圖片</a:t>
            </a:r>
            <a:endParaRPr 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432659D-5182-4164-81CE-0F1B3A549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67362-0457-4823-A9C7-1931F81E2F73}" type="datetimeFigureOut">
              <a:rPr lang="zh-TW" altLang="en-US"/>
              <a:pPr>
                <a:defRPr/>
              </a:pPr>
              <a:t>2024/10/15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F050C50-08D6-4F2A-B73A-292EFD005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AAE7785-B969-4C1E-BAA8-3E1976347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2D1DB-6C19-40CD-8645-468859EDDDA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50051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63530A84-4BBA-49AD-86D6-11056769C6A2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6836726C-F1CD-4978-AAD5-F03BB8CBD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DA943-7BD6-4127-AEA5-41515CA240F6}" type="datetimeFigureOut">
              <a:rPr lang="zh-TW" altLang="en-US"/>
              <a:pPr>
                <a:defRPr/>
              </a:pPr>
              <a:t>2024/10/15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75823573-EC41-4369-9035-40C249C84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7A19ACAA-55BA-447F-8144-AEA086FF8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ACD27-2559-4EAC-B402-B6B4068AC28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3049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896122D-8D64-410E-BAB2-8FB34A1E1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140FE-EEEC-4ACF-9AA3-4989C951E588}" type="datetimeFigureOut">
              <a:rPr lang="zh-TW" altLang="en-US"/>
              <a:pPr>
                <a:defRPr/>
              </a:pPr>
              <a:t>2024/10/15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8743955-6B91-4C22-B51E-02158A043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A926114-0208-4936-BA03-F1208AD21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0E5419-B250-4A13-99F9-A72573791E0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2451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58D9A7F-A81F-43A9-80BC-CDA73DF78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C75FA-892B-4AFE-9AA9-29FE97E70FD8}" type="datetimeFigureOut">
              <a:rPr lang="zh-TW" altLang="en-US"/>
              <a:pPr>
                <a:defRPr/>
              </a:pPr>
              <a:t>2024/10/15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D86BA7A-79FC-4A2A-AE87-088803A9B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52EC141-1916-4414-9460-042424C17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A6025-F9A9-4599-BDA1-E10689D01EB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8280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63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2ABD4D9-B0EA-4798-811F-9CE3B591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FB721-5A24-4CF6-BF68-83F4990FBF82}" type="datetimeFigureOut">
              <a:rPr lang="zh-TW" altLang="en-US"/>
              <a:pPr>
                <a:defRPr/>
              </a:pPr>
              <a:t>2024/10/15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9C52A62-64FC-4322-B6C6-FBDF056EB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1D4F427-B6B0-436C-984F-56467DA71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73B26-1D13-446E-9D91-1C15B342FB5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1034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3BFA12DB-08C2-4566-B794-064129550E44}"/>
              </a:ext>
            </a:extLst>
          </p:cNvPr>
          <p:cNvSpPr/>
          <p:nvPr/>
        </p:nvSpPr>
        <p:spPr>
          <a:xfrm>
            <a:off x="0" y="6678613"/>
            <a:ext cx="9144000" cy="179387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1027" name="標題版面配置區 1">
            <a:extLst>
              <a:ext uri="{FF2B5EF4-FFF2-40B4-BE49-F238E27FC236}">
                <a16:creationId xmlns:a16="http://schemas.microsoft.com/office/drawing/2014/main" id="{5C77690F-A780-4CA3-B5C5-D2140683925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  <a:endParaRPr lang="en-US" altLang="zh-TW"/>
          </a:p>
        </p:txBody>
      </p:sp>
      <p:sp>
        <p:nvSpPr>
          <p:cNvPr id="1028" name="文字版面配置區 2">
            <a:extLst>
              <a:ext uri="{FF2B5EF4-FFF2-40B4-BE49-F238E27FC236}">
                <a16:creationId xmlns:a16="http://schemas.microsoft.com/office/drawing/2014/main" id="{E8C64ECE-6852-4389-A723-6CEB8EE61BD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altLang="zh-TW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1150C3A-8E15-4885-B52E-E47F25EB9D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4163"/>
          </a:xfrm>
          <a:prstGeom prst="rect">
            <a:avLst/>
          </a:prstGeom>
        </p:spPr>
        <p:txBody>
          <a:bodyPr vert="horz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BDB9A7C-4C48-4FA2-A814-0D7611F3ECAC}" type="datetimeFigureOut">
              <a:rPr lang="zh-TW" altLang="en-US"/>
              <a:pPr>
                <a:defRPr/>
              </a:pPr>
              <a:t>2024/10/15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E694A6D-4F94-4BB8-B027-9A0E07D782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4163"/>
          </a:xfrm>
          <a:prstGeom prst="rect">
            <a:avLst/>
          </a:prstGeom>
        </p:spPr>
        <p:txBody>
          <a:bodyPr vert="horz" rtlCol="0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4046BEB-9963-4834-BBB1-763AAF1E98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4163"/>
          </a:xfrm>
          <a:prstGeom prst="rect">
            <a:avLst/>
          </a:prstGeom>
          <a:noFill/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100">
                <a:solidFill>
                  <a:srgbClr val="636363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DFE24AD3-7E21-48ED-A63B-0AF23859957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4BB20A0C-A33D-42A5-9EA9-EE6DAF2A23B0}"/>
              </a:ext>
            </a:extLst>
          </p:cNvPr>
          <p:cNvSpPr/>
          <p:nvPr/>
        </p:nvSpPr>
        <p:spPr>
          <a:xfrm>
            <a:off x="0" y="0"/>
            <a:ext cx="9144000" cy="10795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57" r:id="rId7"/>
    <p:sldLayoutId id="2147483758" r:id="rId8"/>
    <p:sldLayoutId id="2147483759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ß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Þ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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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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Relationship Id="rId4" Type="http://schemas.openxmlformats.org/officeDocument/2006/relationships/hyperlink" Target="http://www.w3.org/TR/2011/REC-CSS2-20110607/tables.html#border-conflict-resolution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cssref/pr_tab_table-layout.asp" TargetMode="Externa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9CABF85B-511F-4479-8721-C6E6B253A8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表格之</a:t>
            </a:r>
            <a:r>
              <a:rPr lang="en-US" altLang="zh-TW"/>
              <a:t>CSS</a:t>
            </a:r>
            <a:r>
              <a:rPr lang="zh-TW" altLang="en-US"/>
              <a:t>樣式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87D050BA-4B18-4001-86D3-EBD6D1CD47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標題 5">
            <a:extLst>
              <a:ext uri="{FF2B5EF4-FFF2-40B4-BE49-F238E27FC236}">
                <a16:creationId xmlns:a16="http://schemas.microsoft.com/office/drawing/2014/main" id="{6560E86E-608E-4B7A-8B50-3CBE557DD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CSS</a:t>
            </a:r>
            <a:r>
              <a:rPr lang="zh-TW" altLang="en-US"/>
              <a:t>樣式應用順序</a:t>
            </a:r>
          </a:p>
        </p:txBody>
      </p:sp>
      <p:sp>
        <p:nvSpPr>
          <p:cNvPr id="9219" name="內容版面配置區 6">
            <a:extLst>
              <a:ext uri="{FF2B5EF4-FFF2-40B4-BE49-F238E27FC236}">
                <a16:creationId xmlns:a16="http://schemas.microsoft.com/office/drawing/2014/main" id="{697B8423-ABB2-4AB0-AA84-7FCCF7DA8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7663" y="1611313"/>
            <a:ext cx="3721100" cy="3921125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 2" panose="05020102010507070707" pitchFamily="18" charset="2"/>
              <a:buNone/>
            </a:pPr>
            <a:r>
              <a:rPr lang="en-US" altLang="zh-TW" sz="3600"/>
              <a:t>td</a:t>
            </a:r>
          </a:p>
          <a:p>
            <a:pPr eaLnBrk="1" hangingPunct="1">
              <a:spcBef>
                <a:spcPts val="600"/>
              </a:spcBef>
              <a:buFont typeface="Wingdings 2" panose="05020102010507070707" pitchFamily="18" charset="2"/>
              <a:buNone/>
            </a:pPr>
            <a:r>
              <a:rPr lang="en-US" altLang="zh-TW" sz="3600"/>
              <a:t>tr</a:t>
            </a:r>
          </a:p>
          <a:p>
            <a:pPr eaLnBrk="1" hangingPunct="1">
              <a:spcBef>
                <a:spcPts val="600"/>
              </a:spcBef>
              <a:buFont typeface="Wingdings 2" panose="05020102010507070707" pitchFamily="18" charset="2"/>
              <a:buNone/>
            </a:pPr>
            <a:r>
              <a:rPr lang="en-US" altLang="zh-TW" sz="3600"/>
              <a:t>rowgroup (tbody)</a:t>
            </a:r>
          </a:p>
          <a:p>
            <a:pPr eaLnBrk="1" hangingPunct="1">
              <a:spcBef>
                <a:spcPts val="600"/>
              </a:spcBef>
              <a:buFont typeface="Wingdings 2" panose="05020102010507070707" pitchFamily="18" charset="2"/>
              <a:buNone/>
            </a:pPr>
            <a:r>
              <a:rPr lang="en-US" altLang="zh-TW" sz="3600"/>
              <a:t>col</a:t>
            </a:r>
          </a:p>
          <a:p>
            <a:pPr eaLnBrk="1" hangingPunct="1">
              <a:spcBef>
                <a:spcPts val="600"/>
              </a:spcBef>
              <a:buFont typeface="Wingdings 2" panose="05020102010507070707" pitchFamily="18" charset="2"/>
              <a:buNone/>
            </a:pPr>
            <a:r>
              <a:rPr lang="en-US" altLang="zh-TW" sz="3600"/>
              <a:t>colgroup</a:t>
            </a:r>
          </a:p>
          <a:p>
            <a:pPr eaLnBrk="1" hangingPunct="1">
              <a:spcBef>
                <a:spcPts val="600"/>
              </a:spcBef>
              <a:buFont typeface="Wingdings 2" panose="05020102010507070707" pitchFamily="18" charset="2"/>
              <a:buNone/>
            </a:pPr>
            <a:r>
              <a:rPr lang="en-US" altLang="zh-TW" sz="3600"/>
              <a:t>table</a:t>
            </a:r>
            <a:endParaRPr lang="zh-TW" altLang="en-US" sz="3600"/>
          </a:p>
        </p:txBody>
      </p:sp>
      <p:cxnSp>
        <p:nvCxnSpPr>
          <p:cNvPr id="9" name="直線單箭頭接點 8">
            <a:extLst>
              <a:ext uri="{FF2B5EF4-FFF2-40B4-BE49-F238E27FC236}">
                <a16:creationId xmlns:a16="http://schemas.microsoft.com/office/drawing/2014/main" id="{F382EB61-4DA1-4C9F-9706-6C98B5EB43F7}"/>
              </a:ext>
            </a:extLst>
          </p:cNvPr>
          <p:cNvCxnSpPr/>
          <p:nvPr/>
        </p:nvCxnSpPr>
        <p:spPr>
          <a:xfrm rot="16200000" flipH="1">
            <a:off x="387350" y="3513138"/>
            <a:ext cx="3425825" cy="34925"/>
          </a:xfrm>
          <a:prstGeom prst="straightConnector1">
            <a:avLst/>
          </a:prstGeom>
          <a:ln w="5715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1" name="文字方塊 9">
            <a:extLst>
              <a:ext uri="{FF2B5EF4-FFF2-40B4-BE49-F238E27FC236}">
                <a16:creationId xmlns:a16="http://schemas.microsoft.com/office/drawing/2014/main" id="{744A70A0-07F2-47A3-AE3C-8E4706256C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2213" y="1758950"/>
            <a:ext cx="6969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000">
                <a:latin typeface="Arial" panose="020B0604020202020204" pitchFamily="34" charset="0"/>
              </a:rPr>
              <a:t>優先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標題 1">
            <a:extLst>
              <a:ext uri="{FF2B5EF4-FFF2-40B4-BE49-F238E27FC236}">
                <a16:creationId xmlns:a16="http://schemas.microsoft.com/office/drawing/2014/main" id="{DCF22E36-E86C-4370-8C8A-1C39E9F93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設定表格樣式</a:t>
            </a:r>
          </a:p>
        </p:txBody>
      </p:sp>
      <p:sp>
        <p:nvSpPr>
          <p:cNvPr id="10243" name="內容版面配置區 2">
            <a:extLst>
              <a:ext uri="{FF2B5EF4-FFF2-40B4-BE49-F238E27FC236}">
                <a16:creationId xmlns:a16="http://schemas.microsoft.com/office/drawing/2014/main" id="{ED9BB5EE-26CA-45DE-8C38-0CAA4C69FD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313" y="1704975"/>
            <a:ext cx="8594725" cy="4686300"/>
          </a:xfrm>
        </p:spPr>
        <p:txBody>
          <a:bodyPr/>
          <a:lstStyle/>
          <a:p>
            <a:pPr marL="0" indent="0" eaLnBrk="1" hangingPunct="1">
              <a:buFont typeface="Wingdings 2" panose="05020102010507070707" pitchFamily="18" charset="2"/>
              <a:buNone/>
              <a:tabLst>
                <a:tab pos="1793875" algn="l"/>
                <a:tab pos="5116513" algn="l"/>
              </a:tabLst>
            </a:pPr>
            <a:r>
              <a:rPr lang="zh-TW" altLang="en-US" sz="2400"/>
              <a:t>文字</a:t>
            </a:r>
            <a:r>
              <a:rPr lang="en-US" altLang="zh-TW" sz="2400"/>
              <a:t>	font, color, …</a:t>
            </a:r>
          </a:p>
          <a:p>
            <a:pPr marL="0" indent="0" eaLnBrk="1" hangingPunct="1">
              <a:buFont typeface="Wingdings 2" panose="05020102010507070707" pitchFamily="18" charset="2"/>
              <a:buNone/>
              <a:tabLst>
                <a:tab pos="1793875" algn="l"/>
                <a:tab pos="5116513" algn="l"/>
              </a:tabLst>
            </a:pPr>
            <a:r>
              <a:rPr lang="zh-TW" altLang="en-US" sz="2400"/>
              <a:t>對齊方式</a:t>
            </a:r>
            <a:r>
              <a:rPr lang="en-US" altLang="zh-TW" sz="2400"/>
              <a:t>	text-align, vertical-align</a:t>
            </a:r>
          </a:p>
          <a:p>
            <a:pPr marL="0" indent="0" eaLnBrk="1" hangingPunct="1">
              <a:buFont typeface="Wingdings 2" panose="05020102010507070707" pitchFamily="18" charset="2"/>
              <a:buNone/>
              <a:tabLst>
                <a:tab pos="1793875" algn="l"/>
                <a:tab pos="5116513" algn="l"/>
              </a:tabLst>
            </a:pPr>
            <a:r>
              <a:rPr lang="zh-TW" altLang="en-US" sz="2400"/>
              <a:t>背景</a:t>
            </a:r>
            <a:r>
              <a:rPr lang="en-US" altLang="zh-TW" sz="2400"/>
              <a:t>	background</a:t>
            </a:r>
          </a:p>
          <a:p>
            <a:pPr marL="0" indent="0" eaLnBrk="1" hangingPunct="1">
              <a:buFont typeface="Wingdings 2" panose="05020102010507070707" pitchFamily="18" charset="2"/>
              <a:buNone/>
              <a:tabLst>
                <a:tab pos="1793875" algn="l"/>
                <a:tab pos="5116513" algn="l"/>
              </a:tabLst>
            </a:pPr>
            <a:r>
              <a:rPr lang="zh-TW" altLang="en-US" sz="2400"/>
              <a:t>邊框</a:t>
            </a:r>
            <a:r>
              <a:rPr lang="en-US" altLang="zh-TW" sz="2400"/>
              <a:t>	border 	</a:t>
            </a:r>
            <a:r>
              <a:rPr lang="zh-TW" altLang="en-US" sz="2400"/>
              <a:t>只可於</a:t>
            </a:r>
            <a:r>
              <a:rPr lang="en-US" altLang="zh-TW" sz="2400"/>
              <a:t>table, td, th</a:t>
            </a:r>
            <a:r>
              <a:rPr lang="zh-TW" altLang="en-US" sz="2400"/>
              <a:t>設定</a:t>
            </a:r>
            <a:endParaRPr lang="en-US" altLang="zh-TW" sz="2400"/>
          </a:p>
          <a:p>
            <a:pPr marL="0" indent="0" eaLnBrk="1" hangingPunct="1">
              <a:buFont typeface="Wingdings 2" panose="05020102010507070707" pitchFamily="18" charset="2"/>
              <a:buNone/>
              <a:tabLst>
                <a:tab pos="1793875" algn="l"/>
                <a:tab pos="5116513" algn="l"/>
              </a:tabLst>
            </a:pPr>
            <a:r>
              <a:rPr lang="zh-TW" altLang="en-US" sz="2400"/>
              <a:t>間距</a:t>
            </a:r>
            <a:r>
              <a:rPr lang="en-US" altLang="zh-TW" sz="2400"/>
              <a:t>	margin 	</a:t>
            </a:r>
            <a:r>
              <a:rPr lang="zh-TW" altLang="en-US" sz="2400"/>
              <a:t>只可於</a:t>
            </a:r>
            <a:r>
              <a:rPr lang="en-US" altLang="zh-TW" sz="2400"/>
              <a:t>table, caption</a:t>
            </a:r>
            <a:r>
              <a:rPr lang="zh-TW" altLang="en-US" sz="2400"/>
              <a:t>設定</a:t>
            </a:r>
            <a:endParaRPr lang="en-US" altLang="zh-TW" sz="2400"/>
          </a:p>
          <a:p>
            <a:pPr marL="0" indent="0" eaLnBrk="1" hangingPunct="1">
              <a:buFont typeface="Wingdings 2" panose="05020102010507070707" pitchFamily="18" charset="2"/>
              <a:buNone/>
              <a:tabLst>
                <a:tab pos="1793875" algn="l"/>
                <a:tab pos="5116513" algn="l"/>
              </a:tabLst>
            </a:pPr>
            <a:r>
              <a:rPr lang="zh-TW" altLang="en-US" sz="2400"/>
              <a:t>內距</a:t>
            </a:r>
            <a:r>
              <a:rPr lang="en-US" altLang="zh-TW" sz="2400"/>
              <a:t>	padding 	</a:t>
            </a:r>
            <a:r>
              <a:rPr lang="zh-TW" altLang="en-US" sz="2400"/>
              <a:t>只可於</a:t>
            </a:r>
            <a:r>
              <a:rPr lang="en-US" altLang="zh-TW" sz="2400"/>
              <a:t>td,th</a:t>
            </a:r>
            <a:r>
              <a:rPr lang="zh-TW" altLang="en-US" sz="2400"/>
              <a:t>設定</a:t>
            </a:r>
            <a:endParaRPr lang="en-US" altLang="zh-TW" sz="2400"/>
          </a:p>
          <a:p>
            <a:pPr marL="0" indent="0" eaLnBrk="1" hangingPunct="1">
              <a:buFont typeface="Wingdings 2" panose="05020102010507070707" pitchFamily="18" charset="2"/>
              <a:buNone/>
              <a:tabLst>
                <a:tab pos="1793875" algn="l"/>
                <a:tab pos="5116513" algn="l"/>
              </a:tabLst>
            </a:pPr>
            <a:r>
              <a:rPr lang="zh-TW" altLang="en-US" sz="2400"/>
              <a:t>儲存格距離</a:t>
            </a:r>
            <a:r>
              <a:rPr lang="en-US" altLang="zh-TW" sz="2400"/>
              <a:t>	border-spacing</a:t>
            </a:r>
            <a:r>
              <a:rPr lang="en-US" altLang="zh-TW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TW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只可於</a:t>
            </a:r>
            <a:r>
              <a:rPr lang="en-US" altLang="zh-TW" sz="2400">
                <a:latin typeface="Times New Roman" panose="02020603050405020304" pitchFamily="18" charset="0"/>
                <a:cs typeface="Times New Roman" panose="02020603050405020304" pitchFamily="18" charset="0"/>
              </a:rPr>
              <a:t>table</a:t>
            </a:r>
            <a:r>
              <a:rPr lang="zh-TW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設定</a:t>
            </a:r>
            <a:r>
              <a:rPr lang="en-US" altLang="zh-TW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Firefox</a:t>
            </a:r>
          </a:p>
          <a:p>
            <a:pPr marL="0" indent="0" eaLnBrk="1" hangingPunct="1">
              <a:buFont typeface="Wingdings 2" panose="05020102010507070707" pitchFamily="18" charset="2"/>
              <a:buNone/>
              <a:tabLst>
                <a:tab pos="1793875" algn="l"/>
                <a:tab pos="5116513" algn="l"/>
              </a:tabLst>
            </a:pPr>
            <a:r>
              <a:rPr lang="zh-TW" altLang="en-US" sz="2400"/>
              <a:t>寬度高度</a:t>
            </a:r>
            <a:r>
              <a:rPr lang="en-US" altLang="zh-TW" sz="2400"/>
              <a:t>	width</a:t>
            </a:r>
            <a:r>
              <a:rPr lang="zh-TW" altLang="en-US" sz="2400"/>
              <a:t>與</a:t>
            </a:r>
            <a:r>
              <a:rPr lang="en-US" altLang="zh-TW" sz="2400"/>
              <a:t>height	</a:t>
            </a:r>
            <a:r>
              <a:rPr lang="zh-TW" altLang="en-US" sz="2400"/>
              <a:t>只可於</a:t>
            </a:r>
            <a:r>
              <a:rPr lang="en-US" altLang="zh-TW" sz="2400"/>
              <a:t>table, td, th</a:t>
            </a:r>
            <a:r>
              <a:rPr lang="zh-TW" altLang="en-US" sz="2400"/>
              <a:t>設定</a:t>
            </a:r>
            <a:endParaRPr lang="en-US" altLang="zh-TW" sz="2400"/>
          </a:p>
          <a:p>
            <a:pPr marL="0" indent="0" eaLnBrk="1" hangingPunct="1">
              <a:buFont typeface="Wingdings 2" panose="05020102010507070707" pitchFamily="18" charset="2"/>
              <a:buNone/>
              <a:tabLst>
                <a:tab pos="1793875" algn="l"/>
                <a:tab pos="5116513" algn="l"/>
              </a:tabLst>
            </a:pPr>
            <a:endParaRPr lang="en-US" altLang="zh-TW" sz="2400"/>
          </a:p>
          <a:p>
            <a:pPr marL="0" indent="0" eaLnBrk="1" hangingPunct="1">
              <a:buFont typeface="Wingdings 2" panose="05020102010507070707" pitchFamily="18" charset="2"/>
              <a:buNone/>
              <a:tabLst>
                <a:tab pos="1793875" algn="l"/>
                <a:tab pos="5116513" algn="l"/>
              </a:tabLst>
            </a:pPr>
            <a:r>
              <a:rPr lang="en-US" altLang="zh-TW" sz="2400"/>
              <a:t>* </a:t>
            </a:r>
            <a:r>
              <a:rPr lang="zh-TW" altLang="en-US" sz="2400"/>
              <a:t>欄位可以設定的屬性</a:t>
            </a:r>
            <a:r>
              <a:rPr lang="en-US" altLang="zh-TW" sz="2400"/>
              <a:t>:</a:t>
            </a:r>
            <a:r>
              <a:rPr lang="zh-TW" altLang="en-US" sz="2400"/>
              <a:t> </a:t>
            </a:r>
            <a:r>
              <a:rPr lang="en-US" altLang="zh-TW" sz="2400"/>
              <a:t>border, background, width, visibility	</a:t>
            </a:r>
          </a:p>
          <a:p>
            <a:pPr marL="0" indent="0" eaLnBrk="1" hangingPunct="1">
              <a:buFont typeface="Wingdings 2" panose="05020102010507070707" pitchFamily="18" charset="2"/>
              <a:buNone/>
              <a:tabLst>
                <a:tab pos="1793875" algn="l"/>
                <a:tab pos="5116513" algn="l"/>
              </a:tabLst>
            </a:pPr>
            <a:endParaRPr lang="en-US" altLang="zh-TW"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B217FDF5-19B2-4D28-B5BB-EB6FB87D9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caption-side (</a:t>
            </a:r>
            <a:r>
              <a:rPr lang="zh-TW" altLang="en-US"/>
              <a:t>表格標題位置</a:t>
            </a:r>
            <a:r>
              <a:rPr lang="en-US" altLang="zh-TW"/>
              <a:t>)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99D734F-85D1-4ACA-AA95-1118B373BD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1013" y="1554163"/>
            <a:ext cx="8229600" cy="4686300"/>
          </a:xfrm>
        </p:spPr>
        <p:txBody>
          <a:bodyPr/>
          <a:lstStyle/>
          <a:p>
            <a:pPr eaLnBrk="1" hangingPunct="1"/>
            <a:r>
              <a:rPr lang="en-US" altLang="zh-TW" sz="2800"/>
              <a:t>caption-side: bottom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800"/>
              <a:t>	</a:t>
            </a:r>
            <a:r>
              <a:rPr lang="en-US" altLang="zh-TW" sz="2800">
                <a:latin typeface="Times New Roman" panose="02020603050405020304" pitchFamily="18" charset="0"/>
              </a:rPr>
              <a:t>top | right | bottom | left</a:t>
            </a:r>
          </a:p>
        </p:txBody>
      </p:sp>
      <p:pic>
        <p:nvPicPr>
          <p:cNvPr id="11268" name="Picture 6">
            <a:extLst>
              <a:ext uri="{FF2B5EF4-FFF2-40B4-BE49-F238E27FC236}">
                <a16:creationId xmlns:a16="http://schemas.microsoft.com/office/drawing/2014/main" id="{734248AB-364D-4C3F-AFEF-6C083415DE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52" b="6487"/>
          <a:stretch>
            <a:fillRect/>
          </a:stretch>
        </p:blipFill>
        <p:spPr bwMode="auto">
          <a:xfrm>
            <a:off x="4759325" y="1677988"/>
            <a:ext cx="4335463" cy="319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Rectangle 7">
            <a:extLst>
              <a:ext uri="{FF2B5EF4-FFF2-40B4-BE49-F238E27FC236}">
                <a16:creationId xmlns:a16="http://schemas.microsoft.com/office/drawing/2014/main" id="{EEB8639F-0E51-48E3-AE89-0432EF3AA9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125" y="4935538"/>
            <a:ext cx="8228013" cy="14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body {background-image: url(rule2.png); margin:0px;}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table {border: 2px solid red; color: #030; font-size: 18px; margin: 10px;}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caption {border: 2px solid green; caption-side: bottom; margin: 20px;}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td {border: 2px solid blue; padding: 15px; text-align: center;}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span {background-color: #F0F0F0;}</a:t>
            </a:r>
            <a:endParaRPr lang="zh-TW" altLang="en-US" sz="1800">
              <a:latin typeface="Arial" panose="020B0604020202020204" pitchFamily="34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36F2AB3C-D078-4CD3-B2AE-FD1151D915D9}"/>
              </a:ext>
            </a:extLst>
          </p:cNvPr>
          <p:cNvSpPr/>
          <p:nvPr/>
        </p:nvSpPr>
        <p:spPr>
          <a:xfrm>
            <a:off x="4930775" y="3900488"/>
            <a:ext cx="3113088" cy="752475"/>
          </a:xfrm>
          <a:prstGeom prst="rect">
            <a:avLst/>
          </a:prstGeom>
          <a:noFill/>
          <a:ln w="28575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9BF43FD1-CE5D-487D-A380-4E058920A6E0}"/>
              </a:ext>
            </a:extLst>
          </p:cNvPr>
          <p:cNvSpPr/>
          <p:nvPr/>
        </p:nvSpPr>
        <p:spPr>
          <a:xfrm>
            <a:off x="4803775" y="1736725"/>
            <a:ext cx="3355975" cy="2279650"/>
          </a:xfrm>
          <a:prstGeom prst="rect">
            <a:avLst/>
          </a:prstGeom>
          <a:noFill/>
          <a:ln w="28575"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/>
          </a:p>
        </p:txBody>
      </p:sp>
      <p:sp>
        <p:nvSpPr>
          <p:cNvPr id="10" name="向右箭號 9">
            <a:extLst>
              <a:ext uri="{FF2B5EF4-FFF2-40B4-BE49-F238E27FC236}">
                <a16:creationId xmlns:a16="http://schemas.microsoft.com/office/drawing/2014/main" id="{B97B7134-D281-4A49-BC23-659E0E27C8AA}"/>
              </a:ext>
            </a:extLst>
          </p:cNvPr>
          <p:cNvSpPr/>
          <p:nvPr/>
        </p:nvSpPr>
        <p:spPr>
          <a:xfrm>
            <a:off x="4270375" y="3935413"/>
            <a:ext cx="371475" cy="1968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標題 1">
            <a:extLst>
              <a:ext uri="{FF2B5EF4-FFF2-40B4-BE49-F238E27FC236}">
                <a16:creationId xmlns:a16="http://schemas.microsoft.com/office/drawing/2014/main" id="{C9882C7F-8AC4-47AE-AC66-EC15764D0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儲存格邊框樣式</a:t>
            </a:r>
            <a:r>
              <a:rPr lang="en-US" altLang="zh-TW"/>
              <a:t>:</a:t>
            </a:r>
            <a:r>
              <a:rPr lang="zh-TW" altLang="en-US"/>
              <a:t> 分開與崩解</a:t>
            </a:r>
          </a:p>
        </p:txBody>
      </p:sp>
      <p:sp>
        <p:nvSpPr>
          <p:cNvPr id="12291" name="內容版面配置區 2">
            <a:extLst>
              <a:ext uri="{FF2B5EF4-FFF2-40B4-BE49-F238E27FC236}">
                <a16:creationId xmlns:a16="http://schemas.microsoft.com/office/drawing/2014/main" id="{B4D3DA57-63CF-499F-B0F2-7EE1914B8C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1600200"/>
            <a:ext cx="8229600" cy="1200150"/>
          </a:xfrm>
        </p:spPr>
        <p:txBody>
          <a:bodyPr/>
          <a:lstStyle/>
          <a:p>
            <a:pPr eaLnBrk="1" hangingPunct="1"/>
            <a:r>
              <a:rPr lang="zh-TW" altLang="en-US" sz="2800"/>
              <a:t>分開</a:t>
            </a:r>
            <a:r>
              <a:rPr lang="en-US" altLang="zh-TW" sz="2800"/>
              <a:t>	border-collapse: separate;</a:t>
            </a:r>
          </a:p>
          <a:p>
            <a:pPr eaLnBrk="1" hangingPunct="1"/>
            <a:r>
              <a:rPr lang="zh-TW" altLang="en-US" sz="2800"/>
              <a:t>崩解</a:t>
            </a:r>
            <a:r>
              <a:rPr lang="en-US" altLang="zh-TW" sz="2800"/>
              <a:t>	border-collapse: collaspe;</a:t>
            </a:r>
          </a:p>
          <a:p>
            <a:pPr eaLnBrk="1" hangingPunct="1"/>
            <a:endParaRPr lang="zh-TW" altLang="en-US" sz="2800"/>
          </a:p>
        </p:txBody>
      </p:sp>
      <p:sp>
        <p:nvSpPr>
          <p:cNvPr id="12292" name="矩形 3">
            <a:extLst>
              <a:ext uri="{FF2B5EF4-FFF2-40B4-BE49-F238E27FC236}">
                <a16:creationId xmlns:a16="http://schemas.microsoft.com/office/drawing/2014/main" id="{3517CEE7-419D-4CE0-9883-D48051732A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125" y="2759075"/>
            <a:ext cx="7378700" cy="708025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table {color: red; font-size: 24px; border: 10px inset green;}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td {border: 10px inset gray; padding: 10px;}</a:t>
            </a:r>
            <a:endParaRPr lang="zh-TW" altLang="en-US" sz="2000">
              <a:latin typeface="Arial" panose="020B0604020202020204" pitchFamily="34" charset="0"/>
            </a:endParaRPr>
          </a:p>
        </p:txBody>
      </p:sp>
      <p:pic>
        <p:nvPicPr>
          <p:cNvPr id="12293" name="Picture 3">
            <a:extLst>
              <a:ext uri="{FF2B5EF4-FFF2-40B4-BE49-F238E27FC236}">
                <a16:creationId xmlns:a16="http://schemas.microsoft.com/office/drawing/2014/main" id="{54949C5C-8129-4E34-BA95-B5BB587F72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625" y="4060825"/>
            <a:ext cx="2686050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4">
            <a:extLst>
              <a:ext uri="{FF2B5EF4-FFF2-40B4-BE49-F238E27FC236}">
                <a16:creationId xmlns:a16="http://schemas.microsoft.com/office/drawing/2014/main" id="{22D6B994-2BAC-4064-9159-5D5AA12FCB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375" y="4044950"/>
            <a:ext cx="2457450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5" name="矩形 7">
            <a:extLst>
              <a:ext uri="{FF2B5EF4-FFF2-40B4-BE49-F238E27FC236}">
                <a16:creationId xmlns:a16="http://schemas.microsoft.com/office/drawing/2014/main" id="{41D49EBD-8A93-4B1E-89FD-F154B539BC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888" y="3675063"/>
            <a:ext cx="4470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&lt;table style="border-collapse: separate;"&gt;</a:t>
            </a:r>
            <a:endParaRPr lang="zh-TW" altLang="en-US" sz="1800">
              <a:latin typeface="Arial" panose="020B0604020202020204" pitchFamily="34" charset="0"/>
            </a:endParaRPr>
          </a:p>
        </p:txBody>
      </p:sp>
      <p:sp>
        <p:nvSpPr>
          <p:cNvPr id="12296" name="矩形 8">
            <a:extLst>
              <a:ext uri="{FF2B5EF4-FFF2-40B4-BE49-F238E27FC236}">
                <a16:creationId xmlns:a16="http://schemas.microsoft.com/office/drawing/2014/main" id="{27A52032-40E0-4377-8A1F-CDD76DA8B5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3632200"/>
            <a:ext cx="4419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&lt;table style="border-collapse: collapse;"&gt;</a:t>
            </a:r>
            <a:endParaRPr lang="zh-TW" altLang="en-US" sz="1800">
              <a:latin typeface="Arial" panose="020B0604020202020204" pitchFamily="34" charset="0"/>
            </a:endParaRPr>
          </a:p>
        </p:txBody>
      </p:sp>
      <p:sp>
        <p:nvSpPr>
          <p:cNvPr id="12297" name="文字方塊 9">
            <a:extLst>
              <a:ext uri="{FF2B5EF4-FFF2-40B4-BE49-F238E27FC236}">
                <a16:creationId xmlns:a16="http://schemas.microsoft.com/office/drawing/2014/main" id="{8E70938E-79D8-4912-9929-BE871D2541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550" y="6134100"/>
            <a:ext cx="75819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latin typeface="Arial" panose="020B0604020202020204" pitchFamily="34" charset="0"/>
              </a:rPr>
              <a:t>注意：相鄰儲存格不同邊框格式之崩解規定 </a:t>
            </a:r>
            <a:r>
              <a:rPr lang="en-US" altLang="zh-TW" sz="1800">
                <a:latin typeface="Arial" panose="020B0604020202020204" pitchFamily="34" charset="0"/>
              </a:rPr>
              <a:t>(</a:t>
            </a:r>
            <a:r>
              <a:rPr lang="en-US" altLang="zh-TW" sz="1800" b="1">
                <a:latin typeface="Arial" panose="020B0604020202020204" pitchFamily="34" charset="0"/>
                <a:hlinkClick r:id="rId4"/>
              </a:rPr>
              <a:t>Border conflict resolution</a:t>
            </a:r>
            <a:r>
              <a:rPr lang="en-US" altLang="zh-TW" sz="1800">
                <a:latin typeface="Arial" panose="020B0604020202020204" pitchFamily="34" charset="0"/>
              </a:rPr>
              <a:t>)</a:t>
            </a:r>
            <a:endParaRPr lang="zh-TW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標題 1">
            <a:extLst>
              <a:ext uri="{FF2B5EF4-FFF2-40B4-BE49-F238E27FC236}">
                <a16:creationId xmlns:a16="http://schemas.microsoft.com/office/drawing/2014/main" id="{8C0984D2-537B-4B74-9B55-D3801DEBB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儲存格之間隔</a:t>
            </a:r>
          </a:p>
        </p:txBody>
      </p:sp>
      <p:sp>
        <p:nvSpPr>
          <p:cNvPr id="13315" name="內容版面配置區 2">
            <a:extLst>
              <a:ext uri="{FF2B5EF4-FFF2-40B4-BE49-F238E27FC236}">
                <a16:creationId xmlns:a16="http://schemas.microsoft.com/office/drawing/2014/main" id="{C1365A9D-DA29-41D0-971A-536B4E554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163" y="1576388"/>
            <a:ext cx="8229600" cy="4686300"/>
          </a:xfrm>
        </p:spPr>
        <p:txBody>
          <a:bodyPr/>
          <a:lstStyle/>
          <a:p>
            <a:pPr eaLnBrk="1" hangingPunct="1"/>
            <a:r>
              <a:rPr lang="en-US" altLang="zh-TW"/>
              <a:t>border-spacing: </a:t>
            </a:r>
            <a:r>
              <a:rPr lang="en-US" altLang="zh-TW" i="1">
                <a:latin typeface="Times New Roman" panose="02020603050405020304" pitchFamily="18" charset="0"/>
                <a:cs typeface="Times New Roman" panose="02020603050405020304" pitchFamily="18" charset="0"/>
              </a:rPr>
              <a:t>hlength vlength</a:t>
            </a:r>
          </a:p>
          <a:p>
            <a:pPr eaLnBrk="1" hangingPunct="1"/>
            <a:r>
              <a:rPr lang="en-US" altLang="zh-TW"/>
              <a:t>&lt;table style="border-spacing: 30px 15px;"&gt;</a:t>
            </a:r>
            <a:endParaRPr lang="zh-TW" altLang="en-US"/>
          </a:p>
        </p:txBody>
      </p:sp>
      <p:pic>
        <p:nvPicPr>
          <p:cNvPr id="13316" name="Picture 2">
            <a:extLst>
              <a:ext uri="{FF2B5EF4-FFF2-40B4-BE49-F238E27FC236}">
                <a16:creationId xmlns:a16="http://schemas.microsoft.com/office/drawing/2014/main" id="{75AF3231-9978-4D86-AA68-E5B45C7A6D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875" y="2882900"/>
            <a:ext cx="5613400" cy="263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標題 1">
            <a:extLst>
              <a:ext uri="{FF2B5EF4-FFF2-40B4-BE49-F238E27FC236}">
                <a16:creationId xmlns:a16="http://schemas.microsoft.com/office/drawing/2014/main" id="{B4A71F36-B266-4F2D-A484-2DB6FFBEF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顯示空的儲存格</a:t>
            </a:r>
          </a:p>
        </p:txBody>
      </p:sp>
      <p:sp>
        <p:nvSpPr>
          <p:cNvPr id="14339" name="內容版面配置區 2">
            <a:extLst>
              <a:ext uri="{FF2B5EF4-FFF2-40B4-BE49-F238E27FC236}">
                <a16:creationId xmlns:a16="http://schemas.microsoft.com/office/drawing/2014/main" id="{D7A7B63A-6558-4AC1-B8AA-79A6BF32C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163" y="1427163"/>
            <a:ext cx="8229600" cy="4686300"/>
          </a:xfrm>
        </p:spPr>
        <p:txBody>
          <a:bodyPr/>
          <a:lstStyle/>
          <a:p>
            <a:pPr eaLnBrk="1" hangingPunct="1"/>
            <a:r>
              <a:rPr lang="zh-TW" altLang="en-US" sz="2800"/>
              <a:t>顯示</a:t>
            </a:r>
            <a:r>
              <a:rPr lang="en-US" altLang="zh-TW" sz="2800"/>
              <a:t>	empty-cells:show;</a:t>
            </a:r>
          </a:p>
          <a:p>
            <a:pPr eaLnBrk="1" hangingPunct="1"/>
            <a:r>
              <a:rPr lang="zh-TW" altLang="en-US" sz="2800"/>
              <a:t>隱藏</a:t>
            </a:r>
            <a:r>
              <a:rPr lang="en-US" altLang="zh-TW" sz="2800"/>
              <a:t>	empty-cells: hide;</a:t>
            </a:r>
            <a:endParaRPr lang="zh-TW" altLang="en-US" sz="2800"/>
          </a:p>
        </p:txBody>
      </p:sp>
      <p:pic>
        <p:nvPicPr>
          <p:cNvPr id="14340" name="Picture 3">
            <a:extLst>
              <a:ext uri="{FF2B5EF4-FFF2-40B4-BE49-F238E27FC236}">
                <a16:creationId xmlns:a16="http://schemas.microsoft.com/office/drawing/2014/main" id="{34166861-4F3E-4679-A539-E631B53E57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0" y="3597275"/>
            <a:ext cx="1631950" cy="2547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矩形 9">
            <a:extLst>
              <a:ext uri="{FF2B5EF4-FFF2-40B4-BE49-F238E27FC236}">
                <a16:creationId xmlns:a16="http://schemas.microsoft.com/office/drawing/2014/main" id="{928625EE-778A-4FF2-8A36-15EBA49DC4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713" y="4979988"/>
            <a:ext cx="35861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&lt;table style="empty-cells: hide;"&gt;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&lt;tr&gt;&lt;td&gt;hide&lt;/td&gt;&lt;td&gt;&lt;/td&gt;&lt;/tr&gt;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&lt;tr&gt;&lt;td&gt;&lt;/td&gt;&lt;td&gt;&lt;/td&gt;&lt;/tr&gt;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&lt;/table&gt;</a:t>
            </a:r>
            <a:endParaRPr lang="zh-TW" altLang="en-US" sz="1800">
              <a:latin typeface="Arial" panose="020B0604020202020204" pitchFamily="34" charset="0"/>
            </a:endParaRPr>
          </a:p>
        </p:txBody>
      </p:sp>
      <p:sp>
        <p:nvSpPr>
          <p:cNvPr id="14342" name="矩形 10">
            <a:extLst>
              <a:ext uri="{FF2B5EF4-FFF2-40B4-BE49-F238E27FC236}">
                <a16:creationId xmlns:a16="http://schemas.microsoft.com/office/drawing/2014/main" id="{C168AF81-EDA5-4201-9C87-25F09BE428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713" y="3568700"/>
            <a:ext cx="36893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&lt;table style="empty-cells: show;"&gt;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&lt;tr&gt;&lt;td&gt;show&lt;/td&gt;&lt;td&gt;&lt;/td&gt;&lt;/tr&gt;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&lt;tr&gt;&lt;td&gt;&lt;/td&gt;&lt;td&gt;&lt;/td&gt;&lt;/tr&gt;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&lt;/table&gt;</a:t>
            </a:r>
            <a:endParaRPr lang="zh-TW" altLang="en-US" sz="1800">
              <a:latin typeface="Arial" panose="020B0604020202020204" pitchFamily="34" charset="0"/>
            </a:endParaRPr>
          </a:p>
        </p:txBody>
      </p:sp>
      <p:sp>
        <p:nvSpPr>
          <p:cNvPr id="14343" name="矩形 11">
            <a:extLst>
              <a:ext uri="{FF2B5EF4-FFF2-40B4-BE49-F238E27FC236}">
                <a16:creationId xmlns:a16="http://schemas.microsoft.com/office/drawing/2014/main" id="{9A99F7A1-EFF6-48B3-9DE9-6B7F33F6EA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750" y="2782888"/>
            <a:ext cx="7507288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table {color: red; font-size: 24px; border: 1px solid blue;}</a:t>
            </a:r>
          </a:p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td {border: 1px solid blue; padding: 10px; background-color: #F0F0F0;}</a:t>
            </a:r>
            <a:endParaRPr lang="zh-TW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標題 6">
            <a:extLst>
              <a:ext uri="{FF2B5EF4-FFF2-40B4-BE49-F238E27FC236}">
                <a16:creationId xmlns:a16="http://schemas.microsoft.com/office/drawing/2014/main" id="{7F426A21-D4D6-4FFE-B705-F90E0A370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475" y="150813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sz="4000"/>
              <a:t>表格編排</a:t>
            </a:r>
            <a:r>
              <a:rPr lang="en-US" altLang="zh-TW" sz="4000"/>
              <a:t>(</a:t>
            </a:r>
            <a:r>
              <a:rPr lang="zh-TW" altLang="en-US" sz="4000"/>
              <a:t>固定或自動寬度</a:t>
            </a:r>
            <a:r>
              <a:rPr lang="en-US" altLang="zh-TW" sz="4000"/>
              <a:t>)</a:t>
            </a:r>
            <a:endParaRPr lang="zh-TW" altLang="en-US" sz="4000"/>
          </a:p>
        </p:txBody>
      </p:sp>
      <p:sp>
        <p:nvSpPr>
          <p:cNvPr id="15363" name="內容版面配置區 9">
            <a:extLst>
              <a:ext uri="{FF2B5EF4-FFF2-40B4-BE49-F238E27FC236}">
                <a16:creationId xmlns:a16="http://schemas.microsoft.com/office/drawing/2014/main" id="{BF3E13B7-6999-4510-8EC0-915EFDA0DA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475" y="1600200"/>
            <a:ext cx="8229600" cy="4686300"/>
          </a:xfrm>
        </p:spPr>
        <p:txBody>
          <a:bodyPr/>
          <a:lstStyle/>
          <a:p>
            <a:pPr eaLnBrk="1" hangingPunct="1"/>
            <a:r>
              <a:rPr lang="zh-TW" altLang="en-US" sz="2400"/>
              <a:t>固定寬度</a:t>
            </a:r>
            <a:r>
              <a:rPr lang="en-US" altLang="zh-TW" sz="2400"/>
              <a:t>		 table-layout: fixed; </a:t>
            </a:r>
            <a:r>
              <a:rPr lang="en-US" altLang="zh-TW" sz="2000">
                <a:solidFill>
                  <a:srgbClr val="FF0000"/>
                </a:solidFill>
                <a:sym typeface="Wingdings" panose="05000000000000000000" pitchFamily="2" charset="2"/>
              </a:rPr>
              <a:t> </a:t>
            </a:r>
            <a:r>
              <a:rPr lang="zh-TW" altLang="en-US" sz="2000">
                <a:solidFill>
                  <a:srgbClr val="FF0000"/>
                </a:solidFill>
                <a:sym typeface="Wingdings" panose="05000000000000000000" pitchFamily="2" charset="2"/>
              </a:rPr>
              <a:t>由第一列決定 </a:t>
            </a:r>
            <a:r>
              <a:rPr lang="en-US" altLang="zh-TW" sz="2000">
                <a:solidFill>
                  <a:srgbClr val="FF0000"/>
                </a:solidFill>
                <a:sym typeface="Wingdings" panose="05000000000000000000" pitchFamily="2" charset="2"/>
              </a:rPr>
              <a:t>or </a:t>
            </a:r>
            <a:r>
              <a:rPr lang="zh-TW" altLang="en-US" sz="2000">
                <a:solidFill>
                  <a:srgbClr val="FF0000"/>
                </a:solidFill>
                <a:sym typeface="Wingdings" panose="05000000000000000000" pitchFamily="2" charset="2"/>
              </a:rPr>
              <a:t>平分</a:t>
            </a:r>
            <a:endParaRPr lang="en-US" altLang="zh-TW" sz="2400">
              <a:solidFill>
                <a:srgbClr val="FF0000"/>
              </a:solidFill>
            </a:endParaRPr>
          </a:p>
          <a:p>
            <a:pPr eaLnBrk="1" hangingPunct="1"/>
            <a:r>
              <a:rPr lang="zh-TW" altLang="en-US" sz="2400"/>
              <a:t>自動寬度</a:t>
            </a:r>
            <a:r>
              <a:rPr lang="en-US" altLang="zh-TW" sz="2400"/>
              <a:t>		 table-layout: auto; </a:t>
            </a:r>
            <a:r>
              <a:rPr lang="zh-TW" altLang="en-US" sz="2400"/>
              <a:t> </a:t>
            </a:r>
            <a:r>
              <a:rPr lang="en-US" altLang="zh-TW" sz="2000">
                <a:solidFill>
                  <a:srgbClr val="FF0000"/>
                </a:solidFill>
                <a:sym typeface="Wingdings" panose="05000000000000000000" pitchFamily="2" charset="2"/>
              </a:rPr>
              <a:t> </a:t>
            </a:r>
            <a:r>
              <a:rPr lang="zh-TW" altLang="en-US" sz="2000">
                <a:solidFill>
                  <a:srgbClr val="FF0000"/>
                </a:solidFill>
                <a:sym typeface="Wingdings" panose="05000000000000000000" pitchFamily="2" charset="2"/>
              </a:rPr>
              <a:t>由內容決定</a:t>
            </a:r>
            <a:endParaRPr lang="en-US" altLang="zh-TW" sz="2400">
              <a:solidFill>
                <a:srgbClr val="FF0000"/>
              </a:solidFill>
            </a:endParaRPr>
          </a:p>
          <a:p>
            <a:pPr eaLnBrk="1" hangingPunct="1"/>
            <a:endParaRPr lang="zh-TW" altLang="en-US" sz="2400"/>
          </a:p>
        </p:txBody>
      </p:sp>
      <p:sp>
        <p:nvSpPr>
          <p:cNvPr id="15364" name="矩形 3">
            <a:extLst>
              <a:ext uri="{FF2B5EF4-FFF2-40B4-BE49-F238E27FC236}">
                <a16:creationId xmlns:a16="http://schemas.microsoft.com/office/drawing/2014/main" id="{63C2BA7E-C4FE-4FD1-AE4E-53D186647E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275" y="2644775"/>
            <a:ext cx="8223250" cy="3784600"/>
          </a:xfrm>
          <a:prstGeom prst="rect">
            <a:avLst/>
          </a:prstGeom>
          <a:noFill/>
          <a:ln w="9525">
            <a:solidFill>
              <a:srgbClr val="92D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body {background-image: url(rule2.png); padding:0px; margin:20px;}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table {color: red; font-size: 24px; border: 1px solid blue;}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td {border: 1px solid blue; padding: 10px;}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…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&lt;table style="table-layout: fixed;"&gt;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&lt;tr&gt;&lt;td style="</a:t>
            </a:r>
            <a:r>
              <a:rPr lang="en-US" altLang="zh-TW" sz="2000" b="1">
                <a:solidFill>
                  <a:srgbClr val="FF0000"/>
                </a:solidFill>
                <a:latin typeface="Arial" panose="020B0604020202020204" pitchFamily="34" charset="0"/>
              </a:rPr>
              <a:t>width: 100px</a:t>
            </a:r>
            <a:r>
              <a:rPr lang="en-US" altLang="zh-TW" sz="2000">
                <a:latin typeface="Arial" panose="020B0604020202020204" pitchFamily="34" charset="0"/>
              </a:rPr>
              <a:t>;"&gt;fixed&lt;/td&gt;&lt;td&gt;fixed &lt;/td&gt;&lt;/tr&gt;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&lt;tr&gt;&lt;td style="width: 200px;"&gt;fixed fixed&lt;/td&gt;&lt;td&gt;fixed fixed&lt;/td&gt;&lt;/tr&gt;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&lt;/table&gt;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&lt;table style="table-layout: auto;"&gt;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&lt;tr&gt;&lt;td style="width: 100px;"&gt;auto&lt;/td&gt;&lt;td&gt;auto&lt;/td&gt;&lt;/tr&gt;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&lt;tr&gt;&lt;td style="width: 200px;"&gt;auto auto&lt;/td&gt;&lt;td&gt;auto auto&lt;/td&gt;&lt;/tr&gt;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&lt;/table&gt;</a:t>
            </a:r>
          </a:p>
        </p:txBody>
      </p:sp>
      <p:sp>
        <p:nvSpPr>
          <p:cNvPr id="15365" name="矩形 1">
            <a:extLst>
              <a:ext uri="{FF2B5EF4-FFF2-40B4-BE49-F238E27FC236}">
                <a16:creationId xmlns:a16="http://schemas.microsoft.com/office/drawing/2014/main" id="{ADD2A89A-0BBA-41F4-A080-5AB140B100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625" y="1109663"/>
            <a:ext cx="7043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latin typeface="Arial" panose="020B0604020202020204" pitchFamily="34" charset="0"/>
                <a:hlinkClick r:id="rId2"/>
              </a:rPr>
              <a:t>https://www.w3schools.com/cssref/pr_tab_table-layout.asp</a:t>
            </a:r>
            <a:endParaRPr lang="en-US" altLang="zh-TW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>
            <a:extLst>
              <a:ext uri="{FF2B5EF4-FFF2-40B4-BE49-F238E27FC236}">
                <a16:creationId xmlns:a16="http://schemas.microsoft.com/office/drawing/2014/main" id="{187ABEE5-211A-4112-90C8-F6D003A780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060" r="3584" b="9023"/>
          <a:stretch>
            <a:fillRect/>
          </a:stretch>
        </p:blipFill>
        <p:spPr bwMode="auto">
          <a:xfrm>
            <a:off x="1166813" y="2679700"/>
            <a:ext cx="7953375" cy="413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7" name="Picture 2">
            <a:extLst>
              <a:ext uri="{FF2B5EF4-FFF2-40B4-BE49-F238E27FC236}">
                <a16:creationId xmlns:a16="http://schemas.microsoft.com/office/drawing/2014/main" id="{8AC3E2FA-EA2D-4956-9DD3-D6DD76BE71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11"/>
          <a:stretch>
            <a:fillRect/>
          </a:stretch>
        </p:blipFill>
        <p:spPr bwMode="auto">
          <a:xfrm>
            <a:off x="80963" y="92075"/>
            <a:ext cx="4040187" cy="2384425"/>
          </a:xfrm>
          <a:prstGeom prst="rect">
            <a:avLst/>
          </a:prstGeom>
          <a:noFill/>
          <a:ln w="38100">
            <a:solidFill>
              <a:srgbClr val="FFC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直線單箭頭接點 7">
            <a:extLst>
              <a:ext uri="{FF2B5EF4-FFF2-40B4-BE49-F238E27FC236}">
                <a16:creationId xmlns:a16="http://schemas.microsoft.com/office/drawing/2014/main" id="{485006D4-5F46-409E-9583-062E1939AFB7}"/>
              </a:ext>
            </a:extLst>
          </p:cNvPr>
          <p:cNvCxnSpPr/>
          <p:nvPr/>
        </p:nvCxnSpPr>
        <p:spPr>
          <a:xfrm flipV="1">
            <a:off x="220663" y="1238250"/>
            <a:ext cx="508000" cy="11113"/>
          </a:xfrm>
          <a:prstGeom prst="straightConnector1">
            <a:avLst/>
          </a:prstGeom>
          <a:ln w="38100">
            <a:solidFill>
              <a:srgbClr val="00B05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單箭頭接點 9">
            <a:extLst>
              <a:ext uri="{FF2B5EF4-FFF2-40B4-BE49-F238E27FC236}">
                <a16:creationId xmlns:a16="http://schemas.microsoft.com/office/drawing/2014/main" id="{54BD6077-0DAC-456F-B731-C69A23043999}"/>
              </a:ext>
            </a:extLst>
          </p:cNvPr>
          <p:cNvCxnSpPr/>
          <p:nvPr/>
        </p:nvCxnSpPr>
        <p:spPr>
          <a:xfrm flipV="1">
            <a:off x="844550" y="1481138"/>
            <a:ext cx="266700" cy="0"/>
          </a:xfrm>
          <a:prstGeom prst="straightConnector1">
            <a:avLst/>
          </a:prstGeom>
          <a:ln w="38100">
            <a:solidFill>
              <a:srgbClr val="00B0F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單箭頭接點 15">
            <a:extLst>
              <a:ext uri="{FF2B5EF4-FFF2-40B4-BE49-F238E27FC236}">
                <a16:creationId xmlns:a16="http://schemas.microsoft.com/office/drawing/2014/main" id="{AC68BBCF-F03D-4CC2-BC74-F7B940769E30}"/>
              </a:ext>
            </a:extLst>
          </p:cNvPr>
          <p:cNvCxnSpPr/>
          <p:nvPr/>
        </p:nvCxnSpPr>
        <p:spPr>
          <a:xfrm>
            <a:off x="1100138" y="1481138"/>
            <a:ext cx="2511425" cy="1587"/>
          </a:xfrm>
          <a:prstGeom prst="straightConnector1">
            <a:avLst/>
          </a:prstGeom>
          <a:ln w="38100">
            <a:solidFill>
              <a:srgbClr val="7030A0"/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單箭頭接點 18">
            <a:extLst>
              <a:ext uri="{FF2B5EF4-FFF2-40B4-BE49-F238E27FC236}">
                <a16:creationId xmlns:a16="http://schemas.microsoft.com/office/drawing/2014/main" id="{39B7E6B7-154F-4054-9AA5-723D6C3E2537}"/>
              </a:ext>
            </a:extLst>
          </p:cNvPr>
          <p:cNvCxnSpPr/>
          <p:nvPr/>
        </p:nvCxnSpPr>
        <p:spPr>
          <a:xfrm flipV="1">
            <a:off x="3565525" y="1481138"/>
            <a:ext cx="300038" cy="0"/>
          </a:xfrm>
          <a:prstGeom prst="straightConnector1">
            <a:avLst/>
          </a:prstGeom>
          <a:ln w="38100">
            <a:solidFill>
              <a:srgbClr val="00B0F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2" name="文字方塊 21">
            <a:extLst>
              <a:ext uri="{FF2B5EF4-FFF2-40B4-BE49-F238E27FC236}">
                <a16:creationId xmlns:a16="http://schemas.microsoft.com/office/drawing/2014/main" id="{89E1B2E2-2700-4389-B981-9ADA4FEC2C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2963" y="242888"/>
            <a:ext cx="3232150" cy="98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ts val="1200"/>
              </a:spcBef>
              <a:buClrTx/>
              <a:buSzTx/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body {margin:</a:t>
            </a:r>
            <a:r>
              <a:rPr lang="en-US" altLang="zh-TW" sz="2400">
                <a:solidFill>
                  <a:srgbClr val="00B050"/>
                </a:solidFill>
                <a:latin typeface="Arial" panose="020B0604020202020204" pitchFamily="34" charset="0"/>
              </a:rPr>
              <a:t>20px</a:t>
            </a:r>
            <a:r>
              <a:rPr lang="en-US" altLang="zh-TW" sz="2400">
                <a:latin typeface="Arial" panose="020B0604020202020204" pitchFamily="34" charset="0"/>
              </a:rPr>
              <a:t>;…}</a:t>
            </a:r>
          </a:p>
          <a:p>
            <a:pPr eaLnBrk="1" hangingPunct="1">
              <a:spcBef>
                <a:spcPts val="1200"/>
              </a:spcBef>
              <a:buClrTx/>
              <a:buSzTx/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td {padding:</a:t>
            </a:r>
            <a:r>
              <a:rPr lang="en-US" altLang="zh-TW" sz="2400">
                <a:solidFill>
                  <a:srgbClr val="00B0F0"/>
                </a:solidFill>
                <a:latin typeface="Arial" panose="020B0604020202020204" pitchFamily="34" charset="0"/>
              </a:rPr>
              <a:t>10px</a:t>
            </a:r>
            <a:r>
              <a:rPr lang="en-US" altLang="zh-TW" sz="2400">
                <a:latin typeface="Arial" panose="020B0604020202020204" pitchFamily="34" charset="0"/>
              </a:rPr>
              <a:t>;…}</a:t>
            </a:r>
            <a:endParaRPr lang="zh-TW" altLang="en-US" sz="2400">
              <a:latin typeface="Arial" panose="020B0604020202020204" pitchFamily="34" charset="0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47195E27-E2C0-432F-9C82-F13EC43CB087}"/>
              </a:ext>
            </a:extLst>
          </p:cNvPr>
          <p:cNvSpPr/>
          <p:nvPr/>
        </p:nvSpPr>
        <p:spPr>
          <a:xfrm>
            <a:off x="1284288" y="3113088"/>
            <a:ext cx="2003425" cy="1157287"/>
          </a:xfrm>
          <a:prstGeom prst="rect">
            <a:avLst/>
          </a:prstGeom>
          <a:noFill/>
          <a:ln w="38100">
            <a:solidFill>
              <a:srgbClr val="FFC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/>
          </a:p>
        </p:txBody>
      </p:sp>
      <p:sp>
        <p:nvSpPr>
          <p:cNvPr id="16394" name="矩形 19">
            <a:extLst>
              <a:ext uri="{FF2B5EF4-FFF2-40B4-BE49-F238E27FC236}">
                <a16:creationId xmlns:a16="http://schemas.microsoft.com/office/drawing/2014/main" id="{C36E74DD-F31E-4384-870D-D510EE4645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21175"/>
            <a:ext cx="158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>
                <a:solidFill>
                  <a:srgbClr val="7030A0"/>
                </a:solidFill>
                <a:latin typeface="Arial" panose="020B0604020202020204" pitchFamily="34" charset="0"/>
              </a:rPr>
              <a:t>width: 200px</a:t>
            </a:r>
            <a:endParaRPr lang="zh-TW" altLang="en-US" sz="1800" b="1">
              <a:solidFill>
                <a:srgbClr val="7030A0"/>
              </a:solidFill>
              <a:latin typeface="Arial" panose="020B0604020202020204" pitchFamily="34" charset="0"/>
            </a:endParaRPr>
          </a:p>
        </p:txBody>
      </p:sp>
      <p:sp>
        <p:nvSpPr>
          <p:cNvPr id="16395" name="矩形 20">
            <a:extLst>
              <a:ext uri="{FF2B5EF4-FFF2-40B4-BE49-F238E27FC236}">
                <a16:creationId xmlns:a16="http://schemas.microsoft.com/office/drawing/2014/main" id="{A18FFA35-ACEA-4406-881E-07FD6D9631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544888"/>
            <a:ext cx="1582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>
                <a:solidFill>
                  <a:srgbClr val="7030A0"/>
                </a:solidFill>
                <a:latin typeface="Arial" panose="020B0604020202020204" pitchFamily="34" charset="0"/>
              </a:rPr>
              <a:t>width: 100px</a:t>
            </a:r>
            <a:endParaRPr lang="zh-TW" altLang="en-US" sz="1800" b="1">
              <a:solidFill>
                <a:srgbClr val="7030A0"/>
              </a:solidFill>
              <a:latin typeface="Arial" panose="020B0604020202020204" pitchFamily="34" charset="0"/>
            </a:endParaRPr>
          </a:p>
        </p:txBody>
      </p:sp>
      <p:cxnSp>
        <p:nvCxnSpPr>
          <p:cNvPr id="27" name="直線接點 26">
            <a:extLst>
              <a:ext uri="{FF2B5EF4-FFF2-40B4-BE49-F238E27FC236}">
                <a16:creationId xmlns:a16="http://schemas.microsoft.com/office/drawing/2014/main" id="{E6DCA712-B09E-471B-8035-937028B7804E}"/>
              </a:ext>
            </a:extLst>
          </p:cNvPr>
          <p:cNvCxnSpPr/>
          <p:nvPr/>
        </p:nvCxnSpPr>
        <p:spPr>
          <a:xfrm rot="16200000" flipH="1">
            <a:off x="-242887" y="2743200"/>
            <a:ext cx="1782762" cy="12969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接點 28">
            <a:extLst>
              <a:ext uri="{FF2B5EF4-FFF2-40B4-BE49-F238E27FC236}">
                <a16:creationId xmlns:a16="http://schemas.microsoft.com/office/drawing/2014/main" id="{3784B2AF-FE57-4607-8336-74C43ADEA9B2}"/>
              </a:ext>
            </a:extLst>
          </p:cNvPr>
          <p:cNvCxnSpPr/>
          <p:nvPr/>
        </p:nvCxnSpPr>
        <p:spPr>
          <a:xfrm rot="5400000" flipH="1" flipV="1">
            <a:off x="2864643" y="2980532"/>
            <a:ext cx="1712913" cy="84455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撲面">
  <a:themeElements>
    <a:clrScheme name="暗香撲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撲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暗香撲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545</TotalTime>
  <Words>688</Words>
  <Application>Microsoft Office PowerPoint</Application>
  <PresentationFormat>如螢幕大小 (4:3)</PresentationFormat>
  <Paragraphs>72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20" baseType="lpstr">
      <vt:lpstr>Arial</vt:lpstr>
      <vt:lpstr>新細明體</vt:lpstr>
      <vt:lpstr>Franklin Gothic Medium</vt:lpstr>
      <vt:lpstr>微軟正黑體</vt:lpstr>
      <vt:lpstr>Franklin Gothic Book</vt:lpstr>
      <vt:lpstr>Wingdings 2</vt:lpstr>
      <vt:lpstr>Calibri</vt:lpstr>
      <vt:lpstr>黑体</vt:lpstr>
      <vt:lpstr>Times New Roman</vt:lpstr>
      <vt:lpstr>Wingdings</vt:lpstr>
      <vt:lpstr>暗香撲面</vt:lpstr>
      <vt:lpstr>表格之CSS樣式</vt:lpstr>
      <vt:lpstr>CSS樣式應用順序</vt:lpstr>
      <vt:lpstr>設定表格樣式</vt:lpstr>
      <vt:lpstr>caption-side (表格標題位置)</vt:lpstr>
      <vt:lpstr>儲存格邊框樣式: 分開與崩解</vt:lpstr>
      <vt:lpstr>儲存格之間隔</vt:lpstr>
      <vt:lpstr>顯示空的儲存格</vt:lpstr>
      <vt:lpstr>表格編排(固定或自動寬度)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方框的CSS樣式</dc:title>
  <dc:creator>ycchen</dc:creator>
  <cp:lastModifiedBy>Yen-Cheng Chen</cp:lastModifiedBy>
  <cp:revision>45</cp:revision>
  <dcterms:created xsi:type="dcterms:W3CDTF">2009-03-18T12:56:48Z</dcterms:created>
  <dcterms:modified xsi:type="dcterms:W3CDTF">2024-10-15T01:49:51Z</dcterms:modified>
</cp:coreProperties>
</file>