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A4CE7236-982B-413E-A6E5-6F83726BC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D8FB3DF-539A-4209-882B-B78A72AF121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3A67A40-516E-4DE2-A60D-E340C49E5BD2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0768F943-929C-47BC-8064-A3C64D97403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322D4460-6C25-4CBC-A54C-821AF7FAB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69BA874-4898-41A6-81FD-60C83B5320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7BC65AF-9D7A-43C0-8955-EBF37BF126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anose="020F0502020204030204" pitchFamily="34" charset="0"/>
              </a:defRPr>
            </a:lvl1pPr>
          </a:lstStyle>
          <a:p>
            <a:fld id="{A0BB74DD-A763-421F-923D-01153B6359E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>
            <a:extLst>
              <a:ext uri="{FF2B5EF4-FFF2-40B4-BE49-F238E27FC236}">
                <a16:creationId xmlns:a16="http://schemas.microsoft.com/office/drawing/2014/main" id="{FA050C04-5069-4462-93ED-6E71218A7F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備忘稿版面配置區 2">
            <a:extLst>
              <a:ext uri="{FF2B5EF4-FFF2-40B4-BE49-F238E27FC236}">
                <a16:creationId xmlns:a16="http://schemas.microsoft.com/office/drawing/2014/main" id="{4E6F27F0-E4FF-44E7-81AB-EA7BAC13D6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8436" name="投影片編號版面配置區 3">
            <a:extLst>
              <a:ext uri="{FF2B5EF4-FFF2-40B4-BE49-F238E27FC236}">
                <a16:creationId xmlns:a16="http://schemas.microsoft.com/office/drawing/2014/main" id="{07E12F0B-246A-4753-8A48-BA74431486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C29F086-7A16-4876-A40A-08701E457EBF}" type="slidenum">
              <a:rPr kumimoji="0" lang="zh-TW" altLang="en-US">
                <a:latin typeface="Calibri" panose="020F0502020204030204" pitchFamily="34" charset="0"/>
              </a:rPr>
              <a:pPr eaLnBrk="1" hangingPunct="1"/>
              <a:t>2</a:t>
            </a:fld>
            <a:endParaRPr kumimoji="0" lang="zh-TW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3DB7B13-2D9D-446A-AD6F-28C183FE61F3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1BA60BE-339A-40DC-92E3-98EEF5A8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E7BDD-74B9-455D-AAAF-876906F0D0C1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DFCBEB4-7DF8-4E64-9EB1-F3D98248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19203629-B606-4F6F-81D4-905CDA48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28DC2-4503-46FC-9C41-AFE58A53869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97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34CC9B6-29C0-447D-9D04-95ED7D2F34C1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4F38253-AD21-4596-9019-C6C2DAB35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9FC16-1073-4109-B02A-990DE2F41516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EDA9CED-09D6-4B50-8C81-84B091D8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DF173CD-4C85-4CC8-9336-EAEED72A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3D169-1F72-41B5-AC77-DE8D6E41A56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48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51B550-2E41-48B7-A88A-CFACD9A6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EAF11-B4D6-4F24-A12F-9AD220245851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9A76F2-6E3B-4112-8DC2-0A58B98CF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66FA66-7899-4167-AF63-F26818B1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140BF-665F-4A96-A8B9-B7B238DC48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08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41D85E6B-C1AB-4D91-BD26-1E68EBCD6E9D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9DDB5B9-6A77-49B4-8E0E-081844A960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EEAB6-0A94-4B82-8BE5-67B2035831EF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B859E1D-3790-46E3-B96B-70D7C412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0ED387F-A0AB-425F-83EC-4D5E3EFD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62448-A33D-43DB-B263-C159E285AEF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76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35ACF61-5B38-44DD-BFAA-AED15D3E1D2A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100916B-0052-445A-B866-3ECBB180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241E3-CBA9-48EE-A230-E16CBBA5D5CB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869416E-3671-482E-9CA2-E3F07074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D5EEBBA-CB1A-46B9-BAC1-BB633CC4B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825C8-7951-42CF-9FBC-245AA654E66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17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9BD41E83-8D9F-4590-8F78-09C2D781596B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FBD0FC8F-A370-4EC4-9539-5784257C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BC976-BB44-4A8C-AC13-E62E2660541C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F4AD0BA5-E85A-404F-95A1-65A776BB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3D5425A0-67EF-4FEF-B78C-B4DB1E2A1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F28A7-7266-4FCE-A51C-A40A8D6A658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60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33B5F49C-514A-486C-8659-261A55E8E03E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B836E92A-9BA9-4140-B76B-8D3E5E10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079E-E1CF-4E00-A843-9ECA281C3F23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AD113B6C-5865-4B0E-BC66-DC42749D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013DAEDA-99A6-4154-A5C9-2F5FB22C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10FD7-457E-4D4C-A57D-D14C83E6DAF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7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CF1E105-CAF5-434B-A6E6-7F08ED12DD43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B01E1B9F-ADCE-4E80-AA8C-276D6C47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087FF-29D6-4A0A-994E-5F83B515F4AA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E7D0CA93-DAE9-485B-B1C0-253EFF4D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9D7C9AA9-582F-45FA-8315-688F7FA9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0989F-0CF4-4859-A481-E2B0ADC7F3D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035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DF555AB-EEF0-486A-9ADC-52959D55F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348D7-1F07-47A4-94C0-32BCCDEF7833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FEEEDA9-CA30-40D5-ADFE-CE591666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3AB5443-7417-4688-BCAC-FBAFDA5EB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35B30-3F00-43ED-BD1D-F3C2C8FC917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798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43028E4-EC84-48E3-A8AC-F0389FE4FAF3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EBE78330-6641-4EC0-A671-0A873B64A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556A-6A36-4092-9121-53247929A842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AE68BA89-E362-4AD3-9AB0-9F69F149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E33FB056-0F49-412D-9BA6-03D1D733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C5E3C-3F32-426E-8A63-B74DA38073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03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93FE737-252E-435A-B6B5-A32FE6AB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D4C89-ABE0-4EB8-BCF8-C8E20443796A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3E555D3-F07D-4DC2-8871-BCE3F4B4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E25629C-5670-4BCC-ABA2-C158F40F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402A1-41C2-44B2-9223-AF15BFECA29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0196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BABF04A5-7997-4459-906F-A0186A5AF27F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6E46CF10-3C65-4FDE-BB3E-1BE3D68C95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0D7550D6-2EAE-4559-A1CA-786D3F48C4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469106-BA67-4B41-9C88-97A357E36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EB308D-FC8F-400B-BD5C-C10C1FCFB1B3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7B346CE-ACC2-4D80-B803-7859E672F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478766-4466-49AE-B22A-30B794373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10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fld id="{42468C0A-9616-4EF8-B503-A3135DCC8CA3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45E5019-81A3-4A81-BB07-6E5FE31FC331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>
            <a:extLst>
              <a:ext uri="{FF2B5EF4-FFF2-40B4-BE49-F238E27FC236}">
                <a16:creationId xmlns:a16="http://schemas.microsoft.com/office/drawing/2014/main" id="{CD373B18-1232-49E4-BB60-99264324C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zh-TW" altLang="en-US"/>
              <a:t>清單的</a:t>
            </a:r>
            <a:r>
              <a:rPr lang="en-US" altLang="zh-TW"/>
              <a:t>CSS</a:t>
            </a:r>
            <a:r>
              <a:rPr lang="zh-TW" altLang="en-US"/>
              <a:t>樣式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3">
            <a:extLst>
              <a:ext uri="{FF2B5EF4-FFF2-40B4-BE49-F238E27FC236}">
                <a16:creationId xmlns:a16="http://schemas.microsoft.com/office/drawing/2014/main" id="{0D43A8C7-34ED-4DF8-A72E-49825151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unordered list / ordered list</a:t>
            </a:r>
            <a:endParaRPr lang="zh-TW" altLang="en-US"/>
          </a:p>
        </p:txBody>
      </p:sp>
      <p:sp>
        <p:nvSpPr>
          <p:cNvPr id="13315" name="內容版面配置區 2">
            <a:extLst>
              <a:ext uri="{FF2B5EF4-FFF2-40B4-BE49-F238E27FC236}">
                <a16:creationId xmlns:a16="http://schemas.microsoft.com/office/drawing/2014/main" id="{2B52A8E0-B10F-4DBD-A8CC-882822F2D4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zh-TW" sz="2200"/>
              <a:t>&lt;ul&gt;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zh-TW" sz="2200"/>
              <a:t>     &lt;li&gt;XHTML 1.0&lt;/li&gt;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zh-TW" sz="2200"/>
              <a:t>    	&lt;li&gt;XHTML 1.1&lt;/li&gt;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zh-TW" sz="2200"/>
              <a:t>    	&lt;li&gt;XHTML 2.0&lt;/li&gt;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zh-TW" sz="2200"/>
              <a:t>&lt;/ul&gt;</a:t>
            </a:r>
          </a:p>
        </p:txBody>
      </p:sp>
      <p:sp>
        <p:nvSpPr>
          <p:cNvPr id="13316" name="內容版面配置區 4">
            <a:extLst>
              <a:ext uri="{FF2B5EF4-FFF2-40B4-BE49-F238E27FC236}">
                <a16:creationId xmlns:a16="http://schemas.microsoft.com/office/drawing/2014/main" id="{4055A6B6-5D98-47E4-A6B9-5082EEC89A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zh-TW" sz="2200"/>
              <a:t>&lt;ol&gt;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zh-TW" sz="2200"/>
              <a:t>      &lt;li&gt;XHTML 1.0&lt;/li&gt;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zh-TW" sz="2200"/>
              <a:t>    	&lt;li&gt;XHTML 1.1&lt;/li&gt;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zh-TW" sz="2200"/>
              <a:t>    	&lt;li&gt;XHTML 2.0&lt;/li&gt;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zh-TW" sz="2200"/>
              <a:t>&lt;/ol&gt;</a:t>
            </a:r>
          </a:p>
          <a:p>
            <a:pPr eaLnBrk="1" hangingPunct="1"/>
            <a:endParaRPr lang="zh-TW" altLang="en-US"/>
          </a:p>
        </p:txBody>
      </p:sp>
      <p:pic>
        <p:nvPicPr>
          <p:cNvPr id="13317" name="Picture 2">
            <a:extLst>
              <a:ext uri="{FF2B5EF4-FFF2-40B4-BE49-F238E27FC236}">
                <a16:creationId xmlns:a16="http://schemas.microsoft.com/office/drawing/2014/main" id="{AC1F97AC-AF87-4097-96EF-1F3792E13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78" b="40427"/>
          <a:stretch>
            <a:fillRect/>
          </a:stretch>
        </p:blipFill>
        <p:spPr bwMode="auto">
          <a:xfrm>
            <a:off x="571500" y="4214813"/>
            <a:ext cx="3500438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2">
            <a:extLst>
              <a:ext uri="{FF2B5EF4-FFF2-40B4-BE49-F238E27FC236}">
                <a16:creationId xmlns:a16="http://schemas.microsoft.com/office/drawing/2014/main" id="{58777C39-97BD-4A3D-8E80-06E5D45BC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67" b="40659"/>
          <a:stretch>
            <a:fillRect/>
          </a:stretch>
        </p:blipFill>
        <p:spPr bwMode="auto">
          <a:xfrm>
            <a:off x="4857750" y="4214813"/>
            <a:ext cx="3643313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7CDDD69A-FC9D-4EC6-9691-EBE575327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清單類型</a:t>
            </a: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292FFD5E-CA71-4AD1-80A4-0A26AB964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3128963"/>
            <a:ext cx="58388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矩形 5">
            <a:extLst>
              <a:ext uri="{FF2B5EF4-FFF2-40B4-BE49-F238E27FC236}">
                <a16:creationId xmlns:a16="http://schemas.microsoft.com/office/drawing/2014/main" id="{112D85D8-C374-4B56-9363-7574B2223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357313"/>
            <a:ext cx="7858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en-US" altLang="zh-TW" sz="2800"/>
              <a:t>list-style-type: </a:t>
            </a:r>
            <a:r>
              <a:rPr kumimoji="0" lang="en-US" altLang="zh-TW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</a:t>
            </a:r>
            <a:r>
              <a:rPr kumimoji="0" lang="en-US" altLang="zh-TW" sz="2800"/>
              <a:t>;</a:t>
            </a:r>
          </a:p>
        </p:txBody>
      </p:sp>
      <p:sp>
        <p:nvSpPr>
          <p:cNvPr id="14341" name="矩形 7">
            <a:extLst>
              <a:ext uri="{FF2B5EF4-FFF2-40B4-BE49-F238E27FC236}">
                <a16:creationId xmlns:a16="http://schemas.microsoft.com/office/drawing/2014/main" id="{DCFE6C35-CCB7-47C2-9C50-DC5864786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428750"/>
            <a:ext cx="5429250" cy="163195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disc 	 	circle 			square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decimal		decimal-leading-zero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lower-alpha	upper-alpha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lower-roman	upper-roman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none		cjk-ideographic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F95F0274-C954-4A54-8B29-A52349CA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清單位置</a:t>
            </a:r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45FAF8C5-F384-4775-8874-C19FC3B7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b="1"/>
              <a:t>list-style-position: outside;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b="1"/>
              <a:t>list-style-position: inside;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/>
          </a:p>
          <a:p>
            <a:pPr eaLnBrk="1" hangingPunct="1">
              <a:buFont typeface="Wingdings 2" panose="05020102010507070707" pitchFamily="18" charset="2"/>
              <a:buNone/>
            </a:pPr>
            <a:endParaRPr lang="zh-TW" altLang="en-US"/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6D30DA7C-AECA-4ED9-A7B2-5C06CDEF4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16"/>
          <a:stretch>
            <a:fillRect/>
          </a:stretch>
        </p:blipFill>
        <p:spPr bwMode="auto">
          <a:xfrm>
            <a:off x="612775" y="3071813"/>
            <a:ext cx="83883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矩形 4">
            <a:extLst>
              <a:ext uri="{FF2B5EF4-FFF2-40B4-BE49-F238E27FC236}">
                <a16:creationId xmlns:a16="http://schemas.microsoft.com/office/drawing/2014/main" id="{54DA1A24-2A88-4EEC-B183-B843279C1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86063"/>
            <a:ext cx="1304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800" b="1">
                <a:solidFill>
                  <a:srgbClr val="FF0000"/>
                </a:solidFill>
              </a:rPr>
              <a:t>outside</a:t>
            </a:r>
            <a:endParaRPr kumimoji="0" lang="zh-TW" altLang="en-US" sz="1600" b="1">
              <a:solidFill>
                <a:srgbClr val="FF0000"/>
              </a:solidFill>
            </a:endParaRPr>
          </a:p>
        </p:txBody>
      </p:sp>
      <p:sp>
        <p:nvSpPr>
          <p:cNvPr id="15366" name="矩形 5">
            <a:extLst>
              <a:ext uri="{FF2B5EF4-FFF2-40B4-BE49-F238E27FC236}">
                <a16:creationId xmlns:a16="http://schemas.microsoft.com/office/drawing/2014/main" id="{E64D7D82-CE3F-4A7D-9217-1EE77D6D3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4500563"/>
            <a:ext cx="109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800" b="1">
                <a:solidFill>
                  <a:srgbClr val="FF0000"/>
                </a:solidFill>
              </a:rPr>
              <a:t>inside</a:t>
            </a:r>
            <a:endParaRPr kumimoji="0" lang="zh-TW" altLang="en-US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541CC9F7-915C-4924-AE62-87508841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清單影像</a:t>
            </a:r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id="{060D38A7-99A0-4758-8E73-51FDD2E3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b="1"/>
              <a:t>list-style-image: url(icon.png);</a:t>
            </a:r>
            <a:endParaRPr lang="zh-TW" altLang="en-US" b="1"/>
          </a:p>
        </p:txBody>
      </p:sp>
      <p:pic>
        <p:nvPicPr>
          <p:cNvPr id="16388" name="Picture 2">
            <a:extLst>
              <a:ext uri="{FF2B5EF4-FFF2-40B4-BE49-F238E27FC236}">
                <a16:creationId xmlns:a16="http://schemas.microsoft.com/office/drawing/2014/main" id="{F2B69D72-41DC-4F0A-9D0D-9C0A10F08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4000500"/>
            <a:ext cx="22479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矩形 4">
            <a:extLst>
              <a:ext uri="{FF2B5EF4-FFF2-40B4-BE49-F238E27FC236}">
                <a16:creationId xmlns:a16="http://schemas.microsoft.com/office/drawing/2014/main" id="{B0D3AFBB-1DBF-40F4-8A76-6E7F7B151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2500313"/>
            <a:ext cx="4000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400"/>
              <a:t>ul.iconc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400"/>
              <a:t>  list-style-image: url(icon.png);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400"/>
              <a:t>  font-size: 18pt;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400"/>
              <a:t>}</a:t>
            </a:r>
            <a:endParaRPr kumimoji="0" lang="zh-TW" altLang="en-US" sz="2400"/>
          </a:p>
        </p:txBody>
      </p:sp>
      <p:sp>
        <p:nvSpPr>
          <p:cNvPr id="16390" name="矩形 5">
            <a:extLst>
              <a:ext uri="{FF2B5EF4-FFF2-40B4-BE49-F238E27FC236}">
                <a16:creationId xmlns:a16="http://schemas.microsoft.com/office/drawing/2014/main" id="{80EF8DD6-3BB1-4D1F-8339-3EAD3D314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428625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it-IT" altLang="zh-TW" sz="2400"/>
              <a:t>&lt;ul class="iconc"&gt;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it-IT" altLang="zh-TW" sz="2400"/>
              <a:t>  &lt;li&gt;XHTML&lt;/li&gt;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it-IT" altLang="zh-TW" sz="2400"/>
              <a:t>  &lt;li&gt;CSS&lt;/li&gt;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it-IT" altLang="zh-TW" sz="2400"/>
              <a:t>  &lt;li&gt;JavaScript&lt;/li&gt;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it-IT" altLang="zh-TW" sz="2400"/>
              <a:t>&lt;/ul&gt;</a:t>
            </a:r>
            <a:endParaRPr kumimoji="0" lang="zh-TW" altLang="en-US" sz="2400"/>
          </a:p>
        </p:txBody>
      </p:sp>
      <p:pic>
        <p:nvPicPr>
          <p:cNvPr id="16391" name="Picture 3" descr="Z:\course\_www2009\Ch18\Symbols_icon_Critical_349.jpg">
            <a:extLst>
              <a:ext uri="{FF2B5EF4-FFF2-40B4-BE49-F238E27FC236}">
                <a16:creationId xmlns:a16="http://schemas.microsoft.com/office/drawing/2014/main" id="{2BB75C89-2379-414C-A71C-8112D3A94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286000"/>
            <a:ext cx="7858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矩形 7">
            <a:extLst>
              <a:ext uri="{FF2B5EF4-FFF2-40B4-BE49-F238E27FC236}">
                <a16:creationId xmlns:a16="http://schemas.microsoft.com/office/drawing/2014/main" id="{B5997FEA-7441-4DFF-ABC0-7AEC4470C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2428875"/>
            <a:ext cx="110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/>
              <a:t>icon.png</a:t>
            </a:r>
            <a:endParaRPr kumimoji="0" lang="zh-TW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EACD2442-C492-4827-A689-9C2BA1AC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顯示成清單項目</a:t>
            </a:r>
          </a:p>
        </p:txBody>
      </p:sp>
      <p:sp>
        <p:nvSpPr>
          <p:cNvPr id="17411" name="內容版面配置區 2">
            <a:extLst>
              <a:ext uri="{FF2B5EF4-FFF2-40B4-BE49-F238E27FC236}">
                <a16:creationId xmlns:a16="http://schemas.microsoft.com/office/drawing/2014/main" id="{A0190DC9-629A-4B06-B986-30CFC3EA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 b="1"/>
              <a:t>display: list-item;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400"/>
              <a:t>可指定任何元素，以清單方式顯示</a:t>
            </a:r>
          </a:p>
        </p:txBody>
      </p:sp>
      <p:sp>
        <p:nvSpPr>
          <p:cNvPr id="17412" name="矩形 3">
            <a:extLst>
              <a:ext uri="{FF2B5EF4-FFF2-40B4-BE49-F238E27FC236}">
                <a16:creationId xmlns:a16="http://schemas.microsoft.com/office/drawing/2014/main" id="{1039573B-02A9-4FAC-AF7F-C285EFD20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14625"/>
            <a:ext cx="457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p {display: list-item; …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h1 {display: list-item; …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h2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display: list-item;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list-style-type: decimal;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list-style-position: inside;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&lt;h2&gt;h2 </a:t>
            </a:r>
            <a:r>
              <a:rPr lang="zh-TW" altLang="en-US" sz="1800">
                <a:latin typeface="Arial" panose="020B0604020202020204" pitchFamily="34" charset="0"/>
              </a:rPr>
              <a:t>元素是清單的替代元素</a:t>
            </a:r>
            <a:r>
              <a:rPr lang="en-US" altLang="zh-TW" sz="1800">
                <a:latin typeface="Arial" panose="020B0604020202020204" pitchFamily="34" charset="0"/>
              </a:rPr>
              <a:t>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&lt;h2&gt;h2 </a:t>
            </a:r>
            <a:r>
              <a:rPr lang="zh-TW" altLang="en-US" sz="1800">
                <a:latin typeface="Arial" panose="020B0604020202020204" pitchFamily="34" charset="0"/>
              </a:rPr>
              <a:t>元素是清單的替代元素</a:t>
            </a:r>
            <a:r>
              <a:rPr lang="en-US" altLang="zh-TW" sz="1800">
                <a:latin typeface="Arial" panose="020B0604020202020204" pitchFamily="34" charset="0"/>
              </a:rPr>
              <a:t>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&lt;h2&gt;h2 </a:t>
            </a:r>
            <a:r>
              <a:rPr lang="zh-TW" altLang="en-US" sz="1800">
                <a:latin typeface="Arial" panose="020B0604020202020204" pitchFamily="34" charset="0"/>
              </a:rPr>
              <a:t>元素是清單的替代元素</a:t>
            </a:r>
            <a:r>
              <a:rPr lang="en-US" altLang="zh-TW" sz="1800">
                <a:latin typeface="Arial" panose="020B0604020202020204" pitchFamily="34" charset="0"/>
              </a:rPr>
              <a:t>&lt;/h2&gt;</a:t>
            </a:r>
          </a:p>
        </p:txBody>
      </p:sp>
      <p:pic>
        <p:nvPicPr>
          <p:cNvPr id="17413" name="Picture 2">
            <a:extLst>
              <a:ext uri="{FF2B5EF4-FFF2-40B4-BE49-F238E27FC236}">
                <a16:creationId xmlns:a16="http://schemas.microsoft.com/office/drawing/2014/main" id="{E08DDC0F-DF26-4B63-AE1F-84CC590EE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4295775"/>
            <a:ext cx="328771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>
            <a:extLst>
              <a:ext uri="{FF2B5EF4-FFF2-40B4-BE49-F238E27FC236}">
                <a16:creationId xmlns:a16="http://schemas.microsoft.com/office/drawing/2014/main" id="{96785AB9-971D-431F-8337-A9E7A5646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1187450"/>
            <a:ext cx="32861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9E41CCD8-75BC-4E7B-9CE8-BAF73313A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元素之內容屬性 </a:t>
            </a:r>
            <a:r>
              <a:rPr lang="en-US" altLang="zh-TW"/>
              <a:t>(content)</a:t>
            </a:r>
            <a:endParaRPr lang="zh-TW" altLang="en-US"/>
          </a:p>
        </p:txBody>
      </p:sp>
      <p:sp>
        <p:nvSpPr>
          <p:cNvPr id="18435" name="內容版面配置區 2">
            <a:extLst>
              <a:ext uri="{FF2B5EF4-FFF2-40B4-BE49-F238E27FC236}">
                <a16:creationId xmlns:a16="http://schemas.microsoft.com/office/drawing/2014/main" id="{B918D36C-1B70-4AA8-9E53-243963399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500188"/>
            <a:ext cx="8472487" cy="4686300"/>
          </a:xfrm>
        </p:spPr>
        <p:txBody>
          <a:bodyPr/>
          <a:lstStyle/>
          <a:p>
            <a:pPr eaLnBrk="1" hangingPunct="1"/>
            <a:r>
              <a:rPr lang="en-US" altLang="zh-TW"/>
              <a:t>content: </a:t>
            </a:r>
            <a:r>
              <a:rPr lang="zh-TW" altLang="en-US" sz="2800" i="1"/>
              <a:t>屬性值</a:t>
            </a:r>
            <a:r>
              <a:rPr lang="en-US" altLang="zh-TW"/>
              <a:t>;</a:t>
            </a:r>
          </a:p>
          <a:p>
            <a:pPr eaLnBrk="1" hangingPunct="1"/>
            <a:r>
              <a:rPr lang="zh-TW" altLang="en-US"/>
              <a:t>屬性值</a:t>
            </a:r>
            <a:endParaRPr lang="en-US" altLang="zh-TW"/>
          </a:p>
          <a:p>
            <a:pPr marL="450850" lvl="1" indent="6350"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[</a:t>
            </a:r>
            <a:r>
              <a:rPr lang="en-US" altLang="zh-TW" sz="2000"/>
              <a:t>normal | </a:t>
            </a:r>
            <a:r>
              <a:rPr lang="en-US" altLang="zh-TW" sz="2000" i="1"/>
              <a:t>&lt;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altLang="zh-TW" sz="2000" i="1"/>
              <a:t>&gt; </a:t>
            </a:r>
            <a:r>
              <a:rPr lang="en-US" altLang="zh-TW" sz="2000"/>
              <a:t>| </a:t>
            </a:r>
            <a:r>
              <a:rPr lang="en-US" altLang="zh-TW" sz="2000" i="1"/>
              <a:t>&lt;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altLang="zh-TW" sz="2000" i="1"/>
              <a:t>&gt; </a:t>
            </a:r>
            <a:r>
              <a:rPr lang="en-US" altLang="zh-TW" sz="2000"/>
              <a:t>| </a:t>
            </a:r>
            <a:r>
              <a:rPr lang="en-US" altLang="zh-TW" sz="2000" i="1"/>
              <a:t>&lt;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r>
              <a:rPr lang="en-US" altLang="zh-TW" sz="2000" i="1"/>
              <a:t>&gt; </a:t>
            </a:r>
            <a:r>
              <a:rPr lang="en-US" altLang="zh-TW" sz="2000"/>
              <a:t>| attr(</a:t>
            </a:r>
            <a:r>
              <a:rPr lang="en-US" altLang="zh-TW" sz="2000" i="1"/>
              <a:t>&lt;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identifier</a:t>
            </a:r>
            <a:r>
              <a:rPr lang="en-US" altLang="zh-TW" sz="2000" i="1"/>
              <a:t>&gt;</a:t>
            </a:r>
            <a:r>
              <a:rPr lang="en-US" altLang="zh-TW" sz="2000"/>
              <a:t>)</a:t>
            </a:r>
          </a:p>
          <a:p>
            <a:pPr marL="450850" lvl="1" indent="6350"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 |open-quote | close-quote | no-open-quote | no-close-quote ]+</a:t>
            </a:r>
            <a:endParaRPr lang="en-US" altLang="zh-TW" sz="240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120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p:before {content: "Answer:";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  font-size: 36px;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  color: purple;}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p:after {content: url(smile.gif);}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a[href]:after {content: " (" attr(href) ")";}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…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&lt;p&gt;</a:t>
            </a:r>
            <a:r>
              <a:rPr lang="zh-TW" altLang="en-US" sz="2000"/>
              <a:t>元素本來的內容</a:t>
            </a:r>
            <a:r>
              <a:rPr lang="en-US" altLang="zh-TW" sz="2000"/>
              <a:t>&lt;/p&gt;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t-BR" altLang="zh-TW" sz="2000"/>
              <a:t>&lt;a href="http://www.kingsinfo.com.tw"&gt;</a:t>
            </a:r>
            <a:r>
              <a:rPr lang="zh-TW" altLang="pt-BR" sz="2000"/>
              <a:t>文魁資訊</a:t>
            </a:r>
            <a:r>
              <a:rPr lang="pt-BR" altLang="zh-TW" sz="2000"/>
              <a:t>&lt;/a&gt;</a:t>
            </a:r>
            <a:endParaRPr lang="en-US" altLang="zh-TW" sz="2000"/>
          </a:p>
        </p:txBody>
      </p:sp>
      <p:pic>
        <p:nvPicPr>
          <p:cNvPr id="18436" name="Picture 5">
            <a:extLst>
              <a:ext uri="{FF2B5EF4-FFF2-40B4-BE49-F238E27FC236}">
                <a16:creationId xmlns:a16="http://schemas.microsoft.com/office/drawing/2014/main" id="{106D05CA-85FD-47DF-A5A7-EAE72D46F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449638"/>
            <a:ext cx="3571875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>
            <a:extLst>
              <a:ext uri="{FF2B5EF4-FFF2-40B4-BE49-F238E27FC236}">
                <a16:creationId xmlns:a16="http://schemas.microsoft.com/office/drawing/2014/main" id="{78F629FF-3712-4729-B967-73943BAFA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設定清單編號號碼</a:t>
            </a:r>
          </a:p>
        </p:txBody>
      </p:sp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CB66B7BF-26C8-40F9-8246-6E7DA0A11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設定起始號碼</a:t>
            </a:r>
            <a:r>
              <a:rPr lang="en-US" altLang="zh-TW"/>
              <a:t>(</a:t>
            </a:r>
            <a:r>
              <a:rPr lang="zh-TW" altLang="en-US"/>
              <a:t>重新開始編號</a:t>
            </a:r>
            <a:r>
              <a:rPr lang="en-US" altLang="zh-TW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zh-TW" altLang="en-US" sz="2400"/>
              <a:t>使用</a:t>
            </a:r>
            <a:r>
              <a:rPr lang="en-US" altLang="zh-TW" sz="2400"/>
              <a:t>counter-reset</a:t>
            </a:r>
            <a:r>
              <a:rPr lang="zh-TW" altLang="en-US" sz="2400"/>
              <a:t>屬性</a:t>
            </a:r>
            <a:endParaRPr lang="en-US" altLang="zh-TW" sz="240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zh-TW" altLang="en-US" sz="2400"/>
              <a:t>屬性值</a:t>
            </a:r>
            <a:r>
              <a:rPr lang="en-US" altLang="zh-TW" sz="2400"/>
              <a:t> [&lt;</a:t>
            </a:r>
            <a:r>
              <a:rPr lang="en-US" altLang="zh-TW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identifier</a:t>
            </a:r>
            <a:r>
              <a:rPr lang="en-US" altLang="zh-TW" sz="2400"/>
              <a:t>&gt; &lt;</a:t>
            </a:r>
            <a:r>
              <a:rPr lang="en-US" altLang="zh-TW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altLang="zh-TW" sz="2400"/>
              <a:t>&gt;?]+ |</a:t>
            </a:r>
            <a:r>
              <a:rPr lang="zh-TW" altLang="en-US" sz="2400"/>
              <a:t> </a:t>
            </a:r>
            <a:r>
              <a:rPr lang="en-US" altLang="zh-TW" sz="2400"/>
              <a:t>none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&lt;</a:t>
            </a:r>
            <a:r>
              <a:rPr lang="en-US" altLang="zh-TW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identifier</a:t>
            </a:r>
            <a:r>
              <a:rPr lang="en-US" altLang="zh-TW" sz="2400"/>
              <a:t>&gt;</a:t>
            </a:r>
            <a:r>
              <a:rPr lang="zh-TW" altLang="en-US" sz="2400"/>
              <a:t>為自訂的</a:t>
            </a:r>
            <a:r>
              <a:rPr lang="en-US" altLang="zh-TW" sz="2400"/>
              <a:t>counter name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&lt;</a:t>
            </a:r>
            <a:r>
              <a:rPr lang="en-US" altLang="zh-TW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altLang="zh-TW" sz="2400"/>
              <a:t>&gt; </a:t>
            </a:r>
            <a:r>
              <a:rPr lang="zh-TW" altLang="en-US" sz="2400"/>
              <a:t>為</a:t>
            </a:r>
            <a:r>
              <a:rPr lang="en-US" altLang="zh-TW" sz="2400"/>
              <a:t>counter</a:t>
            </a:r>
            <a:r>
              <a:rPr lang="zh-TW" altLang="en-US" sz="2400"/>
              <a:t>起始值</a:t>
            </a:r>
            <a:endParaRPr lang="en-US" altLang="zh-TW" sz="2400"/>
          </a:p>
          <a:p>
            <a:pPr eaLnBrk="1" hangingPunct="1"/>
            <a:r>
              <a:rPr lang="zh-TW" altLang="en-US"/>
              <a:t>設定編號增加量</a:t>
            </a:r>
            <a:endParaRPr lang="en-US" altLang="zh-TW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zh-TW" altLang="en-US" sz="2400"/>
              <a:t>使用</a:t>
            </a:r>
            <a:r>
              <a:rPr lang="en-US" altLang="zh-TW" sz="2400"/>
              <a:t>counter-increment</a:t>
            </a:r>
            <a:r>
              <a:rPr lang="zh-TW" altLang="en-US" sz="2400"/>
              <a:t>屬性</a:t>
            </a:r>
            <a:endParaRPr lang="en-US" altLang="zh-TW" sz="240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zh-TW" altLang="en-US" sz="2400"/>
              <a:t>屬性值</a:t>
            </a:r>
            <a:r>
              <a:rPr lang="en-US" altLang="zh-TW" sz="2400"/>
              <a:t> [&lt;</a:t>
            </a:r>
            <a:r>
              <a:rPr lang="en-US" altLang="zh-TW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identifier</a:t>
            </a:r>
            <a:r>
              <a:rPr lang="en-US" altLang="zh-TW" sz="2400"/>
              <a:t>&gt; &lt;</a:t>
            </a:r>
            <a:r>
              <a:rPr lang="en-US" altLang="zh-TW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altLang="zh-TW" sz="2400"/>
              <a:t>&gt;?]+ |</a:t>
            </a:r>
            <a:r>
              <a:rPr lang="zh-TW" altLang="en-US" sz="2400"/>
              <a:t> </a:t>
            </a:r>
            <a:r>
              <a:rPr lang="en-US" altLang="zh-TW" sz="2400"/>
              <a:t>none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&lt;</a:t>
            </a:r>
            <a:r>
              <a:rPr lang="en-US" altLang="zh-TW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identifier</a:t>
            </a:r>
            <a:r>
              <a:rPr lang="en-US" altLang="zh-TW" sz="2400"/>
              <a:t>&gt;</a:t>
            </a:r>
            <a:r>
              <a:rPr lang="zh-TW" altLang="en-US" sz="2400"/>
              <a:t>為自訂的</a:t>
            </a:r>
            <a:r>
              <a:rPr lang="en-US" altLang="zh-TW" sz="2400"/>
              <a:t>counter name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&lt;</a:t>
            </a:r>
            <a:r>
              <a:rPr lang="en-US" altLang="zh-TW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altLang="zh-TW" sz="2400"/>
              <a:t>&gt; </a:t>
            </a:r>
            <a:r>
              <a:rPr lang="zh-TW" altLang="en-US" sz="2400"/>
              <a:t>為每次增加量</a:t>
            </a:r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D16C70FE-1E6B-4692-832B-2750D904E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0"/>
            <a:ext cx="268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矩形 5">
            <a:extLst>
              <a:ext uri="{FF2B5EF4-FFF2-40B4-BE49-F238E27FC236}">
                <a16:creationId xmlns:a16="http://schemas.microsoft.com/office/drawing/2014/main" id="{7B09D088-C933-4089-9044-5F624D73F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213"/>
            <a:ext cx="6357938" cy="2308225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div {counter-reset : chapter;}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h1:before { counter-increment : chapter;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             content : "Chapter " counter(chapter) ": "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h2:before { counter-increment : section;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             content : "Section " counter(section) ": 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h1 {counter-reset : section;}</a:t>
            </a:r>
          </a:p>
        </p:txBody>
      </p:sp>
      <p:sp>
        <p:nvSpPr>
          <p:cNvPr id="20484" name="矩形 6">
            <a:extLst>
              <a:ext uri="{FF2B5EF4-FFF2-40B4-BE49-F238E27FC236}">
                <a16:creationId xmlns:a16="http://schemas.microsoft.com/office/drawing/2014/main" id="{A4CE1591-E28B-4EEB-A001-9E65D23FF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2500313"/>
            <a:ext cx="3286125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&lt;div 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 &lt;h1&gt;XHTML&lt;/h1&gt;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  &lt;h2&gt;XHTML 1.0&lt;/h2&gt;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  &lt;h2&gt;XHTML 1.1&lt;/h2&gt;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  &lt;h2&gt;XHTML 2.0&lt;/h2&gt;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 &lt;h1&gt;CSS&lt;/h1&gt;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  &lt;h2&gt;CSS 1.0&lt;/h2&gt;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  &lt;h2&gt;CSS 2.0&lt;/h2&gt;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  &lt;h2&gt;CSS 2.1&lt;/h2&gt;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 &lt;h1&gt;JavaScript&lt;/h1&gt;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  &lt;h2&gt;JavaScript 1.0&lt;/h2&gt;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&lt;/div&gt;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>
                <a:latin typeface="Arial" panose="020B0604020202020204" pitchFamily="34" charset="0"/>
              </a:rPr>
              <a:t>&lt;div&gt;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&lt;h1&gt;PHP&lt;/h1&gt;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&lt;h2&gt;php</a:t>
            </a:r>
            <a:r>
              <a:rPr lang="zh-TW" altLang="en-US" sz="1800">
                <a:latin typeface="Arial" panose="020B0604020202020204" pitchFamily="34" charset="0"/>
              </a:rPr>
              <a:t>基本語法</a:t>
            </a:r>
            <a:r>
              <a:rPr lang="en-US" altLang="zh-TW" sz="1800">
                <a:latin typeface="Arial" panose="020B0604020202020204" pitchFamily="34" charset="0"/>
              </a:rPr>
              <a:t>&lt;/h2&gt;</a:t>
            </a:r>
          </a:p>
        </p:txBody>
      </p:sp>
      <p:sp>
        <p:nvSpPr>
          <p:cNvPr id="20485" name="矩形 8">
            <a:extLst>
              <a:ext uri="{FF2B5EF4-FFF2-40B4-BE49-F238E27FC236}">
                <a16:creationId xmlns:a16="http://schemas.microsoft.com/office/drawing/2014/main" id="{15A8085E-5F25-4E19-9DCE-672FE26C5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2500313"/>
            <a:ext cx="32146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&lt;h2&gt;_POST</a:t>
            </a:r>
            <a:r>
              <a:rPr lang="zh-TW" altLang="en-US" sz="1800">
                <a:latin typeface="Arial" panose="020B0604020202020204" pitchFamily="34" charset="0"/>
              </a:rPr>
              <a:t>與</a:t>
            </a:r>
            <a:r>
              <a:rPr lang="en-US" altLang="zh-TW" sz="1800">
                <a:latin typeface="Arial" panose="020B0604020202020204" pitchFamily="34" charset="0"/>
              </a:rPr>
              <a:t>_GET&lt;/h2&gt;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&lt;h2&gt;</a:t>
            </a:r>
            <a:r>
              <a:rPr lang="zh-TW" altLang="en-US" sz="1800">
                <a:latin typeface="Arial" panose="020B0604020202020204" pitchFamily="34" charset="0"/>
              </a:rPr>
              <a:t>表單處理</a:t>
            </a:r>
            <a:r>
              <a:rPr lang="en-US" altLang="zh-TW" sz="1800">
                <a:latin typeface="Arial" panose="020B0604020202020204" pitchFamily="34" charset="0"/>
              </a:rPr>
              <a:t>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&lt;h1&gt;MySQL&lt;/h1&gt;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&lt;h2&gt;SQL&lt;/h2&gt;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&lt;h2&gt;php</a:t>
            </a:r>
            <a:r>
              <a:rPr lang="zh-TW" altLang="en-US" sz="1800">
                <a:latin typeface="Arial" panose="020B0604020202020204" pitchFamily="34" charset="0"/>
              </a:rPr>
              <a:t>與</a:t>
            </a:r>
            <a:r>
              <a:rPr lang="en-US" altLang="zh-TW" sz="1800">
                <a:latin typeface="Arial" panose="020B0604020202020204" pitchFamily="34" charset="0"/>
              </a:rPr>
              <a:t>MySQL&lt;/h2&gt;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&lt;/div&gt;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1F5ED5-2911-41C0-AECD-B9591AE56424}"/>
              </a:ext>
            </a:extLst>
          </p:cNvPr>
          <p:cNvSpPr/>
          <p:nvPr/>
        </p:nvSpPr>
        <p:spPr>
          <a:xfrm>
            <a:off x="214313" y="2500313"/>
            <a:ext cx="6000750" cy="4214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AFF17F26-5BD6-4CB2-8489-45E268FC5F5A}"/>
              </a:ext>
            </a:extLst>
          </p:cNvPr>
          <p:cNvCxnSpPr/>
          <p:nvPr/>
        </p:nvCxnSpPr>
        <p:spPr>
          <a:xfrm rot="16200000" flipH="1">
            <a:off x="1035844" y="4607719"/>
            <a:ext cx="421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648</TotalTime>
  <Words>686</Words>
  <Application>Microsoft Office PowerPoint</Application>
  <PresentationFormat>如螢幕大小 (4:3)</PresentationFormat>
  <Paragraphs>106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黑体</vt:lpstr>
      <vt:lpstr>Times New Roman</vt:lpstr>
      <vt:lpstr>暗香撲面</vt:lpstr>
      <vt:lpstr>清單的CSS樣式</vt:lpstr>
      <vt:lpstr>unordered list / ordered list</vt:lpstr>
      <vt:lpstr>清單類型</vt:lpstr>
      <vt:lpstr>清單位置</vt:lpstr>
      <vt:lpstr>清單影像</vt:lpstr>
      <vt:lpstr>顯示成清單項目</vt:lpstr>
      <vt:lpstr>元素之內容屬性 (content)</vt:lpstr>
      <vt:lpstr>設定清單編號號碼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清單的CSS樣式</dc:title>
  <dc:creator>ycchen</dc:creator>
  <cp:lastModifiedBy>Yen-Cheng Chen</cp:lastModifiedBy>
  <cp:revision>28</cp:revision>
  <dcterms:created xsi:type="dcterms:W3CDTF">2009-03-22T15:34:09Z</dcterms:created>
  <dcterms:modified xsi:type="dcterms:W3CDTF">2024-10-15T01:49:12Z</dcterms:modified>
</cp:coreProperties>
</file>