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  <p:sldId id="271" r:id="rId13"/>
    <p:sldId id="267" r:id="rId14"/>
    <p:sldId id="268" r:id="rId15"/>
    <p:sldId id="269" r:id="rId16"/>
    <p:sldId id="270" r:id="rId17"/>
    <p:sldId id="278" r:id="rId18"/>
    <p:sldId id="272" r:id="rId19"/>
    <p:sldId id="273" r:id="rId20"/>
    <p:sldId id="274" r:id="rId21"/>
    <p:sldId id="276" r:id="rId22"/>
    <p:sldId id="281" r:id="rId23"/>
    <p:sldId id="277" r:id="rId24"/>
    <p:sldId id="280" r:id="rId25"/>
    <p:sldId id="279" r:id="rId26"/>
    <p:sldId id="275" r:id="rId27"/>
    <p:sldId id="282" r:id="rId2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325C93B-725E-424E-8BE1-A7F353472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9F27973-9CFE-4300-8A31-60A359AAAA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845EC2-AD2A-482B-B4C8-A75CDF0117BE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86E69C77-7257-44E6-8A89-FE7C5A6752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D0E74791-6DDD-4373-8CDB-7EC9BB73E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F3C2B4-B86E-4DD0-B416-E159C7635D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5AA02A6-D4C5-4C07-8201-EF123ED14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52C96-BB1D-4198-8B9D-73B6027198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id="{2DFC8ECA-6874-4120-9DA9-3500DF111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F3565669-0888-437F-BA79-A32AF0C85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5F2EFA1B-0BAD-47BA-BD63-1E9BBB10D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1B03426-D2E9-46BE-B05D-C2C142E7D6F5}" type="slidenum">
              <a:rPr lang="zh-TW" altLang="en-US" smtClean="0"/>
              <a:pPr>
                <a:spcBef>
                  <a:spcPct val="0"/>
                </a:spcBef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27F7EC2-DAB1-468E-8068-6EB440B912BC}"/>
              </a:ext>
            </a:extLst>
          </p:cNvPr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36435B0E-3F3B-4DBA-9E30-12E9D629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0CD71-7908-436D-86D0-07753A6BBB72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83D8A0F-1762-45FB-BFFE-01ED8A93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C943B7E8-EFDD-4D79-A4E4-5FB25E6A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8AD4-5616-4FBB-8982-05FB62C1DD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45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F12F479-FB23-47E4-A143-4C23D8E1B7AA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70C2D6E8-9A78-497C-8F39-F4956C94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57E5-3FAA-43AD-AE52-75CD3CBA218F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76A30773-EDDF-4EAD-BF77-20374AC5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02FA7AA5-C957-40D6-83E0-D8F4A3DC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4566-FF6C-4B31-9592-D5EC32602F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25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36B51D-F01A-4F3E-8204-BF752CE0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34D8-FB34-4C30-B2CD-47076275C6E1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A0B276-23BE-4022-81B9-566ECE04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92C90F-3320-4C4E-A75E-927EC799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B946-A699-4B89-BA7B-A1FF7D51FE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02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BCBF70B-BDF1-44B2-A4FE-E14CB99EBAEC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D384970-008A-4197-A743-FB57EDDE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DB2B-9EC1-4532-980D-24B7554B977B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B3EFEBA5-AD14-4713-BCD2-9DDFE386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EB3E1AE-F750-4552-AF99-368181E0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D2CD-093D-4EB3-B61C-AF61AE03B4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49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6584359-2DDF-4E31-9A5C-B27F3CA7017B}"/>
              </a:ext>
            </a:extLst>
          </p:cNvPr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17615C3-EF66-45E4-B37C-B37FCAC6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4A5F-BAFB-4FA2-B2EA-28EB6F9515BA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1744D90-C959-4DC1-8C65-B78DAF23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C991C5E6-9644-4C5E-8A42-9AEB8154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4289-9785-4ACB-9E07-7F690090F3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13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CA947D4-0595-494D-9EBF-E648EF854710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A5D82F7E-475F-4CA0-BA24-17B0E206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6CDF-E74F-4A1F-864C-C47D0B1D1D42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28DF2989-CD2E-4EBA-94F2-4F0198FB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F73FAE97-4C7B-43DB-9863-0DA06828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225B-521E-4F01-BE14-D3D22305DD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11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BAF4657-B0DD-476F-9B05-05F185721273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6">
            <a:extLst>
              <a:ext uri="{FF2B5EF4-FFF2-40B4-BE49-F238E27FC236}">
                <a16:creationId xmlns:a16="http://schemas.microsoft.com/office/drawing/2014/main" id="{785EBCA0-C5B0-4F05-8E7C-7928275D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462A-7A3F-4199-9009-CEC974F25831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9" name="頁尾版面配置區 7">
            <a:extLst>
              <a:ext uri="{FF2B5EF4-FFF2-40B4-BE49-F238E27FC236}">
                <a16:creationId xmlns:a16="http://schemas.microsoft.com/office/drawing/2014/main" id="{BA34AF48-1F8D-4207-8A6B-7F8D94D1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>
            <a:extLst>
              <a:ext uri="{FF2B5EF4-FFF2-40B4-BE49-F238E27FC236}">
                <a16:creationId xmlns:a16="http://schemas.microsoft.com/office/drawing/2014/main" id="{3D1EC110-DE38-4DED-B984-76FEBA36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93A2-1C87-4294-9D60-91694A60F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4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65DDF51-5CFB-4EE3-BF59-E72D8FBE96DC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19543B87-A263-495E-B9CE-B0F245A0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9ECE-9B2A-4721-A078-8A87700813C7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E5B3CAE4-BBE5-41CE-B792-73254645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7FD64FE8-F328-4011-AEC8-5AD71BA9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655A-6E3B-4867-B60C-EB081395A7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48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8E66A8F-0638-4F21-BEDE-566B5A97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C53F-C20D-4EE1-AF4E-28775E5ED061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52DA95C-881A-4247-8752-BF89E74F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B21D212-2380-46E9-9A44-1DA6124F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90CD-8DDE-4152-BA02-4C9707152F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793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DFBE3EC-BAB5-44BE-BC3A-5771AC0DC7CB}"/>
              </a:ext>
            </a:extLst>
          </p:cNvPr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ADC5DC31-D21C-4D9D-9E80-619941F4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9D00-5F23-42AE-9FF7-E0A44D07E9FC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AD7FD80E-654A-4852-8F16-DB1D6166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CDDA64E6-D0EA-48B2-AA26-96AE80FA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2CD2-2C99-4735-A3D6-DB13926D39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88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88939D-16A9-4416-9A50-5EEB2254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4F4E-61BD-4170-9F1B-5B46B0205A79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33A193-5A15-476E-B7C4-3C355672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BB2BF0-3311-4812-BC85-D9D75EC8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D995-6647-4BD8-9177-8A633016E6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72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B876DA5-F5DC-40DD-B3BA-18D6B1DF8024}"/>
              </a:ext>
            </a:extLst>
          </p:cNvPr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9422FF43-26A4-4923-8B04-CAE4240739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B21F1DAF-76C7-4E02-9352-179950294E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F8BE2E-DDF0-439D-8A3E-AE4FB1159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0191D3-E96E-416C-8EB7-4F441C6077F8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31F43B-840A-4A06-9F26-1788347CC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2B7C7D-70DC-422B-AA13-DC1ADE2F7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100">
                <a:solidFill>
                  <a:srgbClr val="636363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BF477E6-A2C7-498D-8050-01B3625C08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655861-08B0-4305-BFB5-B15F6BA5A7D8}"/>
              </a:ext>
            </a:extLst>
          </p:cNvPr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ycchen.im.ncnu.edu.tw/www2011/lab/position.zi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responsive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cchen.im.ncnu.edu.tw/moth/puzz.html?2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92915D03-76E9-404A-B6EB-A95C51A18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zh-TW" altLang="en-US"/>
              <a:t>定位的</a:t>
            </a:r>
            <a:r>
              <a:rPr lang="en-US" altLang="zh-TW"/>
              <a:t>CSS</a:t>
            </a:r>
            <a:r>
              <a:rPr lang="zh-TW" altLang="en-US"/>
              <a:t>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1B40BC-DA17-43BB-B54B-D712CEB1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>
            <a:extLst>
              <a:ext uri="{FF2B5EF4-FFF2-40B4-BE49-F238E27FC236}">
                <a16:creationId xmlns:a16="http://schemas.microsoft.com/office/drawing/2014/main" id="{E768F365-C4DE-454D-B10F-926291E90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0"/>
            <a:ext cx="9001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&lt;img src="bird.jpg" alt="" style="float: left;" 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/>
              <a:t>根據</a:t>
            </a:r>
            <a:r>
              <a:rPr kumimoji="0" lang="en-US" altLang="zh-TW" sz="1800"/>
              <a:t>CSS</a:t>
            </a:r>
            <a:r>
              <a:rPr kumimoji="0" lang="zh-TW" altLang="en-US" sz="1800"/>
              <a:t>的排版模型，在正常版型</a:t>
            </a:r>
            <a:r>
              <a:rPr kumimoji="0" lang="en-US" altLang="zh-TW" sz="1800"/>
              <a:t>(normal flow)</a:t>
            </a:r>
            <a:r>
              <a:rPr kumimoji="0" lang="zh-TW" altLang="en-US" sz="1800"/>
              <a:t>中，文字元素是由上而下，由左而右的，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&lt;/p&gt;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&lt;h2&gt;</a:t>
            </a:r>
            <a:r>
              <a:rPr kumimoji="0" lang="zh-TW" altLang="en-US" sz="1800"/>
              <a:t>沒有清除左邊的浮動元素</a:t>
            </a:r>
            <a:r>
              <a:rPr kumimoji="0" lang="en-US" altLang="zh-TW" sz="1800"/>
              <a:t>&lt;/h2&gt;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&lt;img src="bird.jpg" alt="" style="float: left;" 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/>
              <a:t>根據</a:t>
            </a:r>
            <a:r>
              <a:rPr kumimoji="0" lang="en-US" altLang="zh-TW" sz="1800"/>
              <a:t>CSS</a:t>
            </a:r>
            <a:r>
              <a:rPr kumimoji="0" lang="zh-TW" altLang="en-US" sz="1800"/>
              <a:t>的排版模型，在正常版型</a:t>
            </a:r>
            <a:r>
              <a:rPr kumimoji="0" lang="en-US" altLang="zh-TW" sz="1800"/>
              <a:t>(normal flow)</a:t>
            </a:r>
            <a:r>
              <a:rPr kumimoji="0" lang="zh-TW" altLang="en-US" sz="1800"/>
              <a:t>中，文字元素是由上而下，由左而右的，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&lt;/p&gt;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&lt;h2 style="clear: left;"&gt;</a:t>
            </a:r>
            <a:r>
              <a:rPr kumimoji="0" lang="zh-TW" altLang="en-US" sz="1800"/>
              <a:t>清除左邊的浮動元素</a:t>
            </a:r>
            <a:r>
              <a:rPr kumimoji="0" lang="en-US" altLang="zh-TW" sz="1800"/>
              <a:t>&lt;/h2&gt;</a:t>
            </a:r>
            <a:endParaRPr kumimoji="0" lang="zh-TW" altLang="en-US" sz="180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59D2E29F-06C8-44AA-85E6-EE06FF37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44800"/>
            <a:ext cx="5214938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D729239-4CF4-4482-BF24-ABA9935F1219}"/>
              </a:ext>
            </a:extLst>
          </p:cNvPr>
          <p:cNvCxnSpPr/>
          <p:nvPr/>
        </p:nvCxnSpPr>
        <p:spPr>
          <a:xfrm>
            <a:off x="0" y="1463675"/>
            <a:ext cx="9144000" cy="158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4B193B2-46A0-4C74-9189-A0778A3DCC7A}"/>
              </a:ext>
            </a:extLst>
          </p:cNvPr>
          <p:cNvCxnSpPr/>
          <p:nvPr/>
        </p:nvCxnSpPr>
        <p:spPr>
          <a:xfrm>
            <a:off x="-23813" y="4530725"/>
            <a:ext cx="9144001" cy="1588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B8D76A6C-5A2E-40B7-AB14-1EC2FF9D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設定定位類型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EA261A-8030-47CD-BC25-F28F658D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63" y="1590675"/>
            <a:ext cx="7481887" cy="46863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position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屬性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600"/>
              </a:spcAft>
              <a:buFont typeface="Wingdings 2"/>
              <a:buNone/>
              <a:defRPr/>
            </a:pPr>
            <a:r>
              <a:rPr lang="en-US" altLang="zh-TW" sz="2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static | relative | absolute | fixed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static (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靜態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):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依照出現順序排列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relative (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相對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):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新位置相對於原來排版之位置，移動一個相對位置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但原始空間仍保留。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absolute (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絕對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):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新位置相對於其包容區塊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該包容區塊亦需定位，即包容區塊也需設定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position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屬性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元素從原排版抽離</a:t>
            </a:r>
            <a:endParaRPr lang="en-US" altLang="zh-TW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fixed (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固定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zh-TW" altLang="en-US" sz="19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新位置相對於瀏覽器視窗</a:t>
            </a:r>
            <a:endParaRPr lang="en-US" altLang="zh-TW" sz="1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Þ"/>
              <a:defRPr/>
            </a:pPr>
            <a:r>
              <a:rPr lang="zh-TW" altLang="en-US" sz="19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元素從原排版抽離</a:t>
            </a:r>
            <a:endParaRPr lang="en-US" altLang="zh-TW" sz="19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C565DAF6-5B0D-4962-9FAE-E905000D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設定元素位置</a:t>
            </a:r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4BCDE6F6-DA84-41F0-BC84-9F3935B30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top</a:t>
            </a:r>
          </a:p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right</a:t>
            </a:r>
          </a:p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bottom</a:t>
            </a:r>
          </a:p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left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BA818663-C374-4AC6-8BE1-2B21B9AD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419225"/>
            <a:ext cx="525462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4">
            <a:extLst>
              <a:ext uri="{FF2B5EF4-FFF2-40B4-BE49-F238E27FC236}">
                <a16:creationId xmlns:a16="http://schemas.microsoft.com/office/drawing/2014/main" id="{88FF1CC1-B808-4597-86E3-3E49DCB5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6276975"/>
            <a:ext cx="807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000"/>
              <a:t>&lt;img src="lily.jpg" alt="" style="position: fixed; </a:t>
            </a:r>
            <a:r>
              <a:rPr kumimoji="0" lang="en-US" altLang="zh-TW" sz="2000">
                <a:solidFill>
                  <a:srgbClr val="FF0000"/>
                </a:solidFill>
              </a:rPr>
              <a:t>right: 50px; top: 100px</a:t>
            </a:r>
            <a:r>
              <a:rPr kumimoji="0" lang="en-US" altLang="zh-TW" sz="2000"/>
              <a:t>;" /&gt;</a:t>
            </a:r>
            <a:endParaRPr kumimoji="0" lang="zh-TW" altLang="en-US" sz="200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0052984-F2B8-46C9-8AB0-BBB3772A10C8}"/>
              </a:ext>
            </a:extLst>
          </p:cNvPr>
          <p:cNvCxnSpPr/>
          <p:nvPr/>
        </p:nvCxnSpPr>
        <p:spPr>
          <a:xfrm rot="10800000">
            <a:off x="7789863" y="3449638"/>
            <a:ext cx="474662" cy="158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81B296F-7C76-4DFB-AAE4-EC8D858FF975}"/>
              </a:ext>
            </a:extLst>
          </p:cNvPr>
          <p:cNvCxnSpPr/>
          <p:nvPr/>
        </p:nvCxnSpPr>
        <p:spPr>
          <a:xfrm rot="5400000">
            <a:off x="7299325" y="2997200"/>
            <a:ext cx="941388" cy="793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ED2F036F-7FD3-4431-8B3B-D3E26D44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zh-TW"/>
              <a:t>relative</a:t>
            </a:r>
            <a:endParaRPr lang="zh-TW" altLang="en-US"/>
          </a:p>
        </p:txBody>
      </p:sp>
      <p:sp>
        <p:nvSpPr>
          <p:cNvPr id="25603" name="內容版面配置區 2">
            <a:extLst>
              <a:ext uri="{FF2B5EF4-FFF2-40B4-BE49-F238E27FC236}">
                <a16:creationId xmlns:a16="http://schemas.microsoft.com/office/drawing/2014/main" id="{56B173DA-0D91-43EF-A3EC-5C2842CA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0593E675-8E1C-4CE8-BD30-383EA277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70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>
            <a:extLst>
              <a:ext uri="{FF2B5EF4-FFF2-40B4-BE49-F238E27FC236}">
                <a16:creationId xmlns:a16="http://schemas.microsoft.com/office/drawing/2014/main" id="{6F04FB2F-E4E0-4B27-A8A9-56F309194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974975"/>
            <a:ext cx="52070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5342B6-1E44-42B5-A6A7-40EEC3289523}"/>
              </a:ext>
            </a:extLst>
          </p:cNvPr>
          <p:cNvSpPr/>
          <p:nvPr/>
        </p:nvSpPr>
        <p:spPr>
          <a:xfrm>
            <a:off x="4641850" y="4803775"/>
            <a:ext cx="1192213" cy="9144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607" name="矩形 6">
            <a:extLst>
              <a:ext uri="{FF2B5EF4-FFF2-40B4-BE49-F238E27FC236}">
                <a16:creationId xmlns:a16="http://schemas.microsoft.com/office/drawing/2014/main" id="{CDB58BD6-CBF0-4436-A23A-D183E8177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2112963"/>
            <a:ext cx="6578600" cy="369887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&lt;img </a:t>
            </a:r>
            <a:r>
              <a: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… style="position: relative; left: 100px; top: 50px;"/&gt;</a:t>
            </a: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D08B1C5-8007-48A7-BFF2-2DD1DC138E51}"/>
              </a:ext>
            </a:extLst>
          </p:cNvPr>
          <p:cNvCxnSpPr/>
          <p:nvPr/>
        </p:nvCxnSpPr>
        <p:spPr>
          <a:xfrm>
            <a:off x="4652963" y="4826000"/>
            <a:ext cx="833437" cy="38258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B1130FE1-A256-48DC-AD6A-FDA2E799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7475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>
            <a:extLst>
              <a:ext uri="{FF2B5EF4-FFF2-40B4-BE49-F238E27FC236}">
                <a16:creationId xmlns:a16="http://schemas.microsoft.com/office/drawing/2014/main" id="{1B4D1DB1-5FE3-4177-803E-49D8CC8D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974975"/>
            <a:ext cx="522128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矩形 6">
            <a:extLst>
              <a:ext uri="{FF2B5EF4-FFF2-40B4-BE49-F238E27FC236}">
                <a16:creationId xmlns:a16="http://schemas.microsoft.com/office/drawing/2014/main" id="{5C13868F-F0E3-4839-B903-BB5B6C91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1987550"/>
            <a:ext cx="6383338" cy="368300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&lt;img … style="position: absolute; left: 100px; top: 50px;" /&gt;</a:t>
            </a:r>
            <a:endParaRPr kumimoji="0" lang="zh-TW" altLang="en-US" sz="180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7948A81-62A7-4BF3-A4FA-01AFA8D73A87}"/>
              </a:ext>
            </a:extLst>
          </p:cNvPr>
          <p:cNvCxnSpPr/>
          <p:nvPr/>
        </p:nvCxnSpPr>
        <p:spPr>
          <a:xfrm>
            <a:off x="4051300" y="4040188"/>
            <a:ext cx="833438" cy="3810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標題 10">
            <a:extLst>
              <a:ext uri="{FF2B5EF4-FFF2-40B4-BE49-F238E27FC236}">
                <a16:creationId xmlns:a16="http://schemas.microsoft.com/office/drawing/2014/main" id="{C836A213-E643-4205-9516-B7AA427F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zh-TW"/>
              <a:t>absolute</a:t>
            </a:r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1A6D3E4C-3001-4CAF-B260-94B5E23F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1507E2C9-21DB-49D5-828D-FA99B635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128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矩形 4">
            <a:extLst>
              <a:ext uri="{FF2B5EF4-FFF2-40B4-BE49-F238E27FC236}">
                <a16:creationId xmlns:a16="http://schemas.microsoft.com/office/drawing/2014/main" id="{811B2DB4-B0B8-42E6-928E-89ABE6808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254000"/>
            <a:ext cx="6249987" cy="1477963"/>
          </a:xfrm>
          <a:prstGeom prst="rect">
            <a:avLst/>
          </a:prstGeom>
          <a:solidFill>
            <a:schemeClr val="bg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&lt;div style="position: absolute; left: 50px; top: 100px;"&gt;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&lt;img  … style="position: absolute; left: 100px; top: 50px;" 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&lt;/div&gt;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71AE066D-FA1A-4084-B181-5EA78AD6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968625"/>
            <a:ext cx="52292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14C579C-1816-4714-8A20-3FD719A9B32E}"/>
              </a:ext>
            </a:extLst>
          </p:cNvPr>
          <p:cNvCxnSpPr/>
          <p:nvPr/>
        </p:nvCxnSpPr>
        <p:spPr>
          <a:xfrm>
            <a:off x="4433888" y="4849813"/>
            <a:ext cx="831850" cy="38258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15EE29C-B62F-46D8-A08C-479800186C72}"/>
              </a:ext>
            </a:extLst>
          </p:cNvPr>
          <p:cNvCxnSpPr/>
          <p:nvPr/>
        </p:nvCxnSpPr>
        <p:spPr>
          <a:xfrm rot="16200000" flipH="1">
            <a:off x="3784600" y="4224338"/>
            <a:ext cx="833437" cy="382588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7D342EBA-B5BB-4689-8720-9B66E07F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zh-TW"/>
              <a:t>fixed</a:t>
            </a:r>
            <a:endParaRPr lang="zh-TW" altLang="en-US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F42288C3-3F00-4C93-BB0F-D70BCE58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92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>
            <a:extLst>
              <a:ext uri="{FF2B5EF4-FFF2-40B4-BE49-F238E27FC236}">
                <a16:creationId xmlns:a16="http://schemas.microsoft.com/office/drawing/2014/main" id="{E4167453-5A5B-4DE1-A15C-E23A51EC7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967038"/>
            <a:ext cx="5232400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5">
            <a:extLst>
              <a:ext uri="{FF2B5EF4-FFF2-40B4-BE49-F238E27FC236}">
                <a16:creationId xmlns:a16="http://schemas.microsoft.com/office/drawing/2014/main" id="{6CF75F9F-31C8-4AE3-8992-4D0016B1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1249363"/>
            <a:ext cx="5983287" cy="1477962"/>
          </a:xfrm>
          <a:prstGeom prst="rect">
            <a:avLst/>
          </a:prstGeom>
          <a:solidFill>
            <a:schemeClr val="bg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&lt;div style="position: absolute; left: 50px; top: 100px;"&gt;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&lt;img  … style="position: fixed; left: 100px; top: 50px;" 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&lt;/div&gt;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129CEB6-F761-43AF-9F30-0FF7622E08C8}"/>
              </a:ext>
            </a:extLst>
          </p:cNvPr>
          <p:cNvCxnSpPr/>
          <p:nvPr/>
        </p:nvCxnSpPr>
        <p:spPr>
          <a:xfrm>
            <a:off x="4005263" y="4027488"/>
            <a:ext cx="833437" cy="38258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3E62842F-6D55-4E20-9CEB-21A64070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58813"/>
            <a:ext cx="4097338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8A704781-1D5B-4CDD-BFC0-63542579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649288"/>
            <a:ext cx="42164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44A0445-1E70-4533-8163-0F258FE32384}"/>
              </a:ext>
            </a:extLst>
          </p:cNvPr>
          <p:cNvSpPr/>
          <p:nvPr/>
        </p:nvSpPr>
        <p:spPr>
          <a:xfrm>
            <a:off x="265113" y="666750"/>
            <a:ext cx="4022725" cy="11715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725" name="矩形 3">
            <a:extLst>
              <a:ext uri="{FF2B5EF4-FFF2-40B4-BE49-F238E27FC236}">
                <a16:creationId xmlns:a16="http://schemas.microsoft.com/office/drawing/2014/main" id="{0B7C10E9-C9E3-4A29-A749-0FC47BE65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8151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&lt;div id="content"&gt;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&lt;img id="tbg" src="tbg.png" 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&lt;h1&gt;</a:t>
            </a:r>
            <a:r>
              <a:rPr lang="zh-TW" altLang="en-US" sz="1800">
                <a:latin typeface="Arial" panose="020B0604020202020204" pitchFamily="34" charset="0"/>
              </a:rPr>
              <a:t>日劇：來自北國</a:t>
            </a:r>
            <a:r>
              <a:rPr lang="en-US" altLang="zh-TW" sz="1800">
                <a:latin typeface="Arial" panose="020B0604020202020204" pitchFamily="34" charset="0"/>
              </a:rPr>
              <a:t>&lt;/h1&gt;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&lt;img id="north" src="north.jpg" 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倉本聰一起筆就是乾淨俐落。</a:t>
            </a:r>
            <a:r>
              <a:rPr lang="en-US" altLang="zh-TW" sz="1800">
                <a:latin typeface="Arial" panose="020B0604020202020204" pitchFamily="34" charset="0"/>
              </a:rPr>
              <a:t>&lt;br/&gt;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&lt;/div&gt;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0726" name="矩形 4">
            <a:extLst>
              <a:ext uri="{FF2B5EF4-FFF2-40B4-BE49-F238E27FC236}">
                <a16:creationId xmlns:a16="http://schemas.microsoft.com/office/drawing/2014/main" id="{9D12FA4A-975F-4192-A352-F73ED31E5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4060825"/>
            <a:ext cx="2239962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#tbg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position: absolute;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top: 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left: 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z-index:-1;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}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0727" name="矩形 5">
            <a:extLst>
              <a:ext uri="{FF2B5EF4-FFF2-40B4-BE49-F238E27FC236}">
                <a16:creationId xmlns:a16="http://schemas.microsoft.com/office/drawing/2014/main" id="{9723A9E8-FD67-4B56-B081-5B7C793C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4051300"/>
            <a:ext cx="2222500" cy="1754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#north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width: 150px;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position: absolute;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bottom: 20px;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right: 20px;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}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0F38560-5845-45CC-81BE-2DACDA57CB46}"/>
              </a:ext>
            </a:extLst>
          </p:cNvPr>
          <p:cNvSpPr/>
          <p:nvPr/>
        </p:nvSpPr>
        <p:spPr>
          <a:xfrm>
            <a:off x="7580313" y="2441575"/>
            <a:ext cx="1243012" cy="124301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C73BDCE-40CF-48D1-AD1B-84CB04B8B487}"/>
              </a:ext>
            </a:extLst>
          </p:cNvPr>
          <p:cNvCxnSpPr>
            <a:stCxn id="30727" idx="0"/>
            <a:endCxn id="7" idx="4"/>
          </p:cNvCxnSpPr>
          <p:nvPr/>
        </p:nvCxnSpPr>
        <p:spPr>
          <a:xfrm flipV="1">
            <a:off x="7877175" y="3684588"/>
            <a:ext cx="325438" cy="3667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8DD5DCC-9042-4CFC-86B9-0E970ECA8E0B}"/>
              </a:ext>
            </a:extLst>
          </p:cNvPr>
          <p:cNvSpPr/>
          <p:nvPr/>
        </p:nvSpPr>
        <p:spPr>
          <a:xfrm>
            <a:off x="4572000" y="666750"/>
            <a:ext cx="4178300" cy="106203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0" name="肘形接點 19">
            <a:extLst>
              <a:ext uri="{FF2B5EF4-FFF2-40B4-BE49-F238E27FC236}">
                <a16:creationId xmlns:a16="http://schemas.microsoft.com/office/drawing/2014/main" id="{28811551-9ECC-4173-B5E6-203B2D89C386}"/>
              </a:ext>
            </a:extLst>
          </p:cNvPr>
          <p:cNvCxnSpPr>
            <a:stCxn id="30726" idx="0"/>
            <a:endCxn id="16" idx="1"/>
          </p:cNvCxnSpPr>
          <p:nvPr/>
        </p:nvCxnSpPr>
        <p:spPr>
          <a:xfrm rot="16200000" flipV="1">
            <a:off x="3650457" y="2120106"/>
            <a:ext cx="2862262" cy="1019175"/>
          </a:xfrm>
          <a:prstGeom prst="bentConnector4">
            <a:avLst>
              <a:gd name="adj1" fmla="val 12309"/>
              <a:gd name="adj2" fmla="val 113453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矩形 22">
            <a:extLst>
              <a:ext uri="{FF2B5EF4-FFF2-40B4-BE49-F238E27FC236}">
                <a16:creationId xmlns:a16="http://schemas.microsoft.com/office/drawing/2014/main" id="{1F4E85A1-E9FB-47E0-AF1F-7E50D0B01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161925"/>
            <a:ext cx="589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hlinkClick r:id="rId4"/>
              </a:rPr>
              <a:t>https://ycchen.im.ncnu.edu.tw/www2011/lab/position.zip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>
            <a:extLst>
              <a:ext uri="{FF2B5EF4-FFF2-40B4-BE49-F238E27FC236}">
                <a16:creationId xmlns:a16="http://schemas.microsoft.com/office/drawing/2014/main" id="{26E2DDC7-E8DB-444C-8AB3-21F7717C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元素溢位處理方式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882DA755-04FC-454D-AEDD-12FF3AD7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470025"/>
            <a:ext cx="374173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矩形 3">
            <a:extLst>
              <a:ext uri="{FF2B5EF4-FFF2-40B4-BE49-F238E27FC236}">
                <a16:creationId xmlns:a16="http://schemas.microsoft.com/office/drawing/2014/main" id="{D700C510-244E-4EAF-A4FF-4A91F8F62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1658938"/>
            <a:ext cx="4333875" cy="14763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&lt;div style="height: 110px; width: 250px;"&gt;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/>
              <a:t>當元素的內容超過元素方框的範圍時，您使用</a:t>
            </a:r>
            <a:r>
              <a:rPr kumimoji="0" lang="en-US" altLang="zh-TW" sz="1800"/>
              <a:t>overflow</a:t>
            </a:r>
            <a:r>
              <a:rPr kumimoji="0" lang="zh-TW" altLang="en-US" sz="1800"/>
              <a:t>屬性用來指定元素溢位的處理方式：</a:t>
            </a:r>
            <a:r>
              <a:rPr kumimoji="0" lang="en-US" altLang="zh-TW" sz="1800"/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&lt;/div&gt; </a:t>
            </a:r>
            <a:endParaRPr kumimoji="0" lang="zh-TW" altLang="en-US" sz="180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6A83506-78D4-48C6-9A3D-A7260E5C0072}"/>
              </a:ext>
            </a:extLst>
          </p:cNvPr>
          <p:cNvCxnSpPr/>
          <p:nvPr/>
        </p:nvCxnSpPr>
        <p:spPr>
          <a:xfrm>
            <a:off x="4375150" y="3414713"/>
            <a:ext cx="54451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文字方塊 8">
            <a:extLst>
              <a:ext uri="{FF2B5EF4-FFF2-40B4-BE49-F238E27FC236}">
                <a16:creationId xmlns:a16="http://schemas.microsoft.com/office/drawing/2014/main" id="{3A6DCF0D-F6A1-4D1D-B7AB-6660A1C2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3217863"/>
            <a:ext cx="1087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000" b="1"/>
              <a:t>overflow</a:t>
            </a:r>
            <a:endParaRPr kumimoji="0" lang="zh-TW" altLang="en-US" sz="2000" b="1"/>
          </a:p>
        </p:txBody>
      </p:sp>
      <p:sp>
        <p:nvSpPr>
          <p:cNvPr id="31751" name="文字方塊 9">
            <a:extLst>
              <a:ext uri="{FF2B5EF4-FFF2-40B4-BE49-F238E27FC236}">
                <a16:creationId xmlns:a16="http://schemas.microsoft.com/office/drawing/2014/main" id="{A4840FB2-48E0-47B2-9DBF-E4E8F17C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878263"/>
            <a:ext cx="5657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800"/>
              <a:t>overflow</a:t>
            </a:r>
            <a:r>
              <a:rPr kumimoji="0" lang="zh-TW" altLang="en-US" sz="2800"/>
              <a:t>屬性</a:t>
            </a:r>
            <a:endParaRPr kumimoji="0" lang="en-US" altLang="zh-TW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800"/>
              <a:t>	visible | hidden | scroll | auto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>
            <a:extLst>
              <a:ext uri="{FF2B5EF4-FFF2-40B4-BE49-F238E27FC236}">
                <a16:creationId xmlns:a16="http://schemas.microsoft.com/office/drawing/2014/main" id="{00526DFD-9CCF-4C85-BB93-3E6200C4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816B55EA-C886-4A20-AF6E-839FD1E5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50838"/>
            <a:ext cx="7878762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14C6DA3-E5F0-4A0F-81AE-E31D9A611819}"/>
              </a:ext>
            </a:extLst>
          </p:cNvPr>
          <p:cNvSpPr txBox="1"/>
          <p:nvPr/>
        </p:nvSpPr>
        <p:spPr>
          <a:xfrm>
            <a:off x="1631950" y="1631950"/>
            <a:ext cx="1960563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latin typeface="+mn-lt"/>
                <a:ea typeface="+mn-ea"/>
              </a:rPr>
              <a:t>overflow: visible;</a:t>
            </a:r>
            <a:endParaRPr kumimoji="0" lang="zh-TW" altLang="en-US" sz="2000" b="1" dirty="0">
              <a:latin typeface="+mn-lt"/>
              <a:ea typeface="+mn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8E5A46C-2781-4864-B6F1-39D5E74F2639}"/>
              </a:ext>
            </a:extLst>
          </p:cNvPr>
          <p:cNvSpPr txBox="1"/>
          <p:nvPr/>
        </p:nvSpPr>
        <p:spPr>
          <a:xfrm>
            <a:off x="4930775" y="1608138"/>
            <a:ext cx="2024063" cy="401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latin typeface="+mn-lt"/>
                <a:ea typeface="+mn-ea"/>
              </a:rPr>
              <a:t>overflow: hidden;</a:t>
            </a:r>
            <a:endParaRPr kumimoji="0" lang="zh-TW" altLang="en-US" sz="2000" b="1" dirty="0">
              <a:latin typeface="+mn-lt"/>
              <a:ea typeface="+mn-ea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7448B30-7916-4D5B-9BB3-80D37CC8FC0A}"/>
              </a:ext>
            </a:extLst>
          </p:cNvPr>
          <p:cNvSpPr txBox="1"/>
          <p:nvPr/>
        </p:nvSpPr>
        <p:spPr>
          <a:xfrm>
            <a:off x="1527175" y="5613400"/>
            <a:ext cx="1844675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latin typeface="+mn-lt"/>
                <a:ea typeface="+mn-ea"/>
              </a:rPr>
              <a:t>overflow: scroll;</a:t>
            </a:r>
            <a:endParaRPr kumimoji="0" lang="zh-TW" altLang="en-US" sz="2000" b="1" dirty="0">
              <a:latin typeface="+mn-lt"/>
              <a:ea typeface="+mn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9FE21F-8473-4EAD-93AA-91744A74B99E}"/>
              </a:ext>
            </a:extLst>
          </p:cNvPr>
          <p:cNvSpPr txBox="1"/>
          <p:nvPr/>
        </p:nvSpPr>
        <p:spPr>
          <a:xfrm>
            <a:off x="5035550" y="5602288"/>
            <a:ext cx="176053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latin typeface="+mn-lt"/>
                <a:ea typeface="+mn-ea"/>
              </a:rPr>
              <a:t>overflow: auto;</a:t>
            </a:r>
            <a:endParaRPr kumimoji="0" lang="zh-TW" altLang="en-US" sz="2000" b="1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63C403F2-E947-4981-95E3-B5DE4151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CSS</a:t>
            </a:r>
            <a:r>
              <a:rPr lang="zh-TW" altLang="en-US"/>
              <a:t>之正常排版</a:t>
            </a: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A5CC0850-23A9-4D04-B44A-70609E34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文字與</a:t>
            </a: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Inline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元素由上而下、由左而右依序排列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區塊元素由上而下排列，左右空間被區塊元素整個佔住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每個元素位置變動，將影響周遭元素位置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以上可使用</a:t>
            </a: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CSS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定位相關屬性加以控制改變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>
            <a:extLst>
              <a:ext uri="{FF2B5EF4-FFF2-40B4-BE49-F238E27FC236}">
                <a16:creationId xmlns:a16="http://schemas.microsoft.com/office/drawing/2014/main" id="{6BB5CB0C-637A-4411-ADCE-55C6C1DC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顯示與隱藏元素</a:t>
            </a:r>
          </a:p>
        </p:txBody>
      </p:sp>
      <p:sp>
        <p:nvSpPr>
          <p:cNvPr id="33795" name="內容版面配置區 2">
            <a:extLst>
              <a:ext uri="{FF2B5EF4-FFF2-40B4-BE49-F238E27FC236}">
                <a16:creationId xmlns:a16="http://schemas.microsoft.com/office/drawing/2014/main" id="{80ED5B50-2A33-4CD9-B48A-CB70B730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1414463"/>
            <a:ext cx="8229600" cy="4686300"/>
          </a:xfrm>
        </p:spPr>
        <p:txBody>
          <a:bodyPr/>
          <a:lstStyle/>
          <a:p>
            <a:pPr eaLnBrk="1" hangingPunct="1"/>
            <a:r>
              <a:rPr lang="en-US" altLang="zh-TW"/>
              <a:t>visibility: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altLang="zh-TW"/>
              <a:t>visible | hidden | collapse</a:t>
            </a:r>
          </a:p>
          <a:p>
            <a:pPr eaLnBrk="1" hangingPunct="1"/>
            <a:endParaRPr lang="zh-TW" altLang="en-US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CAA01BDA-DAF8-4A1F-933D-18B4961B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5" b="4591"/>
          <a:stretch>
            <a:fillRect/>
          </a:stretch>
        </p:blipFill>
        <p:spPr bwMode="auto">
          <a:xfrm>
            <a:off x="793750" y="2784475"/>
            <a:ext cx="76485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30EAC0B-886B-4BED-AF55-59DE22164C9F}"/>
              </a:ext>
            </a:extLst>
          </p:cNvPr>
          <p:cNvSpPr/>
          <p:nvPr/>
        </p:nvSpPr>
        <p:spPr>
          <a:xfrm>
            <a:off x="4010025" y="3857625"/>
            <a:ext cx="497205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&lt;span style="visibility: hidden;"&gt;visibility&lt;/span&gt;</a:t>
            </a:r>
            <a:endParaRPr kumimoji="0" lang="zh-TW" altLang="en-US" dirty="0">
              <a:latin typeface="+mn-lt"/>
              <a:ea typeface="+mn-ea"/>
            </a:endParaRPr>
          </a:p>
        </p:txBody>
      </p:sp>
      <p:sp>
        <p:nvSpPr>
          <p:cNvPr id="33798" name="文字方塊 5">
            <a:extLst>
              <a:ext uri="{FF2B5EF4-FFF2-40B4-BE49-F238E27FC236}">
                <a16:creationId xmlns:a16="http://schemas.microsoft.com/office/drawing/2014/main" id="{25F8A892-3C8D-4EA2-AB27-34CFBE793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482600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ym typeface="Wingdings" panose="05000000000000000000" pitchFamily="2" charset="2"/>
              </a:rPr>
              <a:t> </a:t>
            </a:r>
            <a:r>
              <a:rPr kumimoji="0" lang="zh-TW" altLang="en-US" sz="1800">
                <a:sym typeface="Wingdings" panose="05000000000000000000" pitchFamily="2" charset="2"/>
              </a:rPr>
              <a:t>適用於表格</a:t>
            </a:r>
            <a:endParaRPr kumimoji="0" lang="zh-TW" altLang="en-US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EB6B378B-04BD-40D1-9423-E2C436D4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display</a:t>
            </a:r>
            <a:r>
              <a:rPr lang="zh-TW" altLang="en-US"/>
              <a:t>屬性</a:t>
            </a:r>
          </a:p>
        </p:txBody>
      </p:sp>
      <p:sp>
        <p:nvSpPr>
          <p:cNvPr id="34819" name="內容版面配置區 2">
            <a:extLst>
              <a:ext uri="{FF2B5EF4-FFF2-40B4-BE49-F238E27FC236}">
                <a16:creationId xmlns:a16="http://schemas.microsoft.com/office/drawing/2014/main" id="{7E456E0A-1705-4FC8-9B30-608008C7B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3" y="1655763"/>
            <a:ext cx="8229600" cy="4686300"/>
          </a:xfrm>
        </p:spPr>
        <p:txBody>
          <a:bodyPr/>
          <a:lstStyle/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display:</a:t>
            </a:r>
          </a:p>
          <a:p>
            <a:pPr marL="450850" lvl="1" indent="6350" eaLnBrk="1" hangingPunct="1">
              <a:buFont typeface="Wingdings 2" panose="05020102010507070707" pitchFamily="18" charset="2"/>
              <a:buNone/>
            </a:pP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inline | block | inline-block | list-item | none 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| contents | </a:t>
            </a:r>
            <a:r>
              <a:rPr lang="en-US" altLang="zh-TW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flex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| </a:t>
            </a:r>
            <a:r>
              <a:rPr lang="en-US" altLang="zh-TW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grid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| inline-flex | inline-grid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|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inline-table |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run-in | compact | marker | table |  table-row-group | table-header-group | table-footer-group | table-row | table-column-group | table-column | table-cell | table-caption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0" name="文字方塊 1">
            <a:extLst>
              <a:ext uri="{FF2B5EF4-FFF2-40B4-BE49-F238E27FC236}">
                <a16:creationId xmlns:a16="http://schemas.microsoft.com/office/drawing/2014/main" id="{F153BFC6-6143-4EED-B97F-BAEEBDCE5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5716588"/>
            <a:ext cx="3382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RWD:</a:t>
            </a: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latin typeface="Arial" panose="020B0604020202020204" pitchFamily="34" charset="0"/>
              </a:rPr>
              <a:t>Responsive Web Design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4821" name="矩形 2">
            <a:extLst>
              <a:ext uri="{FF2B5EF4-FFF2-40B4-BE49-F238E27FC236}">
                <a16:creationId xmlns:a16="http://schemas.microsoft.com/office/drawing/2014/main" id="{5AA8531B-D65A-429B-9784-57E02EE3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6086475"/>
            <a:ext cx="584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  <a:hlinkClick r:id="rId2"/>
              </a:rPr>
              <a:t>https://www.w3schools.com/html/html_responsive.asp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4D72830-FAC1-4D77-B623-65826EE74364}"/>
              </a:ext>
            </a:extLst>
          </p:cNvPr>
          <p:cNvGraphicFramePr>
            <a:graphicFrameLocks noGrp="1"/>
          </p:cNvGraphicFramePr>
          <p:nvPr/>
        </p:nvGraphicFramePr>
        <p:xfrm>
          <a:off x="701675" y="0"/>
          <a:ext cx="7488238" cy="6853238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1588571">
                  <a:extLst>
                    <a:ext uri="{9D8B030D-6E8A-4147-A177-3AD203B41FA5}">
                      <a16:colId xmlns:a16="http://schemas.microsoft.com/office/drawing/2014/main" val="2118628571"/>
                    </a:ext>
                  </a:extLst>
                </a:gridCol>
                <a:gridCol w="5899667">
                  <a:extLst>
                    <a:ext uri="{9D8B030D-6E8A-4147-A177-3AD203B41FA5}">
                      <a16:colId xmlns:a16="http://schemas.microsoft.com/office/drawing/2014/main" val="3435688991"/>
                    </a:ext>
                  </a:extLst>
                </a:gridCol>
              </a:tblGrid>
              <a:tr h="249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Value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Description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3543326471"/>
                  </a:ext>
                </a:extLst>
              </a:tr>
              <a:tr h="44157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inline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Displays an element as an inline element (like &lt;span&gt;). Any height and width properties will have no effect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2187269696"/>
                  </a:ext>
                </a:extLst>
              </a:tr>
              <a:tr h="44157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block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Displays an element as a block element (like &lt;p&gt;). It starts on a new line, and takes up the whole width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963810311"/>
                  </a:ext>
                </a:extLst>
              </a:tr>
              <a:tr h="44157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contents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Makes the container disappear, making the child elements children of the element the next level up in the DOM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1050092778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flex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Displays an element as a block-level flex container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102425141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grid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Displays an element as a block-level grid container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2496104302"/>
                  </a:ext>
                </a:extLst>
              </a:tr>
              <a:tr h="44157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inline-block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Displays an element as an inline-level block container. The element itself is formatted as an inline element, but you can apply height and width values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3318093666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inline-flex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Displays an element as an inline-level flex container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2028217310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inline-grid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Displays an element as an inline-level grid container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328301200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inline-table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element is displayed as an inline-level table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1840731766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list-item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&lt;li&gt;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1602488827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run-in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Displays an element as either block or inline, depending on context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951793580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table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&lt;table&gt;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251112856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table-caption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&lt;caption&gt;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961821663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table-column-group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&lt;colgroup&gt;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882988968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table-header-group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&lt;thead&gt;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1697203244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table-footer-group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&lt;tfoot&gt;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3366666663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table-row-group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&lt;tbody&gt;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3523202445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table-cell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&lt;td&gt;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2719585393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table-column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&lt;col&gt;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4048255087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table-row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Let the element behave like a &lt;tr&gt; element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3445053890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none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The element is completely removed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1056700175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initial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Sets this property to its default value.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2728996678"/>
                  </a:ext>
                </a:extLst>
              </a:tr>
              <a:tr h="25462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inherit</a:t>
                      </a:r>
                    </a:p>
                  </a:txBody>
                  <a:tcPr marL="66188" marR="33093" marT="33099" marB="3309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Inherits this property from its parent element.</a:t>
                      </a:r>
                    </a:p>
                  </a:txBody>
                  <a:tcPr marL="33093" marR="33093" marT="33099" marB="33099"/>
                </a:tc>
                <a:extLst>
                  <a:ext uri="{0D108BD9-81ED-4DB2-BD59-A6C34878D82A}">
                    <a16:rowId xmlns:a16="http://schemas.microsoft.com/office/drawing/2014/main" val="38108528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9B96A62A-F330-459A-BBAE-D7D8346D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044825"/>
            <a:ext cx="5303838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矩形 4">
            <a:extLst>
              <a:ext uri="{FF2B5EF4-FFF2-40B4-BE49-F238E27FC236}">
                <a16:creationId xmlns:a16="http://schemas.microsoft.com/office/drawing/2014/main" id="{914FB8DD-9A10-44AD-B46D-8A235F13E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146050"/>
            <a:ext cx="2713037" cy="3416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a {width:120px;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text-align:right;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margin:4px;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padding: 2px 4px 2px;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text-decoration: none;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border: #f90 solid 1px;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border-left-width: 10px;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background-color: #fc0;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.menu a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display: block;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6868" name="矩形 5">
            <a:extLst>
              <a:ext uri="{FF2B5EF4-FFF2-40B4-BE49-F238E27FC236}">
                <a16:creationId xmlns:a16="http://schemas.microsoft.com/office/drawing/2014/main" id="{5C21FF26-AFF3-476E-90AE-89387D932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160338"/>
            <a:ext cx="6234113" cy="28622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&lt;a href="http://www.ncnu.edu.tw/"&gt;NCNU&lt;/a&gt;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&lt;a href="https://webmail.ncnu.edu.tw/"&gt;</a:t>
            </a:r>
            <a:r>
              <a:rPr lang="zh-TW" altLang="en-US" sz="1800">
                <a:latin typeface="Arial" panose="020B0604020202020204" pitchFamily="34" charset="0"/>
              </a:rPr>
              <a:t>暨大 </a:t>
            </a:r>
            <a:r>
              <a:rPr lang="en-US" altLang="zh-TW" sz="1800">
                <a:latin typeface="Arial" panose="020B0604020202020204" pitchFamily="34" charset="0"/>
              </a:rPr>
              <a:t>Web Mail&lt;/a&gt;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&lt;a href="http://www.im.ncnu.edu.tw/"&gt;</a:t>
            </a:r>
            <a:r>
              <a:rPr lang="zh-TW" altLang="en-US" sz="1800">
                <a:latin typeface="Arial" panose="020B0604020202020204" pitchFamily="34" charset="0"/>
              </a:rPr>
              <a:t>暨大資管系</a:t>
            </a:r>
            <a:r>
              <a:rPr lang="en-US" altLang="zh-TW" sz="1800">
                <a:latin typeface="Arial" panose="020B0604020202020204" pitchFamily="34" charset="0"/>
              </a:rPr>
              <a:t>&lt;/a&gt;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&lt;/p&gt;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&lt;div class="menu"&gt;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&lt;a href="http://www.ncnu.edu.tw/"&gt;NCNU&lt;/a&gt;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&lt;a href="https://webmail.ncnu.edu.tw/"&gt;</a:t>
            </a:r>
            <a:r>
              <a:rPr lang="zh-TW" altLang="en-US" sz="1800">
                <a:latin typeface="Arial" panose="020B0604020202020204" pitchFamily="34" charset="0"/>
              </a:rPr>
              <a:t>暨大 </a:t>
            </a:r>
            <a:r>
              <a:rPr lang="en-US" altLang="zh-TW" sz="1800">
                <a:latin typeface="Arial" panose="020B0604020202020204" pitchFamily="34" charset="0"/>
              </a:rPr>
              <a:t>Web Mail&lt;/a&gt;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&lt;a href="http://www.im.ncnu.edu.tw/"&gt;</a:t>
            </a:r>
            <a:r>
              <a:rPr lang="zh-TW" altLang="en-US" sz="1800">
                <a:latin typeface="Arial" panose="020B0604020202020204" pitchFamily="34" charset="0"/>
              </a:rPr>
              <a:t>暨大資管系</a:t>
            </a:r>
            <a:r>
              <a:rPr lang="en-US" altLang="zh-TW" sz="1800">
                <a:latin typeface="Arial" panose="020B0604020202020204" pitchFamily="34" charset="0"/>
              </a:rPr>
              <a:t>&lt;/a&gt;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&lt;/div&gt;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6FB8AE02-E089-43A5-AF95-ED20415F42A7}"/>
              </a:ext>
            </a:extLst>
          </p:cNvPr>
          <p:cNvSpPr/>
          <p:nvPr/>
        </p:nvSpPr>
        <p:spPr>
          <a:xfrm>
            <a:off x="3382963" y="4830763"/>
            <a:ext cx="2892425" cy="146367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E364354-5251-4A8A-A1D4-9D747354C67B}"/>
              </a:ext>
            </a:extLst>
          </p:cNvPr>
          <p:cNvSpPr/>
          <p:nvPr/>
        </p:nvSpPr>
        <p:spPr>
          <a:xfrm>
            <a:off x="20638" y="2438400"/>
            <a:ext cx="2417762" cy="146367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789D8C74-45A6-452B-97CD-D172A0692FED}"/>
              </a:ext>
            </a:extLst>
          </p:cNvPr>
          <p:cNvSpPr/>
          <p:nvPr/>
        </p:nvSpPr>
        <p:spPr>
          <a:xfrm>
            <a:off x="2898775" y="1592263"/>
            <a:ext cx="6046788" cy="143033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3">
            <a:extLst>
              <a:ext uri="{FF2B5EF4-FFF2-40B4-BE49-F238E27FC236}">
                <a16:creationId xmlns:a16="http://schemas.microsoft.com/office/drawing/2014/main" id="{ACDA65EE-256D-4CF7-AF57-13972543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inline, block, inline-block</a:t>
            </a:r>
            <a:endParaRPr lang="zh-TW" altLang="en-US"/>
          </a:p>
        </p:txBody>
      </p:sp>
      <p:sp>
        <p:nvSpPr>
          <p:cNvPr id="37891" name="內容版面配置區 4">
            <a:extLst>
              <a:ext uri="{FF2B5EF4-FFF2-40B4-BE49-F238E27FC236}">
                <a16:creationId xmlns:a16="http://schemas.microsoft.com/office/drawing/2014/main" id="{42EC0ABA-8A00-473C-B027-A9D2CF74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582738"/>
            <a:ext cx="8229600" cy="4686300"/>
          </a:xfrm>
        </p:spPr>
        <p:txBody>
          <a:bodyPr/>
          <a:lstStyle/>
          <a:p>
            <a:r>
              <a:rPr lang="en-US" altLang="zh-TW"/>
              <a:t>inline</a:t>
            </a:r>
          </a:p>
          <a:p>
            <a:pPr lvl="1"/>
            <a:r>
              <a:rPr lang="zh-TW" altLang="en-US"/>
              <a:t>寬度</a:t>
            </a:r>
            <a:r>
              <a:rPr lang="en-US" altLang="zh-TW"/>
              <a:t>(width)</a:t>
            </a:r>
            <a:r>
              <a:rPr lang="zh-TW" altLang="en-US"/>
              <a:t>由內容決定，無法設定</a:t>
            </a:r>
            <a:r>
              <a:rPr lang="en-US" altLang="zh-TW"/>
              <a:t>width</a:t>
            </a:r>
            <a:r>
              <a:rPr lang="zh-TW" altLang="en-US"/>
              <a:t>屬性</a:t>
            </a:r>
            <a:endParaRPr lang="en-US" altLang="zh-TW"/>
          </a:p>
          <a:p>
            <a:r>
              <a:rPr lang="en-US" altLang="zh-TW"/>
              <a:t>Block</a:t>
            </a:r>
          </a:p>
          <a:p>
            <a:pPr lvl="1"/>
            <a:r>
              <a:rPr lang="zh-TW" altLang="en-US"/>
              <a:t>預設寬度為由左而右佔滿的空間寬度</a:t>
            </a:r>
            <a:endParaRPr lang="en-US" altLang="zh-TW"/>
          </a:p>
          <a:p>
            <a:pPr lvl="1"/>
            <a:r>
              <a:rPr lang="zh-TW" altLang="en-US"/>
              <a:t>可以設定寬度</a:t>
            </a:r>
            <a:r>
              <a:rPr lang="en-US" altLang="zh-TW"/>
              <a:t>(width)</a:t>
            </a:r>
            <a:r>
              <a:rPr lang="zh-TW" altLang="en-US"/>
              <a:t>，但仍維持區塊特性</a:t>
            </a:r>
            <a:endParaRPr lang="en-US" altLang="zh-TW"/>
          </a:p>
          <a:p>
            <a:r>
              <a:rPr lang="en-US" altLang="zh-TW"/>
              <a:t>inline-block</a:t>
            </a:r>
          </a:p>
          <a:p>
            <a:pPr lvl="1"/>
            <a:r>
              <a:rPr lang="zh-TW" altLang="en-US"/>
              <a:t>預設寬度由內容決定</a:t>
            </a:r>
            <a:endParaRPr lang="en-US" altLang="zh-TW"/>
          </a:p>
          <a:p>
            <a:pPr lvl="1"/>
            <a:r>
              <a:rPr lang="zh-TW" altLang="en-US"/>
              <a:t>可以設定寬度</a:t>
            </a:r>
            <a:r>
              <a:rPr lang="en-US" altLang="zh-TW"/>
              <a:t>(width)</a:t>
            </a:r>
            <a:r>
              <a:rPr lang="zh-TW" altLang="en-US"/>
              <a:t>，但仍維持行內特性</a:t>
            </a:r>
            <a:endParaRPr lang="en-US" altLang="zh-TW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DF39B0CF-A9DF-43C8-8CB7-367A3D40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0363"/>
            <a:ext cx="4308475" cy="2263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96933740-A4A1-4801-BF56-E3DBD7BB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47663"/>
            <a:ext cx="4349750" cy="23034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CD535606-070B-4FA0-A9B1-04DDA92FA2C9}"/>
              </a:ext>
            </a:extLst>
          </p:cNvPr>
          <p:cNvCxnSpPr/>
          <p:nvPr/>
        </p:nvCxnSpPr>
        <p:spPr>
          <a:xfrm>
            <a:off x="5549900" y="82550"/>
            <a:ext cx="0" cy="2093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矩形 5">
            <a:extLst>
              <a:ext uri="{FF2B5EF4-FFF2-40B4-BE49-F238E27FC236}">
                <a16:creationId xmlns:a16="http://schemas.microsoft.com/office/drawing/2014/main" id="{4271B54B-026F-4794-848D-A9598C22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749550"/>
            <a:ext cx="8796337" cy="1077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User Name: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&lt;input type="text" id="uid" name="uid" size="10" maxlength="20" placeholder="Your id" /&gt;&lt;br 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Password: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&lt;input type="password" id="pwd" name="pwd" size="12" maxlength="20" /&gt;&lt;br /&gt;</a:t>
            </a:r>
            <a:endParaRPr lang="zh-TW" altLang="en-US" sz="1600">
              <a:latin typeface="Arial" panose="020B0604020202020204" pitchFamily="34" charset="0"/>
            </a:endParaRPr>
          </a:p>
        </p:txBody>
      </p:sp>
      <p:sp>
        <p:nvSpPr>
          <p:cNvPr id="38918" name="矩形 6">
            <a:extLst>
              <a:ext uri="{FF2B5EF4-FFF2-40B4-BE49-F238E27FC236}">
                <a16:creationId xmlns:a16="http://schemas.microsoft.com/office/drawing/2014/main" id="{EF74C918-408C-43E3-9D9C-507A2B65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3890963"/>
            <a:ext cx="8824913" cy="10763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latin typeface="Arial" panose="020B0604020202020204" pitchFamily="34" charset="0"/>
              </a:rPr>
              <a:t>&lt;span class="frmTxt"&gt;User Name:&lt;/span&gt;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&lt;input type="text" id="uid" name="uid" size="10" maxlength="20" placeholder="Your id" /&gt;&lt;br 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latin typeface="Arial" panose="020B0604020202020204" pitchFamily="34" charset="0"/>
              </a:rPr>
              <a:t>&lt;span class="frmTxt"&gt;Password:&lt;/span&gt;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>
                <a:latin typeface="Arial" panose="020B0604020202020204" pitchFamily="34" charset="0"/>
              </a:rPr>
              <a:t>&lt;input type="password" id="pwd" name="pwd" size="12" maxlength="20" /&gt;&lt;br /&gt;</a:t>
            </a:r>
            <a:endParaRPr lang="zh-TW" altLang="en-US" sz="1600">
              <a:latin typeface="Arial" panose="020B0604020202020204" pitchFamily="34" charset="0"/>
            </a:endParaRPr>
          </a:p>
        </p:txBody>
      </p:sp>
      <p:sp>
        <p:nvSpPr>
          <p:cNvPr id="38919" name="文字方塊 7">
            <a:extLst>
              <a:ext uri="{FF2B5EF4-FFF2-40B4-BE49-F238E27FC236}">
                <a16:creationId xmlns:a16="http://schemas.microsoft.com/office/drawing/2014/main" id="{0F67DB0D-9B35-42A0-B06D-4497E8F78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5033963"/>
            <a:ext cx="2479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.frmTxt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display: inline-block;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width:120px;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text-align: right;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}</a:t>
            </a:r>
            <a:endParaRPr lang="zh-TW" altLang="en-US" sz="1800" b="1">
              <a:latin typeface="Arial" panose="020B0604020202020204" pitchFamily="34" charset="0"/>
            </a:endParaRPr>
          </a:p>
        </p:txBody>
      </p:sp>
      <p:sp>
        <p:nvSpPr>
          <p:cNvPr id="9" name="向右箭號 8">
            <a:extLst>
              <a:ext uri="{FF2B5EF4-FFF2-40B4-BE49-F238E27FC236}">
                <a16:creationId xmlns:a16="http://schemas.microsoft.com/office/drawing/2014/main" id="{B5160184-6E2E-452E-A528-F8D9B3FE96BA}"/>
              </a:ext>
            </a:extLst>
          </p:cNvPr>
          <p:cNvSpPr/>
          <p:nvPr/>
        </p:nvSpPr>
        <p:spPr>
          <a:xfrm>
            <a:off x="4419696" y="5397734"/>
            <a:ext cx="256032" cy="2194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8923" name="矩形 3">
            <a:extLst>
              <a:ext uri="{FF2B5EF4-FFF2-40B4-BE49-F238E27FC236}">
                <a16:creationId xmlns:a16="http://schemas.microsoft.com/office/drawing/2014/main" id="{BB9EAB6C-E731-431E-8646-44293854C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386388"/>
            <a:ext cx="3241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latin typeface="Arial" panose="020B0604020202020204" pitchFamily="34" charset="0"/>
              </a:rPr>
              <a:t>display: inline-block;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>
            <a:extLst>
              <a:ext uri="{FF2B5EF4-FFF2-40B4-BE49-F238E27FC236}">
                <a16:creationId xmlns:a16="http://schemas.microsoft.com/office/drawing/2014/main" id="{98F0E413-F2A4-4800-9B70-FD27D0BD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487"/>
          </a:xfrm>
        </p:spPr>
        <p:txBody>
          <a:bodyPr/>
          <a:lstStyle/>
          <a:p>
            <a:pPr eaLnBrk="1" hangingPunct="1"/>
            <a:r>
              <a:rPr lang="zh-TW" altLang="en-US"/>
              <a:t>設定元素堆疊順序</a:t>
            </a:r>
          </a:p>
        </p:txBody>
      </p:sp>
      <p:sp>
        <p:nvSpPr>
          <p:cNvPr id="39939" name="內容版面配置區 2">
            <a:extLst>
              <a:ext uri="{FF2B5EF4-FFF2-40B4-BE49-F238E27FC236}">
                <a16:creationId xmlns:a16="http://schemas.microsoft.com/office/drawing/2014/main" id="{1D9AEA93-D20A-4D6C-BE27-2FDB6DED2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8" y="1414463"/>
            <a:ext cx="8229600" cy="4686300"/>
          </a:xfrm>
        </p:spPr>
        <p:txBody>
          <a:bodyPr/>
          <a:lstStyle/>
          <a:p>
            <a:pPr eaLnBrk="1" hangingPunct="1"/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z-index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屬性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z-index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值越高者，堆疊越上面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BA75CC54-F083-4308-BB88-7455AB78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9550"/>
            <a:ext cx="4543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矩形 4">
            <a:extLst>
              <a:ext uri="{FF2B5EF4-FFF2-40B4-BE49-F238E27FC236}">
                <a16:creationId xmlns:a16="http://schemas.microsoft.com/office/drawing/2014/main" id="{CFF34305-72C1-45D6-944D-E27A71405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882900"/>
            <a:ext cx="30083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p { border: 2px solid blue;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color: red;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font-size: 36px;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position: absolute;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height: 120px;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39942" name="矩形 5">
            <a:extLst>
              <a:ext uri="{FF2B5EF4-FFF2-40B4-BE49-F238E27FC236}">
                <a16:creationId xmlns:a16="http://schemas.microsoft.com/office/drawing/2014/main" id="{EDBF59BF-5EAC-4301-AC0A-7625D38A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4784725"/>
            <a:ext cx="3836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&lt;p style="z-index: 1; top: 20px; left: 20px; background-color: yellow;"&gt;</a:t>
            </a:r>
            <a:r>
              <a:rPr lang="zh-TW" altLang="en-US" sz="1800">
                <a:latin typeface="Arial" panose="020B0604020202020204" pitchFamily="34" charset="0"/>
              </a:rPr>
              <a:t>元素 </a:t>
            </a:r>
            <a:r>
              <a:rPr lang="en-US" altLang="zh-TW" sz="1800">
                <a:latin typeface="Arial" panose="020B0604020202020204" pitchFamily="34" charset="0"/>
              </a:rPr>
              <a:t>1 : z-index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&lt;/p&gt;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3">
            <a:extLst>
              <a:ext uri="{FF2B5EF4-FFF2-40B4-BE49-F238E27FC236}">
                <a16:creationId xmlns:a16="http://schemas.microsoft.com/office/drawing/2014/main" id="{BDF149F6-8857-4871-B43A-5056DEA4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/>
          <a:stretch>
            <a:fillRect/>
          </a:stretch>
        </p:blipFill>
        <p:spPr bwMode="auto">
          <a:xfrm>
            <a:off x="311150" y="692150"/>
            <a:ext cx="8374063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4">
            <a:extLst>
              <a:ext uri="{FF2B5EF4-FFF2-40B4-BE49-F238E27FC236}">
                <a16:creationId xmlns:a16="http://schemas.microsoft.com/office/drawing/2014/main" id="{C8B9FA17-A8DD-4531-8C4A-10A013B0A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93675"/>
            <a:ext cx="571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hlinkClick r:id="rId3"/>
              </a:rPr>
              <a:t>https://ycchen.im.ncnu.edu.tw/moth/puzz.html?2</a:t>
            </a:r>
            <a:endParaRPr lang="en-US" altLang="zh-TW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:a16="http://schemas.microsoft.com/office/drawing/2014/main" id="{D73F7922-4681-4282-A42F-83C89703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float</a:t>
            </a:r>
            <a:r>
              <a:rPr lang="zh-TW" altLang="en-US"/>
              <a:t>屬性</a:t>
            </a:r>
          </a:p>
        </p:txBody>
      </p:sp>
      <p:sp>
        <p:nvSpPr>
          <p:cNvPr id="15363" name="內容版面配置區 2">
            <a:extLst>
              <a:ext uri="{FF2B5EF4-FFF2-40B4-BE49-F238E27FC236}">
                <a16:creationId xmlns:a16="http://schemas.microsoft.com/office/drawing/2014/main" id="{E315A715-A38C-4770-B3AA-EE147037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float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屬性用來設定元素浮動的位置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left | right | none</a:t>
            </a:r>
          </a:p>
          <a:p>
            <a:pPr eaLnBrk="1" hangingPunct="1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5">
            <a:extLst>
              <a:ext uri="{FF2B5EF4-FFF2-40B4-BE49-F238E27FC236}">
                <a16:creationId xmlns:a16="http://schemas.microsoft.com/office/drawing/2014/main" id="{68B6475F-B7F1-489B-8E3D-A406DF54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28625"/>
            <a:ext cx="3500438" cy="20320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p#about {float:left;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width:180px;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padding: 10px;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margin: 10px;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color: green;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border: 2px solid blue;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}</a:t>
            </a:r>
            <a:endParaRPr kumimoji="0" lang="zh-TW" altLang="en-US" sz="1800"/>
          </a:p>
        </p:txBody>
      </p:sp>
      <p:sp>
        <p:nvSpPr>
          <p:cNvPr id="16387" name="矩形 6">
            <a:extLst>
              <a:ext uri="{FF2B5EF4-FFF2-40B4-BE49-F238E27FC236}">
                <a16:creationId xmlns:a16="http://schemas.microsoft.com/office/drawing/2014/main" id="{02108E58-E447-4497-9ABA-22A226A7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798763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&lt;p id="about"&gt;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About DLNA&lt;br /&gt;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The Digital Living Network Alliance (DLNA) 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&lt;/p&gt;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&lt;p id="intro"&gt;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Digital Living Network Alliance began in 2003 when a collection of companies from around the world agreed that they all made better products when those products were compatible.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&lt;/p&gt;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&lt;p id="overview"&gt;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Today, more than 245 companies comprise DLNA, all brands that you know. They include consumer electronics,  computer 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&lt;/p&gt;</a:t>
            </a:r>
            <a:endParaRPr kumimoji="0" lang="zh-TW" altLang="en-US" sz="180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8DF84276-7CB0-4898-8F92-7299D702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42875"/>
            <a:ext cx="46212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8F0DE83-85EC-419A-86ED-14DD10DA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71625"/>
            <a:ext cx="614362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4">
            <a:extLst>
              <a:ext uri="{FF2B5EF4-FFF2-40B4-BE49-F238E27FC236}">
                <a16:creationId xmlns:a16="http://schemas.microsoft.com/office/drawing/2014/main" id="{E8646DE8-B390-42C6-876F-2710B774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2875"/>
            <a:ext cx="2500313" cy="2308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p#about, p#intro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float:left;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width:180px;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padding: 10px;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margin: 10px;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color: green;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border: 2px solid blue;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}</a:t>
            </a:r>
            <a:endParaRPr kumimoji="0" lang="zh-TW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832C89E-F1B4-467B-8729-78FBFE9C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57188"/>
            <a:ext cx="43338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F34489A-8F09-44E2-A6A2-7DB7872A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000250"/>
            <a:ext cx="64674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2">
            <a:extLst>
              <a:ext uri="{FF2B5EF4-FFF2-40B4-BE49-F238E27FC236}">
                <a16:creationId xmlns:a16="http://schemas.microsoft.com/office/drawing/2014/main" id="{CC2C7F91-EBC1-4704-94B3-4C5506EA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2875"/>
            <a:ext cx="2500313" cy="2308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p#about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float:left;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width:180px;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padding: 10px;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margin: 10px;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color: green;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border: 2px solid blue;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}</a:t>
            </a:r>
            <a:endParaRPr kumimoji="0" lang="zh-TW" altLang="en-US" sz="1800"/>
          </a:p>
        </p:txBody>
      </p:sp>
      <p:sp>
        <p:nvSpPr>
          <p:cNvPr id="19460" name="矩形 3">
            <a:extLst>
              <a:ext uri="{FF2B5EF4-FFF2-40B4-BE49-F238E27FC236}">
                <a16:creationId xmlns:a16="http://schemas.microsoft.com/office/drawing/2014/main" id="{6A8287B8-85F7-4097-80C7-809CDDB4A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643188"/>
            <a:ext cx="2500313" cy="23082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p#intro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</a:t>
            </a:r>
            <a:r>
              <a:rPr kumimoji="0" lang="en-US" altLang="zh-TW" sz="1800" b="1"/>
              <a:t>float:right;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width:180px;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padding: 10px;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margin: 10px;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color: green;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 border: 2px solid blue;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/>
              <a:t>}</a:t>
            </a:r>
            <a:endParaRPr kumimoji="0" lang="zh-TW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4B02CE3-711F-44C3-A0EA-BAA0D432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57188"/>
            <a:ext cx="44577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id="{87C6C07F-74C4-421B-95BD-A5004395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清除浮動元素</a:t>
            </a: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4EEC699F-61D1-40F8-8CC6-535120D1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使用</a:t>
            </a:r>
            <a:r>
              <a:rPr lang="en-US" altLang="zh-TW"/>
              <a:t>clear</a:t>
            </a:r>
            <a:r>
              <a:rPr lang="zh-TW" altLang="en-US"/>
              <a:t>屬性</a:t>
            </a:r>
            <a:endParaRPr lang="en-US" altLang="zh-TW"/>
          </a:p>
          <a:p>
            <a:pPr eaLnBrk="1" hangingPunct="1"/>
            <a:r>
              <a:rPr lang="zh-TW" altLang="en-US"/>
              <a:t>屬性值  </a:t>
            </a:r>
            <a:r>
              <a:rPr lang="en-US" altLang="zh-TW"/>
              <a:t>left | right | both | none</a:t>
            </a:r>
          </a:p>
          <a:p>
            <a:pPr eaLnBrk="1" hangingPunct="1"/>
            <a:r>
              <a:rPr lang="zh-TW" altLang="en-US"/>
              <a:t>浮動在</a:t>
            </a:r>
            <a:r>
              <a:rPr lang="en-US" altLang="zh-TW"/>
              <a:t>(left | right | both)</a:t>
            </a:r>
            <a:r>
              <a:rPr lang="zh-TW" altLang="en-US"/>
              <a:t>邊之浮動元素，在其後面使用</a:t>
            </a:r>
            <a:r>
              <a:rPr lang="en-US" altLang="zh-TW"/>
              <a:t>clear</a:t>
            </a:r>
            <a:r>
              <a:rPr lang="zh-TW" altLang="en-US"/>
              <a:t>屬性之區塊元素，恢復正常排版。</a:t>
            </a:r>
            <a:endParaRPr lang="en-US" altLang="zh-TW"/>
          </a:p>
          <a:p>
            <a:pPr eaLnBrk="1" hangingPunct="1"/>
            <a:r>
              <a:rPr lang="zh-TW" altLang="en-US"/>
              <a:t>只適用於區塊元素</a:t>
            </a:r>
            <a:endParaRPr lang="en-US" altLang="zh-TW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380</TotalTime>
  <Words>1848</Words>
  <Application>Microsoft Office PowerPoint</Application>
  <PresentationFormat>如螢幕大小 (4:3)</PresentationFormat>
  <Paragraphs>248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9" baseType="lpstr">
      <vt:lpstr>Arial</vt:lpstr>
      <vt:lpstr>新細明體</vt:lpstr>
      <vt:lpstr>Franklin Gothic Medium</vt:lpstr>
      <vt:lpstr>微軟正黑體</vt:lpstr>
      <vt:lpstr>Franklin Gothic Book</vt:lpstr>
      <vt:lpstr>Wingdings 2</vt:lpstr>
      <vt:lpstr>Calibri</vt:lpstr>
      <vt:lpstr>黑体</vt:lpstr>
      <vt:lpstr>Times New Roman</vt:lpstr>
      <vt:lpstr>標楷體</vt:lpstr>
      <vt:lpstr>Wingdings</vt:lpstr>
      <vt:lpstr>暗香撲面</vt:lpstr>
      <vt:lpstr>定位的CSS樣式</vt:lpstr>
      <vt:lpstr>CSS之正常排版</vt:lpstr>
      <vt:lpstr>float屬性</vt:lpstr>
      <vt:lpstr>PowerPoint 簡報</vt:lpstr>
      <vt:lpstr>PowerPoint 簡報</vt:lpstr>
      <vt:lpstr>PowerPoint 簡報</vt:lpstr>
      <vt:lpstr>PowerPoint 簡報</vt:lpstr>
      <vt:lpstr>PowerPoint 簡報</vt:lpstr>
      <vt:lpstr>清除浮動元素</vt:lpstr>
      <vt:lpstr>PowerPoint 簡報</vt:lpstr>
      <vt:lpstr>設定定位類型</vt:lpstr>
      <vt:lpstr>設定元素位置</vt:lpstr>
      <vt:lpstr>relative</vt:lpstr>
      <vt:lpstr>absolute</vt:lpstr>
      <vt:lpstr>PowerPoint 簡報</vt:lpstr>
      <vt:lpstr>fixed</vt:lpstr>
      <vt:lpstr>PowerPoint 簡報</vt:lpstr>
      <vt:lpstr>元素溢位處理方式</vt:lpstr>
      <vt:lpstr>PowerPoint 簡報</vt:lpstr>
      <vt:lpstr>顯示與隱藏元素</vt:lpstr>
      <vt:lpstr>display屬性</vt:lpstr>
      <vt:lpstr>PowerPoint 簡報</vt:lpstr>
      <vt:lpstr>PowerPoint 簡報</vt:lpstr>
      <vt:lpstr>inline, block, inline-block</vt:lpstr>
      <vt:lpstr>PowerPoint 簡報</vt:lpstr>
      <vt:lpstr>設定元素堆疊順序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定位的CSS樣式</dc:title>
  <dc:creator>ycchen</dc:creator>
  <cp:lastModifiedBy>Yen-Cheng Chen</cp:lastModifiedBy>
  <cp:revision>43</cp:revision>
  <dcterms:created xsi:type="dcterms:W3CDTF">2009-03-24T12:30:21Z</dcterms:created>
  <dcterms:modified xsi:type="dcterms:W3CDTF">2024-10-15T01:48:34Z</dcterms:modified>
</cp:coreProperties>
</file>