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handoutMasterIdLst>
    <p:handoutMasterId r:id="rId45"/>
  </p:handoutMasterIdLst>
  <p:sldIdLst>
    <p:sldId id="389" r:id="rId2"/>
    <p:sldId id="388" r:id="rId3"/>
    <p:sldId id="430" r:id="rId4"/>
    <p:sldId id="431" r:id="rId5"/>
    <p:sldId id="432" r:id="rId6"/>
    <p:sldId id="394" r:id="rId7"/>
    <p:sldId id="392" r:id="rId8"/>
    <p:sldId id="393" r:id="rId9"/>
    <p:sldId id="395" r:id="rId10"/>
    <p:sldId id="396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  <p:sldId id="413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21" r:id="rId35"/>
    <p:sldId id="422" r:id="rId36"/>
    <p:sldId id="423" r:id="rId37"/>
    <p:sldId id="424" r:id="rId38"/>
    <p:sldId id="425" r:id="rId39"/>
    <p:sldId id="426" r:id="rId40"/>
    <p:sldId id="427" r:id="rId41"/>
    <p:sldId id="428" r:id="rId42"/>
    <p:sldId id="429" r:id="rId43"/>
  </p:sldIdLst>
  <p:sldSz cx="9144000" cy="6858000" type="screen4x3"/>
  <p:notesSz cx="6797675" cy="987425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86536" autoAdjust="0"/>
  </p:normalViewPr>
  <p:slideViewPr>
    <p:cSldViewPr>
      <p:cViewPr varScale="1">
        <p:scale>
          <a:sx n="63" d="100"/>
          <a:sy n="63" d="100"/>
        </p:scale>
        <p:origin x="13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2760" y="-90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B4198FD-7F9B-427A-B8AA-EDA95779805D}" type="datetimeFigureOut">
              <a:rPr lang="zh-TW" altLang="en-US"/>
              <a:pPr>
                <a:defRPr/>
              </a:pPr>
              <a:t>2024/12/23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FA05EE56-ACF6-4676-A794-5474C721EF3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2403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47B4416-F250-4D44-8D97-A7D658C2708B}" type="datetimeFigureOut">
              <a:rPr lang="zh-TW" altLang="en-US"/>
              <a:pPr>
                <a:defRPr/>
              </a:pPr>
              <a:t>2024/12/23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1CB786B-952C-4715-A78D-EE6D782BBEE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2368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60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FB4D7F9-E59A-49DF-9012-22555BCE8EA5}" type="slidenum">
              <a:rPr lang="zh-TW" altLang="en-US" smtClean="0"/>
              <a:pPr>
                <a:spcBef>
                  <a:spcPct val="0"/>
                </a:spcBef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6323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710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912440A-1004-4A61-99E9-04FCA6B7AE58}" type="slidenum">
              <a:rPr lang="zh-TW" altLang="en-US" smtClean="0"/>
              <a:pPr>
                <a:spcBef>
                  <a:spcPct val="0"/>
                </a:spcBef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0398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81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21E349B-0FEC-46AA-B48A-6789DC2D8415}" type="slidenum">
              <a:rPr lang="zh-TW" altLang="en-US" smtClean="0"/>
              <a:pPr>
                <a:spcBef>
                  <a:spcPct val="0"/>
                </a:spcBef>
              </a:pPr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256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/>
              <a:t>http://127.0.0.1/example_gotop/ch14/php_mysql_field.php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1108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018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C6EF3AE-3AB2-4363-ACA0-983C9A528105}" type="slidenum">
              <a:rPr lang="zh-TW" altLang="en-US" smtClean="0"/>
              <a:pPr>
                <a:spcBef>
                  <a:spcPct val="0"/>
                </a:spcBef>
              </a:pPr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8185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12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3206650-8861-4D00-A028-968C6F771360}" type="slidenum">
              <a:rPr lang="zh-TW" altLang="en-US" smtClean="0"/>
              <a:pPr>
                <a:spcBef>
                  <a:spcPct val="0"/>
                </a:spcBef>
              </a:pPr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089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橢圓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6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452D86-D1CD-4686-99BF-5FFAFE900877}" type="datetimeFigureOut">
              <a:rPr lang="zh-TW" altLang="en-US"/>
              <a:pPr>
                <a:defRPr/>
              </a:pPr>
              <a:t>2024/12/23</a:t>
            </a:fld>
            <a:endParaRPr lang="zh-TW" altLang="en-US"/>
          </a:p>
        </p:txBody>
      </p:sp>
      <p:sp>
        <p:nvSpPr>
          <p:cNvPr id="7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BCAA4-03CC-4C10-AD23-A2B60D0E96D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800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2F51F-86CB-4E7E-BA5E-A2293075C010}" type="datetimeFigureOut">
              <a:rPr lang="zh-TW" altLang="en-US"/>
              <a:pPr>
                <a:defRPr/>
              </a:pPr>
              <a:t>2024/12/23</a:t>
            </a:fld>
            <a:endParaRPr lang="zh-TW" altLang="en-US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D3692-862A-4044-84A2-73D36DB6D81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619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橢圓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E71C05-E902-4051-8F33-592363C65D71}" type="datetimeFigureOut">
              <a:rPr lang="zh-TW" altLang="en-US"/>
              <a:pPr>
                <a:defRPr/>
              </a:pPr>
              <a:t>2024/12/23</a:t>
            </a:fld>
            <a:endParaRPr lang="zh-TW" altLang="en-US"/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CC4A7-EC3C-469C-946F-02FEBE22507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046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746E2-0A29-4691-901A-CF6D71DCAE91}" type="datetimeFigureOut">
              <a:rPr lang="zh-TW" altLang="en-US"/>
              <a:pPr>
                <a:defRPr/>
              </a:pPr>
              <a:t>2024/12/23</a:t>
            </a:fld>
            <a:endParaRPr lang="zh-TW" altLang="en-US"/>
          </a:p>
        </p:txBody>
      </p:sp>
      <p:sp>
        <p:nvSpPr>
          <p:cNvPr id="6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271CA-922D-4203-ABC3-30E4AC097CA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2896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EF1FF2-98C4-43A5-8444-A41BCD5A16C5}" type="datetimeFigureOut">
              <a:rPr lang="zh-TW" altLang="en-US"/>
              <a:pPr>
                <a:defRPr/>
              </a:pPr>
              <a:t>2024/12/23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B7D08-F23D-4149-BAA4-01A11165D60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585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1143000"/>
          </a:xfrm>
        </p:spPr>
        <p:txBody>
          <a:bodyPr/>
          <a:lstStyle>
            <a:lvl1pPr>
              <a:defRPr sz="4000"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extLst/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1A00B-C032-47B3-8455-0490C416B19A}" type="datetimeFigureOut">
              <a:rPr lang="zh-TW" altLang="en-US"/>
              <a:pPr>
                <a:defRPr/>
              </a:pPr>
              <a:t>2024/12/23</a:t>
            </a:fld>
            <a:endParaRPr lang="zh-TW" altLang="en-US"/>
          </a:p>
        </p:txBody>
      </p:sp>
      <p:sp>
        <p:nvSpPr>
          <p:cNvPr id="4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32BB1-0B34-4DA2-9BEE-F94075A0B0F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019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矩形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4AAE31-9FBA-4E6A-B6C2-EA808550B37D}" type="datetimeFigureOut">
              <a:rPr lang="zh-TW" altLang="en-US"/>
              <a:pPr>
                <a:defRPr/>
              </a:pPr>
              <a:t>2024/12/23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70847-CE78-42B9-B64F-E07CD2636E7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283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1A6D76-EED6-4B76-B470-E18F1125101F}" type="datetimeFigureOut">
              <a:rPr lang="zh-TW" altLang="en-US"/>
              <a:pPr>
                <a:defRPr/>
              </a:pPr>
              <a:t>2024/12/23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7738E-A158-44F0-8769-988477FBC91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74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kumimoji="0" lang="en-US" sz="3200">
              <a:latin typeface="+mn-lt"/>
              <a:ea typeface="+mn-ea"/>
            </a:endParaRPr>
          </a:p>
        </p:txBody>
      </p:sp>
      <p:sp>
        <p:nvSpPr>
          <p:cNvPr id="6" name="流程圖: 程序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流程圖: 程序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F8A536-E56E-4D16-B602-1D24B0CDFFCE}" type="datetimeFigureOut">
              <a:rPr lang="zh-TW" altLang="en-US"/>
              <a:pPr>
                <a:defRPr/>
              </a:pPr>
              <a:t>2024/12/23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8802F-C99E-485E-97C7-D0D6C5353F0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553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73EEB-430C-4581-8C9C-86D3C9357DCC}" type="datetimeFigureOut">
              <a:rPr lang="zh-TW" altLang="en-US"/>
              <a:pPr>
                <a:defRPr/>
              </a:pPr>
              <a:t>2024/12/23</a:t>
            </a:fld>
            <a:endParaRPr lang="zh-TW" altLang="en-US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527B0-D9E4-4715-BF97-6A21D0CBE6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384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033" name="文字版面配置區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A44CB12B-34DC-48A3-B082-0322351FE236}" type="datetimeFigureOut">
              <a:rPr lang="zh-TW" altLang="en-US"/>
              <a:pPr>
                <a:defRPr/>
              </a:pPr>
              <a:t>2024/12/23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solidFill>
                  <a:srgbClr val="B5A788"/>
                </a:solidFill>
                <a:latin typeface="Gill Sans MT" pitchFamily="34" charset="0"/>
                <a:ea typeface="微軟正黑體" pitchFamily="34" charset="-120"/>
              </a:defRPr>
            </a:lvl1pPr>
          </a:lstStyle>
          <a:p>
            <a:pPr>
              <a:defRPr/>
            </a:pPr>
            <a:fld id="{83FB9E6A-348D-4162-8400-0C44DC58B54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0" r:id="rId3"/>
    <p:sldLayoutId id="2147483866" r:id="rId4"/>
    <p:sldLayoutId id="2147483861" r:id="rId5"/>
    <p:sldLayoutId id="2147483867" r:id="rId6"/>
    <p:sldLayoutId id="2147483868" r:id="rId7"/>
    <p:sldLayoutId id="2147483869" r:id="rId8"/>
    <p:sldLayoutId id="2147483862" r:id="rId9"/>
    <p:sldLayoutId id="2147483863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php/php_mysql_connect.asp" TargetMode="Externa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ycchen.im.ncnu.edu.tw/www2011/lab/iClassPre.zi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hp.adamharvey.name/manual/ro/class.mysqli-stmt.php" TargetMode="External"/><Relationship Id="rId2" Type="http://schemas.openxmlformats.org/officeDocument/2006/relationships/hyperlink" Target="https://www.php.net/manual/en/book.mysqli.php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php.adamharvey.name/manual/ro/class.mysqli-result.php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2CE40B7C-8283-47E2-871A-D9315CF9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PHP Connect to MySQL</a:t>
            </a:r>
            <a:endParaRPr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5DDA61D-84D6-4FB7-9B81-A6D2D7BD266F}"/>
              </a:ext>
            </a:extLst>
          </p:cNvPr>
          <p:cNvSpPr/>
          <p:nvPr/>
        </p:nvSpPr>
        <p:spPr>
          <a:xfrm>
            <a:off x="1331640" y="1556792"/>
            <a:ext cx="7456766" cy="2926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zh-TW" sz="2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MySQLi</a:t>
            </a:r>
            <a:r>
              <a:rPr lang="en-US" altLang="zh-TW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 extension</a:t>
            </a:r>
            <a:r>
              <a:rPr lang="en-US" altLang="zh-TW" sz="2400" dirty="0">
                <a:solidFill>
                  <a:srgbClr val="000000"/>
                </a:solidFill>
                <a:latin typeface="Verdana" panose="020B0604030504040204" pitchFamily="34" charset="0"/>
              </a:rPr>
              <a:t> ("</a:t>
            </a:r>
            <a:r>
              <a:rPr lang="en-US" altLang="zh-TW" sz="2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US" altLang="zh-TW" sz="2400" dirty="0">
                <a:solidFill>
                  <a:srgbClr val="000000"/>
                </a:solidFill>
                <a:latin typeface="Verdana" panose="020B0604030504040204" pitchFamily="34" charset="0"/>
              </a:rPr>
              <a:t>" stands for improved)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/>
              <a:t> </a:t>
            </a:r>
            <a:r>
              <a:rPr lang="en-US" altLang="zh-TW" sz="2400" b="1" dirty="0" err="1"/>
              <a:t>MySQLi</a:t>
            </a:r>
            <a:r>
              <a:rPr lang="en-US" altLang="zh-TW" sz="2400" b="1" dirty="0"/>
              <a:t> Object-Oriented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/>
              <a:t> </a:t>
            </a:r>
            <a:r>
              <a:rPr lang="en-US" altLang="zh-TW" sz="2400" b="1" dirty="0" err="1"/>
              <a:t>MySQLi</a:t>
            </a:r>
            <a:r>
              <a:rPr lang="en-US" altLang="zh-TW" sz="2400" b="1" dirty="0"/>
              <a:t> Procedural</a:t>
            </a:r>
            <a:endParaRPr lang="en-US" altLang="zh-TW" sz="2400" b="1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zh-TW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PDO (PHP Data Objects)</a:t>
            </a:r>
            <a:endParaRPr lang="en-US" altLang="zh-TW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D07DCC4-7A3E-42F7-B1AD-ACAF268AD344}"/>
              </a:ext>
            </a:extLst>
          </p:cNvPr>
          <p:cNvSpPr/>
          <p:nvPr/>
        </p:nvSpPr>
        <p:spPr>
          <a:xfrm>
            <a:off x="1547664" y="5854178"/>
            <a:ext cx="66369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hlinkClick r:id="rId2"/>
              </a:rPr>
              <a:t>https://www.w3schools.com/php/php_mysql_connect.asp</a:t>
            </a:r>
            <a:endParaRPr lang="en-US" altLang="zh-TW" sz="2000" dirty="0"/>
          </a:p>
        </p:txBody>
      </p:sp>
      <p:sp>
        <p:nvSpPr>
          <p:cNvPr id="7" name="箭號: 向右 6">
            <a:extLst>
              <a:ext uri="{FF2B5EF4-FFF2-40B4-BE49-F238E27FC236}">
                <a16:creationId xmlns:a16="http://schemas.microsoft.com/office/drawing/2014/main" id="{10FCB58B-2423-47B2-9363-B8BB6D4477CB}"/>
              </a:ext>
            </a:extLst>
          </p:cNvPr>
          <p:cNvSpPr/>
          <p:nvPr/>
        </p:nvSpPr>
        <p:spPr>
          <a:xfrm>
            <a:off x="1426706" y="2678392"/>
            <a:ext cx="288032" cy="288032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9FBBCDA-C9A0-47B8-9DFA-4A5B7FC9E469}"/>
              </a:ext>
            </a:extLst>
          </p:cNvPr>
          <p:cNvSpPr/>
          <p:nvPr/>
        </p:nvSpPr>
        <p:spPr>
          <a:xfrm>
            <a:off x="1570722" y="4828634"/>
            <a:ext cx="71187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000000"/>
                </a:solidFill>
                <a:latin typeface="Verdana" panose="020B0604030504040204" pitchFamily="34" charset="0"/>
              </a:rPr>
              <a:t>PDO will work on 12 different database systems, whereas </a:t>
            </a:r>
            <a:r>
              <a:rPr lang="en-US" altLang="zh-TW" dirty="0" err="1">
                <a:solidFill>
                  <a:srgbClr val="000000"/>
                </a:solidFill>
                <a:latin typeface="Verdana" panose="020B0604030504040204" pitchFamily="34" charset="0"/>
              </a:rPr>
              <a:t>MySQLi</a:t>
            </a:r>
            <a:r>
              <a:rPr lang="en-US" altLang="zh-TW" dirty="0">
                <a:solidFill>
                  <a:srgbClr val="000000"/>
                </a:solidFill>
                <a:latin typeface="Verdana" panose="020B0604030504040204" pitchFamily="34" charset="0"/>
              </a:rPr>
              <a:t> will only work with MySQL databases.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9871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115616" y="125512"/>
            <a:ext cx="749935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建立資料連線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>
          <a:xfrm>
            <a:off x="10448" y="1284657"/>
            <a:ext cx="8820150" cy="2016125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建立「資料連線」範例</a:t>
            </a: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$</a:t>
            </a:r>
            <a:r>
              <a:rPr lang="en-US" altLang="zh-TW" sz="2200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= new </a:t>
            </a:r>
            <a:r>
              <a:rPr lang="en-US" altLang="zh-TW" sz="2200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 ('127.0.0.1', 'root', 'pwd999', '</a:t>
            </a:r>
            <a:r>
              <a:rPr lang="en-US" altLang="zh-TW" sz="2200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studdb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'); </a:t>
            </a:r>
          </a:p>
          <a:p>
            <a:pPr eaLnBrk="1" hangingPunct="1"/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而為因應可能出現的錯誤（如資料庫未啟動、連線埠口被佔用等問題），此一指令最好加上錯誤處理機制如下：</a:t>
            </a:r>
          </a:p>
        </p:txBody>
      </p:sp>
      <p:sp>
        <p:nvSpPr>
          <p:cNvPr id="11268" name="矩形 3"/>
          <p:cNvSpPr>
            <a:spLocks noChangeArrowheads="1"/>
          </p:cNvSpPr>
          <p:nvPr/>
        </p:nvSpPr>
        <p:spPr bwMode="auto">
          <a:xfrm>
            <a:off x="184413" y="3645024"/>
            <a:ext cx="8820150" cy="287771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9pPr>
          </a:lstStyle>
          <a:p>
            <a:pPr eaLnBrk="1" hangingPunct="1">
              <a:buClrTx/>
              <a:buSzTx/>
              <a:buNone/>
            </a:pP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$</a:t>
            </a:r>
            <a:r>
              <a:rPr lang="en-US" altLang="zh-TW" sz="2400" dirty="0" err="1">
                <a:latin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= new </a:t>
            </a:r>
            <a:r>
              <a:rPr lang="en-US" altLang="zh-TW" sz="2400" dirty="0" err="1">
                <a:latin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('localhost', 'root', 'pwd999', '</a:t>
            </a:r>
            <a:r>
              <a:rPr lang="en-US" altLang="zh-TW" sz="2400" dirty="0" err="1">
                <a:latin typeface="微軟正黑體" panose="020B0604030504040204" pitchFamily="34" charset="-120"/>
                <a:cs typeface="Times New Roman" pitchFamily="18" charset="0"/>
              </a:rPr>
              <a:t>studdb</a:t>
            </a: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') </a:t>
            </a:r>
          </a:p>
          <a:p>
            <a:pPr eaLnBrk="1" hangingPunct="1">
              <a:buClrTx/>
              <a:buSzTx/>
              <a:buFont typeface="Wingdings 2" pitchFamily="18" charset="2"/>
              <a:buNone/>
            </a:pP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    or die("Could not connect : " . $</a:t>
            </a:r>
            <a:r>
              <a:rPr lang="en-US" altLang="zh-TW" sz="2400" dirty="0" err="1">
                <a:latin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-&gt;</a:t>
            </a:r>
            <a:r>
              <a:rPr lang="en-US" altLang="zh-TW" sz="2400" dirty="0" err="1">
                <a:latin typeface="微軟正黑體" panose="020B0604030504040204" pitchFamily="34" charset="-120"/>
                <a:cs typeface="Times New Roman" pitchFamily="18" charset="0"/>
              </a:rPr>
              <a:t>connect_error</a:t>
            </a: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);</a:t>
            </a:r>
          </a:p>
          <a:p>
            <a:pPr eaLnBrk="1" hangingPunct="1">
              <a:lnSpc>
                <a:spcPct val="150000"/>
              </a:lnSpc>
              <a:buClrTx/>
              <a:buSzTx/>
              <a:buFont typeface="Wingdings 2" pitchFamily="18" charset="2"/>
              <a:buNone/>
            </a:pPr>
            <a:r>
              <a:rPr lang="zh-TW" altLang="en-US" sz="2400" dirty="0">
                <a:latin typeface="微軟正黑體" panose="020B0604030504040204" pitchFamily="34" charset="-120"/>
                <a:cs typeface="Times New Roman" pitchFamily="18" charset="0"/>
              </a:rPr>
              <a:t>或是</a:t>
            </a:r>
            <a:endParaRPr lang="en-US" altLang="zh-TW" sz="2400" dirty="0">
              <a:latin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buClrTx/>
              <a:buSzTx/>
              <a:buFontTx/>
              <a:buNone/>
            </a:pP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$</a:t>
            </a:r>
            <a:r>
              <a:rPr lang="en-US" altLang="zh-TW" sz="2400" dirty="0" err="1">
                <a:latin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= @new </a:t>
            </a:r>
            <a:r>
              <a:rPr lang="en-US" altLang="zh-TW" sz="2400" dirty="0" err="1">
                <a:latin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('localhost', 'root', 'pwd999', '</a:t>
            </a:r>
            <a:r>
              <a:rPr lang="en-US" altLang="zh-TW" sz="2400" dirty="0" err="1">
                <a:latin typeface="微軟正黑體" panose="020B0604030504040204" pitchFamily="34" charset="-120"/>
                <a:cs typeface="Times New Roman" pitchFamily="18" charset="0"/>
              </a:rPr>
              <a:t>studdb</a:t>
            </a: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');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if ($</a:t>
            </a:r>
            <a:r>
              <a:rPr lang="en-US" altLang="zh-TW" sz="2400" dirty="0" err="1">
                <a:latin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 -&gt; </a:t>
            </a:r>
            <a:r>
              <a:rPr lang="en-US" altLang="zh-TW" sz="2400" dirty="0" err="1">
                <a:latin typeface="微軟正黑體" panose="020B0604030504040204" pitchFamily="34" charset="-120"/>
                <a:cs typeface="Times New Roman" pitchFamily="18" charset="0"/>
              </a:rPr>
              <a:t>connect_error</a:t>
            </a: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)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     die("Could not connect : " . $</a:t>
            </a:r>
            <a:r>
              <a:rPr lang="en-US" altLang="zh-TW" sz="2400" dirty="0" err="1">
                <a:latin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-&gt;</a:t>
            </a:r>
            <a:r>
              <a:rPr lang="en-US" altLang="zh-TW" sz="2400" dirty="0" err="1">
                <a:latin typeface="微軟正黑體" panose="020B0604030504040204" pitchFamily="34" charset="-120"/>
                <a:cs typeface="Times New Roman" pitchFamily="18" charset="0"/>
              </a:rPr>
              <a:t>connect_error</a:t>
            </a:r>
            <a:r>
              <a:rPr lang="en-US" altLang="zh-TW" sz="2400" dirty="0">
                <a:latin typeface="微軟正黑體" panose="020B0604030504040204" pitchFamily="34" charset="-120"/>
                <a:cs typeface="Times New Roman" pitchFamily="18" charset="0"/>
              </a:rPr>
              <a:t>);  </a:t>
            </a:r>
          </a:p>
        </p:txBody>
      </p:sp>
    </p:spTree>
    <p:extLst>
      <p:ext uri="{BB962C8B-B14F-4D97-AF65-F5344CB8AC3E}">
        <p14:creationId xmlns:p14="http://schemas.microsoft.com/office/powerpoint/2010/main" val="1571707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258888" y="-161925"/>
            <a:ext cx="749935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90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設定字元集與連線校對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971550" y="908050"/>
            <a:ext cx="74993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如果 </a:t>
            </a:r>
            <a:r>
              <a:rPr lang="en-US" altLang="zh-TW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MySQL </a:t>
            </a:r>
            <a:r>
              <a:rPr lang="zh-TW" altLang="en-US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資料庫本身的字元集與連線校對使用 </a:t>
            </a:r>
            <a:r>
              <a:rPr lang="en-US" altLang="zh-TW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big5 </a:t>
            </a:r>
            <a:r>
              <a:rPr lang="zh-TW" altLang="en-US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繁體中文，而 </a:t>
            </a:r>
            <a:r>
              <a:rPr lang="en-US" altLang="zh-TW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 </a:t>
            </a:r>
            <a:r>
              <a:rPr lang="zh-TW" altLang="en-US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程式中卻是使用 </a:t>
            </a:r>
            <a:r>
              <a:rPr lang="en-US" altLang="zh-TW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utf-8 </a:t>
            </a:r>
            <a:r>
              <a:rPr lang="zh-TW" altLang="en-US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的編碼進行連線，顯示結果會有亂碼。</a:t>
            </a:r>
          </a:p>
          <a:p>
            <a:pPr marL="82550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US" altLang="zh-TW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    </a:t>
            </a:r>
            <a:r>
              <a:rPr lang="zh-TW" altLang="en-US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統一使用 </a:t>
            </a:r>
            <a:r>
              <a:rPr lang="en-US" altLang="zh-TW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utf-8 </a:t>
            </a:r>
            <a:r>
              <a:rPr lang="zh-TW" altLang="en-US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的字元集與連線校對</a:t>
            </a:r>
            <a:endParaRPr lang="en-US" altLang="zh-TW" sz="2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在建立資料連線之後必須馬上宣告字元集與連線校對。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可使用</a:t>
            </a:r>
            <a:r>
              <a:rPr lang="en-US" altLang="zh-TW" sz="2600" b="1" dirty="0" err="1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set_charset</a:t>
            </a:r>
            <a:r>
              <a:rPr lang="en-US" altLang="zh-TW" sz="2600" b="1" dirty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() 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或 </a:t>
            </a:r>
            <a:r>
              <a:rPr lang="en-US" altLang="zh-TW" sz="2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query()</a:t>
            </a:r>
            <a:r>
              <a:rPr lang="zh-TW" altLang="en-US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函式進行設定，指令如下</a:t>
            </a:r>
            <a:r>
              <a:rPr lang="en-US" altLang="zh-TW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zh-TW" altLang="en-US" sz="27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zh-TW" altLang="en-US" sz="27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23941" y="5315626"/>
            <a:ext cx="7776864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$</a:t>
            </a:r>
            <a:r>
              <a:rPr kumimoji="0" lang="en-US" altLang="zh-TW" sz="28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kumimoji="0"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-&gt;query(</a:t>
            </a:r>
            <a:r>
              <a:rPr kumimoji="0" lang="en-US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"</a:t>
            </a:r>
            <a:r>
              <a:rPr kumimoji="0"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SET NAMES </a:t>
            </a:r>
            <a:r>
              <a:rPr kumimoji="0" lang="en-US" altLang="zh-TW" sz="28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'</a:t>
            </a:r>
            <a:r>
              <a:rPr kumimoji="0"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utf8mb4</a:t>
            </a:r>
            <a:r>
              <a:rPr kumimoji="0" lang="en-US" altLang="zh-TW" sz="28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'</a:t>
            </a:r>
            <a:r>
              <a:rPr kumimoji="0" lang="en-US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"</a:t>
            </a:r>
            <a:r>
              <a:rPr kumimoji="0"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);</a:t>
            </a:r>
            <a:endParaRPr kumimoji="0"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23941" y="4339292"/>
            <a:ext cx="7776864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kumimoji="0"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$</a:t>
            </a:r>
            <a:r>
              <a:rPr kumimoji="0" lang="en-US" altLang="zh-TW" sz="28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kumimoji="0"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-&gt;</a:t>
            </a:r>
            <a:r>
              <a:rPr kumimoji="0" lang="en-US" altLang="zh-TW" sz="28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set_charset</a:t>
            </a:r>
            <a:r>
              <a:rPr kumimoji="0"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('utf8mb4');</a:t>
            </a:r>
            <a:endParaRPr kumimoji="0"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12298" name="文字方塊 2"/>
          <p:cNvSpPr txBox="1">
            <a:spLocks noChangeArrowheads="1"/>
          </p:cNvSpPr>
          <p:nvPr/>
        </p:nvSpPr>
        <p:spPr bwMode="auto">
          <a:xfrm>
            <a:off x="1042988" y="4862513"/>
            <a:ext cx="493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sz="2400"/>
              <a:t>或</a:t>
            </a:r>
          </a:p>
        </p:txBody>
      </p:sp>
      <p:sp>
        <p:nvSpPr>
          <p:cNvPr id="3" name="箭號: 向右 2">
            <a:extLst>
              <a:ext uri="{FF2B5EF4-FFF2-40B4-BE49-F238E27FC236}">
                <a16:creationId xmlns:a16="http://schemas.microsoft.com/office/drawing/2014/main" id="{1548A676-F3C5-4401-AB84-10CBFED78001}"/>
              </a:ext>
            </a:extLst>
          </p:cNvPr>
          <p:cNvSpPr/>
          <p:nvPr/>
        </p:nvSpPr>
        <p:spPr>
          <a:xfrm>
            <a:off x="245134" y="4424206"/>
            <a:ext cx="360040" cy="353393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33214BA-F497-463A-BD9A-CEA573578962}"/>
              </a:ext>
            </a:extLst>
          </p:cNvPr>
          <p:cNvSpPr txBox="1"/>
          <p:nvPr/>
        </p:nvSpPr>
        <p:spPr>
          <a:xfrm>
            <a:off x="1763688" y="6369203"/>
            <a:ext cx="7056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=new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($host, $user, $password, $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dbName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);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4088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90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建立連線引入檔</a:t>
            </a:r>
            <a:endParaRPr lang="en-US" altLang="zh-TW" sz="3900">
              <a:effectLst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>
          <a:xfrm>
            <a:off x="1000125" y="1428750"/>
            <a:ext cx="7499350" cy="48006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 </a:t>
            </a:r>
            <a:r>
              <a:rPr lang="en-US" altLang="zh-TW" sz="2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 </a:t>
            </a:r>
            <a:r>
              <a:rPr lang="zh-TW" altLang="en-US" sz="2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程式中若要使用 </a:t>
            </a:r>
            <a:r>
              <a:rPr lang="en-US" altLang="zh-TW" sz="2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MySQL </a:t>
            </a:r>
            <a:r>
              <a:rPr lang="zh-TW" altLang="en-US" sz="2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資料庫伺服器中的資源，都必須經過建立資料連線，一直到設定字元集與連線校對的步驟。</a:t>
            </a:r>
            <a:endParaRPr lang="en-US" altLang="zh-TW" sz="23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zh-TW" altLang="en-US" sz="2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可將此標準流程中的共同使用的程式碼儲存為一個單獨的檔案。</a:t>
            </a:r>
            <a:r>
              <a:rPr lang="en-US" altLang="zh-TW" sz="2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例如</a:t>
            </a:r>
            <a:r>
              <a:rPr lang="en-US" altLang="zh-TW" sz="2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2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3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connMysql.php</a:t>
            </a:r>
            <a:r>
              <a:rPr lang="en-US" altLang="zh-TW" sz="2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defRPr/>
            </a:pPr>
            <a:r>
              <a:rPr lang="zh-TW" altLang="en-US" sz="2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無論哪個程式頁面需要使用到資料庫時就將這個檔案引入，即可完成使用資料庫前這一系列的動作。</a:t>
            </a:r>
            <a:endParaRPr lang="en-US" altLang="zh-TW" sz="23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82550" indent="0" eaLnBrk="1" hangingPunct="1">
              <a:buFont typeface="Wingdings 2" pitchFamily="18" charset="2"/>
              <a:buNone/>
              <a:defRPr/>
            </a:pPr>
            <a:r>
              <a:rPr lang="en-US" altLang="zh-TW" sz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</a:p>
          <a:p>
            <a:pPr marL="82550" indent="0" eaLnBrk="1" hangingPunct="1">
              <a:buFont typeface="Wingdings 2" pitchFamily="18" charset="2"/>
              <a:buNone/>
              <a:defRPr/>
            </a:pPr>
            <a:r>
              <a:rPr lang="en-US" altLang="zh-TW" sz="23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include '</a:t>
            </a:r>
            <a:r>
              <a:rPr lang="en-US" altLang="zh-TW" sz="2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connMysql.php</a:t>
            </a:r>
            <a:r>
              <a:rPr lang="en-US" altLang="zh-TW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';</a:t>
            </a:r>
          </a:p>
          <a:p>
            <a:pPr eaLnBrk="1" hangingPunct="1">
              <a:defRPr/>
            </a:pPr>
            <a:endParaRPr lang="en-US" altLang="zh-TW" sz="10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zh-TW" altLang="en-US" sz="2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可提高開發程式的效率，未來維護更加方便。</a:t>
            </a:r>
          </a:p>
          <a:p>
            <a:pPr eaLnBrk="1" hangingPunct="1">
              <a:defRPr/>
            </a:pP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62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258888" y="44450"/>
            <a:ext cx="749935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連線引入檔範例</a:t>
            </a:r>
            <a:endParaRPr lang="en-US" altLang="zh-TW">
              <a:effectLst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7504" y="1052736"/>
            <a:ext cx="8856984" cy="313932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&lt;?</a:t>
            </a:r>
            <a:r>
              <a:rPr lang="en-US" altLang="zh-TW" dirty="0" err="1">
                <a:latin typeface="+mn-ea"/>
              </a:rPr>
              <a:t>php</a:t>
            </a:r>
            <a:r>
              <a:rPr lang="en-US" altLang="zh-TW" dirty="0">
                <a:latin typeface="+mn-ea"/>
              </a:rPr>
              <a:t> 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//</a:t>
            </a:r>
            <a:r>
              <a:rPr lang="zh-TW" altLang="en-US" dirty="0">
                <a:latin typeface="+mn-ea"/>
              </a:rPr>
              <a:t>資料庫主機設定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db_host</a:t>
            </a:r>
            <a:r>
              <a:rPr lang="en-US" altLang="zh-TW" dirty="0">
                <a:latin typeface="+mn-ea"/>
              </a:rPr>
              <a:t> = "</a:t>
            </a:r>
            <a:r>
              <a:rPr lang="en-US" altLang="zh-TW" dirty="0" err="1">
                <a:latin typeface="+mn-ea"/>
              </a:rPr>
              <a:t>localhost</a:t>
            </a:r>
            <a:r>
              <a:rPr lang="en-US" altLang="zh-TW" dirty="0">
                <a:latin typeface="+mn-ea"/>
              </a:rPr>
              <a:t>";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db_username</a:t>
            </a:r>
            <a:r>
              <a:rPr lang="en-US" altLang="zh-TW" dirty="0">
                <a:latin typeface="+mn-ea"/>
              </a:rPr>
              <a:t> = "</a:t>
            </a:r>
            <a:r>
              <a:rPr lang="en-US" altLang="zh-TW" dirty="0" err="1">
                <a:latin typeface="+mn-ea"/>
              </a:rPr>
              <a:t>studdb</a:t>
            </a:r>
            <a:r>
              <a:rPr lang="en-US" altLang="zh-TW" dirty="0">
                <a:latin typeface="+mn-ea"/>
              </a:rPr>
              <a:t>";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db_password</a:t>
            </a:r>
            <a:r>
              <a:rPr lang="en-US" altLang="zh-TW" dirty="0">
                <a:latin typeface="+mn-ea"/>
              </a:rPr>
              <a:t> = “pwd999";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//</a:t>
            </a:r>
            <a:r>
              <a:rPr lang="zh-TW" altLang="en-US" dirty="0">
                <a:latin typeface="+mn-ea"/>
              </a:rPr>
              <a:t>連線伺服器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mysqli</a:t>
            </a:r>
            <a:r>
              <a:rPr lang="en-US" altLang="zh-TW" dirty="0">
                <a:latin typeface="+mn-ea"/>
              </a:rPr>
              <a:t>= @new </a:t>
            </a:r>
            <a:r>
              <a:rPr lang="en-US" altLang="zh-TW" dirty="0" err="1">
                <a:latin typeface="+mn-ea"/>
              </a:rPr>
              <a:t>mysqli</a:t>
            </a:r>
            <a:r>
              <a:rPr lang="en-US" altLang="zh-TW" dirty="0">
                <a:latin typeface="+mn-ea"/>
              </a:rPr>
              <a:t> ($</a:t>
            </a:r>
            <a:r>
              <a:rPr lang="en-US" altLang="zh-TW" dirty="0" err="1">
                <a:latin typeface="+mn-ea"/>
              </a:rPr>
              <a:t>db_host</a:t>
            </a:r>
            <a:r>
              <a:rPr lang="en-US" altLang="zh-TW" dirty="0">
                <a:latin typeface="+mn-ea"/>
              </a:rPr>
              <a:t>, $</a:t>
            </a:r>
            <a:r>
              <a:rPr lang="en-US" altLang="zh-TW" dirty="0" err="1">
                <a:latin typeface="+mn-ea"/>
              </a:rPr>
              <a:t>db_username</a:t>
            </a:r>
            <a:r>
              <a:rPr lang="en-US" altLang="zh-TW" dirty="0">
                <a:latin typeface="+mn-ea"/>
              </a:rPr>
              <a:t>, $</a:t>
            </a:r>
            <a:r>
              <a:rPr lang="en-US" altLang="zh-TW" dirty="0" err="1">
                <a:latin typeface="+mn-ea"/>
              </a:rPr>
              <a:t>db_password</a:t>
            </a:r>
            <a:r>
              <a:rPr lang="en-US" altLang="zh-TW" dirty="0">
                <a:latin typeface="+mn-ea"/>
              </a:rPr>
              <a:t>, '</a:t>
            </a:r>
            <a:r>
              <a:rPr lang="en-US" altLang="zh-TW" dirty="0" err="1">
                <a:latin typeface="+mn-ea"/>
              </a:rPr>
              <a:t>studdb</a:t>
            </a:r>
            <a:r>
              <a:rPr lang="en-US" altLang="zh-TW" dirty="0">
                <a:latin typeface="+mn-ea"/>
              </a:rPr>
              <a:t>');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if (</a:t>
            </a: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mysqli</a:t>
            </a:r>
            <a:r>
              <a:rPr lang="en-US" altLang="zh-TW" b="1" dirty="0">
                <a:latin typeface="+mn-ea"/>
              </a:rPr>
              <a:t>-&gt;</a:t>
            </a:r>
            <a:r>
              <a:rPr lang="en-US" altLang="zh-TW" b="1" dirty="0" err="1">
                <a:latin typeface="+mn-ea"/>
              </a:rPr>
              <a:t>connect_error</a:t>
            </a:r>
            <a:r>
              <a:rPr lang="en-US" altLang="zh-TW" dirty="0">
                <a:latin typeface="+mn-ea"/>
              </a:rPr>
              <a:t>) die("</a:t>
            </a:r>
            <a:r>
              <a:rPr lang="zh-TW" altLang="en-US" dirty="0">
                <a:latin typeface="+mn-ea"/>
              </a:rPr>
              <a:t>資料連結失敗！</a:t>
            </a:r>
            <a:r>
              <a:rPr lang="en-US" altLang="zh-TW" dirty="0">
                <a:latin typeface="+mn-ea"/>
              </a:rPr>
              <a:t>");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//</a:t>
            </a:r>
            <a:r>
              <a:rPr lang="zh-TW" altLang="en-US" dirty="0">
                <a:latin typeface="+mn-ea"/>
              </a:rPr>
              <a:t>設定字元集與連線校對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mysqli</a:t>
            </a:r>
            <a:r>
              <a:rPr lang="en-US" altLang="zh-TW" dirty="0">
                <a:latin typeface="+mn-ea"/>
              </a:rPr>
              <a:t>-&gt;</a:t>
            </a:r>
            <a:r>
              <a:rPr lang="en-US" altLang="zh-TW" dirty="0" err="1">
                <a:latin typeface="+mn-ea"/>
              </a:rPr>
              <a:t>set_charset</a:t>
            </a:r>
            <a:r>
              <a:rPr lang="en-US" altLang="zh-TW" dirty="0">
                <a:latin typeface="+mn-ea"/>
              </a:rPr>
              <a:t>(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'</a:t>
            </a:r>
            <a:r>
              <a:rPr lang="en-US" altLang="zh-TW" dirty="0">
                <a:latin typeface="+mn-ea"/>
              </a:rPr>
              <a:t>utf8mb4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'</a:t>
            </a:r>
            <a:r>
              <a:rPr lang="en-US" altLang="zh-TW" dirty="0">
                <a:latin typeface="+mn-ea"/>
              </a:rPr>
              <a:t>);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?&gt;</a:t>
            </a:r>
            <a:endParaRPr lang="zh-TW" altLang="en-US" dirty="0">
              <a:latin typeface="+mn-ea"/>
            </a:endParaRPr>
          </a:p>
        </p:txBody>
      </p:sp>
      <p:sp>
        <p:nvSpPr>
          <p:cNvPr id="14342" name="矩形 4"/>
          <p:cNvSpPr>
            <a:spLocks noChangeArrowheads="1"/>
          </p:cNvSpPr>
          <p:nvPr/>
        </p:nvSpPr>
        <p:spPr bwMode="auto">
          <a:xfrm>
            <a:off x="7092280" y="836712"/>
            <a:ext cx="1735138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err="1">
                <a:solidFill>
                  <a:schemeClr val="bg1"/>
                </a:solidFill>
                <a:latin typeface="Arial" charset="0"/>
                <a:ea typeface="標楷體" pitchFamily="65" charset="-120"/>
              </a:rPr>
              <a:t>connMysql.php</a:t>
            </a:r>
            <a:endParaRPr lang="zh-TW" altLang="en-US" sz="1800" dirty="0">
              <a:solidFill>
                <a:schemeClr val="bg1"/>
              </a:solidFill>
              <a:latin typeface="Arial" charset="0"/>
              <a:ea typeface="標楷體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7504" y="4221088"/>
            <a:ext cx="8856984" cy="25853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zh-TW" dirty="0">
                <a:latin typeface="+mn-ea"/>
              </a:rPr>
              <a:t>&lt;?</a:t>
            </a:r>
            <a:r>
              <a:rPr lang="en-US" altLang="zh-TW" dirty="0" err="1">
                <a:latin typeface="+mn-ea"/>
              </a:rPr>
              <a:t>php</a:t>
            </a:r>
            <a:r>
              <a:rPr lang="en-US" altLang="zh-TW" dirty="0">
                <a:latin typeface="+mn-ea"/>
              </a:rPr>
              <a:t>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TW" dirty="0">
                <a:latin typeface="+mn-ea"/>
              </a:rPr>
              <a:t>header("Content-Type: text/html; </a:t>
            </a:r>
            <a:r>
              <a:rPr lang="en-US" altLang="zh-TW" dirty="0" err="1">
                <a:latin typeface="+mn-ea"/>
              </a:rPr>
              <a:t>charset</a:t>
            </a:r>
            <a:r>
              <a:rPr lang="en-US" altLang="zh-TW" dirty="0">
                <a:latin typeface="+mn-ea"/>
              </a:rPr>
              <a:t>=utf-8");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TW" b="1" dirty="0">
                <a:latin typeface="+mn-ea"/>
              </a:rPr>
              <a:t>include "</a:t>
            </a:r>
            <a:r>
              <a:rPr lang="en-US" altLang="zh-TW" b="1" dirty="0" err="1">
                <a:latin typeface="+mn-ea"/>
              </a:rPr>
              <a:t>connMysql.php</a:t>
            </a:r>
            <a:r>
              <a:rPr lang="en-US" altLang="zh-TW" b="1" dirty="0">
                <a:latin typeface="+mn-ea"/>
              </a:rPr>
              <a:t>";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sql_query</a:t>
            </a:r>
            <a:r>
              <a:rPr lang="en-US" altLang="zh-TW" dirty="0">
                <a:latin typeface="+mn-ea"/>
              </a:rPr>
              <a:t> = "SELECT * FROM `students`";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TW" dirty="0">
                <a:latin typeface="+mn-ea"/>
              </a:rPr>
              <a:t>$result = $</a:t>
            </a:r>
            <a:r>
              <a:rPr lang="en-US" altLang="zh-TW" dirty="0" err="1">
                <a:latin typeface="+mn-ea"/>
              </a:rPr>
              <a:t>mysqli</a:t>
            </a:r>
            <a:r>
              <a:rPr lang="en-US" altLang="zh-TW" dirty="0">
                <a:latin typeface="+mn-ea"/>
              </a:rPr>
              <a:t>-&gt;query</a:t>
            </a:r>
            <a:r>
              <a:rPr lang="en-US" altLang="zh-TW" b="1" dirty="0">
                <a:latin typeface="+mn-ea"/>
              </a:rPr>
              <a:t>(</a:t>
            </a: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sql_query</a:t>
            </a:r>
            <a:r>
              <a:rPr lang="en-US" altLang="zh-TW" dirty="0">
                <a:latin typeface="+mn-ea"/>
              </a:rPr>
              <a:t>);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TW" dirty="0">
                <a:latin typeface="+mn-ea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74144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選擇資料庫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>
          <a:xfrm>
            <a:off x="1071563" y="1428750"/>
            <a:ext cx="749935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在成功的建立與資料連線後，在 </a:t>
            </a:r>
            <a:r>
              <a:rPr lang="en-US" altLang="zh-TW" sz="2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PHP </a:t>
            </a:r>
            <a:r>
              <a:rPr lang="zh-TW" altLang="en-US" sz="2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中可以使用 </a:t>
            </a:r>
            <a:r>
              <a:rPr lang="en-US" altLang="zh-TW" sz="27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mysqli_select_db</a:t>
            </a:r>
            <a:r>
              <a:rPr lang="en-US" altLang="zh-TW" sz="2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() </a:t>
            </a:r>
            <a:r>
              <a:rPr lang="zh-TW" altLang="en-US" sz="2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函式選擇使用的資料庫，其語法格式如下：</a:t>
            </a:r>
          </a:p>
          <a:p>
            <a:pPr eaLnBrk="1" hangingPunct="1">
              <a:lnSpc>
                <a:spcPct val="80000"/>
              </a:lnSpc>
            </a:pPr>
            <a:endParaRPr lang="en-US" altLang="zh-TW" sz="27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27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2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也可利用</a:t>
            </a:r>
            <a:r>
              <a:rPr lang="en-US" altLang="zh-TW" sz="27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mysql_query</a:t>
            </a:r>
            <a:r>
              <a:rPr lang="zh-TW" altLang="en-US" sz="2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指令達成相同功能</a:t>
            </a:r>
            <a:endParaRPr lang="en-US" altLang="zh-TW" sz="27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27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27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「選擇資料庫」範例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$</a:t>
            </a:r>
            <a:r>
              <a:rPr lang="en-US" altLang="zh-TW" sz="28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-&gt;</a:t>
            </a:r>
            <a:r>
              <a:rPr lang="en-US" altLang="zh-TW" sz="28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select_db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("</a:t>
            </a:r>
            <a:r>
              <a:rPr lang="en-US" altLang="zh-TW" sz="2800" b="1" i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dbname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"); 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或</a:t>
            </a:r>
            <a:endParaRPr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$</a:t>
            </a:r>
            <a:r>
              <a:rPr lang="en-US" altLang="zh-TW" sz="28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-&gt;query("use </a:t>
            </a:r>
            <a:r>
              <a:rPr lang="en-US" altLang="zh-TW" sz="2800" b="1" i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dbname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");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27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14480" y="2643182"/>
            <a:ext cx="68087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kumimoji="0" lang="en-US" altLang="zh-TW" sz="2400" dirty="0">
                <a:latin typeface="+mn-ea"/>
              </a:rPr>
              <a:t>$</a:t>
            </a:r>
            <a:r>
              <a:rPr kumimoji="0" lang="en-US" altLang="zh-TW" sz="2400" dirty="0" err="1">
                <a:latin typeface="+mn-ea"/>
              </a:rPr>
              <a:t>mysqli</a:t>
            </a:r>
            <a:r>
              <a:rPr kumimoji="0" lang="en-US" altLang="zh-TW" sz="2400" dirty="0">
                <a:latin typeface="+mn-ea"/>
              </a:rPr>
              <a:t>-&gt;</a:t>
            </a:r>
            <a:r>
              <a:rPr kumimoji="0" lang="en-US" altLang="zh-TW" sz="2400" dirty="0" err="1">
                <a:latin typeface="+mn-ea"/>
              </a:rPr>
              <a:t>select_db</a:t>
            </a:r>
            <a:r>
              <a:rPr kumimoji="0" lang="en-US" altLang="zh-TW" sz="2400" dirty="0">
                <a:latin typeface="+mn-ea"/>
              </a:rPr>
              <a:t>(</a:t>
            </a:r>
            <a:r>
              <a:rPr kumimoji="0" lang="zh-TW" altLang="en-US" sz="2400" dirty="0">
                <a:latin typeface="+mn-ea"/>
              </a:rPr>
              <a:t>資料庫名稱</a:t>
            </a:r>
            <a:r>
              <a:rPr kumimoji="0" lang="en-US" altLang="zh-TW" sz="2400" dirty="0">
                <a:latin typeface="+mn-ea"/>
              </a:rPr>
              <a:t>);</a:t>
            </a:r>
            <a:endParaRPr kumimoji="0" lang="zh-TW" altLang="en-US" sz="2400" dirty="0">
              <a:latin typeface="+mn-ea"/>
            </a:endParaRPr>
          </a:p>
        </p:txBody>
      </p:sp>
      <p:sp>
        <p:nvSpPr>
          <p:cNvPr id="2" name="矩形 4"/>
          <p:cNvSpPr/>
          <p:nvPr/>
        </p:nvSpPr>
        <p:spPr>
          <a:xfrm>
            <a:off x="1643042" y="3857628"/>
            <a:ext cx="68087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kumimoji="0" lang="en-US" altLang="zh-TW" sz="2400" dirty="0">
                <a:latin typeface="+mn-ea"/>
              </a:rPr>
              <a:t>$</a:t>
            </a:r>
            <a:r>
              <a:rPr kumimoji="0" lang="en-US" altLang="zh-TW" sz="2400" dirty="0" err="1">
                <a:latin typeface="+mn-ea"/>
              </a:rPr>
              <a:t>mysqli</a:t>
            </a:r>
            <a:r>
              <a:rPr kumimoji="0" lang="en-US" altLang="zh-TW" sz="2400" dirty="0">
                <a:latin typeface="+mn-ea"/>
              </a:rPr>
              <a:t>-&gt;query("use </a:t>
            </a:r>
            <a:r>
              <a:rPr kumimoji="0" lang="zh-TW" altLang="en-US" sz="2400" dirty="0">
                <a:latin typeface="+mn-ea"/>
              </a:rPr>
              <a:t>資料庫名稱 </a:t>
            </a:r>
            <a:r>
              <a:rPr kumimoji="0" lang="en-US" altLang="zh-TW" sz="2400" dirty="0">
                <a:latin typeface="+mn-ea"/>
              </a:rPr>
              <a:t>");</a:t>
            </a:r>
            <a:endParaRPr kumimoji="0" lang="zh-TW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82216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執行資料表查詢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402716"/>
            <a:ext cx="7877760" cy="4860925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當成功建立資料連線、選好資料庫之後，就可以對資料表執行資料的查詢、新增、更新或刪除等動作。</a:t>
            </a:r>
          </a:p>
          <a:p>
            <a:pPr eaLnBrk="1" hangingPunct="1"/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我們可以使用 </a:t>
            </a:r>
            <a:r>
              <a:rPr lang="en-US" altLang="zh-TW" sz="24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mysqli_query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()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函式在 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MySQL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中「執行 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SQL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指令」，其語法格式如下：</a:t>
            </a:r>
          </a:p>
          <a:p>
            <a:pPr eaLnBrk="1" hangingPunct="1"/>
            <a:endParaRPr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endParaRPr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「資料表查詢」範例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35100" y="3412405"/>
            <a:ext cx="612068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kumimoji="0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$</a:t>
            </a:r>
            <a:r>
              <a:rPr kumimoji="0"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kumimoji="0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-&gt;query(SQL </a:t>
            </a:r>
            <a:r>
              <a:rPr kumimoji="0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指令字串</a:t>
            </a:r>
            <a:r>
              <a:rPr kumimoji="0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);</a:t>
            </a:r>
            <a:endParaRPr kumimoji="0"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F905D87F-9139-4715-BDCE-43AD1B27AFE1}"/>
              </a:ext>
            </a:extLst>
          </p:cNvPr>
          <p:cNvSpPr/>
          <p:nvPr/>
        </p:nvSpPr>
        <p:spPr>
          <a:xfrm>
            <a:off x="1084184" y="5166038"/>
            <a:ext cx="7877760" cy="5784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$result= $</a:t>
            </a:r>
            <a:r>
              <a:rPr lang="en-US" altLang="zh-TW" sz="2400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-&gt;query("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select * from `students`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");</a:t>
            </a:r>
          </a:p>
        </p:txBody>
      </p:sp>
    </p:spTree>
    <p:extLst>
      <p:ext uri="{BB962C8B-B14F-4D97-AF65-F5344CB8AC3E}">
        <p14:creationId xmlns:p14="http://schemas.microsoft.com/office/powerpoint/2010/main" val="4074110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分析表身 </a:t>
            </a:r>
            <a:r>
              <a:rPr lang="en-US" altLang="zh-TW" dirty="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dirty="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取得查詢資料</a:t>
            </a:r>
            <a:r>
              <a:rPr lang="en-US" altLang="zh-TW" dirty="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>
              <a:effectLst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556792"/>
            <a:ext cx="8172400" cy="4800600"/>
          </a:xfrm>
        </p:spPr>
        <p:txBody>
          <a:bodyPr/>
          <a:lstStyle/>
          <a:p>
            <a:pPr eaLnBrk="1" hangingPunct="1"/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由資料庫回傳的資料分成兩個部分，</a:t>
            </a:r>
            <a:endParaRPr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 eaLnBrk="1" hangingPunct="1"/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「表頭」，也就是所傳回資料的欄位名稱，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 eaLnBrk="1" hangingPunct="1"/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「表身」，也就是分析傳回的資料內容。</a:t>
            </a: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取得查詢資料，依索引方式不同，可使用以下三種不同指令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ts val="1200"/>
              </a:spcBef>
              <a:buFont typeface="Wingdings 2" pitchFamily="18" charset="2"/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$result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-&gt;</a:t>
            </a:r>
            <a:r>
              <a:rPr lang="en-US" altLang="zh-TW" sz="2400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fetch_row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( 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"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整數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"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為索引</a:t>
            </a:r>
          </a:p>
          <a:p>
            <a:pPr eaLnBrk="1" hangingPunct="1">
              <a:spcBef>
                <a:spcPts val="1200"/>
              </a:spcBef>
              <a:buFont typeface="Wingdings 2" pitchFamily="18" charset="2"/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$result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-&gt;</a:t>
            </a:r>
            <a:r>
              <a:rPr lang="en-US" altLang="zh-TW" sz="2400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fetch_assoc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( 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"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欄位名稱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"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為索引</a:t>
            </a:r>
          </a:p>
          <a:p>
            <a:pPr eaLnBrk="1" hangingPunct="1">
              <a:spcBef>
                <a:spcPts val="1200"/>
              </a:spcBef>
              <a:buFont typeface="Wingdings 2" pitchFamily="18" charset="2"/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$result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-&gt;</a:t>
            </a:r>
            <a:r>
              <a:rPr lang="en-US" altLang="zh-TW" sz="2400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fetch_array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( 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"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整數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"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及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"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欄位名稱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"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為索引均可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82012F0-C038-495C-9EA7-C16F5295F71F}"/>
              </a:ext>
            </a:extLst>
          </p:cNvPr>
          <p:cNvSpPr/>
          <p:nvPr/>
        </p:nvSpPr>
        <p:spPr>
          <a:xfrm>
            <a:off x="4211960" y="5958578"/>
            <a:ext cx="4608512" cy="53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$result= $</a:t>
            </a:r>
            <a:r>
              <a:rPr lang="en-US" altLang="zh-TW" sz="2200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mysqli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-&gt;query($</a:t>
            </a:r>
            <a:r>
              <a:rPr lang="en-US" altLang="zh-TW" sz="2200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sqlStr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321458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z="3600" dirty="0" err="1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fetch_row</a:t>
            </a:r>
            <a:r>
              <a:rPr lang="en-US" altLang="zh-TW" sz="3600" dirty="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3600" dirty="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3600" dirty="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3600" dirty="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3600" dirty="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</a:t>
            </a:r>
            <a:r>
              <a:rPr lang="zh-TW" altLang="en-US" sz="3600" dirty="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以整數為索引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4294967295"/>
          </p:nvPr>
        </p:nvSpPr>
        <p:spPr>
          <a:xfrm>
            <a:off x="1214438" y="1500188"/>
            <a:ext cx="74295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利用「整數」為索引，其指令為</a:t>
            </a:r>
            <a:r>
              <a:rPr lang="en-US" altLang="zh-TW" sz="28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fetch_row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 )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格式如下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endParaRPr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讀取查詢結果中的一筆資料，存成一個「陣列」，若到達記錄的底部就會回傳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false</a:t>
            </a:r>
            <a:endParaRPr lang="zh-TW" altLang="en-US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$row= $result-&gt;</a:t>
            </a:r>
            <a:r>
              <a:rPr lang="en-US" altLang="zh-TW" sz="28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fetch_row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();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32" y="2571744"/>
            <a:ext cx="5688012" cy="3968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kumimoji="0" lang="en-US" altLang="zh-TW" sz="2000" dirty="0">
                <a:latin typeface="+mn-ea"/>
              </a:rPr>
              <a:t>$result-&gt;</a:t>
            </a:r>
            <a:r>
              <a:rPr kumimoji="0" lang="en-US" altLang="zh-TW" sz="2000" dirty="0" err="1">
                <a:latin typeface="+mn-ea"/>
              </a:rPr>
              <a:t>fetch_row</a:t>
            </a:r>
            <a:r>
              <a:rPr kumimoji="0" lang="en-US" altLang="zh-TW" sz="2000" dirty="0">
                <a:latin typeface="+mn-ea"/>
              </a:rPr>
              <a:t>();</a:t>
            </a:r>
            <a:endParaRPr kumimoji="0" lang="zh-TW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1252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>
                <a:effectLst/>
              </a:rPr>
              <a:t>分析表身</a:t>
            </a:r>
            <a:r>
              <a:rPr lang="en-US" altLang="zh-TW">
                <a:effectLst/>
              </a:rPr>
              <a:t>-</a:t>
            </a:r>
            <a:r>
              <a:rPr lang="zh-TW" altLang="en-US">
                <a:effectLst/>
              </a:rPr>
              <a:t>以整數為索引範例</a:t>
            </a:r>
          </a:p>
        </p:txBody>
      </p:sp>
      <p:sp>
        <p:nvSpPr>
          <p:cNvPr id="4" name="矩形 3"/>
          <p:cNvSpPr/>
          <p:nvPr/>
        </p:nvSpPr>
        <p:spPr>
          <a:xfrm>
            <a:off x="1187624" y="1412776"/>
            <a:ext cx="7560840" cy="46642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&lt;?</a:t>
            </a:r>
            <a:r>
              <a:rPr lang="en-US" altLang="zh-TW" sz="2400" dirty="0" err="1">
                <a:latin typeface="+mn-ea"/>
                <a:cs typeface="Times New Roman" panose="02020603050405020304" pitchFamily="18" charset="0"/>
              </a:rPr>
              <a:t>php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include</a:t>
            </a:r>
            <a:r>
              <a:rPr lang="zh-TW" altLang="en-US" sz="24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"</a:t>
            </a:r>
            <a:r>
              <a:rPr lang="en-US" altLang="zh-TW" sz="2400" dirty="0" err="1">
                <a:latin typeface="+mn-ea"/>
                <a:cs typeface="Times New Roman" panose="02020603050405020304" pitchFamily="18" charset="0"/>
              </a:rPr>
              <a:t>connMysql.php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";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$</a:t>
            </a:r>
            <a:r>
              <a:rPr lang="en-US" altLang="zh-TW" sz="2400" dirty="0" err="1">
                <a:latin typeface="+mn-ea"/>
                <a:cs typeface="Times New Roman" panose="02020603050405020304" pitchFamily="18" charset="0"/>
              </a:rPr>
              <a:t>sql_query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 = "SELECT * FROM `students`";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$result = $</a:t>
            </a:r>
            <a:r>
              <a:rPr lang="en-US" altLang="zh-TW" sz="2400" dirty="0" err="1">
                <a:latin typeface="+mn-ea"/>
                <a:cs typeface="Times New Roman" panose="02020603050405020304" pitchFamily="18" charset="0"/>
              </a:rPr>
              <a:t>mysqli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-&gt;query($</a:t>
            </a:r>
            <a:r>
              <a:rPr lang="en-US" altLang="zh-TW" sz="2400" dirty="0" err="1">
                <a:latin typeface="+mn-ea"/>
                <a:cs typeface="Times New Roman" panose="02020603050405020304" pitchFamily="18" charset="0"/>
              </a:rPr>
              <a:t>sql_query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);	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while ($row=</a:t>
            </a:r>
            <a:r>
              <a:rPr lang="en-US" altLang="zh-TW" sz="2400" b="1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$result-&gt;</a:t>
            </a:r>
            <a:r>
              <a:rPr lang="en-US" altLang="zh-TW" sz="2400" b="1" dirty="0" err="1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fetch_row</a:t>
            </a:r>
            <a:r>
              <a:rPr lang="en-US" altLang="zh-TW" sz="2400" b="1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(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)) {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   foreach($row as $item =&gt; $value) 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       echo $item = $value &lt;</a:t>
            </a:r>
            <a:r>
              <a:rPr lang="en-US" altLang="zh-TW" sz="2400" dirty="0" err="1">
                <a:latin typeface="+mn-ea"/>
                <a:cs typeface="Times New Roman" panose="02020603050405020304" pitchFamily="18" charset="0"/>
              </a:rPr>
              <a:t>br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 /&gt;"; 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   echo "&lt;hr /&gt;";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}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?&gt;</a:t>
            </a:r>
            <a:endParaRPr lang="zh-TW" altLang="en-US" sz="24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42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分析表身</a:t>
            </a:r>
            <a:r>
              <a:rPr lang="en-US" altLang="zh-TW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</a:t>
            </a:r>
            <a:r>
              <a:rPr lang="zh-TW" altLang="en-US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以欄位為索引範例</a:t>
            </a:r>
          </a:p>
        </p:txBody>
      </p:sp>
      <p:sp>
        <p:nvSpPr>
          <p:cNvPr id="4" name="矩形 3"/>
          <p:cNvSpPr/>
          <p:nvPr/>
        </p:nvSpPr>
        <p:spPr>
          <a:xfrm>
            <a:off x="1187624" y="1484784"/>
            <a:ext cx="7560840" cy="46642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&lt;?</a:t>
            </a:r>
            <a:r>
              <a:rPr lang="en-US" altLang="zh-TW" sz="2400" dirty="0" err="1">
                <a:latin typeface="+mn-ea"/>
                <a:cs typeface="Times New Roman" panose="02020603050405020304" pitchFamily="18" charset="0"/>
              </a:rPr>
              <a:t>php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include</a:t>
            </a:r>
            <a:r>
              <a:rPr lang="zh-TW" altLang="en-US" sz="24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"</a:t>
            </a:r>
            <a:r>
              <a:rPr lang="en-US" altLang="zh-TW" sz="2400" dirty="0" err="1">
                <a:latin typeface="+mn-ea"/>
                <a:cs typeface="Times New Roman" panose="02020603050405020304" pitchFamily="18" charset="0"/>
              </a:rPr>
              <a:t>connMysql.php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";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$</a:t>
            </a:r>
            <a:r>
              <a:rPr lang="en-US" altLang="zh-TW" sz="2400" dirty="0" err="1">
                <a:latin typeface="+mn-ea"/>
                <a:cs typeface="Times New Roman" panose="02020603050405020304" pitchFamily="18" charset="0"/>
              </a:rPr>
              <a:t>sql_query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 = "SELECT * FROM `students`";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$result = $</a:t>
            </a:r>
            <a:r>
              <a:rPr lang="en-US" altLang="zh-TW" sz="2400" dirty="0" err="1">
                <a:latin typeface="+mn-ea"/>
                <a:cs typeface="Times New Roman" panose="02020603050405020304" pitchFamily="18" charset="0"/>
              </a:rPr>
              <a:t>mysqli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-&gt;query($</a:t>
            </a:r>
            <a:r>
              <a:rPr lang="en-US" altLang="zh-TW" sz="2400" dirty="0" err="1">
                <a:latin typeface="+mn-ea"/>
                <a:cs typeface="Times New Roman" panose="02020603050405020304" pitchFamily="18" charset="0"/>
              </a:rPr>
              <a:t>sql_query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);	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while($row</a:t>
            </a:r>
            <a:r>
              <a:rPr lang="en-US" altLang="zh-TW" sz="24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=</a:t>
            </a:r>
            <a:r>
              <a:rPr lang="en-US" altLang="zh-TW" sz="24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$result-&gt;</a:t>
            </a:r>
            <a:r>
              <a:rPr lang="en-US" altLang="zh-TW" sz="2400" b="1" dirty="0" err="1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fetch_assoc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()) {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    foreach($row as $item =&gt; $value) 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        echo $item = $value&lt;</a:t>
            </a:r>
            <a:r>
              <a:rPr lang="en-US" altLang="zh-TW" sz="2400" dirty="0" err="1">
                <a:latin typeface="+mn-ea"/>
                <a:cs typeface="Times New Roman" panose="02020603050405020304" pitchFamily="18" charset="0"/>
              </a:rPr>
              <a:t>br</a:t>
            </a: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 /&gt;"; 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    echo "&lt;hr /&gt;";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}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  <a:cs typeface="Times New Roman" panose="02020603050405020304" pitchFamily="18" charset="0"/>
              </a:rPr>
              <a:t>?&gt;</a:t>
            </a:r>
            <a:endParaRPr lang="zh-TW" altLang="en-US" sz="24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577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4E377E9-FD74-4ADE-9C39-5D939901B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effectLst/>
              </a:rPr>
              <a:t>MySQLi</a:t>
            </a:r>
            <a:r>
              <a:rPr lang="en-US" altLang="zh-TW" dirty="0">
                <a:effectLst/>
              </a:rPr>
              <a:t> Object Oriented style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1D056CA-0444-4EB7-A27F-4E61734C2245}"/>
              </a:ext>
            </a:extLst>
          </p:cNvPr>
          <p:cNvSpPr/>
          <p:nvPr/>
        </p:nvSpPr>
        <p:spPr>
          <a:xfrm>
            <a:off x="395536" y="1443841"/>
            <a:ext cx="8627450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Consolas" panose="020B0609020204030204" pitchFamily="49" charset="0"/>
              </a:rPr>
              <a:t>&lt;?php</a:t>
            </a:r>
            <a:br>
              <a:rPr lang="en-US" altLang="zh-TW" dirty="0"/>
            </a:b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$</a:t>
            </a:r>
            <a:r>
              <a:rPr lang="en-US" altLang="zh-TW" dirty="0" err="1">
                <a:solidFill>
                  <a:srgbClr val="000000"/>
                </a:solidFill>
                <a:latin typeface="Consolas" panose="020B0609020204030204" pitchFamily="49" charset="0"/>
              </a:rPr>
              <a:t>mysqli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 = </a:t>
            </a:r>
            <a:r>
              <a:rPr lang="en-US" altLang="zh-TW" dirty="0">
                <a:solidFill>
                  <a:srgbClr val="0000CD"/>
                </a:solidFill>
                <a:latin typeface="Consolas" panose="020B0609020204030204" pitchFamily="49" charset="0"/>
              </a:rPr>
              <a:t>new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altLang="zh-TW" dirty="0" err="1">
                <a:solidFill>
                  <a:srgbClr val="000000"/>
                </a:solidFill>
                <a:latin typeface="Consolas" panose="020B0609020204030204" pitchFamily="49" charset="0"/>
              </a:rPr>
              <a:t>mysqli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zh-TW" dirty="0">
                <a:solidFill>
                  <a:srgbClr val="A52A2A"/>
                </a:solidFill>
                <a:latin typeface="Consolas" panose="020B0609020204030204" pitchFamily="49" charset="0"/>
              </a:rPr>
              <a:t>"localhost"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altLang="zh-TW" dirty="0">
                <a:solidFill>
                  <a:srgbClr val="A52A2A"/>
                </a:solidFill>
                <a:latin typeface="Consolas" panose="020B0609020204030204" pitchFamily="49" charset="0"/>
              </a:rPr>
              <a:t>"my_user"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altLang="zh-TW" dirty="0">
                <a:solidFill>
                  <a:srgbClr val="A52A2A"/>
                </a:solidFill>
                <a:latin typeface="Consolas" panose="020B0609020204030204" pitchFamily="49" charset="0"/>
              </a:rPr>
              <a:t>"my_password"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altLang="zh-TW" dirty="0">
                <a:solidFill>
                  <a:srgbClr val="A52A2A"/>
                </a:solidFill>
                <a:latin typeface="Consolas" panose="020B0609020204030204" pitchFamily="49" charset="0"/>
              </a:rPr>
              <a:t>"</a:t>
            </a:r>
            <a:r>
              <a:rPr lang="en-US" altLang="zh-TW" dirty="0" err="1">
                <a:solidFill>
                  <a:srgbClr val="A52A2A"/>
                </a:solidFill>
                <a:latin typeface="Consolas" panose="020B0609020204030204" pitchFamily="49" charset="0"/>
              </a:rPr>
              <a:t>my_db</a:t>
            </a:r>
            <a:r>
              <a:rPr lang="en-US" altLang="zh-TW" dirty="0">
                <a:solidFill>
                  <a:srgbClr val="A52A2A"/>
                </a:solidFill>
                <a:latin typeface="Consolas" panose="020B0609020204030204" pitchFamily="49" charset="0"/>
              </a:rPr>
              <a:t>"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br>
              <a:rPr lang="en-US" altLang="zh-TW" dirty="0"/>
            </a:br>
            <a:br>
              <a:rPr lang="en-US" altLang="zh-TW" dirty="0"/>
            </a:br>
            <a:r>
              <a:rPr lang="en-US" altLang="zh-TW" dirty="0">
                <a:solidFill>
                  <a:srgbClr val="008000"/>
                </a:solidFill>
                <a:latin typeface="Consolas" panose="020B0609020204030204" pitchFamily="49" charset="0"/>
              </a:rPr>
              <a:t>// Check connection</a:t>
            </a:r>
            <a:br>
              <a:rPr lang="en-US" altLang="zh-TW" dirty="0">
                <a:solidFill>
                  <a:srgbClr val="008000"/>
                </a:solidFill>
                <a:latin typeface="Consolas" panose="020B0609020204030204" pitchFamily="49" charset="0"/>
              </a:rPr>
            </a:br>
            <a:r>
              <a:rPr lang="en-US" altLang="zh-TW" dirty="0">
                <a:solidFill>
                  <a:srgbClr val="0000CD"/>
                </a:solidFill>
                <a:latin typeface="Consolas" panose="020B0609020204030204" pitchFamily="49" charset="0"/>
              </a:rPr>
              <a:t>if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 ($</a:t>
            </a:r>
            <a:r>
              <a:rPr lang="en-US" altLang="zh-TW" dirty="0" err="1">
                <a:solidFill>
                  <a:srgbClr val="000000"/>
                </a:solidFill>
                <a:latin typeface="Consolas" panose="020B0609020204030204" pitchFamily="49" charset="0"/>
              </a:rPr>
              <a:t>mysqli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 -&gt; </a:t>
            </a:r>
            <a:r>
              <a:rPr lang="en-US" altLang="zh-TW" dirty="0" err="1">
                <a:solidFill>
                  <a:srgbClr val="000000"/>
                </a:solidFill>
                <a:latin typeface="Consolas" panose="020B0609020204030204" pitchFamily="49" charset="0"/>
              </a:rPr>
              <a:t>connect_errno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br>
              <a:rPr lang="en-US" altLang="zh-TW" dirty="0"/>
            </a:b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altLang="zh-TW" dirty="0">
                <a:solidFill>
                  <a:srgbClr val="0000CD"/>
                </a:solidFill>
                <a:latin typeface="Consolas" panose="020B0609020204030204" pitchFamily="49" charset="0"/>
              </a:rPr>
              <a:t>echo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altLang="zh-TW" dirty="0">
                <a:solidFill>
                  <a:srgbClr val="A52A2A"/>
                </a:solidFill>
                <a:latin typeface="Consolas" panose="020B0609020204030204" pitchFamily="49" charset="0"/>
              </a:rPr>
              <a:t>"Failed to connect to MySQL: "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 . $</a:t>
            </a:r>
            <a:r>
              <a:rPr lang="en-US" altLang="zh-TW" dirty="0" err="1">
                <a:solidFill>
                  <a:srgbClr val="000000"/>
                </a:solidFill>
                <a:latin typeface="Consolas" panose="020B0609020204030204" pitchFamily="49" charset="0"/>
              </a:rPr>
              <a:t>mysqli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 -&gt; </a:t>
            </a:r>
            <a:r>
              <a:rPr lang="en-US" altLang="zh-TW" dirty="0" err="1">
                <a:solidFill>
                  <a:srgbClr val="000000"/>
                </a:solidFill>
                <a:latin typeface="Consolas" panose="020B0609020204030204" pitchFamily="49" charset="0"/>
              </a:rPr>
              <a:t>connect_error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altLang="zh-TW" dirty="0"/>
            </a:b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altLang="zh-TW" dirty="0">
                <a:solidFill>
                  <a:srgbClr val="0000CD"/>
                </a:solidFill>
                <a:latin typeface="Consolas" panose="020B0609020204030204" pitchFamily="49" charset="0"/>
              </a:rPr>
              <a:t>exit</a:t>
            </a: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br>
              <a:rPr lang="en-US" altLang="zh-TW" dirty="0"/>
            </a:br>
            <a:r>
              <a:rPr lang="en-US" altLang="zh-TW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altLang="zh-TW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altLang="zh-TW" dirty="0"/>
              <a:t>$result = $</a:t>
            </a:r>
            <a:r>
              <a:rPr lang="en-US" altLang="zh-TW" dirty="0" err="1"/>
              <a:t>mysqli</a:t>
            </a:r>
            <a:r>
              <a:rPr lang="en-US" altLang="zh-TW" dirty="0"/>
              <a:t> -&gt; query('select * from `students`');</a:t>
            </a:r>
          </a:p>
          <a:p>
            <a:r>
              <a:rPr lang="en-US" altLang="zh-TW" dirty="0"/>
              <a:t>$row = $result -&gt; </a:t>
            </a:r>
            <a:r>
              <a:rPr lang="en-US" altLang="zh-TW" dirty="0" err="1"/>
              <a:t>fetch_assoc</a:t>
            </a:r>
            <a:r>
              <a:rPr lang="en-US" altLang="zh-TW" dirty="0"/>
              <a:t>();</a:t>
            </a:r>
          </a:p>
          <a:p>
            <a:r>
              <a:rPr lang="en-US" altLang="zh-TW" dirty="0"/>
              <a:t>…</a:t>
            </a:r>
          </a:p>
          <a:p>
            <a:r>
              <a:rPr lang="en-US" altLang="zh-TW" dirty="0"/>
              <a:t>$result -&gt; </a:t>
            </a:r>
            <a:r>
              <a:rPr lang="en-US" altLang="zh-TW" dirty="0" err="1"/>
              <a:t>free_result</a:t>
            </a:r>
            <a:r>
              <a:rPr lang="en-US" altLang="zh-TW" dirty="0"/>
              <a:t>();</a:t>
            </a:r>
            <a:r>
              <a:rPr lang="zh-TW" altLang="en-US" dirty="0"/>
              <a:t> </a:t>
            </a:r>
            <a:r>
              <a:rPr lang="en-US" altLang="zh-TW" dirty="0"/>
              <a:t>  //   $result -&gt; free ();    or     $result -&gt; close(); </a:t>
            </a:r>
          </a:p>
          <a:p>
            <a:r>
              <a:rPr lang="en-US" altLang="zh-TW" dirty="0"/>
              <a:t>$</a:t>
            </a:r>
            <a:r>
              <a:rPr lang="en-US" altLang="zh-TW" dirty="0" err="1"/>
              <a:t>mysqli</a:t>
            </a:r>
            <a:r>
              <a:rPr lang="en-US" altLang="zh-TW" dirty="0"/>
              <a:t> -&gt; close();</a:t>
            </a:r>
            <a:br>
              <a:rPr lang="en-US" altLang="zh-TW" dirty="0"/>
            </a:br>
            <a:r>
              <a:rPr lang="en-US" altLang="zh-TW" dirty="0">
                <a:solidFill>
                  <a:srgbClr val="FF0000"/>
                </a:solidFill>
                <a:latin typeface="Consolas" panose="020B0609020204030204" pitchFamily="49" charset="0"/>
              </a:rPr>
              <a:t>?&gt;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25818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分析表身</a:t>
            </a:r>
            <a:r>
              <a:rPr lang="en-US" altLang="zh-TW" sz="320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</a:t>
            </a:r>
            <a:r>
              <a:rPr lang="zh-TW" altLang="en-US" sz="320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以「整數及欄位名稱」為索引</a:t>
            </a:r>
          </a:p>
        </p:txBody>
      </p:sp>
      <p:sp>
        <p:nvSpPr>
          <p:cNvPr id="4" name="矩形 3"/>
          <p:cNvSpPr/>
          <p:nvPr/>
        </p:nvSpPr>
        <p:spPr>
          <a:xfrm>
            <a:off x="971600" y="1340768"/>
            <a:ext cx="7848872" cy="47089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</a:rPr>
              <a:t>&lt;?</a:t>
            </a:r>
            <a:r>
              <a:rPr lang="en-US" altLang="zh-TW" sz="2400" dirty="0" err="1">
                <a:latin typeface="+mn-ea"/>
              </a:rPr>
              <a:t>php</a:t>
            </a:r>
            <a:r>
              <a:rPr lang="en-US" altLang="zh-TW" sz="2400" dirty="0">
                <a:latin typeface="+mn-ea"/>
              </a:rPr>
              <a:t> 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</a:rPr>
              <a:t>include "</a:t>
            </a:r>
            <a:r>
              <a:rPr lang="en-US" altLang="zh-TW" sz="2400" dirty="0" err="1">
                <a:latin typeface="+mn-ea"/>
              </a:rPr>
              <a:t>connMysql.php</a:t>
            </a:r>
            <a:r>
              <a:rPr lang="en-US" altLang="zh-TW" sz="2400" dirty="0">
                <a:latin typeface="+mn-ea"/>
              </a:rPr>
              <a:t>";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</a:rPr>
              <a:t>$</a:t>
            </a:r>
            <a:r>
              <a:rPr lang="en-US" altLang="zh-TW" sz="2400" dirty="0" err="1">
                <a:latin typeface="+mn-ea"/>
              </a:rPr>
              <a:t>sql_query</a:t>
            </a:r>
            <a:r>
              <a:rPr lang="en-US" altLang="zh-TW" sz="2400" dirty="0">
                <a:latin typeface="+mn-ea"/>
              </a:rPr>
              <a:t> = "SELECT * FROM `students`";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</a:rPr>
              <a:t>$result = $</a:t>
            </a:r>
            <a:r>
              <a:rPr lang="en-US" altLang="zh-TW" sz="2400" dirty="0" err="1">
                <a:latin typeface="+mn-ea"/>
              </a:rPr>
              <a:t>mysqli</a:t>
            </a:r>
            <a:r>
              <a:rPr lang="en-US" altLang="zh-TW" sz="2400" dirty="0">
                <a:latin typeface="+mn-ea"/>
              </a:rPr>
              <a:t>-&gt;query($</a:t>
            </a:r>
            <a:r>
              <a:rPr lang="en-US" altLang="zh-TW" sz="2400" dirty="0" err="1">
                <a:latin typeface="+mn-ea"/>
              </a:rPr>
              <a:t>sql_query</a:t>
            </a:r>
            <a:r>
              <a:rPr lang="en-US" altLang="zh-TW" sz="2400" dirty="0">
                <a:latin typeface="+mn-ea"/>
              </a:rPr>
              <a:t>);	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</a:rPr>
              <a:t>while($row</a:t>
            </a:r>
            <a:r>
              <a:rPr lang="en-US" altLang="zh-TW" sz="2400" dirty="0">
                <a:solidFill>
                  <a:schemeClr val="tx1"/>
                </a:solidFill>
                <a:latin typeface="+mn-ea"/>
              </a:rPr>
              <a:t>=</a:t>
            </a:r>
            <a:r>
              <a:rPr lang="en-US" altLang="zh-TW" sz="2400" b="1" dirty="0">
                <a:solidFill>
                  <a:srgbClr val="FF0000"/>
                </a:solidFill>
                <a:latin typeface="+mn-ea"/>
              </a:rPr>
              <a:t>$result-&gt;</a:t>
            </a:r>
            <a:r>
              <a:rPr lang="en-US" altLang="zh-TW" sz="2400" b="1" dirty="0" err="1">
                <a:solidFill>
                  <a:srgbClr val="FF0000"/>
                </a:solidFill>
                <a:latin typeface="+mn-ea"/>
              </a:rPr>
              <a:t>fetch_array</a:t>
            </a:r>
            <a:r>
              <a:rPr lang="en-US" altLang="zh-TW" sz="2400" dirty="0">
                <a:latin typeface="+mn-ea"/>
              </a:rPr>
              <a:t>()) {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</a:rPr>
              <a:t>    foreach($row as $item =&gt; $value)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</a:rPr>
              <a:t>         echo $item = $value  &lt;</a:t>
            </a:r>
            <a:r>
              <a:rPr lang="en-US" altLang="zh-TW" sz="2400" dirty="0" err="1">
                <a:latin typeface="+mn-ea"/>
              </a:rPr>
              <a:t>br</a:t>
            </a:r>
            <a:r>
              <a:rPr lang="en-US" altLang="zh-TW" sz="2400" dirty="0">
                <a:latin typeface="+mn-ea"/>
              </a:rPr>
              <a:t> /&gt;";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</a:rPr>
              <a:t>    echo "&lt;hr /&gt;";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</a:rPr>
              <a:t>}</a:t>
            </a:r>
          </a:p>
          <a:p>
            <a:pPr eaLnBrk="1" hangingPunct="1">
              <a:lnSpc>
                <a:spcPts val="3600"/>
              </a:lnSpc>
              <a:defRPr/>
            </a:pPr>
            <a:r>
              <a:rPr lang="en-US" altLang="zh-TW" sz="2400" dirty="0">
                <a:latin typeface="+mn-ea"/>
              </a:rPr>
              <a:t>?&gt;</a:t>
            </a:r>
            <a:endParaRPr lang="zh-TW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480363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900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移動記錄指標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>
          <a:xfrm>
            <a:off x="857250" y="1428750"/>
            <a:ext cx="7858125" cy="5076825"/>
          </a:xfrm>
        </p:spPr>
        <p:txBody>
          <a:bodyPr/>
          <a:lstStyle/>
          <a:p>
            <a:pPr marL="8255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無論使用 </a:t>
            </a:r>
            <a:r>
              <a:rPr lang="en-US" altLang="zh-TW" sz="24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fetch_row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()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fetch_assoc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()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或 </a:t>
            </a:r>
            <a:r>
              <a:rPr lang="en-US" altLang="zh-TW" sz="24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fetch_array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()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，每執行一次資料識別碼中的記錄指標只會向下移動一筆。如果我們想在執行查詢後可以直接前往指定的記錄所在，可以使用 </a:t>
            </a:r>
            <a:r>
              <a:rPr lang="en-US" altLang="zh-TW" sz="24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data_seek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()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函式，其語法格式如下：</a:t>
            </a:r>
          </a:p>
          <a:p>
            <a:pPr eaLnBrk="1" hangingPunct="1"/>
            <a:endParaRPr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57922" y="4077072"/>
            <a:ext cx="645678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zh-TW" sz="2400" dirty="0">
                <a:latin typeface="+mn-ea"/>
              </a:rPr>
              <a:t>$</a:t>
            </a:r>
            <a:r>
              <a:rPr kumimoji="0" lang="en-US" altLang="zh-TW" sz="2400" dirty="0" err="1">
                <a:latin typeface="+mn-ea"/>
              </a:rPr>
              <a:t>mysqli</a:t>
            </a:r>
            <a:r>
              <a:rPr kumimoji="0" lang="en-US" altLang="zh-TW" sz="2400" dirty="0">
                <a:latin typeface="+mn-ea"/>
              </a:rPr>
              <a:t>-&gt;</a:t>
            </a:r>
            <a:r>
              <a:rPr kumimoji="0" lang="en-US" altLang="zh-TW" sz="2400" dirty="0" err="1">
                <a:latin typeface="+mn-ea"/>
              </a:rPr>
              <a:t>data_seek</a:t>
            </a:r>
            <a:r>
              <a:rPr kumimoji="0" lang="en-US" altLang="zh-TW" sz="2400" dirty="0">
                <a:latin typeface="+mn-ea"/>
              </a:rPr>
              <a:t>(</a:t>
            </a:r>
            <a:r>
              <a:rPr kumimoji="0" lang="zh-TW" altLang="en-US" sz="2400" dirty="0">
                <a:latin typeface="+mn-ea"/>
              </a:rPr>
              <a:t>記錄指標位置</a:t>
            </a:r>
            <a:r>
              <a:rPr kumimoji="0" lang="en-US" altLang="zh-TW" sz="2400" dirty="0">
                <a:latin typeface="+mn-ea"/>
              </a:rPr>
              <a:t>)</a:t>
            </a:r>
            <a:endParaRPr kumimoji="0" lang="zh-TW" altLang="en-US" sz="2400" dirty="0">
              <a:latin typeface="+mn-ea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CF96A594-DFBA-4EE8-8EF8-F2C993FC1920}"/>
              </a:ext>
            </a:extLst>
          </p:cNvPr>
          <p:cNvSpPr txBox="1"/>
          <p:nvPr/>
        </p:nvSpPr>
        <p:spPr>
          <a:xfrm>
            <a:off x="1833984" y="4941168"/>
            <a:ext cx="5904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/>
              <a:t>例如</a:t>
            </a:r>
            <a:r>
              <a:rPr lang="en-US" altLang="zh-TW" sz="2800" dirty="0"/>
              <a:t>:</a:t>
            </a:r>
          </a:p>
          <a:p>
            <a:r>
              <a:rPr lang="en-US" altLang="zh-TW" sz="2800" dirty="0"/>
              <a:t>	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en-US" altLang="zh-TW" sz="2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data_seek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(0);</a:t>
            </a: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06158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分析表頭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4294967295"/>
          </p:nvPr>
        </p:nvSpPr>
        <p:spPr>
          <a:xfrm>
            <a:off x="827088" y="1412875"/>
            <a:ext cx="7499350" cy="4800600"/>
          </a:xfrm>
        </p:spPr>
        <p:txBody>
          <a:bodyPr/>
          <a:lstStyle/>
          <a:p>
            <a:pPr eaLnBrk="1" hangingPunct="1"/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由資料庫回傳的資料分成兩個部分，</a:t>
            </a:r>
            <a:endParaRPr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 eaLnBrk="1" hangingPunct="1"/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「表頭」，也就是所傳回資料的欄位名稱，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 eaLnBrk="1" hangingPunct="1"/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「表身」，也就是分析傳回的資料內容。</a:t>
            </a:r>
          </a:p>
          <a:p>
            <a:pPr eaLnBrk="1" hangingPunct="1"/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PHP 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中可利用</a:t>
            </a:r>
            <a:r>
              <a:rPr lang="en-US" altLang="zh-TW" sz="28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fetch_field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()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指令，從表頭逐一取得欄位，其指令格式如下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</a:t>
            </a:r>
          </a:p>
          <a:p>
            <a:pPr eaLnBrk="1" hangingPunct="1"/>
            <a:endParaRPr lang="zh-TW" altLang="en-US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endParaRPr lang="zh-TW" altLang="en-US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而因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SQL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查詢子句的不同，所傳回的表頭欄位數也不同，因此通常以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while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指令進行分析</a:t>
            </a:r>
          </a:p>
          <a:p>
            <a:pPr eaLnBrk="1" hangingPunct="1"/>
            <a:endParaRPr lang="zh-TW" altLang="en-US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23728" y="3933056"/>
            <a:ext cx="4938713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kumimoji="0" lang="en-US" altLang="zh-TW" sz="2400" dirty="0">
                <a:latin typeface="+mn-ea"/>
              </a:rPr>
              <a:t>$</a:t>
            </a:r>
            <a:r>
              <a:rPr kumimoji="0" lang="en-US" altLang="zh-TW" sz="2400" dirty="0" err="1">
                <a:latin typeface="+mn-ea"/>
              </a:rPr>
              <a:t>mysqli</a:t>
            </a:r>
            <a:r>
              <a:rPr kumimoji="0" lang="en-US" altLang="zh-TW" sz="2400" dirty="0">
                <a:latin typeface="+mn-ea"/>
              </a:rPr>
              <a:t>-&gt;</a:t>
            </a:r>
            <a:r>
              <a:rPr kumimoji="0" lang="en-US" altLang="zh-TW" sz="2400" dirty="0" err="1">
                <a:latin typeface="+mn-ea"/>
              </a:rPr>
              <a:t>fetch_field</a:t>
            </a:r>
            <a:r>
              <a:rPr kumimoji="0" lang="en-US" altLang="zh-TW" sz="2400" dirty="0">
                <a:latin typeface="+mn-ea"/>
              </a:rPr>
              <a:t>()</a:t>
            </a:r>
            <a:endParaRPr kumimoji="0" lang="zh-TW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354116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259632" y="1052513"/>
            <a:ext cx="6696744" cy="396005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400"/>
              </a:spcBef>
              <a:defRPr/>
            </a:pPr>
            <a:r>
              <a:rPr lang="en-US" altLang="zh-TW" sz="2000" dirty="0">
                <a:latin typeface="+mn-ea"/>
              </a:rPr>
              <a:t>&lt;?</a:t>
            </a:r>
            <a:r>
              <a:rPr lang="en-US" altLang="zh-TW" sz="2000" dirty="0" err="1">
                <a:latin typeface="+mn-ea"/>
              </a:rPr>
              <a:t>php</a:t>
            </a:r>
            <a:r>
              <a:rPr lang="en-US" altLang="zh-TW" sz="2000" dirty="0">
                <a:latin typeface="+mn-ea"/>
              </a:rPr>
              <a:t> 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sz="2000" dirty="0">
                <a:latin typeface="+mn-ea"/>
              </a:rPr>
              <a:t>include("connMysql.php");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sz="2000" dirty="0">
                <a:latin typeface="+mn-ea"/>
              </a:rPr>
              <a:t>$</a:t>
            </a:r>
            <a:r>
              <a:rPr lang="en-US" altLang="zh-TW" sz="2000" dirty="0" err="1">
                <a:latin typeface="+mn-ea"/>
              </a:rPr>
              <a:t>sql_query</a:t>
            </a:r>
            <a:r>
              <a:rPr lang="en-US" altLang="zh-TW" sz="2000" dirty="0">
                <a:latin typeface="+mn-ea"/>
              </a:rPr>
              <a:t> = "SELECT * FROM `students`";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sz="2000" dirty="0">
                <a:latin typeface="+mn-ea"/>
              </a:rPr>
              <a:t>$result = $</a:t>
            </a:r>
            <a:r>
              <a:rPr lang="en-US" altLang="zh-TW" sz="2000" dirty="0" err="1">
                <a:latin typeface="+mn-ea"/>
              </a:rPr>
              <a:t>mysqli</a:t>
            </a:r>
            <a:r>
              <a:rPr lang="en-US" altLang="zh-TW" sz="2000" dirty="0">
                <a:latin typeface="+mn-ea"/>
              </a:rPr>
              <a:t>-&gt;query($</a:t>
            </a:r>
            <a:r>
              <a:rPr lang="en-US" altLang="zh-TW" sz="2000" dirty="0" err="1">
                <a:latin typeface="+mn-ea"/>
              </a:rPr>
              <a:t>sql_query</a:t>
            </a:r>
            <a:r>
              <a:rPr lang="en-US" altLang="zh-TW" sz="2000" dirty="0">
                <a:latin typeface="+mn-ea"/>
              </a:rPr>
              <a:t>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sz="2000" dirty="0">
                <a:latin typeface="+mn-ea"/>
              </a:rPr>
              <a:t>…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sz="2000" dirty="0">
                <a:latin typeface="+mn-ea"/>
              </a:rPr>
              <a:t>echo "&lt;table&gt;&lt;</a:t>
            </a:r>
            <a:r>
              <a:rPr lang="en-US" altLang="zh-TW" sz="2000" dirty="0" err="1">
                <a:latin typeface="+mn-ea"/>
              </a:rPr>
              <a:t>tr</a:t>
            </a:r>
            <a:r>
              <a:rPr lang="en-US" altLang="zh-TW" sz="2000" dirty="0">
                <a:latin typeface="+mn-ea"/>
              </a:rPr>
              <a:t>&gt;";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sz="2000" dirty="0">
                <a:latin typeface="+mn-ea"/>
              </a:rPr>
              <a:t>while ($field = $result-&gt;</a:t>
            </a:r>
            <a:r>
              <a:rPr lang="en-US" altLang="zh-TW" sz="2000" dirty="0" err="1">
                <a:latin typeface="+mn-ea"/>
              </a:rPr>
              <a:t>fetch_field</a:t>
            </a:r>
            <a:r>
              <a:rPr lang="en-US" altLang="zh-TW" sz="2000" dirty="0">
                <a:latin typeface="+mn-ea"/>
              </a:rPr>
              <a:t>())  {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sz="2000" dirty="0">
                <a:latin typeface="+mn-ea"/>
              </a:rPr>
              <a:t>     echo "&lt;</a:t>
            </a:r>
            <a:r>
              <a:rPr lang="en-US" altLang="zh-TW" sz="2000" dirty="0" err="1">
                <a:latin typeface="+mn-ea"/>
              </a:rPr>
              <a:t>th</a:t>
            </a:r>
            <a:r>
              <a:rPr lang="en-US" altLang="zh-TW" sz="2000" dirty="0">
                <a:latin typeface="+mn-ea"/>
              </a:rPr>
              <a:t>&gt;{$field-&gt;name}&lt;/</a:t>
            </a:r>
            <a:r>
              <a:rPr lang="en-US" altLang="zh-TW" sz="2000" dirty="0" err="1">
                <a:latin typeface="+mn-ea"/>
              </a:rPr>
              <a:t>th</a:t>
            </a:r>
            <a:r>
              <a:rPr lang="en-US" altLang="zh-TW" sz="2000" dirty="0">
                <a:latin typeface="+mn-ea"/>
              </a:rPr>
              <a:t>&gt;";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sz="2000" dirty="0">
                <a:latin typeface="+mn-ea"/>
              </a:rPr>
              <a:t>}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sz="2000" dirty="0">
                <a:latin typeface="+mn-ea"/>
              </a:rPr>
              <a:t>echo "&lt;/</a:t>
            </a:r>
            <a:r>
              <a:rPr lang="en-US" altLang="zh-TW" sz="2000" dirty="0" err="1">
                <a:latin typeface="+mn-ea"/>
              </a:rPr>
              <a:t>tr</a:t>
            </a:r>
            <a:r>
              <a:rPr lang="en-US" altLang="zh-TW" sz="2000" dirty="0">
                <a:latin typeface="+mn-ea"/>
              </a:rPr>
              <a:t>&gt;&lt;/table&gt;";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sz="2000" dirty="0">
                <a:latin typeface="+mn-ea"/>
              </a:rPr>
              <a:t>?&gt;</a:t>
            </a:r>
            <a:endParaRPr lang="zh-TW" altLang="en-US" sz="2000" dirty="0">
              <a:latin typeface="+mn-ea"/>
            </a:endParaRPr>
          </a:p>
        </p:txBody>
      </p:sp>
      <p:sp>
        <p:nvSpPr>
          <p:cNvPr id="2458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435100" y="-90488"/>
            <a:ext cx="7499350" cy="11430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分析表頭範例</a:t>
            </a:r>
            <a:r>
              <a:rPr lang="en-US" altLang="zh-TW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補充</a:t>
            </a:r>
            <a:r>
              <a:rPr lang="en-US" altLang="zh-TW"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</p:txBody>
      </p:sp>
      <p:cxnSp>
        <p:nvCxnSpPr>
          <p:cNvPr id="7" name="直線接點 6"/>
          <p:cNvCxnSpPr>
            <a:cxnSpLocks/>
          </p:cNvCxnSpPr>
          <p:nvPr/>
        </p:nvCxnSpPr>
        <p:spPr>
          <a:xfrm>
            <a:off x="2123728" y="3573016"/>
            <a:ext cx="338437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548" y="5373216"/>
            <a:ext cx="69151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6362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44463" y="188913"/>
            <a:ext cx="8820150" cy="738187"/>
          </a:xfrm>
          <a:solidFill>
            <a:schemeClr val="bg1"/>
          </a:solidFill>
          <a:ln>
            <a:solidFill>
              <a:srgbClr val="92D050"/>
            </a:solidFill>
          </a:ln>
        </p:spPr>
        <p:txBody>
          <a:bodyPr/>
          <a:lstStyle/>
          <a:p>
            <a:pPr>
              <a:defRPr/>
            </a:pPr>
            <a:r>
              <a:rPr lang="zh-TW" altLang="en-US" sz="3600" dirty="0"/>
              <a:t>取得所有欄位</a:t>
            </a:r>
            <a:r>
              <a:rPr lang="en-US" altLang="zh-TW" sz="3600" dirty="0"/>
              <a:t>:</a:t>
            </a:r>
            <a:r>
              <a:rPr lang="zh-TW" altLang="en-US" sz="3600" dirty="0"/>
              <a:t> </a:t>
            </a:r>
            <a:r>
              <a:rPr lang="en-US" altLang="zh-TW" sz="3600" dirty="0" err="1"/>
              <a:t>fetch_fields</a:t>
            </a:r>
            <a:r>
              <a:rPr lang="en-US" altLang="zh-TW" sz="3600" dirty="0"/>
              <a:t>( )</a:t>
            </a:r>
            <a:endParaRPr lang="zh-TW" altLang="en-US" sz="3200" dirty="0"/>
          </a:p>
        </p:txBody>
      </p:sp>
      <p:sp>
        <p:nvSpPr>
          <p:cNvPr id="5" name="矩形 4"/>
          <p:cNvSpPr/>
          <p:nvPr/>
        </p:nvSpPr>
        <p:spPr>
          <a:xfrm>
            <a:off x="1115616" y="1052736"/>
            <a:ext cx="6624736" cy="43088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&lt;?</a:t>
            </a:r>
            <a:r>
              <a:rPr lang="en-US" altLang="zh-TW" dirty="0" err="1">
                <a:latin typeface="+mn-ea"/>
              </a:rPr>
              <a:t>php</a:t>
            </a:r>
            <a:r>
              <a:rPr lang="en-US" altLang="zh-TW" dirty="0">
                <a:latin typeface="+mn-ea"/>
              </a:rPr>
              <a:t> 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include("connMysql.php");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sql_query</a:t>
            </a:r>
            <a:r>
              <a:rPr lang="en-US" altLang="zh-TW" dirty="0">
                <a:latin typeface="+mn-ea"/>
              </a:rPr>
              <a:t> = "SELECT * FROM `students`";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$result = </a:t>
            </a:r>
            <a:r>
              <a:rPr lang="en-US" altLang="zh-TW" dirty="0" err="1">
                <a:latin typeface="+mn-ea"/>
              </a:rPr>
              <a:t>mysqli_query</a:t>
            </a:r>
            <a:r>
              <a:rPr lang="en-US" altLang="zh-TW" dirty="0">
                <a:latin typeface="+mn-ea"/>
              </a:rPr>
              <a:t>($</a:t>
            </a:r>
            <a:r>
              <a:rPr lang="en-US" altLang="zh-TW" dirty="0" err="1">
                <a:latin typeface="+mn-ea"/>
              </a:rPr>
              <a:t>db_link</a:t>
            </a:r>
            <a:r>
              <a:rPr lang="en-US" altLang="zh-TW" dirty="0">
                <a:latin typeface="+mn-ea"/>
              </a:rPr>
              <a:t>, $</a:t>
            </a:r>
            <a:r>
              <a:rPr lang="en-US" altLang="zh-TW" dirty="0" err="1">
                <a:latin typeface="+mn-ea"/>
              </a:rPr>
              <a:t>sql_query</a:t>
            </a:r>
            <a:r>
              <a:rPr lang="en-US" altLang="zh-TW" dirty="0">
                <a:latin typeface="+mn-ea"/>
              </a:rPr>
              <a:t>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…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echo "&lt;table&gt;&lt;</a:t>
            </a:r>
            <a:r>
              <a:rPr lang="en-US" altLang="zh-TW" dirty="0" err="1">
                <a:latin typeface="+mn-ea"/>
              </a:rPr>
              <a:t>tr</a:t>
            </a:r>
            <a:r>
              <a:rPr lang="en-US" altLang="zh-TW" dirty="0">
                <a:latin typeface="+mn-ea"/>
              </a:rPr>
              <a:t>&gt;";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fieldInfo</a:t>
            </a:r>
            <a:r>
              <a:rPr lang="en-US" altLang="zh-TW" dirty="0">
                <a:latin typeface="+mn-ea"/>
              </a:rPr>
              <a:t> = </a:t>
            </a:r>
            <a:r>
              <a:rPr lang="en-US" altLang="zh-TW" b="1" dirty="0">
                <a:latin typeface="+mn-ea"/>
              </a:rPr>
              <a:t>$result-&gt;</a:t>
            </a:r>
            <a:r>
              <a:rPr lang="en-US" altLang="zh-TW" b="1" dirty="0" err="1">
                <a:latin typeface="+mn-ea"/>
              </a:rPr>
              <a:t>fetch_fields</a:t>
            </a:r>
            <a:r>
              <a:rPr lang="en-US" altLang="zh-TW" b="1" dirty="0">
                <a:latin typeface="+mn-ea"/>
              </a:rPr>
              <a:t>()</a:t>
            </a:r>
            <a:r>
              <a:rPr lang="en-US" altLang="zh-TW" dirty="0">
                <a:latin typeface="+mn-ea"/>
              </a:rPr>
              <a:t>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 err="1">
                <a:latin typeface="+mn-ea"/>
              </a:rPr>
              <a:t>foreach</a:t>
            </a:r>
            <a:r>
              <a:rPr lang="en-US" altLang="zh-TW" dirty="0">
                <a:latin typeface="+mn-ea"/>
              </a:rPr>
              <a:t> ($</a:t>
            </a:r>
            <a:r>
              <a:rPr lang="en-US" altLang="zh-TW" dirty="0" err="1">
                <a:latin typeface="+mn-ea"/>
              </a:rPr>
              <a:t>fieldInfo</a:t>
            </a:r>
            <a:r>
              <a:rPr lang="en-US" altLang="zh-TW" dirty="0">
                <a:latin typeface="+mn-ea"/>
              </a:rPr>
              <a:t> as $fi) {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     $</a:t>
            </a:r>
            <a:r>
              <a:rPr lang="en-US" altLang="zh-TW" dirty="0" err="1">
                <a:latin typeface="+mn-ea"/>
              </a:rPr>
              <a:t>fName</a:t>
            </a:r>
            <a:r>
              <a:rPr lang="en-US" altLang="zh-TW" dirty="0">
                <a:latin typeface="+mn-ea"/>
              </a:rPr>
              <a:t>= $fi-&gt;name;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     echo "&lt;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&gt;$</a:t>
            </a:r>
            <a:r>
              <a:rPr lang="en-US" altLang="zh-TW" dirty="0" err="1">
                <a:latin typeface="+mn-ea"/>
              </a:rPr>
              <a:t>fName</a:t>
            </a:r>
            <a:r>
              <a:rPr lang="en-US" altLang="zh-TW" dirty="0">
                <a:latin typeface="+mn-ea"/>
              </a:rPr>
              <a:t>&lt;/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&gt;";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} 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echo "&lt;/</a:t>
            </a:r>
            <a:r>
              <a:rPr lang="en-US" altLang="zh-TW" dirty="0" err="1">
                <a:latin typeface="+mn-ea"/>
              </a:rPr>
              <a:t>tr</a:t>
            </a:r>
            <a:r>
              <a:rPr lang="en-US" altLang="zh-TW" dirty="0">
                <a:latin typeface="+mn-ea"/>
              </a:rPr>
              <a:t>&gt;&lt;/table&gt;";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?&gt;</a:t>
            </a:r>
            <a:endParaRPr lang="zh-TW" altLang="en-US" dirty="0">
              <a:latin typeface="+mn-ea"/>
            </a:endParaRPr>
          </a:p>
        </p:txBody>
      </p:sp>
      <p:pic>
        <p:nvPicPr>
          <p:cNvPr id="2560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589588"/>
            <a:ext cx="69151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266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1403350" y="188913"/>
            <a:ext cx="7497763" cy="1143000"/>
          </a:xfrm>
        </p:spPr>
        <p:txBody>
          <a:bodyPr/>
          <a:lstStyle/>
          <a:p>
            <a:pPr>
              <a:defRPr/>
            </a:pPr>
            <a:r>
              <a:rPr lang="zh-TW" altLang="en-US" b="1" dirty="0"/>
              <a:t>學生資料管理系統</a:t>
            </a:r>
            <a:endParaRPr lang="zh-TW" altLang="en-US" dirty="0"/>
          </a:p>
        </p:txBody>
      </p:sp>
      <p:sp>
        <p:nvSpPr>
          <p:cNvPr id="26628" name="矩形 1"/>
          <p:cNvSpPr>
            <a:spLocks noChangeArrowheads="1"/>
          </p:cNvSpPr>
          <p:nvPr/>
        </p:nvSpPr>
        <p:spPr bwMode="auto">
          <a:xfrm>
            <a:off x="1403648" y="1124744"/>
            <a:ext cx="7127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9pPr>
          </a:lstStyle>
          <a:p>
            <a:r>
              <a:rPr lang="en-US" altLang="zh-TW" dirty="0">
                <a:hlinkClick r:id="rId3"/>
              </a:rPr>
              <a:t>http://ycchen.im.ncnu.edu.tw/www2011/lab/iClassPre.zip</a:t>
            </a:r>
            <a:endParaRPr lang="en-US" altLang="zh-TW" dirty="0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56792"/>
            <a:ext cx="6836296" cy="500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9727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497763" cy="1143000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database: </a:t>
            </a:r>
            <a:r>
              <a:rPr lang="en-US" altLang="zh-TW" dirty="0" err="1"/>
              <a:t>studdb</a:t>
            </a:r>
            <a:r>
              <a:rPr lang="en-US" altLang="zh-TW" dirty="0"/>
              <a:t>, table: students</a:t>
            </a:r>
            <a:endParaRPr lang="zh-TW" altLang="en-US" dirty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09" y="1052736"/>
            <a:ext cx="9043405" cy="471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3060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350" y="188913"/>
            <a:ext cx="7497763" cy="1143000"/>
          </a:xfrm>
        </p:spPr>
        <p:txBody>
          <a:bodyPr/>
          <a:lstStyle/>
          <a:p>
            <a:pPr>
              <a:defRPr/>
            </a:pPr>
            <a:r>
              <a:rPr lang="zh-TW" altLang="en-US" dirty="0"/>
              <a:t>引入檔</a:t>
            </a:r>
            <a:r>
              <a:rPr lang="en-US" altLang="zh-TW" dirty="0"/>
              <a:t>:</a:t>
            </a:r>
            <a:r>
              <a:rPr lang="zh-TW" altLang="en-US" dirty="0"/>
              <a:t> </a:t>
            </a:r>
            <a:r>
              <a:rPr lang="en-US" altLang="zh-TW" dirty="0"/>
              <a:t>connMysql.php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2384" y="1331913"/>
            <a:ext cx="9121616" cy="463203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altLang="zh-TW" sz="2000" dirty="0">
                <a:latin typeface="+mn-ea"/>
              </a:rPr>
              <a:t>&lt;?</a:t>
            </a:r>
            <a:r>
              <a:rPr lang="en-US" altLang="zh-TW" sz="2000" dirty="0" err="1">
                <a:latin typeface="+mn-ea"/>
              </a:rPr>
              <a:t>php</a:t>
            </a:r>
            <a:r>
              <a:rPr lang="en-US" altLang="zh-TW" sz="2000" dirty="0">
                <a:latin typeface="+mn-ea"/>
              </a:rPr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zh-TW" sz="2000" dirty="0">
                <a:latin typeface="+mn-ea"/>
              </a:rPr>
              <a:t>//</a:t>
            </a:r>
            <a:r>
              <a:rPr lang="zh-TW" altLang="en-US" sz="2000" dirty="0">
                <a:latin typeface="+mn-ea"/>
              </a:rPr>
              <a:t>資料庫主機設定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zh-TW" sz="2000" dirty="0">
                <a:latin typeface="+mn-ea"/>
              </a:rPr>
              <a:t>$</a:t>
            </a:r>
            <a:r>
              <a:rPr lang="en-US" altLang="zh-TW" sz="2000" dirty="0" err="1">
                <a:latin typeface="+mn-ea"/>
              </a:rPr>
              <a:t>db_host</a:t>
            </a:r>
            <a:r>
              <a:rPr lang="en-US" altLang="zh-TW" sz="2000" dirty="0">
                <a:latin typeface="+mn-ea"/>
              </a:rPr>
              <a:t> = "127.0.0.1";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zh-TW" sz="2000" dirty="0">
                <a:latin typeface="+mn-ea"/>
              </a:rPr>
              <a:t>$</a:t>
            </a:r>
            <a:r>
              <a:rPr lang="en-US" altLang="zh-TW" sz="2000" dirty="0" err="1">
                <a:latin typeface="+mn-ea"/>
              </a:rPr>
              <a:t>db_username</a:t>
            </a:r>
            <a:r>
              <a:rPr lang="en-US" altLang="zh-TW" sz="2000" dirty="0">
                <a:latin typeface="+mn-ea"/>
              </a:rPr>
              <a:t> = "</a:t>
            </a:r>
            <a:r>
              <a:rPr lang="en-US" altLang="zh-TW" sz="2000" dirty="0" err="1">
                <a:latin typeface="+mn-ea"/>
              </a:rPr>
              <a:t>studDB</a:t>
            </a:r>
            <a:r>
              <a:rPr lang="en-US" altLang="zh-TW" sz="2000" dirty="0">
                <a:latin typeface="+mn-ea"/>
              </a:rPr>
              <a:t>";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zh-TW" sz="2000" dirty="0">
                <a:latin typeface="+mn-ea"/>
              </a:rPr>
              <a:t>$</a:t>
            </a:r>
            <a:r>
              <a:rPr lang="en-US" altLang="zh-TW" sz="2000" dirty="0" err="1">
                <a:latin typeface="+mn-ea"/>
              </a:rPr>
              <a:t>db_pwd</a:t>
            </a:r>
            <a:r>
              <a:rPr lang="en-US" altLang="zh-TW" sz="2000" dirty="0">
                <a:latin typeface="+mn-ea"/>
              </a:rPr>
              <a:t> = “pwd999";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zh-TW" sz="2000" dirty="0">
                <a:latin typeface="+mn-ea"/>
              </a:rPr>
              <a:t>$</a:t>
            </a:r>
            <a:r>
              <a:rPr lang="en-US" altLang="zh-TW" sz="2000" dirty="0" err="1">
                <a:latin typeface="+mn-ea"/>
              </a:rPr>
              <a:t>db_name</a:t>
            </a:r>
            <a:r>
              <a:rPr lang="en-US" altLang="zh-TW" sz="2000" dirty="0">
                <a:latin typeface="+mn-ea"/>
              </a:rPr>
              <a:t> = "</a:t>
            </a:r>
            <a:r>
              <a:rPr lang="en-US" altLang="zh-TW" sz="2000" dirty="0" err="1">
                <a:latin typeface="+mn-ea"/>
              </a:rPr>
              <a:t>studdb</a:t>
            </a:r>
            <a:r>
              <a:rPr lang="en-US" altLang="zh-TW" sz="2000" dirty="0">
                <a:latin typeface="+mn-ea"/>
              </a:rPr>
              <a:t>";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zh-TW" sz="2000" dirty="0">
                <a:latin typeface="+mn-ea"/>
              </a:rPr>
              <a:t>//</a:t>
            </a:r>
            <a:r>
              <a:rPr lang="zh-TW" altLang="en-US" sz="2000" dirty="0">
                <a:latin typeface="+mn-ea"/>
              </a:rPr>
              <a:t>連線伺服器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zh-TW" sz="2000" dirty="0">
                <a:latin typeface="+mn-ea"/>
              </a:rPr>
              <a:t>$</a:t>
            </a:r>
            <a:r>
              <a:rPr lang="en-US" altLang="zh-TW" sz="2000" dirty="0" err="1">
                <a:latin typeface="+mn-ea"/>
              </a:rPr>
              <a:t>mysqli</a:t>
            </a:r>
            <a:r>
              <a:rPr lang="en-US" altLang="zh-TW" sz="2000" dirty="0">
                <a:latin typeface="+mn-ea"/>
              </a:rPr>
              <a:t>= @new </a:t>
            </a:r>
            <a:r>
              <a:rPr lang="en-US" altLang="zh-TW" sz="2000" dirty="0" err="1">
                <a:latin typeface="+mn-ea"/>
              </a:rPr>
              <a:t>mysqli</a:t>
            </a:r>
            <a:r>
              <a:rPr lang="en-US" altLang="zh-TW" sz="2000" dirty="0">
                <a:latin typeface="+mn-ea"/>
              </a:rPr>
              <a:t>($</a:t>
            </a:r>
            <a:r>
              <a:rPr lang="en-US" altLang="zh-TW" sz="2000" dirty="0" err="1">
                <a:latin typeface="+mn-ea"/>
              </a:rPr>
              <a:t>db_host</a:t>
            </a:r>
            <a:r>
              <a:rPr lang="en-US" altLang="zh-TW" sz="2000" dirty="0">
                <a:latin typeface="+mn-ea"/>
              </a:rPr>
              <a:t>, $</a:t>
            </a:r>
            <a:r>
              <a:rPr lang="en-US" altLang="zh-TW" sz="2000" dirty="0" err="1">
                <a:latin typeface="+mn-ea"/>
              </a:rPr>
              <a:t>db_username</a:t>
            </a:r>
            <a:r>
              <a:rPr lang="en-US" altLang="zh-TW" sz="2000" dirty="0">
                <a:latin typeface="+mn-ea"/>
              </a:rPr>
              <a:t>, $</a:t>
            </a:r>
            <a:r>
              <a:rPr lang="en-US" altLang="zh-TW" sz="2000" dirty="0" err="1">
                <a:latin typeface="+mn-ea"/>
              </a:rPr>
              <a:t>db_pwd</a:t>
            </a:r>
            <a:r>
              <a:rPr lang="en-US" altLang="zh-TW" sz="2000" dirty="0">
                <a:latin typeface="+mn-ea"/>
              </a:rPr>
              <a:t>, $</a:t>
            </a:r>
            <a:r>
              <a:rPr lang="en-US" altLang="zh-TW" sz="2000" dirty="0" err="1">
                <a:latin typeface="+mn-ea"/>
              </a:rPr>
              <a:t>db_name</a:t>
            </a:r>
            <a:r>
              <a:rPr lang="en-US" altLang="zh-TW" sz="2000" dirty="0">
                <a:latin typeface="+mn-ea"/>
              </a:rPr>
              <a:t>);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zh-TW" sz="2000" dirty="0">
                <a:latin typeface="+mn-ea"/>
              </a:rPr>
              <a:t>if ($</a:t>
            </a:r>
            <a:r>
              <a:rPr lang="en-US" altLang="zh-TW" sz="2000" dirty="0" err="1">
                <a:latin typeface="+mn-ea"/>
              </a:rPr>
              <a:t>mysqli</a:t>
            </a:r>
            <a:r>
              <a:rPr lang="en-US" altLang="zh-TW" sz="2000" dirty="0">
                <a:latin typeface="+mn-ea"/>
              </a:rPr>
              <a:t>-&gt;</a:t>
            </a:r>
            <a:r>
              <a:rPr lang="en-US" altLang="zh-TW" sz="2000" dirty="0" err="1">
                <a:latin typeface="+mn-ea"/>
              </a:rPr>
              <a:t>connect_error</a:t>
            </a:r>
            <a:r>
              <a:rPr lang="en-US" altLang="zh-TW" sz="2000" dirty="0">
                <a:latin typeface="+mn-ea"/>
              </a:rPr>
              <a:t>) die("</a:t>
            </a:r>
            <a:r>
              <a:rPr lang="zh-TW" altLang="en-US" sz="2000" dirty="0">
                <a:latin typeface="+mn-ea"/>
              </a:rPr>
              <a:t>資料連結失敗！</a:t>
            </a:r>
            <a:r>
              <a:rPr lang="en-US" altLang="zh-TW" sz="2000" dirty="0">
                <a:latin typeface="+mn-ea"/>
              </a:rPr>
              <a:t>");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zh-TW" sz="2000" dirty="0">
                <a:latin typeface="+mn-ea"/>
              </a:rPr>
              <a:t>//</a:t>
            </a:r>
            <a:r>
              <a:rPr lang="zh-TW" altLang="en-US" sz="2000" dirty="0">
                <a:latin typeface="+mn-ea"/>
              </a:rPr>
              <a:t>設定字元集與連線校對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zh-TW" sz="2000" dirty="0">
                <a:latin typeface="+mn-ea"/>
              </a:rPr>
              <a:t>$</a:t>
            </a:r>
            <a:r>
              <a:rPr lang="en-US" altLang="zh-TW" sz="2000" dirty="0" err="1">
                <a:latin typeface="+mn-ea"/>
              </a:rPr>
              <a:t>mysqli</a:t>
            </a:r>
            <a:r>
              <a:rPr lang="en-US" altLang="zh-TW" sz="2000" dirty="0">
                <a:latin typeface="+mn-ea"/>
              </a:rPr>
              <a:t>-&gt;</a:t>
            </a:r>
            <a:r>
              <a:rPr lang="en-US" altLang="zh-TW" sz="2000" dirty="0" err="1">
                <a:latin typeface="+mn-ea"/>
              </a:rPr>
              <a:t>set_charset</a:t>
            </a:r>
            <a:r>
              <a:rPr lang="en-US" altLang="zh-TW" sz="2000" dirty="0">
                <a:latin typeface="+mn-ea"/>
              </a:rPr>
              <a:t>('utf8mb4');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zh-TW" sz="2000" dirty="0">
                <a:latin typeface="+mn-ea"/>
              </a:rPr>
              <a:t>?&gt;</a:t>
            </a:r>
            <a:endParaRPr lang="zh-TW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705643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350" y="188913"/>
            <a:ext cx="7497763" cy="1143000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data.php (1/3)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611560" y="1562399"/>
            <a:ext cx="7776864" cy="37332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zh-TW" sz="2400" dirty="0">
                <a:latin typeface="+mn-ea"/>
              </a:rPr>
              <a:t>&lt;?</a:t>
            </a:r>
            <a:r>
              <a:rPr lang="en-US" altLang="zh-TW" sz="2400" dirty="0" err="1">
                <a:latin typeface="+mn-ea"/>
              </a:rPr>
              <a:t>php</a:t>
            </a:r>
            <a:r>
              <a:rPr lang="en-US" altLang="zh-TW" sz="2400" dirty="0">
                <a:latin typeface="+mn-ea"/>
              </a:rPr>
              <a:t>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zh-TW" sz="2400" dirty="0">
                <a:latin typeface="+mn-ea"/>
              </a:rPr>
              <a:t>	include "</a:t>
            </a:r>
            <a:r>
              <a:rPr lang="en-US" altLang="zh-TW" sz="2400" dirty="0" err="1">
                <a:latin typeface="+mn-ea"/>
              </a:rPr>
              <a:t>connMysql.php</a:t>
            </a:r>
            <a:r>
              <a:rPr lang="en-US" altLang="zh-TW" sz="2400" dirty="0">
                <a:latin typeface="+mn-ea"/>
              </a:rPr>
              <a:t>";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zh-TW" sz="2400" dirty="0">
                <a:latin typeface="+mn-ea"/>
              </a:rPr>
              <a:t>	$</a:t>
            </a:r>
            <a:r>
              <a:rPr lang="en-US" altLang="zh-TW" sz="2400" dirty="0" err="1">
                <a:latin typeface="+mn-ea"/>
              </a:rPr>
              <a:t>sql_query</a:t>
            </a:r>
            <a:r>
              <a:rPr lang="en-US" altLang="zh-TW" sz="2400" dirty="0">
                <a:latin typeface="+mn-ea"/>
              </a:rPr>
              <a:t> = "SELECT * FROM `students`";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zh-TW" sz="2400" dirty="0">
                <a:latin typeface="+mn-ea"/>
              </a:rPr>
              <a:t>	$result = $</a:t>
            </a:r>
            <a:r>
              <a:rPr lang="en-US" altLang="zh-TW" sz="2400" dirty="0" err="1">
                <a:latin typeface="+mn-ea"/>
              </a:rPr>
              <a:t>mysqli</a:t>
            </a:r>
            <a:r>
              <a:rPr lang="en-US" altLang="zh-TW" sz="2400" dirty="0">
                <a:latin typeface="+mn-ea"/>
              </a:rPr>
              <a:t>-&gt;query($</a:t>
            </a:r>
            <a:r>
              <a:rPr lang="en-US" altLang="zh-TW" sz="2400" dirty="0" err="1">
                <a:latin typeface="+mn-ea"/>
              </a:rPr>
              <a:t>sql_query</a:t>
            </a:r>
            <a:r>
              <a:rPr lang="en-US" altLang="zh-TW" sz="2400" dirty="0">
                <a:latin typeface="+mn-ea"/>
              </a:rPr>
              <a:t>);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zh-TW" sz="2400" dirty="0">
                <a:latin typeface="+mn-ea"/>
              </a:rPr>
              <a:t>	$</a:t>
            </a:r>
            <a:r>
              <a:rPr lang="en-US" altLang="zh-TW" sz="2400" dirty="0" err="1">
                <a:latin typeface="+mn-ea"/>
              </a:rPr>
              <a:t>total_records</a:t>
            </a:r>
            <a:r>
              <a:rPr lang="en-US" altLang="zh-TW" sz="2400" dirty="0">
                <a:latin typeface="+mn-ea"/>
              </a:rPr>
              <a:t> = $result-&gt;</a:t>
            </a:r>
            <a:r>
              <a:rPr lang="en-US" altLang="zh-TW" sz="2400" dirty="0" err="1">
                <a:latin typeface="+mn-ea"/>
              </a:rPr>
              <a:t>num_rows</a:t>
            </a:r>
            <a:r>
              <a:rPr lang="en-US" altLang="zh-TW" sz="2400" dirty="0">
                <a:latin typeface="+mn-ea"/>
              </a:rPr>
              <a:t>;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zh-TW" sz="2400" dirty="0">
                <a:latin typeface="+mn-ea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7024051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350" y="188913"/>
            <a:ext cx="7497763" cy="1143000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data.php (2/3)</a:t>
            </a:r>
            <a:endParaRPr lang="zh-TW" altLang="en-US" dirty="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628775"/>
            <a:ext cx="6829425" cy="120015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043608" y="3356992"/>
            <a:ext cx="7776864" cy="25853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&lt;h1 align="center"&gt;</a:t>
            </a:r>
            <a:r>
              <a:rPr lang="zh-TW" altLang="en-US" dirty="0">
                <a:latin typeface="+mn-ea"/>
              </a:rPr>
              <a:t>學生資料管理系統</a:t>
            </a:r>
            <a:r>
              <a:rPr lang="en-US" altLang="zh-TW" dirty="0">
                <a:latin typeface="+mn-ea"/>
              </a:rPr>
              <a:t>&lt;/h1&gt;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&lt;p align="center"&gt;</a:t>
            </a:r>
            <a:r>
              <a:rPr lang="zh-TW" altLang="en-US" dirty="0">
                <a:latin typeface="+mn-ea"/>
              </a:rPr>
              <a:t>目前資料筆數：</a:t>
            </a:r>
            <a:r>
              <a:rPr lang="en-US" altLang="zh-TW" b="1" dirty="0">
                <a:latin typeface="+mn-ea"/>
              </a:rPr>
              <a:t>&lt;?</a:t>
            </a:r>
            <a:r>
              <a:rPr lang="en-US" altLang="zh-TW" b="1" dirty="0" err="1">
                <a:latin typeface="+mn-ea"/>
              </a:rPr>
              <a:t>php</a:t>
            </a:r>
            <a:r>
              <a:rPr lang="en-US" altLang="zh-TW" b="1" dirty="0">
                <a:latin typeface="+mn-ea"/>
              </a:rPr>
              <a:t> echo $</a:t>
            </a:r>
            <a:r>
              <a:rPr lang="en-US" altLang="zh-TW" b="1" dirty="0" err="1">
                <a:latin typeface="+mn-ea"/>
              </a:rPr>
              <a:t>total_records</a:t>
            </a:r>
            <a:r>
              <a:rPr lang="en-US" altLang="zh-TW" b="1" dirty="0">
                <a:latin typeface="+mn-ea"/>
              </a:rPr>
              <a:t>;?&gt;</a:t>
            </a:r>
            <a:r>
              <a:rPr lang="zh-TW" altLang="en-US" dirty="0">
                <a:latin typeface="+mn-ea"/>
              </a:rPr>
              <a:t>，</a:t>
            </a:r>
            <a:br>
              <a:rPr lang="en-US" altLang="zh-TW" dirty="0">
                <a:latin typeface="+mn-ea"/>
              </a:rPr>
            </a:br>
            <a:r>
              <a:rPr lang="en-US" altLang="zh-TW" dirty="0">
                <a:latin typeface="+mn-ea"/>
              </a:rPr>
              <a:t>&lt;a </a:t>
            </a:r>
            <a:r>
              <a:rPr lang="en-US" altLang="zh-TW" dirty="0" err="1">
                <a:latin typeface="+mn-ea"/>
              </a:rPr>
              <a:t>href</a:t>
            </a:r>
            <a:r>
              <a:rPr lang="en-US" altLang="zh-TW" dirty="0">
                <a:latin typeface="+mn-ea"/>
              </a:rPr>
              <a:t>="add.php"&gt;</a:t>
            </a:r>
            <a:r>
              <a:rPr lang="zh-TW" altLang="en-US" dirty="0">
                <a:latin typeface="+mn-ea"/>
              </a:rPr>
              <a:t>新增學生資料</a:t>
            </a:r>
            <a:r>
              <a:rPr lang="en-US" altLang="zh-TW" dirty="0">
                <a:latin typeface="+mn-ea"/>
              </a:rPr>
              <a:t>&lt;/a&gt;</a:t>
            </a:r>
            <a:r>
              <a:rPr lang="zh-TW" altLang="en-US" dirty="0">
                <a:latin typeface="+mn-ea"/>
              </a:rPr>
              <a:t>。</a:t>
            </a:r>
            <a:r>
              <a:rPr lang="en-US" altLang="zh-TW" dirty="0">
                <a:latin typeface="+mn-ea"/>
              </a:rPr>
              <a:t>&lt;/p&gt;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&lt;table border="1" align="center"&gt;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 &lt;!-- </a:t>
            </a:r>
            <a:r>
              <a:rPr lang="zh-TW" altLang="en-US" dirty="0">
                <a:latin typeface="+mn-ea"/>
              </a:rPr>
              <a:t>表格表頭 </a:t>
            </a:r>
            <a:r>
              <a:rPr lang="en-US" altLang="zh-TW" dirty="0">
                <a:latin typeface="+mn-ea"/>
              </a:rPr>
              <a:t>--&gt;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 &lt;</a:t>
            </a:r>
            <a:r>
              <a:rPr lang="en-US" altLang="zh-TW" dirty="0" err="1">
                <a:latin typeface="+mn-ea"/>
              </a:rPr>
              <a:t>tr</a:t>
            </a:r>
            <a:r>
              <a:rPr lang="en-US" altLang="zh-TW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    &lt;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</a:t>
            </a:r>
            <a:r>
              <a:rPr lang="zh-TW" altLang="en-US" dirty="0">
                <a:latin typeface="+mn-ea"/>
              </a:rPr>
              <a:t>座號</a:t>
            </a:r>
            <a:r>
              <a:rPr lang="en-US" altLang="zh-TW" dirty="0">
                <a:latin typeface="+mn-ea"/>
              </a:rPr>
              <a:t>&lt;/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&gt;&lt;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</a:t>
            </a:r>
            <a:r>
              <a:rPr lang="zh-TW" altLang="en-US" dirty="0">
                <a:latin typeface="+mn-ea"/>
              </a:rPr>
              <a:t>姓名</a:t>
            </a:r>
            <a:r>
              <a:rPr lang="en-US" altLang="zh-TW" dirty="0">
                <a:latin typeface="+mn-ea"/>
              </a:rPr>
              <a:t>&lt;/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&gt;&lt;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</a:t>
            </a:r>
            <a:r>
              <a:rPr lang="zh-TW" altLang="en-US" dirty="0">
                <a:latin typeface="+mn-ea"/>
              </a:rPr>
              <a:t>性別</a:t>
            </a:r>
            <a:r>
              <a:rPr lang="en-US" altLang="zh-TW" dirty="0">
                <a:latin typeface="+mn-ea"/>
              </a:rPr>
              <a:t>&lt;/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&gt;&lt;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</a:t>
            </a:r>
            <a:r>
              <a:rPr lang="zh-TW" altLang="en-US" dirty="0">
                <a:latin typeface="+mn-ea"/>
              </a:rPr>
              <a:t>生日</a:t>
            </a:r>
            <a:r>
              <a:rPr lang="en-US" altLang="zh-TW" dirty="0">
                <a:latin typeface="+mn-ea"/>
              </a:rPr>
              <a:t>&lt;/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    &lt;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</a:t>
            </a:r>
            <a:r>
              <a:rPr lang="zh-TW" altLang="en-US" dirty="0">
                <a:latin typeface="+mn-ea"/>
              </a:rPr>
              <a:t>電子郵件</a:t>
            </a:r>
            <a:r>
              <a:rPr lang="en-US" altLang="zh-TW" dirty="0">
                <a:latin typeface="+mn-ea"/>
              </a:rPr>
              <a:t>&lt;/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&gt;&lt;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</a:t>
            </a:r>
            <a:r>
              <a:rPr lang="zh-TW" altLang="en-US" dirty="0">
                <a:latin typeface="+mn-ea"/>
              </a:rPr>
              <a:t>電話</a:t>
            </a:r>
            <a:r>
              <a:rPr lang="en-US" altLang="zh-TW" dirty="0">
                <a:latin typeface="+mn-ea"/>
              </a:rPr>
              <a:t>&lt;/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&gt;&lt;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</a:t>
            </a:r>
            <a:r>
              <a:rPr lang="zh-TW" altLang="en-US" dirty="0">
                <a:latin typeface="+mn-ea"/>
              </a:rPr>
              <a:t>住址</a:t>
            </a:r>
            <a:r>
              <a:rPr lang="en-US" altLang="zh-TW" dirty="0">
                <a:latin typeface="+mn-ea"/>
              </a:rPr>
              <a:t>&lt;/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&gt;&lt;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</a:t>
            </a:r>
            <a:r>
              <a:rPr lang="zh-TW" altLang="en-US" dirty="0">
                <a:latin typeface="+mn-ea"/>
              </a:rPr>
              <a:t>功能</a:t>
            </a:r>
            <a:r>
              <a:rPr lang="en-US" altLang="zh-TW" dirty="0">
                <a:latin typeface="+mn-ea"/>
              </a:rPr>
              <a:t>&lt;/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 &lt;/</a:t>
            </a:r>
            <a:r>
              <a:rPr lang="en-US" altLang="zh-TW" dirty="0" err="1">
                <a:latin typeface="+mn-ea"/>
              </a:rPr>
              <a:t>tr</a:t>
            </a:r>
            <a:r>
              <a:rPr lang="en-US" altLang="zh-TW" dirty="0">
                <a:latin typeface="+mn-ea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67426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2912C5-3E5D-4A80-A11D-4687EBDEE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88640"/>
            <a:ext cx="7498080" cy="1143000"/>
          </a:xfrm>
        </p:spPr>
        <p:txBody>
          <a:bodyPr>
            <a:normAutofit/>
          </a:bodyPr>
          <a:lstStyle/>
          <a:p>
            <a:r>
              <a:rPr lang="en-US" altLang="zh-TW" dirty="0" err="1"/>
              <a:t>mysqli</a:t>
            </a:r>
            <a:r>
              <a:rPr lang="en-US" altLang="zh-TW" dirty="0"/>
              <a:t>, </a:t>
            </a:r>
            <a:r>
              <a:rPr lang="en-US" altLang="zh-TW" dirty="0" err="1"/>
              <a:t>mysqli_stmt</a:t>
            </a:r>
            <a:r>
              <a:rPr lang="en-US" altLang="zh-TW" dirty="0"/>
              <a:t>, </a:t>
            </a:r>
            <a:r>
              <a:rPr lang="en-US" altLang="zh-TW" dirty="0" err="1">
                <a:effectLst/>
              </a:rPr>
              <a:t>mysqli_result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C6D7FC9-E716-4CEE-A104-9E061D7AEEAF}"/>
              </a:ext>
            </a:extLst>
          </p:cNvPr>
          <p:cNvSpPr txBox="1"/>
          <p:nvPr/>
        </p:nvSpPr>
        <p:spPr>
          <a:xfrm>
            <a:off x="1002864" y="1844824"/>
            <a:ext cx="786805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 err="1"/>
              <a:t>mysqli</a:t>
            </a:r>
            <a:r>
              <a:rPr lang="en-US" altLang="zh-TW" sz="2800" b="1" dirty="0"/>
              <a:t> </a:t>
            </a:r>
          </a:p>
          <a:p>
            <a:r>
              <a:rPr lang="en-US" altLang="zh-TW" sz="2000" b="1" dirty="0">
                <a:hlinkClick r:id="rId2"/>
              </a:rPr>
              <a:t>https://www.php.net/manual/en/book.mysqli.php</a:t>
            </a:r>
            <a:endParaRPr lang="en-US" altLang="zh-TW" sz="2000" b="1" dirty="0"/>
          </a:p>
          <a:p>
            <a:endParaRPr lang="en-US" altLang="zh-TW" sz="2400" b="1" dirty="0"/>
          </a:p>
          <a:p>
            <a:r>
              <a:rPr lang="en-US" altLang="zh-TW" sz="2800" b="1" dirty="0" err="1"/>
              <a:t>mysqli_stmt</a:t>
            </a:r>
            <a:r>
              <a:rPr lang="en-US" altLang="zh-TW" sz="2800" b="1" dirty="0"/>
              <a:t>     </a:t>
            </a:r>
            <a:r>
              <a:rPr lang="en-US" altLang="zh-TW" sz="2800" b="1" dirty="0">
                <a:solidFill>
                  <a:srgbClr val="FF0000"/>
                </a:solidFill>
              </a:rPr>
              <a:t>(Prepared Statement)</a:t>
            </a:r>
          </a:p>
          <a:p>
            <a:r>
              <a:rPr lang="en-US" altLang="zh-TW" sz="2000" b="1" dirty="0">
                <a:hlinkClick r:id="rId3"/>
              </a:rPr>
              <a:t>http://php.adamharvey.name/manual/ro/class.mysqli-stmt.php</a:t>
            </a:r>
            <a:endParaRPr lang="en-US" altLang="zh-TW" sz="2000" b="1" dirty="0"/>
          </a:p>
          <a:p>
            <a:endParaRPr lang="en-US" altLang="zh-TW" sz="2400" b="1" dirty="0"/>
          </a:p>
          <a:p>
            <a:r>
              <a:rPr lang="en-US" altLang="zh-TW" sz="2800" b="1" dirty="0" err="1"/>
              <a:t>mysqli_result</a:t>
            </a:r>
            <a:endParaRPr lang="en-US" altLang="zh-TW" sz="2800" b="1" dirty="0"/>
          </a:p>
          <a:p>
            <a:r>
              <a:rPr lang="en-US" altLang="zh-TW" sz="2000" b="1" dirty="0">
                <a:hlinkClick r:id="rId4"/>
              </a:rPr>
              <a:t>http://php.adamharvey.name/manual/ro/class.mysqli-result.php</a:t>
            </a:r>
            <a:endParaRPr lang="en-US" altLang="zh-TW" sz="2000" b="1" dirty="0"/>
          </a:p>
          <a:p>
            <a:endParaRPr lang="en-US" altLang="zh-TW" sz="2400" b="1" dirty="0"/>
          </a:p>
          <a:p>
            <a:endParaRPr lang="zh-TW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769169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-8878"/>
            <a:ext cx="7497763" cy="701574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data.php (3/3)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39552" y="692696"/>
            <a:ext cx="7704856" cy="480131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dirty="0"/>
              <a:t>&lt;?</a:t>
            </a:r>
            <a:r>
              <a:rPr lang="en-US" altLang="zh-TW" dirty="0" err="1"/>
              <a:t>php</a:t>
            </a:r>
            <a:endParaRPr lang="en-US" altLang="zh-TW" dirty="0"/>
          </a:p>
          <a:p>
            <a:r>
              <a:rPr lang="en-US" altLang="zh-TW" dirty="0"/>
              <a:t>while ($row=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$result-&gt;</a:t>
            </a:r>
            <a:r>
              <a:rPr lang="en-US" altLang="zh-TW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fetch_assoc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()</a:t>
            </a:r>
            <a:r>
              <a:rPr lang="en-US" altLang="zh-TW" dirty="0"/>
              <a:t>) {</a:t>
            </a:r>
          </a:p>
          <a:p>
            <a:r>
              <a:rPr lang="en-US" altLang="zh-TW" dirty="0"/>
              <a:t>   echo "&lt;</a:t>
            </a:r>
            <a:r>
              <a:rPr lang="en-US" altLang="zh-TW" dirty="0" err="1"/>
              <a:t>tr</a:t>
            </a:r>
            <a:r>
              <a:rPr lang="en-US" altLang="zh-TW" dirty="0"/>
              <a:t>&gt;";</a:t>
            </a:r>
          </a:p>
          <a:p>
            <a:r>
              <a:rPr lang="en-US" altLang="zh-TW" dirty="0"/>
              <a:t>   echo "&lt;td&gt;".$row["</a:t>
            </a:r>
            <a:r>
              <a:rPr lang="en-US" altLang="zh-TW" dirty="0" err="1"/>
              <a:t>sID</a:t>
            </a:r>
            <a:r>
              <a:rPr lang="en-US" altLang="zh-TW" dirty="0"/>
              <a:t>"]."&lt;/td&gt;";</a:t>
            </a:r>
          </a:p>
          <a:p>
            <a:r>
              <a:rPr lang="en-US" altLang="zh-TW" dirty="0"/>
              <a:t>   echo "&lt;td&gt;".$row["</a:t>
            </a:r>
            <a:r>
              <a:rPr lang="en-US" altLang="zh-TW" dirty="0" err="1"/>
              <a:t>sName</a:t>
            </a:r>
            <a:r>
              <a:rPr lang="en-US" altLang="zh-TW" dirty="0"/>
              <a:t>"]."&lt;/td&gt;";</a:t>
            </a:r>
          </a:p>
          <a:p>
            <a:r>
              <a:rPr lang="en-US" altLang="zh-TW" dirty="0"/>
              <a:t>   echo "&lt;td&gt;".$row["</a:t>
            </a:r>
            <a:r>
              <a:rPr lang="en-US" altLang="zh-TW" dirty="0" err="1"/>
              <a:t>sSex</a:t>
            </a:r>
            <a:r>
              <a:rPr lang="en-US" altLang="zh-TW" dirty="0"/>
              <a:t>"]."&lt;/td&gt;";</a:t>
            </a:r>
          </a:p>
          <a:p>
            <a:r>
              <a:rPr lang="en-US" altLang="zh-TW" dirty="0"/>
              <a:t>   echo "&lt;td&gt;".$row["</a:t>
            </a:r>
            <a:r>
              <a:rPr lang="en-US" altLang="zh-TW" dirty="0" err="1"/>
              <a:t>sBirthday</a:t>
            </a:r>
            <a:r>
              <a:rPr lang="en-US" altLang="zh-TW" dirty="0"/>
              <a:t>"]."&lt;/td&gt;";</a:t>
            </a:r>
          </a:p>
          <a:p>
            <a:r>
              <a:rPr lang="en-US" altLang="zh-TW" dirty="0"/>
              <a:t>   echo "&lt;td&gt;".$row["</a:t>
            </a:r>
            <a:r>
              <a:rPr lang="en-US" altLang="zh-TW" dirty="0" err="1"/>
              <a:t>sMail</a:t>
            </a:r>
            <a:r>
              <a:rPr lang="en-US" altLang="zh-TW" dirty="0"/>
              <a:t>"]."&lt;/td&gt;";</a:t>
            </a:r>
          </a:p>
          <a:p>
            <a:r>
              <a:rPr lang="en-US" altLang="zh-TW" dirty="0"/>
              <a:t>   echo "&lt;td&gt;".$row["</a:t>
            </a:r>
            <a:r>
              <a:rPr lang="en-US" altLang="zh-TW" dirty="0" err="1"/>
              <a:t>sPhone</a:t>
            </a:r>
            <a:r>
              <a:rPr lang="en-US" altLang="zh-TW" dirty="0"/>
              <a:t>"]."&lt;/td&gt;";</a:t>
            </a:r>
          </a:p>
          <a:p>
            <a:r>
              <a:rPr lang="en-US" altLang="zh-TW" dirty="0"/>
              <a:t>   echo "&lt;td&gt;".$row["</a:t>
            </a:r>
            <a:r>
              <a:rPr lang="en-US" altLang="zh-TW" dirty="0" err="1"/>
              <a:t>sAddr</a:t>
            </a:r>
            <a:r>
              <a:rPr lang="en-US" altLang="zh-TW" dirty="0"/>
              <a:t>"]."&lt;/td&gt;";</a:t>
            </a:r>
          </a:p>
          <a:p>
            <a:r>
              <a:rPr lang="en-US" altLang="zh-TW" dirty="0"/>
              <a:t>   echo "&lt;td&gt;&lt;a </a:t>
            </a:r>
            <a:r>
              <a:rPr lang="en-US" altLang="zh-TW" dirty="0" err="1"/>
              <a:t>href</a:t>
            </a:r>
            <a:r>
              <a:rPr lang="en-US" altLang="zh-TW" dirty="0"/>
              <a:t>='</a:t>
            </a:r>
            <a:r>
              <a:rPr lang="en-US" altLang="zh-TW" dirty="0" err="1"/>
              <a:t>update.php?id</a:t>
            </a:r>
            <a:r>
              <a:rPr lang="en-US" altLang="zh-TW" dirty="0"/>
              <a:t>=".$row["</a:t>
            </a:r>
            <a:r>
              <a:rPr lang="en-US" altLang="zh-TW" dirty="0" err="1"/>
              <a:t>sID</a:t>
            </a:r>
            <a:r>
              <a:rPr lang="en-US" altLang="zh-TW" dirty="0"/>
              <a:t>"]."'&gt;</a:t>
            </a:r>
            <a:br>
              <a:rPr lang="en-US" altLang="zh-TW" dirty="0"/>
            </a:br>
            <a:r>
              <a:rPr lang="en-US" altLang="zh-TW" dirty="0"/>
              <a:t>             &lt;</a:t>
            </a:r>
            <a:r>
              <a:rPr lang="en-US" altLang="zh-TW" dirty="0" err="1"/>
              <a:t>img</a:t>
            </a:r>
            <a:r>
              <a:rPr lang="en-US" altLang="zh-TW" dirty="0"/>
              <a:t> </a:t>
            </a:r>
            <a:r>
              <a:rPr lang="en-US" altLang="zh-TW" dirty="0" err="1"/>
              <a:t>src</a:t>
            </a:r>
            <a:r>
              <a:rPr lang="en-US" altLang="zh-TW" dirty="0"/>
              <a:t>=\"icon-update.png\" title=\"</a:t>
            </a:r>
            <a:r>
              <a:rPr lang="zh-TW" altLang="en-US" dirty="0"/>
              <a:t>修改</a:t>
            </a:r>
            <a:r>
              <a:rPr lang="en-US" altLang="zh-TW" dirty="0"/>
              <a:t>\" /&gt;&lt;/a&gt; &amp;</a:t>
            </a:r>
            <a:r>
              <a:rPr lang="en-US" altLang="zh-TW" dirty="0" err="1"/>
              <a:t>nbsp</a:t>
            </a:r>
            <a:r>
              <a:rPr lang="en-US" altLang="zh-TW" dirty="0"/>
              <a:t>;&amp;</a:t>
            </a:r>
            <a:r>
              <a:rPr lang="en-US" altLang="zh-TW" dirty="0" err="1"/>
              <a:t>nbsp</a:t>
            </a:r>
            <a:r>
              <a:rPr lang="en-US" altLang="zh-TW" dirty="0"/>
              <a:t>;";</a:t>
            </a:r>
          </a:p>
          <a:p>
            <a:r>
              <a:rPr lang="en-US" altLang="zh-TW" dirty="0"/>
              <a:t>   echo "&lt;a </a:t>
            </a:r>
            <a:r>
              <a:rPr lang="en-US" altLang="zh-TW" dirty="0" err="1"/>
              <a:t>href</a:t>
            </a:r>
            <a:r>
              <a:rPr lang="en-US" altLang="zh-TW" dirty="0"/>
              <a:t>='</a:t>
            </a:r>
            <a:r>
              <a:rPr lang="en-US" altLang="zh-TW" dirty="0" err="1"/>
              <a:t>delete.php?id</a:t>
            </a:r>
            <a:r>
              <a:rPr lang="en-US" altLang="zh-TW" dirty="0"/>
              <a:t>=".$row["</a:t>
            </a:r>
            <a:r>
              <a:rPr lang="en-US" altLang="zh-TW" dirty="0" err="1"/>
              <a:t>sID</a:t>
            </a:r>
            <a:r>
              <a:rPr lang="en-US" altLang="zh-TW" dirty="0"/>
              <a:t>"]."'&gt;</a:t>
            </a:r>
            <a:br>
              <a:rPr lang="en-US" altLang="zh-TW" dirty="0"/>
            </a:br>
            <a:r>
              <a:rPr lang="en-US" altLang="zh-TW" dirty="0"/>
              <a:t>             &lt;</a:t>
            </a:r>
            <a:r>
              <a:rPr lang="en-US" altLang="zh-TW" dirty="0" err="1"/>
              <a:t>img</a:t>
            </a:r>
            <a:r>
              <a:rPr lang="en-US" altLang="zh-TW" dirty="0"/>
              <a:t> </a:t>
            </a:r>
            <a:r>
              <a:rPr lang="en-US" altLang="zh-TW" dirty="0" err="1"/>
              <a:t>src</a:t>
            </a:r>
            <a:r>
              <a:rPr lang="en-US" altLang="zh-TW" dirty="0"/>
              <a:t>=\"icon-delete.png\" title=\"</a:t>
            </a:r>
            <a:r>
              <a:rPr lang="zh-TW" altLang="en-US" dirty="0"/>
              <a:t>刪除</a:t>
            </a:r>
            <a:r>
              <a:rPr lang="en-US" altLang="zh-TW" dirty="0"/>
              <a:t>\" /&gt;&lt;/a&gt;&lt;/td&gt;";</a:t>
            </a:r>
          </a:p>
          <a:p>
            <a:r>
              <a:rPr lang="en-US" altLang="zh-TW" dirty="0"/>
              <a:t>   echo "&lt;/</a:t>
            </a:r>
            <a:r>
              <a:rPr lang="en-US" altLang="zh-TW" dirty="0" err="1"/>
              <a:t>tr</a:t>
            </a:r>
            <a:r>
              <a:rPr lang="en-US" altLang="zh-TW" dirty="0"/>
              <a:t>&gt;";</a:t>
            </a:r>
          </a:p>
          <a:p>
            <a:r>
              <a:rPr lang="en-US" altLang="zh-TW" dirty="0"/>
              <a:t>}</a:t>
            </a:r>
          </a:p>
          <a:p>
            <a:r>
              <a:rPr lang="en-US" altLang="zh-TW" dirty="0"/>
              <a:t>?&gt;</a:t>
            </a:r>
            <a:endParaRPr lang="zh-TW" altLang="en-US" dirty="0"/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941168"/>
            <a:ext cx="77152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79670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350" y="188913"/>
            <a:ext cx="7497763" cy="1143000"/>
          </a:xfrm>
        </p:spPr>
        <p:txBody>
          <a:bodyPr/>
          <a:lstStyle/>
          <a:p>
            <a:pPr>
              <a:defRPr/>
            </a:pPr>
            <a:r>
              <a:rPr lang="zh-TW" altLang="en-US" dirty="0"/>
              <a:t>新增 </a:t>
            </a:r>
            <a:r>
              <a:rPr lang="en-US" altLang="zh-TW" dirty="0"/>
              <a:t>(add.php)</a:t>
            </a:r>
            <a:endParaRPr lang="zh-TW" altLang="en-US" dirty="0"/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28775"/>
            <a:ext cx="4095750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628775"/>
            <a:ext cx="4086225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76790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9436" y="836712"/>
            <a:ext cx="9108504" cy="50629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&lt;form action="" method="post" name="</a:t>
            </a:r>
            <a:r>
              <a:rPr lang="en-US" altLang="zh-TW" sz="1700" dirty="0" err="1">
                <a:latin typeface="+mn-ea"/>
              </a:rPr>
              <a:t>formAdd</a:t>
            </a:r>
            <a:r>
              <a:rPr lang="en-US" altLang="zh-TW" sz="1700" dirty="0">
                <a:latin typeface="+mn-ea"/>
              </a:rPr>
              <a:t>" 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&lt;table border="1" align="center" </a:t>
            </a:r>
            <a:r>
              <a:rPr lang="en-US" altLang="zh-TW" sz="1700" dirty="0" err="1">
                <a:latin typeface="+mn-ea"/>
              </a:rPr>
              <a:t>cellpadding</a:t>
            </a:r>
            <a:r>
              <a:rPr lang="en-US" altLang="zh-TW" sz="1700" dirty="0">
                <a:latin typeface="+mn-ea"/>
              </a:rPr>
              <a:t>="4"&gt;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&lt;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&gt;&lt;</a:t>
            </a:r>
            <a:r>
              <a:rPr lang="en-US" altLang="zh-TW" sz="1700" dirty="0" err="1">
                <a:latin typeface="+mn-ea"/>
              </a:rPr>
              <a:t>th</a:t>
            </a:r>
            <a:r>
              <a:rPr lang="en-US" altLang="zh-TW" sz="1700" dirty="0">
                <a:latin typeface="+mn-ea"/>
              </a:rPr>
              <a:t>&gt;</a:t>
            </a:r>
            <a:r>
              <a:rPr lang="zh-TW" altLang="en-US" sz="1700" dirty="0">
                <a:latin typeface="+mn-ea"/>
              </a:rPr>
              <a:t>欄位</a:t>
            </a:r>
            <a:r>
              <a:rPr lang="en-US" altLang="zh-TW" sz="1700" dirty="0">
                <a:latin typeface="+mn-ea"/>
              </a:rPr>
              <a:t>&lt;/</a:t>
            </a:r>
            <a:r>
              <a:rPr lang="en-US" altLang="zh-TW" sz="1700" dirty="0" err="1">
                <a:latin typeface="+mn-ea"/>
              </a:rPr>
              <a:t>th</a:t>
            </a:r>
            <a:r>
              <a:rPr lang="en-US" altLang="zh-TW" sz="1700" dirty="0">
                <a:latin typeface="+mn-ea"/>
              </a:rPr>
              <a:t>&gt;&lt;</a:t>
            </a:r>
            <a:r>
              <a:rPr lang="en-US" altLang="zh-TW" sz="1700" dirty="0" err="1">
                <a:latin typeface="+mn-ea"/>
              </a:rPr>
              <a:t>th</a:t>
            </a:r>
            <a:r>
              <a:rPr lang="en-US" altLang="zh-TW" sz="1700" dirty="0">
                <a:latin typeface="+mn-ea"/>
              </a:rPr>
              <a:t>&gt;</a:t>
            </a:r>
            <a:r>
              <a:rPr lang="zh-TW" altLang="en-US" sz="1700" dirty="0">
                <a:latin typeface="+mn-ea"/>
              </a:rPr>
              <a:t>資料</a:t>
            </a:r>
            <a:r>
              <a:rPr lang="en-US" altLang="zh-TW" sz="1700" dirty="0">
                <a:latin typeface="+mn-ea"/>
              </a:rPr>
              <a:t>&lt;/</a:t>
            </a:r>
            <a:r>
              <a:rPr lang="en-US" altLang="zh-TW" sz="1700" dirty="0" err="1">
                <a:latin typeface="+mn-ea"/>
              </a:rPr>
              <a:t>th</a:t>
            </a:r>
            <a:r>
              <a:rPr lang="en-US" altLang="zh-TW" sz="1700" dirty="0">
                <a:latin typeface="+mn-ea"/>
              </a:rPr>
              <a:t>&gt;&lt;/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&lt;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&gt;&lt;td&gt;</a:t>
            </a:r>
            <a:r>
              <a:rPr lang="zh-TW" altLang="en-US" sz="1700" dirty="0">
                <a:latin typeface="+mn-ea"/>
              </a:rPr>
              <a:t>姓名</a:t>
            </a:r>
            <a:r>
              <a:rPr lang="en-US" altLang="zh-TW" sz="1700" dirty="0">
                <a:latin typeface="+mn-ea"/>
              </a:rPr>
              <a:t>&lt;/td&gt;&lt;td&gt;&lt;input type="text" name="</a:t>
            </a:r>
            <a:r>
              <a:rPr lang="en-US" altLang="zh-TW" sz="1700" dirty="0" err="1">
                <a:latin typeface="+mn-ea"/>
              </a:rPr>
              <a:t>sName</a:t>
            </a:r>
            <a:r>
              <a:rPr lang="en-US" altLang="zh-TW" sz="1700" dirty="0">
                <a:latin typeface="+mn-ea"/>
              </a:rPr>
              <a:t>" /&gt;&lt;/td&gt;&lt;/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&lt;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&gt;&lt;td&gt;</a:t>
            </a:r>
            <a:r>
              <a:rPr lang="zh-TW" altLang="en-US" sz="1700" dirty="0">
                <a:latin typeface="+mn-ea"/>
              </a:rPr>
              <a:t>性別</a:t>
            </a:r>
            <a:r>
              <a:rPr lang="en-US" altLang="zh-TW" sz="1700" dirty="0">
                <a:latin typeface="+mn-ea"/>
              </a:rPr>
              <a:t>&lt;/td&gt;&lt;td&gt;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      &lt;input type="radio" name="</a:t>
            </a:r>
            <a:r>
              <a:rPr lang="en-US" altLang="zh-TW" sz="1700" dirty="0" err="1">
                <a:latin typeface="+mn-ea"/>
              </a:rPr>
              <a:t>sSex</a:t>
            </a:r>
            <a:r>
              <a:rPr lang="en-US" altLang="zh-TW" sz="1700" dirty="0">
                <a:latin typeface="+mn-ea"/>
              </a:rPr>
              <a:t>" value="</a:t>
            </a:r>
            <a:r>
              <a:rPr lang="zh-TW" altLang="en-US" sz="1700" dirty="0">
                <a:latin typeface="+mn-ea"/>
              </a:rPr>
              <a:t>男</a:t>
            </a:r>
            <a:r>
              <a:rPr lang="en-US" altLang="zh-TW" sz="1700" dirty="0">
                <a:latin typeface="+mn-ea"/>
              </a:rPr>
              <a:t>" checked /&gt;</a:t>
            </a:r>
            <a:r>
              <a:rPr lang="zh-TW" altLang="en-US" sz="1700" dirty="0">
                <a:latin typeface="+mn-ea"/>
              </a:rPr>
              <a:t>男</a:t>
            </a:r>
          </a:p>
          <a:p>
            <a:pPr eaLnBrk="1" hangingPunct="1">
              <a:defRPr/>
            </a:pPr>
            <a:r>
              <a:rPr lang="zh-TW" altLang="en-US" sz="1700" dirty="0">
                <a:latin typeface="+mn-ea"/>
              </a:rPr>
              <a:t>      </a:t>
            </a:r>
            <a:r>
              <a:rPr lang="en-US" altLang="zh-TW" sz="1700" dirty="0">
                <a:latin typeface="+mn-ea"/>
              </a:rPr>
              <a:t>&lt;input type="radio" name="</a:t>
            </a:r>
            <a:r>
              <a:rPr lang="en-US" altLang="zh-TW" sz="1700" dirty="0" err="1">
                <a:latin typeface="+mn-ea"/>
              </a:rPr>
              <a:t>sSex</a:t>
            </a:r>
            <a:r>
              <a:rPr lang="en-US" altLang="zh-TW" sz="1700" dirty="0">
                <a:latin typeface="+mn-ea"/>
              </a:rPr>
              <a:t>" value="</a:t>
            </a:r>
            <a:r>
              <a:rPr lang="zh-TW" altLang="en-US" sz="1700" dirty="0">
                <a:latin typeface="+mn-ea"/>
              </a:rPr>
              <a:t>女</a:t>
            </a:r>
            <a:r>
              <a:rPr lang="en-US" altLang="zh-TW" sz="1700" dirty="0">
                <a:latin typeface="+mn-ea"/>
              </a:rPr>
              <a:t>" /&gt;</a:t>
            </a:r>
            <a:r>
              <a:rPr lang="zh-TW" altLang="en-US" sz="1700" dirty="0">
                <a:latin typeface="+mn-ea"/>
              </a:rPr>
              <a:t>女</a:t>
            </a:r>
            <a:endParaRPr lang="en-US" altLang="zh-TW" sz="1700" dirty="0">
              <a:latin typeface="+mn-ea"/>
            </a:endParaRP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&lt;/td&gt;&lt;/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&lt;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&gt;&lt;td&gt;</a:t>
            </a:r>
            <a:r>
              <a:rPr lang="zh-TW" altLang="en-US" sz="1700" dirty="0">
                <a:latin typeface="+mn-ea"/>
              </a:rPr>
              <a:t>生日</a:t>
            </a:r>
            <a:r>
              <a:rPr lang="en-US" altLang="zh-TW" sz="1700" dirty="0">
                <a:latin typeface="+mn-ea"/>
              </a:rPr>
              <a:t>&lt;/td&gt;&lt;td&gt;&lt;input type="text" name="</a:t>
            </a:r>
            <a:r>
              <a:rPr lang="en-US" altLang="zh-TW" sz="1700" dirty="0" err="1">
                <a:latin typeface="+mn-ea"/>
              </a:rPr>
              <a:t>sBirthday</a:t>
            </a:r>
            <a:r>
              <a:rPr lang="en-US" altLang="zh-TW" sz="1700" dirty="0">
                <a:latin typeface="+mn-ea"/>
              </a:rPr>
              <a:t>" /&gt;&lt;/td&gt;&lt;/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&lt;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&gt;&lt;td&gt;</a:t>
            </a:r>
            <a:r>
              <a:rPr lang="zh-TW" altLang="en-US" sz="1700" dirty="0">
                <a:latin typeface="+mn-ea"/>
              </a:rPr>
              <a:t>電子郵件</a:t>
            </a:r>
            <a:r>
              <a:rPr lang="en-US" altLang="zh-TW" sz="1700" dirty="0">
                <a:latin typeface="+mn-ea"/>
              </a:rPr>
              <a:t>&lt;/td&gt;&lt;td&gt;&lt;input type="text" name="</a:t>
            </a:r>
            <a:r>
              <a:rPr lang="en-US" altLang="zh-TW" sz="1700" dirty="0" err="1">
                <a:latin typeface="+mn-ea"/>
              </a:rPr>
              <a:t>sMail</a:t>
            </a:r>
            <a:r>
              <a:rPr lang="en-US" altLang="zh-TW" sz="1700" dirty="0">
                <a:latin typeface="+mn-ea"/>
              </a:rPr>
              <a:t>" /&gt;&lt;/td&gt;&lt;/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&lt;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&gt;&lt;td&gt;</a:t>
            </a:r>
            <a:r>
              <a:rPr lang="zh-TW" altLang="en-US" sz="1700" dirty="0">
                <a:latin typeface="+mn-ea"/>
              </a:rPr>
              <a:t>電話</a:t>
            </a:r>
            <a:r>
              <a:rPr lang="en-US" altLang="zh-TW" sz="1700" dirty="0">
                <a:latin typeface="+mn-ea"/>
              </a:rPr>
              <a:t>&lt;/td&gt;&lt;td&gt;&lt;input type="text" name="</a:t>
            </a:r>
            <a:r>
              <a:rPr lang="en-US" altLang="zh-TW" sz="1700" dirty="0" err="1">
                <a:latin typeface="+mn-ea"/>
              </a:rPr>
              <a:t>sPhone</a:t>
            </a:r>
            <a:r>
              <a:rPr lang="en-US" altLang="zh-TW" sz="1700" dirty="0">
                <a:latin typeface="+mn-ea"/>
              </a:rPr>
              <a:t>" /&gt;&lt;/td&gt;&lt;/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&lt;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&gt;&lt;td&gt;</a:t>
            </a:r>
            <a:r>
              <a:rPr lang="zh-TW" altLang="en-US" sz="1700" dirty="0">
                <a:latin typeface="+mn-ea"/>
              </a:rPr>
              <a:t>住址</a:t>
            </a:r>
            <a:r>
              <a:rPr lang="en-US" altLang="zh-TW" sz="1700" dirty="0">
                <a:latin typeface="+mn-ea"/>
              </a:rPr>
              <a:t>&lt;/td&gt;&lt;td&gt;&lt;input name="</a:t>
            </a:r>
            <a:r>
              <a:rPr lang="en-US" altLang="zh-TW" sz="1700" dirty="0" err="1">
                <a:latin typeface="+mn-ea"/>
              </a:rPr>
              <a:t>sAddr</a:t>
            </a:r>
            <a:r>
              <a:rPr lang="en-US" altLang="zh-TW" sz="1700" dirty="0">
                <a:latin typeface="+mn-ea"/>
              </a:rPr>
              <a:t>" type="text"  size="40" /&gt;&lt;/td&gt;&lt;/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&lt;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&gt;&lt;td </a:t>
            </a:r>
            <a:r>
              <a:rPr lang="en-US" altLang="zh-TW" sz="1700" dirty="0" err="1">
                <a:latin typeface="+mn-ea"/>
              </a:rPr>
              <a:t>colspan</a:t>
            </a:r>
            <a:r>
              <a:rPr lang="en-US" altLang="zh-TW" sz="1700" dirty="0">
                <a:latin typeface="+mn-ea"/>
              </a:rPr>
              <a:t>="2" align="center"&gt;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      &lt;input name="action" type="hidden" value="add"&gt;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      &lt;input type="submit" value="</a:t>
            </a:r>
            <a:r>
              <a:rPr lang="zh-TW" altLang="en-US" sz="1700" dirty="0">
                <a:latin typeface="+mn-ea"/>
              </a:rPr>
              <a:t>新增資料</a:t>
            </a:r>
            <a:r>
              <a:rPr lang="en-US" altLang="zh-TW" sz="1700" dirty="0">
                <a:latin typeface="+mn-ea"/>
              </a:rPr>
              <a:t>" /&gt;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      &lt;input type="reset" value="</a:t>
            </a:r>
            <a:r>
              <a:rPr lang="zh-TW" altLang="en-US" sz="1700" dirty="0">
                <a:latin typeface="+mn-ea"/>
              </a:rPr>
              <a:t>重新填寫</a:t>
            </a:r>
            <a:r>
              <a:rPr lang="en-US" altLang="zh-TW" sz="1700" dirty="0">
                <a:latin typeface="+mn-ea"/>
              </a:rPr>
              <a:t>" /&gt;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&lt;/td&gt;&lt;/</a:t>
            </a:r>
            <a:r>
              <a:rPr lang="en-US" altLang="zh-TW" sz="1700" dirty="0" err="1">
                <a:latin typeface="+mn-ea"/>
              </a:rPr>
              <a:t>tr</a:t>
            </a:r>
            <a:r>
              <a:rPr lang="en-US" altLang="zh-TW" sz="1700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&lt;/table&gt;</a:t>
            </a:r>
          </a:p>
          <a:p>
            <a:pPr eaLnBrk="1" hangingPunct="1">
              <a:defRPr/>
            </a:pPr>
            <a:r>
              <a:rPr lang="en-US" altLang="zh-TW" sz="1700" dirty="0">
                <a:latin typeface="+mn-ea"/>
              </a:rPr>
              <a:t>&lt;/form&gt;</a:t>
            </a:r>
            <a:endParaRPr lang="zh-TW" altLang="en-US" sz="1700" dirty="0">
              <a:latin typeface="+mn-ea"/>
            </a:endParaRPr>
          </a:p>
        </p:txBody>
      </p:sp>
      <p:sp>
        <p:nvSpPr>
          <p:cNvPr id="33797" name="矩形 3"/>
          <p:cNvSpPr>
            <a:spLocks noChangeArrowheads="1"/>
          </p:cNvSpPr>
          <p:nvPr/>
        </p:nvSpPr>
        <p:spPr bwMode="auto">
          <a:xfrm>
            <a:off x="1042988" y="36513"/>
            <a:ext cx="2620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>
                <a:latin typeface="Arial" charset="0"/>
                <a:ea typeface="標楷體" pitchFamily="65" charset="-120"/>
              </a:rPr>
              <a:t>add.php (1/2)</a:t>
            </a:r>
            <a:endParaRPr lang="zh-TW" altLang="en-US">
              <a:latin typeface="Arial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75387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0"/>
            <a:ext cx="7497763" cy="720725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add.php (2/2)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53752" y="630654"/>
            <a:ext cx="9036496" cy="622734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&lt;?</a:t>
            </a:r>
            <a:r>
              <a:rPr lang="en-US" altLang="zh-TW" dirty="0" err="1">
                <a:latin typeface="+mn-ea"/>
              </a:rPr>
              <a:t>php</a:t>
            </a:r>
            <a:r>
              <a:rPr lang="en-US" altLang="zh-TW" dirty="0">
                <a:latin typeface="+mn-ea"/>
              </a:rPr>
              <a:t> 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if (</a:t>
            </a:r>
            <a:r>
              <a:rPr lang="en-US" altLang="zh-TW" dirty="0" err="1">
                <a:latin typeface="+mn-ea"/>
              </a:rPr>
              <a:t>isset</a:t>
            </a:r>
            <a:r>
              <a:rPr lang="en-US" altLang="zh-TW" dirty="0">
                <a:latin typeface="+mn-ea"/>
              </a:rPr>
              <a:t>($_POST["action"])&amp;&amp;($_POST["action"]=="add")) {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   include("</a:t>
            </a:r>
            <a:r>
              <a:rPr lang="en-US" altLang="zh-TW" dirty="0" err="1">
                <a:latin typeface="+mn-ea"/>
              </a:rPr>
              <a:t>connMysql.php</a:t>
            </a:r>
            <a:r>
              <a:rPr lang="en-US" altLang="zh-TW" dirty="0">
                <a:latin typeface="+mn-ea"/>
              </a:rPr>
              <a:t>");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   $</a:t>
            </a:r>
            <a:r>
              <a:rPr lang="en-US" altLang="zh-TW" dirty="0" err="1">
                <a:latin typeface="+mn-ea"/>
              </a:rPr>
              <a:t>preSQL</a:t>
            </a:r>
            <a:r>
              <a:rPr lang="en-US" altLang="zh-TW" dirty="0">
                <a:latin typeface="+mn-ea"/>
              </a:rPr>
              <a:t>="</a:t>
            </a:r>
            <a:r>
              <a:rPr lang="en-US" altLang="zh-TW" b="1" dirty="0">
                <a:latin typeface="+mn-ea"/>
              </a:rPr>
              <a:t>INSERT INTO students (</a:t>
            </a:r>
            <a:r>
              <a:rPr lang="en-US" altLang="zh-TW" b="1" dirty="0" err="1">
                <a:latin typeface="+mn-ea"/>
              </a:rPr>
              <a:t>sName,sSex,sBirthday,sMail,sPhone,sAddr</a:t>
            </a:r>
            <a:r>
              <a:rPr lang="en-US" altLang="zh-TW" b="1" dirty="0">
                <a:latin typeface="+mn-ea"/>
              </a:rPr>
              <a:t>)   </a:t>
            </a:r>
            <a:br>
              <a:rPr lang="en-US" altLang="zh-TW" b="1" dirty="0">
                <a:latin typeface="+mn-ea"/>
              </a:rPr>
            </a:br>
            <a:r>
              <a:rPr lang="zh-TW" altLang="en-US" b="1" dirty="0">
                <a:latin typeface="+mn-ea"/>
              </a:rPr>
              <a:t>                      </a:t>
            </a:r>
            <a:r>
              <a:rPr lang="en-US" altLang="zh-TW" b="1" dirty="0">
                <a:latin typeface="+mn-ea"/>
              </a:rPr>
              <a:t> VALUES (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,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,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,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,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,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)</a:t>
            </a:r>
            <a:r>
              <a:rPr lang="en-US" altLang="zh-TW" dirty="0">
                <a:latin typeface="+mn-ea"/>
              </a:rPr>
              <a:t>";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zh-TW" altLang="en-US" dirty="0">
                <a:latin typeface="+mn-ea"/>
              </a:rPr>
              <a:t>   </a:t>
            </a: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stmt</a:t>
            </a:r>
            <a:r>
              <a:rPr lang="en-US" altLang="zh-TW" dirty="0">
                <a:latin typeface="+mn-ea"/>
              </a:rPr>
              <a:t> = </a:t>
            </a: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mysqli</a:t>
            </a:r>
            <a:r>
              <a:rPr lang="en-US" altLang="zh-TW" b="1" dirty="0">
                <a:latin typeface="+mn-ea"/>
              </a:rPr>
              <a:t> -&gt; prepare</a:t>
            </a:r>
            <a:r>
              <a:rPr lang="en-US" altLang="zh-TW" dirty="0">
                <a:latin typeface="+mn-ea"/>
              </a:rPr>
              <a:t>($</a:t>
            </a:r>
            <a:r>
              <a:rPr lang="en-US" altLang="zh-TW" dirty="0" err="1">
                <a:latin typeface="+mn-ea"/>
              </a:rPr>
              <a:t>preSQL</a:t>
            </a:r>
            <a:r>
              <a:rPr lang="en-US" altLang="zh-TW" dirty="0">
                <a:latin typeface="+mn-ea"/>
              </a:rPr>
              <a:t>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zh-TW" altLang="en-US" dirty="0">
                <a:latin typeface="+mn-ea"/>
              </a:rPr>
              <a:t>   </a:t>
            </a: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 </a:t>
            </a:r>
            <a:r>
              <a:rPr lang="en-US" altLang="zh-TW" b="1" dirty="0" err="1">
                <a:latin typeface="+mn-ea"/>
              </a:rPr>
              <a:t>bind_param</a:t>
            </a:r>
            <a:r>
              <a:rPr lang="en-US" altLang="zh-TW" dirty="0">
                <a:latin typeface="+mn-ea"/>
              </a:rPr>
              <a:t>("</a:t>
            </a:r>
            <a:r>
              <a:rPr lang="en-US" altLang="zh-TW" b="1" dirty="0" err="1">
                <a:solidFill>
                  <a:srgbClr val="FF0000"/>
                </a:solidFill>
                <a:latin typeface="+mn-ea"/>
              </a:rPr>
              <a:t>ssssss</a:t>
            </a:r>
            <a:r>
              <a:rPr lang="en-US" altLang="zh-TW" dirty="0">
                <a:latin typeface="+mn-ea"/>
              </a:rPr>
              <a:t>",$</a:t>
            </a:r>
            <a:r>
              <a:rPr lang="en-US" altLang="zh-TW" dirty="0" err="1">
                <a:latin typeface="+mn-ea"/>
              </a:rPr>
              <a:t>name,$sex,$birthday,$mail,$phone</a:t>
            </a:r>
            <a:r>
              <a:rPr lang="en-US" altLang="zh-TW" dirty="0">
                <a:latin typeface="+mn-ea"/>
              </a:rPr>
              <a:t>, $</a:t>
            </a:r>
            <a:r>
              <a:rPr lang="en-US" altLang="zh-TW" dirty="0" err="1">
                <a:latin typeface="+mn-ea"/>
              </a:rPr>
              <a:t>addr</a:t>
            </a:r>
            <a:r>
              <a:rPr lang="en-US" altLang="zh-TW" dirty="0">
                <a:latin typeface="+mn-ea"/>
              </a:rPr>
              <a:t>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zh-TW" altLang="en-US" dirty="0">
                <a:latin typeface="+mn-ea"/>
              </a:rPr>
              <a:t>   </a:t>
            </a:r>
            <a:r>
              <a:rPr lang="en-US" altLang="zh-TW" dirty="0">
                <a:latin typeface="+mn-ea"/>
              </a:rPr>
              <a:t>$name=$_POST["</a:t>
            </a:r>
            <a:r>
              <a:rPr lang="en-US" altLang="zh-TW" dirty="0" err="1">
                <a:latin typeface="+mn-ea"/>
              </a:rPr>
              <a:t>sName</a:t>
            </a:r>
            <a:r>
              <a:rPr lang="en-US" altLang="zh-TW" dirty="0">
                <a:latin typeface="+mn-ea"/>
              </a:rPr>
              <a:t>"];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   $sex=$_POST["</a:t>
            </a:r>
            <a:r>
              <a:rPr lang="en-US" altLang="zh-TW" dirty="0" err="1">
                <a:latin typeface="+mn-ea"/>
              </a:rPr>
              <a:t>sSex</a:t>
            </a:r>
            <a:r>
              <a:rPr lang="en-US" altLang="zh-TW" dirty="0">
                <a:latin typeface="+mn-ea"/>
              </a:rPr>
              <a:t>"];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   $birthday=$_POST["</a:t>
            </a:r>
            <a:r>
              <a:rPr lang="en-US" altLang="zh-TW" dirty="0" err="1">
                <a:latin typeface="+mn-ea"/>
              </a:rPr>
              <a:t>sBirthday</a:t>
            </a:r>
            <a:r>
              <a:rPr lang="en-US" altLang="zh-TW" dirty="0">
                <a:latin typeface="+mn-ea"/>
              </a:rPr>
              <a:t>"];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   $mail=$_POST["</a:t>
            </a:r>
            <a:r>
              <a:rPr lang="en-US" altLang="zh-TW" dirty="0" err="1">
                <a:latin typeface="+mn-ea"/>
              </a:rPr>
              <a:t>sMail</a:t>
            </a:r>
            <a:r>
              <a:rPr lang="en-US" altLang="zh-TW" dirty="0">
                <a:latin typeface="+mn-ea"/>
              </a:rPr>
              <a:t>"];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   $phone=$_POST["</a:t>
            </a:r>
            <a:r>
              <a:rPr lang="en-US" altLang="zh-TW" dirty="0" err="1">
                <a:latin typeface="+mn-ea"/>
              </a:rPr>
              <a:t>sPhone</a:t>
            </a:r>
            <a:r>
              <a:rPr lang="en-US" altLang="zh-TW" dirty="0">
                <a:latin typeface="+mn-ea"/>
              </a:rPr>
              <a:t>"];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   $</a:t>
            </a:r>
            <a:r>
              <a:rPr lang="en-US" altLang="zh-TW" dirty="0" err="1">
                <a:latin typeface="+mn-ea"/>
              </a:rPr>
              <a:t>addr</a:t>
            </a:r>
            <a:r>
              <a:rPr lang="en-US" altLang="zh-TW" dirty="0">
                <a:latin typeface="+mn-ea"/>
              </a:rPr>
              <a:t>=$_POST["</a:t>
            </a:r>
            <a:r>
              <a:rPr lang="en-US" altLang="zh-TW" dirty="0" err="1">
                <a:latin typeface="+mn-ea"/>
              </a:rPr>
              <a:t>sAddr</a:t>
            </a:r>
            <a:r>
              <a:rPr lang="en-US" altLang="zh-TW" dirty="0">
                <a:latin typeface="+mn-ea"/>
              </a:rPr>
              <a:t>"];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   </a:t>
            </a: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-&gt;execute</a:t>
            </a:r>
            <a:r>
              <a:rPr lang="en-US" altLang="zh-TW" dirty="0">
                <a:latin typeface="+mn-ea"/>
              </a:rPr>
              <a:t>();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   </a:t>
            </a: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 -&gt; close</a:t>
            </a:r>
            <a:r>
              <a:rPr lang="en-US" altLang="zh-TW" dirty="0">
                <a:latin typeface="+mn-ea"/>
              </a:rPr>
              <a:t>();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   </a:t>
            </a: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mysqli</a:t>
            </a:r>
            <a:r>
              <a:rPr lang="en-US" altLang="zh-TW" b="1" dirty="0">
                <a:latin typeface="+mn-ea"/>
              </a:rPr>
              <a:t> -&gt; close</a:t>
            </a:r>
            <a:r>
              <a:rPr lang="en-US" altLang="zh-TW" dirty="0">
                <a:latin typeface="+mn-ea"/>
              </a:rPr>
              <a:t>();   </a:t>
            </a:r>
            <a:endParaRPr lang="zh-TW" altLang="en-US" dirty="0">
              <a:latin typeface="+mn-ea"/>
            </a:endParaRPr>
          </a:p>
          <a:p>
            <a:pPr eaLnBrk="1" hangingPunct="1">
              <a:spcBef>
                <a:spcPts val="400"/>
              </a:spcBef>
              <a:defRPr/>
            </a:pPr>
            <a:r>
              <a:rPr lang="zh-TW" altLang="en-US" dirty="0">
                <a:latin typeface="+mn-ea"/>
              </a:rPr>
              <a:t>   </a:t>
            </a:r>
            <a:r>
              <a:rPr lang="en-US" altLang="zh-TW" dirty="0">
                <a:latin typeface="+mn-ea"/>
              </a:rPr>
              <a:t>header("Location: </a:t>
            </a:r>
            <a:r>
              <a:rPr lang="en-US" altLang="zh-TW" dirty="0" err="1">
                <a:latin typeface="+mn-ea"/>
              </a:rPr>
              <a:t>data.php</a:t>
            </a:r>
            <a:r>
              <a:rPr lang="en-US" altLang="zh-TW" dirty="0">
                <a:latin typeface="+mn-ea"/>
              </a:rPr>
              <a:t>");  //</a:t>
            </a:r>
            <a:r>
              <a:rPr lang="zh-TW" altLang="en-US" dirty="0">
                <a:latin typeface="+mn-ea"/>
              </a:rPr>
              <a:t>重新導向回到主畫面</a:t>
            </a:r>
            <a:endParaRPr lang="en-US" altLang="zh-TW" dirty="0">
              <a:latin typeface="+mn-ea"/>
            </a:endParaRP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}	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?&gt;	</a:t>
            </a: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700191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350" y="188913"/>
            <a:ext cx="7497763" cy="1143000"/>
          </a:xfrm>
        </p:spPr>
        <p:txBody>
          <a:bodyPr/>
          <a:lstStyle/>
          <a:p>
            <a:pPr>
              <a:defRPr/>
            </a:pPr>
            <a:r>
              <a:rPr lang="zh-TW" altLang="en-US" dirty="0"/>
              <a:t>修改 </a:t>
            </a:r>
            <a:r>
              <a:rPr lang="en-US" altLang="zh-TW" dirty="0"/>
              <a:t>(update.php)</a:t>
            </a:r>
            <a:endParaRPr lang="zh-TW" altLang="en-US" dirty="0"/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700213"/>
            <a:ext cx="4333875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19697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6013" y="115888"/>
            <a:ext cx="7497762" cy="720725"/>
          </a:xfrm>
        </p:spPr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0" y="58846"/>
            <a:ext cx="9108504" cy="67403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include("connMysql.php");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if (</a:t>
            </a:r>
            <a:r>
              <a:rPr lang="en-US" altLang="zh-TW" dirty="0" err="1">
                <a:latin typeface="+mn-ea"/>
              </a:rPr>
              <a:t>isset</a:t>
            </a:r>
            <a:r>
              <a:rPr lang="en-US" altLang="zh-TW" dirty="0">
                <a:latin typeface="+mn-ea"/>
              </a:rPr>
              <a:t>($_POST["action"])&amp;&amp;($_POST["action"]=="update")) {	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   $</a:t>
            </a:r>
            <a:r>
              <a:rPr lang="en-US" altLang="zh-TW" dirty="0" err="1">
                <a:latin typeface="+mn-ea"/>
              </a:rPr>
              <a:t>preSQL</a:t>
            </a:r>
            <a:r>
              <a:rPr lang="en-US" altLang="zh-TW" dirty="0">
                <a:latin typeface="+mn-ea"/>
              </a:rPr>
              <a:t>="</a:t>
            </a:r>
            <a:r>
              <a:rPr lang="en-US" altLang="zh-TW" b="1" dirty="0">
                <a:latin typeface="+mn-ea"/>
              </a:rPr>
              <a:t>UPDATE students SET </a:t>
            </a:r>
            <a:r>
              <a:rPr lang="en-US" altLang="zh-TW" b="1" dirty="0" err="1">
                <a:latin typeface="+mn-ea"/>
              </a:rPr>
              <a:t>sName</a:t>
            </a:r>
            <a:r>
              <a:rPr lang="en-US" altLang="zh-TW" b="1" dirty="0">
                <a:latin typeface="+mn-ea"/>
              </a:rPr>
              <a:t>=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, </a:t>
            </a:r>
            <a:r>
              <a:rPr lang="en-US" altLang="zh-TW" b="1" dirty="0" err="1">
                <a:latin typeface="+mn-ea"/>
              </a:rPr>
              <a:t>sSex</a:t>
            </a:r>
            <a:r>
              <a:rPr lang="en-US" altLang="zh-TW" b="1" dirty="0">
                <a:latin typeface="+mn-ea"/>
              </a:rPr>
              <a:t>=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, </a:t>
            </a:r>
            <a:r>
              <a:rPr lang="en-US" altLang="zh-TW" b="1" dirty="0" err="1">
                <a:latin typeface="+mn-ea"/>
              </a:rPr>
              <a:t>sBirthday</a:t>
            </a:r>
            <a:r>
              <a:rPr lang="en-US" altLang="zh-TW" b="1" dirty="0">
                <a:latin typeface="+mn-ea"/>
              </a:rPr>
              <a:t>=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, </a:t>
            </a:r>
            <a:r>
              <a:rPr lang="en-US" altLang="zh-TW" b="1" dirty="0" err="1">
                <a:latin typeface="+mn-ea"/>
              </a:rPr>
              <a:t>sMail</a:t>
            </a:r>
            <a:r>
              <a:rPr lang="en-US" altLang="zh-TW" b="1" dirty="0">
                <a:latin typeface="+mn-ea"/>
              </a:rPr>
              <a:t>=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,   </a:t>
            </a:r>
            <a:br>
              <a:rPr lang="en-US" altLang="zh-TW" b="1" dirty="0">
                <a:latin typeface="+mn-ea"/>
              </a:rPr>
            </a:br>
            <a:r>
              <a:rPr lang="en-US" altLang="zh-TW" b="1" dirty="0">
                <a:latin typeface="+mn-ea"/>
              </a:rPr>
              <a:t>                        </a:t>
            </a:r>
            <a:r>
              <a:rPr lang="en-US" altLang="zh-TW" b="1" dirty="0" err="1">
                <a:latin typeface="+mn-ea"/>
              </a:rPr>
              <a:t>sPhone</a:t>
            </a:r>
            <a:r>
              <a:rPr lang="en-US" altLang="zh-TW" b="1" dirty="0">
                <a:latin typeface="+mn-ea"/>
              </a:rPr>
              <a:t>=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, </a:t>
            </a:r>
            <a:r>
              <a:rPr lang="en-US" altLang="zh-TW" b="1" dirty="0" err="1">
                <a:latin typeface="+mn-ea"/>
              </a:rPr>
              <a:t>sAddr</a:t>
            </a:r>
            <a:r>
              <a:rPr lang="en-US" altLang="zh-TW" b="1" dirty="0">
                <a:latin typeface="+mn-ea"/>
              </a:rPr>
              <a:t>=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 WHERE </a:t>
            </a:r>
            <a:r>
              <a:rPr lang="en-US" altLang="zh-TW" b="1" dirty="0" err="1">
                <a:latin typeface="+mn-ea"/>
              </a:rPr>
              <a:t>sID</a:t>
            </a:r>
            <a:r>
              <a:rPr lang="en-US" altLang="zh-TW" b="1" dirty="0">
                <a:latin typeface="+mn-ea"/>
              </a:rPr>
              <a:t>=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dirty="0">
                <a:latin typeface="+mn-ea"/>
              </a:rPr>
              <a:t>";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</a:t>
            </a: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 = $</a:t>
            </a:r>
            <a:r>
              <a:rPr lang="en-US" altLang="zh-TW" b="1" dirty="0" err="1">
                <a:latin typeface="+mn-ea"/>
              </a:rPr>
              <a:t>mysqli</a:t>
            </a:r>
            <a:r>
              <a:rPr lang="en-US" altLang="zh-TW" b="1" dirty="0">
                <a:latin typeface="+mn-ea"/>
              </a:rPr>
              <a:t> -&gt; prepare($</a:t>
            </a:r>
            <a:r>
              <a:rPr lang="en-US" altLang="zh-TW" b="1" dirty="0" err="1">
                <a:latin typeface="+mn-ea"/>
              </a:rPr>
              <a:t>preSQL</a:t>
            </a:r>
            <a:r>
              <a:rPr lang="en-US" altLang="zh-TW" b="1" dirty="0">
                <a:latin typeface="+mn-ea"/>
              </a:rPr>
              <a:t>);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</a:t>
            </a: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</a:t>
            </a:r>
            <a:r>
              <a:rPr lang="en-US" altLang="zh-TW" b="1" dirty="0" err="1">
                <a:latin typeface="+mn-ea"/>
              </a:rPr>
              <a:t>bind_param</a:t>
            </a:r>
            <a:r>
              <a:rPr lang="en-US" altLang="zh-TW" b="1" dirty="0">
                <a:latin typeface="+mn-ea"/>
              </a:rPr>
              <a:t>("</a:t>
            </a:r>
            <a:r>
              <a:rPr lang="en-US" altLang="zh-TW" b="1" dirty="0" err="1">
                <a:solidFill>
                  <a:srgbClr val="FF0000"/>
                </a:solidFill>
                <a:latin typeface="+mn-ea"/>
              </a:rPr>
              <a:t>ssssssi</a:t>
            </a:r>
            <a:r>
              <a:rPr lang="en-US" altLang="zh-TW" b="1" dirty="0">
                <a:latin typeface="+mn-ea"/>
              </a:rPr>
              <a:t>",$name,$sex,$birthday,$mail,$phone,$</a:t>
            </a:r>
            <a:r>
              <a:rPr lang="en-US" altLang="zh-TW" b="1" dirty="0" err="1">
                <a:latin typeface="+mn-ea"/>
              </a:rPr>
              <a:t>addr</a:t>
            </a:r>
            <a:r>
              <a:rPr lang="en-US" altLang="zh-TW" b="1" dirty="0">
                <a:latin typeface="+mn-ea"/>
              </a:rPr>
              <a:t>,$id);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$name=$_POST["</a:t>
            </a:r>
            <a:r>
              <a:rPr lang="en-US" altLang="zh-TW" dirty="0" err="1">
                <a:latin typeface="+mn-ea"/>
              </a:rPr>
              <a:t>sName</a:t>
            </a:r>
            <a:r>
              <a:rPr lang="en-US" altLang="zh-TW" dirty="0">
                <a:latin typeface="+mn-ea"/>
              </a:rPr>
              <a:t>"];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$sex=$_POST["</a:t>
            </a:r>
            <a:r>
              <a:rPr lang="en-US" altLang="zh-TW" dirty="0" err="1">
                <a:latin typeface="+mn-ea"/>
              </a:rPr>
              <a:t>sSex</a:t>
            </a:r>
            <a:r>
              <a:rPr lang="en-US" altLang="zh-TW" dirty="0">
                <a:latin typeface="+mn-ea"/>
              </a:rPr>
              <a:t>"];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$birthday=$_POST["</a:t>
            </a:r>
            <a:r>
              <a:rPr lang="en-US" altLang="zh-TW" dirty="0" err="1">
                <a:latin typeface="+mn-ea"/>
              </a:rPr>
              <a:t>sBirthday</a:t>
            </a:r>
            <a:r>
              <a:rPr lang="en-US" altLang="zh-TW" dirty="0">
                <a:latin typeface="+mn-ea"/>
              </a:rPr>
              <a:t>"];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$mail=$_POST["</a:t>
            </a:r>
            <a:r>
              <a:rPr lang="en-US" altLang="zh-TW" dirty="0" err="1">
                <a:latin typeface="+mn-ea"/>
              </a:rPr>
              <a:t>sMail</a:t>
            </a:r>
            <a:r>
              <a:rPr lang="en-US" altLang="zh-TW" dirty="0">
                <a:latin typeface="+mn-ea"/>
              </a:rPr>
              <a:t>"];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$phone=$_POST["</a:t>
            </a:r>
            <a:r>
              <a:rPr lang="en-US" altLang="zh-TW" dirty="0" err="1">
                <a:latin typeface="+mn-ea"/>
              </a:rPr>
              <a:t>sPhone</a:t>
            </a:r>
            <a:r>
              <a:rPr lang="en-US" altLang="zh-TW" dirty="0">
                <a:latin typeface="+mn-ea"/>
              </a:rPr>
              <a:t>"];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$</a:t>
            </a:r>
            <a:r>
              <a:rPr lang="en-US" altLang="zh-TW" dirty="0" err="1">
                <a:latin typeface="+mn-ea"/>
              </a:rPr>
              <a:t>addr</a:t>
            </a:r>
            <a:r>
              <a:rPr lang="en-US" altLang="zh-TW" dirty="0">
                <a:latin typeface="+mn-ea"/>
              </a:rPr>
              <a:t>=$_POST["</a:t>
            </a:r>
            <a:r>
              <a:rPr lang="en-US" altLang="zh-TW" dirty="0" err="1">
                <a:latin typeface="+mn-ea"/>
              </a:rPr>
              <a:t>sAddr</a:t>
            </a:r>
            <a:r>
              <a:rPr lang="en-US" altLang="zh-TW" dirty="0">
                <a:latin typeface="+mn-ea"/>
              </a:rPr>
              <a:t>"];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$id=$_POST["</a:t>
            </a:r>
            <a:r>
              <a:rPr lang="en-US" altLang="zh-TW" dirty="0" err="1">
                <a:latin typeface="+mn-ea"/>
              </a:rPr>
              <a:t>sID</a:t>
            </a:r>
            <a:r>
              <a:rPr lang="en-US" altLang="zh-TW" dirty="0">
                <a:latin typeface="+mn-ea"/>
              </a:rPr>
              <a:t>"];	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</a:t>
            </a: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-&gt;execute();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</a:t>
            </a: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 -&gt; close();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      </a:t>
            </a: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mysqli</a:t>
            </a:r>
            <a:r>
              <a:rPr lang="en-US" altLang="zh-TW" b="1" dirty="0">
                <a:latin typeface="+mn-ea"/>
              </a:rPr>
              <a:t> -&gt; close();</a:t>
            </a:r>
            <a:endParaRPr lang="zh-TW" altLang="en-US" dirty="0">
              <a:latin typeface="+mn-ea"/>
            </a:endParaRPr>
          </a:p>
          <a:p>
            <a:pPr eaLnBrk="1" hangingPunct="1">
              <a:tabLst>
                <a:tab pos="357188" algn="l"/>
              </a:tabLst>
              <a:defRPr/>
            </a:pPr>
            <a:r>
              <a:rPr lang="zh-TW" altLang="en-US" dirty="0">
                <a:latin typeface="+mn-ea"/>
              </a:rPr>
              <a:t>	</a:t>
            </a:r>
            <a:r>
              <a:rPr lang="en-US" altLang="zh-TW" dirty="0">
                <a:latin typeface="+mn-ea"/>
              </a:rPr>
              <a:t>header("Location: </a:t>
            </a:r>
            <a:r>
              <a:rPr lang="en-US" altLang="zh-TW" dirty="0" err="1">
                <a:latin typeface="+mn-ea"/>
              </a:rPr>
              <a:t>data.php</a:t>
            </a:r>
            <a:r>
              <a:rPr lang="en-US" altLang="zh-TW" dirty="0">
                <a:latin typeface="+mn-ea"/>
              </a:rPr>
              <a:t>"); //</a:t>
            </a:r>
            <a:r>
              <a:rPr lang="zh-TW" altLang="en-US" dirty="0">
                <a:latin typeface="+mn-ea"/>
              </a:rPr>
              <a:t>重新導向回到主畫面</a:t>
            </a:r>
            <a:endParaRPr lang="en-US" altLang="zh-TW" dirty="0">
              <a:latin typeface="+mn-ea"/>
            </a:endParaRP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}</a:t>
            </a:r>
          </a:p>
          <a:p>
            <a:pPr eaLnBrk="1" hangingPunct="1">
              <a:defRPr/>
            </a:pP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 = $</a:t>
            </a:r>
            <a:r>
              <a:rPr lang="en-US" altLang="zh-TW" b="1" dirty="0" err="1">
                <a:latin typeface="+mn-ea"/>
              </a:rPr>
              <a:t>mysqli</a:t>
            </a:r>
            <a:r>
              <a:rPr lang="en-US" altLang="zh-TW" b="1" dirty="0">
                <a:latin typeface="+mn-ea"/>
              </a:rPr>
              <a:t> -&gt; prepare("SELECT * FROM students WHERE </a:t>
            </a:r>
            <a:r>
              <a:rPr lang="en-US" altLang="zh-TW" b="1" dirty="0" err="1">
                <a:latin typeface="+mn-ea"/>
              </a:rPr>
              <a:t>sID</a:t>
            </a:r>
            <a:r>
              <a:rPr lang="en-US" altLang="zh-TW" b="1" dirty="0">
                <a:latin typeface="+mn-ea"/>
              </a:rPr>
              <a:t>=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");</a:t>
            </a:r>
          </a:p>
          <a:p>
            <a:pPr eaLnBrk="1" hangingPunct="1">
              <a:defRPr/>
            </a:pP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</a:t>
            </a:r>
            <a:r>
              <a:rPr lang="en-US" altLang="zh-TW" b="1" dirty="0" err="1">
                <a:latin typeface="+mn-ea"/>
              </a:rPr>
              <a:t>bind_param</a:t>
            </a:r>
            <a:r>
              <a:rPr lang="en-US" altLang="zh-TW" b="1" dirty="0">
                <a:latin typeface="+mn-ea"/>
              </a:rPr>
              <a:t>("</a:t>
            </a:r>
            <a:r>
              <a:rPr lang="en-US" altLang="zh-TW" b="1" dirty="0" err="1">
                <a:solidFill>
                  <a:srgbClr val="FF0000"/>
                </a:solidFill>
                <a:latin typeface="+mn-ea"/>
              </a:rPr>
              <a:t>i</a:t>
            </a:r>
            <a:r>
              <a:rPr lang="en-US" altLang="zh-TW" b="1" dirty="0">
                <a:latin typeface="+mn-ea"/>
              </a:rPr>
              <a:t>",$id);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$id=$_GET["id"];	</a:t>
            </a:r>
          </a:p>
          <a:p>
            <a:pPr eaLnBrk="1" hangingPunct="1">
              <a:defRPr/>
            </a:pP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-&gt;execute();</a:t>
            </a:r>
            <a:endParaRPr lang="en-US" altLang="zh-TW" dirty="0">
              <a:latin typeface="+mn-ea"/>
            </a:endParaRPr>
          </a:p>
          <a:p>
            <a:pPr eaLnBrk="1" hangingPunct="1">
              <a:defRPr/>
            </a:pPr>
            <a:r>
              <a:rPr lang="en-US" altLang="zh-TW" b="1" dirty="0">
                <a:latin typeface="+mn-ea"/>
              </a:rPr>
              <a:t>$result = 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</a:t>
            </a:r>
            <a:r>
              <a:rPr lang="en-US" altLang="zh-TW" b="1" dirty="0" err="1">
                <a:latin typeface="+mn-ea"/>
              </a:rPr>
              <a:t>get_result</a:t>
            </a:r>
            <a:r>
              <a:rPr lang="en-US" altLang="zh-TW" b="1" dirty="0">
                <a:latin typeface="+mn-ea"/>
              </a:rPr>
              <a:t>();</a:t>
            </a:r>
          </a:p>
          <a:p>
            <a:pPr eaLnBrk="1" hangingPunct="1">
              <a:defRPr/>
            </a:pPr>
            <a:r>
              <a:rPr lang="en-US" altLang="zh-TW" b="1" dirty="0">
                <a:latin typeface="+mn-ea"/>
              </a:rPr>
              <a:t>$row=$result-&gt;</a:t>
            </a:r>
            <a:r>
              <a:rPr lang="en-US" altLang="zh-TW" b="1" dirty="0" err="1">
                <a:latin typeface="+mn-ea"/>
              </a:rPr>
              <a:t>fetch_assoc</a:t>
            </a:r>
            <a:r>
              <a:rPr lang="en-US" altLang="zh-TW" b="1" dirty="0">
                <a:latin typeface="+mn-ea"/>
              </a:rPr>
              <a:t>();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9FD4FE7-4B04-4F59-B57B-99757BA970B6}"/>
              </a:ext>
            </a:extLst>
          </p:cNvPr>
          <p:cNvSpPr/>
          <p:nvPr/>
        </p:nvSpPr>
        <p:spPr>
          <a:xfrm>
            <a:off x="5267987" y="2564904"/>
            <a:ext cx="3345788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TW" sz="3200" b="1" dirty="0" err="1"/>
              <a:t>update.php</a:t>
            </a:r>
            <a:r>
              <a:rPr lang="en-US" altLang="zh-TW" sz="3200" b="1" dirty="0"/>
              <a:t> (1/2)</a:t>
            </a:r>
            <a:endParaRPr lang="zh-TW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703994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19736" y="787914"/>
            <a:ext cx="9163736" cy="526297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&lt;form action="" method="post" name="</a:t>
            </a:r>
            <a:r>
              <a:rPr lang="en-US" altLang="zh-TW" sz="1400" dirty="0" err="1">
                <a:latin typeface="+mn-ea"/>
              </a:rPr>
              <a:t>formFix</a:t>
            </a:r>
            <a:r>
              <a:rPr lang="en-US" altLang="zh-TW" sz="1400" dirty="0">
                <a:latin typeface="+mn-ea"/>
              </a:rPr>
              <a:t>" id="</a:t>
            </a:r>
            <a:r>
              <a:rPr lang="en-US" altLang="zh-TW" sz="1400" dirty="0" err="1">
                <a:latin typeface="+mn-ea"/>
              </a:rPr>
              <a:t>formFix</a:t>
            </a:r>
            <a:r>
              <a:rPr lang="en-US" altLang="zh-TW" sz="1400" dirty="0">
                <a:latin typeface="+mn-ea"/>
              </a:rPr>
              <a:t>"&gt;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&lt;table border="1" align="center" </a:t>
            </a:r>
            <a:r>
              <a:rPr lang="en-US" altLang="zh-TW" sz="1400" dirty="0" err="1">
                <a:latin typeface="+mn-ea"/>
              </a:rPr>
              <a:t>cellpadding</a:t>
            </a:r>
            <a:r>
              <a:rPr lang="en-US" altLang="zh-TW" sz="1400" dirty="0">
                <a:latin typeface="+mn-ea"/>
              </a:rPr>
              <a:t>="4"&gt;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</a:t>
            </a:r>
            <a:r>
              <a:rPr lang="en-US" altLang="zh-TW" sz="1400" dirty="0" err="1">
                <a:latin typeface="+mn-ea"/>
              </a:rPr>
              <a:t>tr</a:t>
            </a:r>
            <a:r>
              <a:rPr lang="en-US" altLang="zh-TW" sz="1400" dirty="0">
                <a:latin typeface="+mn-ea"/>
              </a:rPr>
              <a:t>&gt;&lt;</a:t>
            </a:r>
            <a:r>
              <a:rPr lang="en-US" altLang="zh-TW" sz="1400" dirty="0" err="1">
                <a:latin typeface="+mn-ea"/>
              </a:rPr>
              <a:t>th</a:t>
            </a:r>
            <a:r>
              <a:rPr lang="en-US" altLang="zh-TW" sz="1400" dirty="0">
                <a:latin typeface="+mn-ea"/>
              </a:rPr>
              <a:t>&gt;</a:t>
            </a:r>
            <a:r>
              <a:rPr lang="zh-TW" altLang="en-US" sz="1400" dirty="0">
                <a:latin typeface="+mn-ea"/>
              </a:rPr>
              <a:t>欄位</a:t>
            </a:r>
            <a:r>
              <a:rPr lang="en-US" altLang="zh-TW" sz="1400" dirty="0">
                <a:latin typeface="+mn-ea"/>
              </a:rPr>
              <a:t>&lt;/</a:t>
            </a:r>
            <a:r>
              <a:rPr lang="en-US" altLang="zh-TW" sz="1400" dirty="0" err="1">
                <a:latin typeface="+mn-ea"/>
              </a:rPr>
              <a:t>th</a:t>
            </a:r>
            <a:r>
              <a:rPr lang="en-US" altLang="zh-TW" sz="1400" dirty="0">
                <a:latin typeface="+mn-ea"/>
              </a:rPr>
              <a:t>&gt;&lt;</a:t>
            </a:r>
            <a:r>
              <a:rPr lang="en-US" altLang="zh-TW" sz="1400" dirty="0" err="1">
                <a:latin typeface="+mn-ea"/>
              </a:rPr>
              <a:t>th</a:t>
            </a:r>
            <a:r>
              <a:rPr lang="en-US" altLang="zh-TW" sz="1400" dirty="0">
                <a:latin typeface="+mn-ea"/>
              </a:rPr>
              <a:t>&gt;</a:t>
            </a:r>
            <a:r>
              <a:rPr lang="zh-TW" altLang="en-US" sz="1400" dirty="0">
                <a:latin typeface="+mn-ea"/>
              </a:rPr>
              <a:t>資料</a:t>
            </a:r>
            <a:r>
              <a:rPr lang="en-US" altLang="zh-TW" sz="1400" dirty="0">
                <a:latin typeface="+mn-ea"/>
              </a:rPr>
              <a:t>&lt;/</a:t>
            </a:r>
            <a:r>
              <a:rPr lang="en-US" altLang="zh-TW" sz="1400" dirty="0" err="1">
                <a:latin typeface="+mn-ea"/>
              </a:rPr>
              <a:t>th</a:t>
            </a:r>
            <a:r>
              <a:rPr lang="en-US" altLang="zh-TW" sz="1400" dirty="0">
                <a:latin typeface="+mn-ea"/>
              </a:rPr>
              <a:t>&gt;&lt;/</a:t>
            </a:r>
            <a:r>
              <a:rPr lang="en-US" altLang="zh-TW" sz="1400" dirty="0" err="1">
                <a:latin typeface="+mn-ea"/>
              </a:rPr>
              <a:t>tr</a:t>
            </a:r>
            <a:r>
              <a:rPr lang="en-US" altLang="zh-TW" sz="1400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</a:t>
            </a:r>
            <a:r>
              <a:rPr lang="en-US" altLang="zh-TW" sz="1400" dirty="0" err="1">
                <a:latin typeface="+mn-ea"/>
              </a:rPr>
              <a:t>tr</a:t>
            </a:r>
            <a:r>
              <a:rPr lang="en-US" altLang="zh-TW" sz="1400" dirty="0">
                <a:latin typeface="+mn-ea"/>
              </a:rPr>
              <a:t>&gt;&lt;td&gt;</a:t>
            </a:r>
            <a:r>
              <a:rPr lang="zh-TW" altLang="en-US" sz="1400" dirty="0">
                <a:latin typeface="+mn-ea"/>
              </a:rPr>
              <a:t>姓名</a:t>
            </a:r>
            <a:r>
              <a:rPr lang="en-US" altLang="zh-TW" sz="1400" dirty="0">
                <a:latin typeface="+mn-ea"/>
              </a:rPr>
              <a:t>&lt;/td&gt;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&lt;td&gt;&lt;input type="text" name="</a:t>
            </a:r>
            <a:r>
              <a:rPr lang="en-US" altLang="zh-TW" sz="1400" dirty="0" err="1">
                <a:latin typeface="+mn-ea"/>
              </a:rPr>
              <a:t>sName</a:t>
            </a:r>
            <a:r>
              <a:rPr lang="en-US" altLang="zh-TW" sz="1400" dirty="0">
                <a:latin typeface="+mn-ea"/>
              </a:rPr>
              <a:t>" value="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&lt;?= $row["</a:t>
            </a:r>
            <a:r>
              <a:rPr lang="en-US" altLang="zh-TW" sz="1400" b="1" dirty="0" err="1">
                <a:solidFill>
                  <a:srgbClr val="FF0000"/>
                </a:solidFill>
                <a:latin typeface="+mn-ea"/>
              </a:rPr>
              <a:t>sName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"] ?&gt;</a:t>
            </a:r>
            <a:r>
              <a:rPr lang="en-US" altLang="zh-TW" sz="1400" dirty="0">
                <a:latin typeface="+mn-ea"/>
              </a:rPr>
              <a:t>"&gt;&lt;/td&gt;&lt;/tr&gt;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</a:t>
            </a:r>
            <a:r>
              <a:rPr lang="en-US" altLang="zh-TW" sz="1400" dirty="0" err="1">
                <a:latin typeface="+mn-ea"/>
              </a:rPr>
              <a:t>tr</a:t>
            </a:r>
            <a:r>
              <a:rPr lang="en-US" altLang="zh-TW" sz="1400" dirty="0">
                <a:latin typeface="+mn-ea"/>
              </a:rPr>
              <a:t>&gt;&lt;td&gt;</a:t>
            </a:r>
            <a:r>
              <a:rPr lang="zh-TW" altLang="en-US" sz="1400" dirty="0">
                <a:latin typeface="+mn-ea"/>
              </a:rPr>
              <a:t>性別</a:t>
            </a:r>
            <a:r>
              <a:rPr lang="en-US" altLang="zh-TW" sz="1400" dirty="0">
                <a:latin typeface="+mn-ea"/>
              </a:rPr>
              <a:t>&lt;/td&gt;&lt;td&gt;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&lt;input type="radio" name="</a:t>
            </a:r>
            <a:r>
              <a:rPr lang="en-US" altLang="zh-TW" sz="1400" dirty="0" err="1">
                <a:latin typeface="+mn-ea"/>
              </a:rPr>
              <a:t>sSex</a:t>
            </a:r>
            <a:r>
              <a:rPr lang="en-US" altLang="zh-TW" sz="1400" dirty="0">
                <a:latin typeface="+mn-ea"/>
              </a:rPr>
              <a:t>"  value="</a:t>
            </a:r>
            <a:r>
              <a:rPr lang="zh-TW" altLang="en-US" sz="1400" dirty="0">
                <a:latin typeface="+mn-ea"/>
              </a:rPr>
              <a:t>男</a:t>
            </a:r>
            <a:r>
              <a:rPr lang="en-US" altLang="zh-TW" sz="1400" dirty="0">
                <a:latin typeface="+mn-ea"/>
              </a:rPr>
              <a:t>" 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&lt;?php if($row["</a:t>
            </a:r>
            <a:r>
              <a:rPr lang="en-US" altLang="zh-TW" sz="1400" b="1" dirty="0" err="1">
                <a:solidFill>
                  <a:srgbClr val="FF0000"/>
                </a:solidFill>
                <a:latin typeface="+mn-ea"/>
              </a:rPr>
              <a:t>sSex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"]=="</a:t>
            </a:r>
            <a:r>
              <a:rPr lang="zh-TW" altLang="en-US" sz="1400" b="1" dirty="0">
                <a:solidFill>
                  <a:srgbClr val="FF0000"/>
                </a:solidFill>
                <a:latin typeface="+mn-ea"/>
              </a:rPr>
              <a:t>男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") echo "checked";?&gt;</a:t>
            </a:r>
            <a:r>
              <a:rPr lang="en-US" altLang="zh-TW" sz="1400" dirty="0">
                <a:latin typeface="+mn-ea"/>
              </a:rPr>
              <a:t>&gt;</a:t>
            </a:r>
            <a:r>
              <a:rPr lang="zh-TW" altLang="en-US" sz="1400" dirty="0">
                <a:latin typeface="+mn-ea"/>
              </a:rPr>
              <a:t>男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&lt;input type="radio" name="</a:t>
            </a:r>
            <a:r>
              <a:rPr lang="en-US" altLang="zh-TW" sz="1400" dirty="0" err="1">
                <a:latin typeface="+mn-ea"/>
              </a:rPr>
              <a:t>sSex</a:t>
            </a:r>
            <a:r>
              <a:rPr lang="en-US" altLang="zh-TW" sz="1400" dirty="0">
                <a:latin typeface="+mn-ea"/>
              </a:rPr>
              <a:t>"  value="</a:t>
            </a:r>
            <a:r>
              <a:rPr lang="zh-TW" altLang="en-US" sz="1400" dirty="0">
                <a:latin typeface="+mn-ea"/>
              </a:rPr>
              <a:t>女</a:t>
            </a:r>
            <a:r>
              <a:rPr lang="en-US" altLang="zh-TW" sz="1400" dirty="0">
                <a:latin typeface="+mn-ea"/>
              </a:rPr>
              <a:t>" 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&lt;?php if($row["</a:t>
            </a:r>
            <a:r>
              <a:rPr lang="en-US" altLang="zh-TW" sz="1400" b="1" dirty="0" err="1">
                <a:solidFill>
                  <a:srgbClr val="FF0000"/>
                </a:solidFill>
                <a:latin typeface="+mn-ea"/>
              </a:rPr>
              <a:t>sSex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"]=="</a:t>
            </a:r>
            <a:r>
              <a:rPr lang="zh-TW" altLang="en-US" sz="1400" b="1" dirty="0">
                <a:solidFill>
                  <a:srgbClr val="FF0000"/>
                </a:solidFill>
                <a:latin typeface="+mn-ea"/>
              </a:rPr>
              <a:t>女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") echo "checked";?&gt;</a:t>
            </a:r>
            <a:r>
              <a:rPr lang="en-US" altLang="zh-TW" sz="1400" dirty="0">
                <a:latin typeface="+mn-ea"/>
              </a:rPr>
              <a:t>&gt;</a:t>
            </a:r>
            <a:r>
              <a:rPr lang="zh-TW" altLang="en-US" sz="1400" dirty="0">
                <a:latin typeface="+mn-ea"/>
              </a:rPr>
              <a:t>女</a:t>
            </a:r>
            <a:r>
              <a:rPr lang="en-US" altLang="zh-TW" sz="1400" dirty="0">
                <a:latin typeface="+mn-ea"/>
              </a:rPr>
              <a:t>&lt;/td&gt;&lt;/</a:t>
            </a:r>
            <a:r>
              <a:rPr lang="en-US" altLang="zh-TW" sz="1400" dirty="0" err="1">
                <a:latin typeface="+mn-ea"/>
              </a:rPr>
              <a:t>tr</a:t>
            </a:r>
            <a:r>
              <a:rPr lang="en-US" altLang="zh-TW" sz="1400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</a:t>
            </a:r>
            <a:r>
              <a:rPr lang="en-US" altLang="zh-TW" sz="1400" dirty="0" err="1">
                <a:latin typeface="+mn-ea"/>
              </a:rPr>
              <a:t>tr</a:t>
            </a:r>
            <a:r>
              <a:rPr lang="en-US" altLang="zh-TW" sz="1400" dirty="0">
                <a:latin typeface="+mn-ea"/>
              </a:rPr>
              <a:t>&gt;&lt;td&gt;</a:t>
            </a:r>
            <a:r>
              <a:rPr lang="zh-TW" altLang="en-US" sz="1400" dirty="0">
                <a:latin typeface="+mn-ea"/>
              </a:rPr>
              <a:t>生日</a:t>
            </a:r>
            <a:r>
              <a:rPr lang="en-US" altLang="zh-TW" sz="1400" dirty="0">
                <a:latin typeface="+mn-ea"/>
              </a:rPr>
              <a:t>&lt;/td&gt;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&lt;td&gt;&lt;input type="text" name="</a:t>
            </a:r>
            <a:r>
              <a:rPr lang="en-US" altLang="zh-TW" sz="1400" dirty="0" err="1">
                <a:latin typeface="+mn-ea"/>
              </a:rPr>
              <a:t>sBirthday</a:t>
            </a:r>
            <a:r>
              <a:rPr lang="en-US" altLang="zh-TW" sz="1400" dirty="0">
                <a:latin typeface="+mn-ea"/>
              </a:rPr>
              <a:t>" value="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&lt;?= $row["</a:t>
            </a:r>
            <a:r>
              <a:rPr lang="en-US" altLang="zh-TW" sz="1400" b="1" dirty="0" err="1">
                <a:solidFill>
                  <a:srgbClr val="FF0000"/>
                </a:solidFill>
                <a:latin typeface="+mn-ea"/>
              </a:rPr>
              <a:t>sBirthday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"] ?&gt;</a:t>
            </a:r>
            <a:r>
              <a:rPr lang="en-US" altLang="zh-TW" sz="1400" dirty="0">
                <a:latin typeface="+mn-ea"/>
              </a:rPr>
              <a:t>"&gt;&lt;/td&gt;&lt;/tr&gt;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</a:t>
            </a:r>
            <a:r>
              <a:rPr lang="en-US" altLang="zh-TW" sz="1400" dirty="0" err="1">
                <a:latin typeface="+mn-ea"/>
              </a:rPr>
              <a:t>tr</a:t>
            </a:r>
            <a:r>
              <a:rPr lang="en-US" altLang="zh-TW" sz="1400" dirty="0">
                <a:latin typeface="+mn-ea"/>
              </a:rPr>
              <a:t>&gt;&lt;td&gt;</a:t>
            </a:r>
            <a:r>
              <a:rPr lang="zh-TW" altLang="en-US" sz="1400" dirty="0">
                <a:latin typeface="+mn-ea"/>
              </a:rPr>
              <a:t>電子郵件</a:t>
            </a:r>
            <a:r>
              <a:rPr lang="en-US" altLang="zh-TW" sz="1400" dirty="0">
                <a:latin typeface="+mn-ea"/>
              </a:rPr>
              <a:t>&lt;/td&gt;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&lt;td&gt;&lt;input type="text" name="</a:t>
            </a:r>
            <a:r>
              <a:rPr lang="en-US" altLang="zh-TW" sz="1400" dirty="0" err="1">
                <a:latin typeface="+mn-ea"/>
              </a:rPr>
              <a:t>sMail</a:t>
            </a:r>
            <a:r>
              <a:rPr lang="en-US" altLang="zh-TW" sz="1400" dirty="0">
                <a:latin typeface="+mn-ea"/>
              </a:rPr>
              <a:t>"  value="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&lt;?= $row["</a:t>
            </a:r>
            <a:r>
              <a:rPr lang="en-US" altLang="zh-TW" sz="1400" b="1" dirty="0" err="1">
                <a:solidFill>
                  <a:srgbClr val="FF0000"/>
                </a:solidFill>
                <a:latin typeface="+mn-ea"/>
              </a:rPr>
              <a:t>sMail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"] ?&gt;</a:t>
            </a:r>
            <a:r>
              <a:rPr lang="en-US" altLang="zh-TW" sz="1400" dirty="0">
                <a:latin typeface="+mn-ea"/>
              </a:rPr>
              <a:t>"&gt;&lt;/td&gt;&lt;/tr&gt;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</a:t>
            </a:r>
            <a:r>
              <a:rPr lang="en-US" altLang="zh-TW" sz="1400" dirty="0" err="1">
                <a:latin typeface="+mn-ea"/>
              </a:rPr>
              <a:t>tr</a:t>
            </a:r>
            <a:r>
              <a:rPr lang="en-US" altLang="zh-TW" sz="1400" dirty="0">
                <a:latin typeface="+mn-ea"/>
              </a:rPr>
              <a:t>&gt;&lt;td&gt;</a:t>
            </a:r>
            <a:r>
              <a:rPr lang="zh-TW" altLang="en-US" sz="1400" dirty="0">
                <a:latin typeface="+mn-ea"/>
              </a:rPr>
              <a:t>電話</a:t>
            </a:r>
            <a:r>
              <a:rPr lang="en-US" altLang="zh-TW" sz="1400" dirty="0">
                <a:latin typeface="+mn-ea"/>
              </a:rPr>
              <a:t>&lt;/td&gt;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&lt;td&gt;&lt;input type="text" name="</a:t>
            </a:r>
            <a:r>
              <a:rPr lang="en-US" altLang="zh-TW" sz="1400" dirty="0" err="1">
                <a:latin typeface="+mn-ea"/>
              </a:rPr>
              <a:t>sPhone</a:t>
            </a:r>
            <a:r>
              <a:rPr lang="en-US" altLang="zh-TW" sz="1400" dirty="0">
                <a:latin typeface="+mn-ea"/>
              </a:rPr>
              <a:t>" value="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&lt;?= $row["</a:t>
            </a:r>
            <a:r>
              <a:rPr lang="en-US" altLang="zh-TW" sz="1400" b="1" dirty="0" err="1">
                <a:solidFill>
                  <a:srgbClr val="FF0000"/>
                </a:solidFill>
                <a:latin typeface="+mn-ea"/>
              </a:rPr>
              <a:t>sPhone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"] ?&gt;</a:t>
            </a:r>
            <a:r>
              <a:rPr lang="en-US" altLang="zh-TW" sz="1400" dirty="0">
                <a:latin typeface="+mn-ea"/>
              </a:rPr>
              <a:t>"&gt;&lt;/td&gt;&lt;/tr&gt;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</a:t>
            </a:r>
            <a:r>
              <a:rPr lang="en-US" altLang="zh-TW" sz="1400" dirty="0" err="1">
                <a:latin typeface="+mn-ea"/>
              </a:rPr>
              <a:t>tr</a:t>
            </a:r>
            <a:r>
              <a:rPr lang="en-US" altLang="zh-TW" sz="1400" dirty="0">
                <a:latin typeface="+mn-ea"/>
              </a:rPr>
              <a:t>&gt;&lt;td&gt;</a:t>
            </a:r>
            <a:r>
              <a:rPr lang="zh-TW" altLang="en-US" sz="1400" dirty="0">
                <a:latin typeface="+mn-ea"/>
              </a:rPr>
              <a:t>住址</a:t>
            </a:r>
            <a:r>
              <a:rPr lang="en-US" altLang="zh-TW" sz="1400" dirty="0">
                <a:latin typeface="+mn-ea"/>
              </a:rPr>
              <a:t>&lt;/td&gt;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&lt;td&gt;&lt;input name="</a:t>
            </a:r>
            <a:r>
              <a:rPr lang="en-US" altLang="zh-TW" sz="1400" dirty="0" err="1">
                <a:latin typeface="+mn-ea"/>
              </a:rPr>
              <a:t>sAddr</a:t>
            </a:r>
            <a:r>
              <a:rPr lang="en-US" altLang="zh-TW" sz="1400" dirty="0">
                <a:latin typeface="+mn-ea"/>
              </a:rPr>
              <a:t>" type="text" size="40" value="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&lt;?= $row["</a:t>
            </a:r>
            <a:r>
              <a:rPr lang="en-US" altLang="zh-TW" sz="1400" b="1" dirty="0" err="1">
                <a:solidFill>
                  <a:srgbClr val="FF0000"/>
                </a:solidFill>
                <a:latin typeface="+mn-ea"/>
              </a:rPr>
              <a:t>sAddr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"] ?&gt;</a:t>
            </a:r>
            <a:r>
              <a:rPr lang="en-US" altLang="zh-TW" sz="1400" dirty="0">
                <a:latin typeface="+mn-ea"/>
              </a:rPr>
              <a:t>"&gt;&lt;/td&gt;&lt;/tr&gt;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</a:t>
            </a:r>
            <a:r>
              <a:rPr lang="en-US" altLang="zh-TW" sz="1400" dirty="0" err="1">
                <a:latin typeface="+mn-ea"/>
              </a:rPr>
              <a:t>tr</a:t>
            </a:r>
            <a:r>
              <a:rPr lang="en-US" altLang="zh-TW" sz="1400" dirty="0">
                <a:latin typeface="+mn-ea"/>
              </a:rPr>
              <a:t>&gt;&lt;td </a:t>
            </a:r>
            <a:r>
              <a:rPr lang="en-US" altLang="zh-TW" sz="1400" dirty="0" err="1">
                <a:latin typeface="+mn-ea"/>
              </a:rPr>
              <a:t>colspan</a:t>
            </a:r>
            <a:r>
              <a:rPr lang="en-US" altLang="zh-TW" sz="1400" dirty="0">
                <a:latin typeface="+mn-ea"/>
              </a:rPr>
              <a:t>="2" align="center"&gt;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&lt;input name="</a:t>
            </a:r>
            <a:r>
              <a:rPr lang="en-US" altLang="zh-TW" sz="1400" dirty="0" err="1">
                <a:latin typeface="+mn-ea"/>
              </a:rPr>
              <a:t>sID</a:t>
            </a:r>
            <a:r>
              <a:rPr lang="en-US" altLang="zh-TW" sz="1400" dirty="0">
                <a:latin typeface="+mn-ea"/>
              </a:rPr>
              <a:t>" type="hidden" value="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&lt;?= $row["</a:t>
            </a:r>
            <a:r>
              <a:rPr lang="en-US" altLang="zh-TW" sz="1400" b="1" dirty="0" err="1">
                <a:solidFill>
                  <a:srgbClr val="FF0000"/>
                </a:solidFill>
                <a:latin typeface="+mn-ea"/>
              </a:rPr>
              <a:t>sID</a:t>
            </a:r>
            <a:r>
              <a:rPr lang="en-US" altLang="zh-TW" sz="1400" b="1" dirty="0">
                <a:solidFill>
                  <a:srgbClr val="FF0000"/>
                </a:solidFill>
                <a:latin typeface="+mn-ea"/>
              </a:rPr>
              <a:t>"] ?&gt;</a:t>
            </a:r>
            <a:r>
              <a:rPr lang="en-US" altLang="zh-TW" sz="1400" dirty="0">
                <a:latin typeface="+mn-ea"/>
              </a:rPr>
              <a:t>"&gt;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&lt;input name="action" type="hidden" value="update"&gt;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&lt;input type="submit"  value="</a:t>
            </a:r>
            <a:r>
              <a:rPr lang="zh-TW" altLang="en-US" sz="1400" dirty="0">
                <a:latin typeface="+mn-ea"/>
              </a:rPr>
              <a:t>更新資料</a:t>
            </a:r>
            <a:r>
              <a:rPr lang="en-US" altLang="zh-TW" sz="1400" dirty="0">
                <a:latin typeface="+mn-ea"/>
              </a:rPr>
              <a:t>"&gt;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&lt;input type="reset"  value="</a:t>
            </a:r>
            <a:r>
              <a:rPr lang="zh-TW" altLang="en-US" sz="1400" dirty="0">
                <a:latin typeface="+mn-ea"/>
              </a:rPr>
              <a:t>重新填寫</a:t>
            </a:r>
            <a:r>
              <a:rPr lang="en-US" altLang="zh-TW" sz="1400" dirty="0">
                <a:latin typeface="+mn-ea"/>
              </a:rPr>
              <a:t>"&gt;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&lt;/td&gt;&lt;/</a:t>
            </a:r>
            <a:r>
              <a:rPr lang="en-US" altLang="zh-TW" sz="1400" dirty="0" err="1">
                <a:latin typeface="+mn-ea"/>
              </a:rPr>
              <a:t>tr</a:t>
            </a:r>
            <a:r>
              <a:rPr lang="en-US" altLang="zh-TW" sz="1400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sz="1400" dirty="0">
                <a:latin typeface="+mn-ea"/>
              </a:rPr>
              <a:t>&lt;/table&gt;&lt;/form&gt;</a:t>
            </a:r>
            <a:endParaRPr lang="zh-TW" altLang="en-US" sz="1400" dirty="0">
              <a:latin typeface="+mn-ea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615608" y="10100"/>
            <a:ext cx="3528392" cy="719137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/>
          <a:lstStyle/>
          <a:p>
            <a:pPr>
              <a:defRPr/>
            </a:pPr>
            <a:r>
              <a:rPr kumimoji="0" lang="en-US" altLang="zh-TW" sz="3200" dirty="0" err="1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  <a:cs typeface="+mj-cs"/>
              </a:rPr>
              <a:t>update.php</a:t>
            </a:r>
            <a:r>
              <a:rPr kumimoji="0" lang="en-US" altLang="zh-TW" sz="3200" dirty="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  <a:cs typeface="+mj-cs"/>
              </a:rPr>
              <a:t> (2/2)</a:t>
            </a:r>
            <a:endParaRPr kumimoji="0" lang="zh-TW" altLang="en-US" sz="3200" dirty="0">
              <a:solidFill>
                <a:srgbClr val="572314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n-ea"/>
              <a:ea typeface="+mn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675366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628775"/>
            <a:ext cx="4711700" cy="393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403350" y="188913"/>
            <a:ext cx="7497763" cy="1143000"/>
          </a:xfrm>
        </p:spPr>
        <p:txBody>
          <a:bodyPr/>
          <a:lstStyle/>
          <a:p>
            <a:pPr>
              <a:defRPr/>
            </a:pPr>
            <a:r>
              <a:rPr lang="zh-TW" altLang="en-US" dirty="0"/>
              <a:t>刪除 </a:t>
            </a:r>
            <a:r>
              <a:rPr lang="en-US" altLang="zh-TW" dirty="0"/>
              <a:t>(delete.php)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43383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39552" y="559276"/>
            <a:ext cx="8352928" cy="62786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&lt;?</a:t>
            </a:r>
            <a:r>
              <a:rPr lang="en-US" altLang="zh-TW" dirty="0" err="1">
                <a:latin typeface="+mn-ea"/>
              </a:rPr>
              <a:t>php</a:t>
            </a:r>
            <a:r>
              <a:rPr lang="en-US" altLang="zh-TW" dirty="0">
                <a:latin typeface="+mn-ea"/>
              </a:rPr>
              <a:t> 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include("connMysql.php");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if (</a:t>
            </a:r>
            <a:r>
              <a:rPr lang="en-US" altLang="zh-TW" dirty="0" err="1">
                <a:latin typeface="+mn-ea"/>
              </a:rPr>
              <a:t>isset</a:t>
            </a:r>
            <a:r>
              <a:rPr lang="en-US" altLang="zh-TW" dirty="0">
                <a:latin typeface="+mn-ea"/>
              </a:rPr>
              <a:t>($_POST["action"])&amp;&amp;($_POST["action"]=="delete")) {	</a:t>
            </a:r>
          </a:p>
          <a:p>
            <a:pPr eaLnBrk="1" hangingPunct="1">
              <a:spcBef>
                <a:spcPts val="400"/>
              </a:spcBef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$</a:t>
            </a:r>
            <a:r>
              <a:rPr lang="en-US" altLang="zh-TW" dirty="0" err="1">
                <a:latin typeface="+mn-ea"/>
              </a:rPr>
              <a:t>preSQL</a:t>
            </a:r>
            <a:r>
              <a:rPr lang="en-US" altLang="zh-TW" dirty="0">
                <a:latin typeface="+mn-ea"/>
              </a:rPr>
              <a:t> = "DELETE FROM students WHERE </a:t>
            </a:r>
            <a:r>
              <a:rPr lang="en-US" altLang="zh-TW" dirty="0" err="1">
                <a:latin typeface="+mn-ea"/>
              </a:rPr>
              <a:t>sID</a:t>
            </a:r>
            <a:r>
              <a:rPr lang="en-US" altLang="zh-TW" dirty="0">
                <a:latin typeface="+mn-ea"/>
              </a:rPr>
              <a:t>=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dirty="0">
                <a:latin typeface="+mn-ea"/>
              </a:rPr>
              <a:t>";</a:t>
            </a:r>
          </a:p>
          <a:p>
            <a:pPr eaLnBrk="1" hangingPunct="1">
              <a:spcBef>
                <a:spcPts val="400"/>
              </a:spcBef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</a:t>
            </a: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=$</a:t>
            </a:r>
            <a:r>
              <a:rPr lang="en-US" altLang="zh-TW" b="1" dirty="0" err="1">
                <a:latin typeface="+mn-ea"/>
              </a:rPr>
              <a:t>mysqli</a:t>
            </a:r>
            <a:r>
              <a:rPr lang="en-US" altLang="zh-TW" b="1" dirty="0">
                <a:latin typeface="+mn-ea"/>
              </a:rPr>
              <a:t>-&gt;prepare($</a:t>
            </a:r>
            <a:r>
              <a:rPr lang="en-US" altLang="zh-TW" b="1" dirty="0" err="1">
                <a:latin typeface="+mn-ea"/>
              </a:rPr>
              <a:t>preSQL</a:t>
            </a:r>
            <a:r>
              <a:rPr lang="en-US" altLang="zh-TW" b="1" dirty="0">
                <a:latin typeface="+mn-ea"/>
              </a:rPr>
              <a:t>);</a:t>
            </a:r>
          </a:p>
          <a:p>
            <a:pPr eaLnBrk="1" hangingPunct="1">
              <a:spcBef>
                <a:spcPts val="400"/>
              </a:spcBef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</a:t>
            </a: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 </a:t>
            </a:r>
            <a:r>
              <a:rPr lang="en-US" altLang="zh-TW" b="1" dirty="0" err="1">
                <a:latin typeface="+mn-ea"/>
              </a:rPr>
              <a:t>bind_param</a:t>
            </a:r>
            <a:r>
              <a:rPr lang="en-US" altLang="zh-TW" b="1" dirty="0">
                <a:latin typeface="+mn-ea"/>
              </a:rPr>
              <a:t>("</a:t>
            </a:r>
            <a:r>
              <a:rPr lang="en-US" altLang="zh-TW" b="1" dirty="0" err="1">
                <a:latin typeface="+mn-ea"/>
              </a:rPr>
              <a:t>i</a:t>
            </a:r>
            <a:r>
              <a:rPr lang="en-US" altLang="zh-TW" b="1" dirty="0">
                <a:latin typeface="+mn-ea"/>
              </a:rPr>
              <a:t>", $id);</a:t>
            </a:r>
          </a:p>
          <a:p>
            <a:pPr eaLnBrk="1" hangingPunct="1">
              <a:spcBef>
                <a:spcPts val="400"/>
              </a:spcBef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$id=$_POST["</a:t>
            </a:r>
            <a:r>
              <a:rPr lang="en-US" altLang="zh-TW" dirty="0" err="1">
                <a:latin typeface="+mn-ea"/>
              </a:rPr>
              <a:t>sID</a:t>
            </a:r>
            <a:r>
              <a:rPr lang="en-US" altLang="zh-TW" dirty="0">
                <a:latin typeface="+mn-ea"/>
              </a:rPr>
              <a:t>"];</a:t>
            </a:r>
          </a:p>
          <a:p>
            <a:pPr eaLnBrk="1" hangingPunct="1">
              <a:spcBef>
                <a:spcPts val="400"/>
              </a:spcBef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	</a:t>
            </a: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-&gt;execute();</a:t>
            </a:r>
          </a:p>
          <a:p>
            <a:pPr eaLnBrk="1" hangingPunct="1">
              <a:spcBef>
                <a:spcPts val="400"/>
              </a:spcBef>
              <a:tabLst>
                <a:tab pos="357188" algn="l"/>
              </a:tabLst>
              <a:defRPr/>
            </a:pPr>
            <a:r>
              <a:rPr lang="en-US" altLang="zh-TW" b="1" dirty="0">
                <a:latin typeface="+mn-ea"/>
              </a:rPr>
              <a:t>	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-&gt;close();</a:t>
            </a:r>
          </a:p>
          <a:p>
            <a:pPr eaLnBrk="1" hangingPunct="1">
              <a:spcBef>
                <a:spcPts val="400"/>
              </a:spcBef>
              <a:tabLst>
                <a:tab pos="357188" algn="l"/>
              </a:tabLst>
              <a:defRPr/>
            </a:pPr>
            <a:r>
              <a:rPr lang="en-US" altLang="zh-TW" b="1" dirty="0">
                <a:latin typeface="+mn-ea"/>
              </a:rPr>
              <a:t>	$</a:t>
            </a:r>
            <a:r>
              <a:rPr lang="en-US" altLang="zh-TW" b="1" dirty="0" err="1">
                <a:latin typeface="+mn-ea"/>
              </a:rPr>
              <a:t>mysqli</a:t>
            </a:r>
            <a:r>
              <a:rPr lang="en-US" altLang="zh-TW" b="1" dirty="0">
                <a:latin typeface="+mn-ea"/>
              </a:rPr>
              <a:t>-&gt;close(); 	</a:t>
            </a:r>
            <a:endParaRPr lang="zh-TW" altLang="en-US" b="1" dirty="0">
              <a:latin typeface="+mn-ea"/>
            </a:endParaRPr>
          </a:p>
          <a:p>
            <a:pPr eaLnBrk="1" hangingPunct="1">
              <a:spcBef>
                <a:spcPts val="400"/>
              </a:spcBef>
              <a:tabLst>
                <a:tab pos="357188" algn="l"/>
              </a:tabLst>
              <a:defRPr/>
            </a:pPr>
            <a:r>
              <a:rPr lang="zh-TW" altLang="en-US" dirty="0">
                <a:latin typeface="+mn-ea"/>
              </a:rPr>
              <a:t>	</a:t>
            </a:r>
            <a:r>
              <a:rPr lang="en-US" altLang="zh-TW" dirty="0">
                <a:latin typeface="+mn-ea"/>
              </a:rPr>
              <a:t>header("Location: </a:t>
            </a:r>
            <a:r>
              <a:rPr lang="en-US" altLang="zh-TW" dirty="0" err="1">
                <a:latin typeface="+mn-ea"/>
              </a:rPr>
              <a:t>data.php</a:t>
            </a:r>
            <a:r>
              <a:rPr lang="en-US" altLang="zh-TW" dirty="0">
                <a:latin typeface="+mn-ea"/>
              </a:rPr>
              <a:t>");  //</a:t>
            </a:r>
            <a:r>
              <a:rPr lang="zh-TW" altLang="en-US" dirty="0">
                <a:latin typeface="+mn-ea"/>
              </a:rPr>
              <a:t>重新導向回到主畫面</a:t>
            </a:r>
            <a:endParaRPr lang="en-US" altLang="zh-TW" dirty="0">
              <a:latin typeface="+mn-ea"/>
            </a:endParaRPr>
          </a:p>
          <a:p>
            <a:pPr eaLnBrk="1" hangingPunct="1">
              <a:spcBef>
                <a:spcPts val="400"/>
              </a:spcBef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}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=$</a:t>
            </a:r>
            <a:r>
              <a:rPr lang="en-US" altLang="zh-TW" b="1" dirty="0" err="1">
                <a:latin typeface="+mn-ea"/>
              </a:rPr>
              <a:t>mysqli</a:t>
            </a:r>
            <a:r>
              <a:rPr lang="en-US" altLang="zh-TW" b="1" dirty="0">
                <a:latin typeface="+mn-ea"/>
              </a:rPr>
              <a:t>-&gt;prepare("SELECT * FROM students WHERE </a:t>
            </a:r>
            <a:r>
              <a:rPr lang="en-US" altLang="zh-TW" b="1" dirty="0" err="1">
                <a:latin typeface="+mn-ea"/>
              </a:rPr>
              <a:t>sID</a:t>
            </a:r>
            <a:r>
              <a:rPr lang="en-US" altLang="zh-TW" b="1" dirty="0">
                <a:latin typeface="+mn-ea"/>
              </a:rPr>
              <a:t>=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");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</a:t>
            </a:r>
            <a:r>
              <a:rPr lang="en-US" altLang="zh-TW" b="1" dirty="0" err="1">
                <a:latin typeface="+mn-ea"/>
              </a:rPr>
              <a:t>bind_param</a:t>
            </a:r>
            <a:r>
              <a:rPr lang="en-US" altLang="zh-TW" b="1" dirty="0">
                <a:latin typeface="+mn-ea"/>
              </a:rPr>
              <a:t>("</a:t>
            </a:r>
            <a:r>
              <a:rPr lang="en-US" altLang="zh-TW" b="1" dirty="0" err="1">
                <a:latin typeface="+mn-ea"/>
              </a:rPr>
              <a:t>i</a:t>
            </a:r>
            <a:r>
              <a:rPr lang="en-US" altLang="zh-TW" b="1" dirty="0">
                <a:latin typeface="+mn-ea"/>
              </a:rPr>
              <a:t>", $id);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$id=$_GET["id"];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-&gt;execute();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b="1" dirty="0">
                <a:latin typeface="+mn-ea"/>
              </a:rPr>
              <a:t>$result = 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</a:t>
            </a:r>
            <a:r>
              <a:rPr lang="en-US" altLang="zh-TW" b="1" dirty="0" err="1">
                <a:latin typeface="+mn-ea"/>
              </a:rPr>
              <a:t>get_result</a:t>
            </a:r>
            <a:r>
              <a:rPr lang="en-US" altLang="zh-TW" b="1" dirty="0">
                <a:latin typeface="+mn-ea"/>
              </a:rPr>
              <a:t>();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b="1" dirty="0">
                <a:latin typeface="+mn-ea"/>
              </a:rPr>
              <a:t>$row=$result-&gt;</a:t>
            </a:r>
            <a:r>
              <a:rPr lang="en-US" altLang="zh-TW" b="1" dirty="0" err="1">
                <a:latin typeface="+mn-ea"/>
              </a:rPr>
              <a:t>fetch_assoc</a:t>
            </a:r>
            <a:r>
              <a:rPr lang="en-US" altLang="zh-TW" b="1" dirty="0">
                <a:latin typeface="+mn-ea"/>
              </a:rPr>
              <a:t>();</a:t>
            </a:r>
          </a:p>
          <a:p>
            <a:pPr eaLnBrk="1" hangingPunct="1">
              <a:spcBef>
                <a:spcPts val="400"/>
              </a:spcBef>
              <a:defRPr/>
            </a:pPr>
            <a:r>
              <a:rPr lang="en-US" altLang="zh-TW" dirty="0">
                <a:latin typeface="+mn-ea"/>
              </a:rPr>
              <a:t>?&gt;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24128" y="-20082"/>
            <a:ext cx="3168352" cy="57935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TW" dirty="0"/>
              <a:t>delete.php (1/2)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78336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980728"/>
            <a:ext cx="9064625" cy="50783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&lt;form action="" method="post" name="</a:t>
            </a:r>
            <a:r>
              <a:rPr lang="en-US" altLang="zh-TW" dirty="0" err="1">
                <a:latin typeface="+mn-ea"/>
              </a:rPr>
              <a:t>formDel</a:t>
            </a:r>
            <a:r>
              <a:rPr lang="en-US" altLang="zh-TW" dirty="0">
                <a:latin typeface="+mn-ea"/>
              </a:rPr>
              <a:t>" id="</a:t>
            </a:r>
            <a:r>
              <a:rPr lang="en-US" altLang="zh-TW" dirty="0" err="1">
                <a:latin typeface="+mn-ea"/>
              </a:rPr>
              <a:t>formDel</a:t>
            </a:r>
            <a:r>
              <a:rPr lang="en-US" altLang="zh-TW" dirty="0">
                <a:latin typeface="+mn-ea"/>
              </a:rPr>
              <a:t>"&gt;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&lt;table border="1" align="center" </a:t>
            </a:r>
            <a:r>
              <a:rPr lang="en-US" altLang="zh-TW" dirty="0" err="1">
                <a:latin typeface="+mn-ea"/>
              </a:rPr>
              <a:t>cellpadding</a:t>
            </a:r>
            <a:r>
              <a:rPr lang="en-US" altLang="zh-TW" dirty="0">
                <a:latin typeface="+mn-ea"/>
              </a:rPr>
              <a:t>="4"&gt;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</a:t>
            </a:r>
            <a:r>
              <a:rPr lang="en-US" altLang="zh-TW" dirty="0" err="1">
                <a:latin typeface="+mn-ea"/>
              </a:rPr>
              <a:t>tr</a:t>
            </a:r>
            <a:r>
              <a:rPr lang="en-US" altLang="zh-TW" dirty="0">
                <a:latin typeface="+mn-ea"/>
              </a:rPr>
              <a:t>&gt;&lt;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</a:t>
            </a:r>
            <a:r>
              <a:rPr lang="zh-TW" altLang="en-US" dirty="0">
                <a:latin typeface="+mn-ea"/>
              </a:rPr>
              <a:t>欄位</a:t>
            </a:r>
            <a:r>
              <a:rPr lang="en-US" altLang="zh-TW" dirty="0">
                <a:latin typeface="+mn-ea"/>
              </a:rPr>
              <a:t>&lt;/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&gt;&lt;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</a:t>
            </a:r>
            <a:r>
              <a:rPr lang="zh-TW" altLang="en-US" dirty="0">
                <a:latin typeface="+mn-ea"/>
              </a:rPr>
              <a:t>資料</a:t>
            </a:r>
            <a:r>
              <a:rPr lang="en-US" altLang="zh-TW" dirty="0">
                <a:latin typeface="+mn-ea"/>
              </a:rPr>
              <a:t>&lt;/</a:t>
            </a:r>
            <a:r>
              <a:rPr lang="en-US" altLang="zh-TW" dirty="0" err="1">
                <a:latin typeface="+mn-ea"/>
              </a:rPr>
              <a:t>th</a:t>
            </a:r>
            <a:r>
              <a:rPr lang="en-US" altLang="zh-TW" dirty="0">
                <a:latin typeface="+mn-ea"/>
              </a:rPr>
              <a:t>&gt;&lt;/</a:t>
            </a:r>
            <a:r>
              <a:rPr lang="en-US" altLang="zh-TW" dirty="0" err="1">
                <a:latin typeface="+mn-ea"/>
              </a:rPr>
              <a:t>tr</a:t>
            </a:r>
            <a:r>
              <a:rPr lang="en-US" altLang="zh-TW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</a:t>
            </a:r>
            <a:r>
              <a:rPr lang="en-US" altLang="zh-TW" dirty="0" err="1">
                <a:latin typeface="+mn-ea"/>
              </a:rPr>
              <a:t>tr</a:t>
            </a:r>
            <a:r>
              <a:rPr lang="en-US" altLang="zh-TW" dirty="0">
                <a:latin typeface="+mn-ea"/>
              </a:rPr>
              <a:t>&gt;&lt;td&gt;</a:t>
            </a:r>
            <a:r>
              <a:rPr lang="zh-TW" altLang="en-US" dirty="0">
                <a:latin typeface="+mn-ea"/>
              </a:rPr>
              <a:t>姓名</a:t>
            </a:r>
            <a:r>
              <a:rPr lang="en-US" altLang="zh-TW" dirty="0">
                <a:latin typeface="+mn-ea"/>
              </a:rPr>
              <a:t>&lt;/td&gt;&lt;td&gt;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&lt;?= $row["</a:t>
            </a:r>
            <a:r>
              <a:rPr lang="en-US" altLang="zh-TW" b="1" dirty="0" err="1">
                <a:solidFill>
                  <a:srgbClr val="FF0000"/>
                </a:solidFill>
                <a:latin typeface="+mn-ea"/>
              </a:rPr>
              <a:t>cName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"] ?&gt;</a:t>
            </a:r>
            <a:r>
              <a:rPr lang="en-US" altLang="zh-TW" dirty="0">
                <a:latin typeface="+mn-ea"/>
              </a:rPr>
              <a:t>&lt;/td&gt;&lt;/tr&gt;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</a:t>
            </a:r>
            <a:r>
              <a:rPr lang="en-US" altLang="zh-TW" dirty="0" err="1">
                <a:latin typeface="+mn-ea"/>
              </a:rPr>
              <a:t>tr</a:t>
            </a:r>
            <a:r>
              <a:rPr lang="en-US" altLang="zh-TW" dirty="0">
                <a:latin typeface="+mn-ea"/>
              </a:rPr>
              <a:t>&gt;&lt;td&gt;</a:t>
            </a:r>
            <a:r>
              <a:rPr lang="zh-TW" altLang="en-US" dirty="0">
                <a:latin typeface="+mn-ea"/>
              </a:rPr>
              <a:t>性別</a:t>
            </a:r>
            <a:r>
              <a:rPr lang="en-US" altLang="zh-TW" dirty="0">
                <a:latin typeface="+mn-ea"/>
              </a:rPr>
              <a:t>&lt;/td&gt;&lt;td&gt;&gt;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&lt;?= $row["</a:t>
            </a:r>
            <a:r>
              <a:rPr lang="en-US" altLang="zh-TW" b="1" dirty="0" err="1">
                <a:solidFill>
                  <a:srgbClr val="FF0000"/>
                </a:solidFill>
                <a:latin typeface="+mn-ea"/>
              </a:rPr>
              <a:t>sSex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"] ?&gt;</a:t>
            </a:r>
            <a:r>
              <a:rPr lang="en-US" altLang="zh-TW" dirty="0">
                <a:latin typeface="+mn-ea"/>
              </a:rPr>
              <a:t>&lt;/td&gt;&lt;/tr&gt;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</a:t>
            </a:r>
            <a:r>
              <a:rPr lang="en-US" altLang="zh-TW" dirty="0" err="1">
                <a:latin typeface="+mn-ea"/>
              </a:rPr>
              <a:t>tr</a:t>
            </a:r>
            <a:r>
              <a:rPr lang="en-US" altLang="zh-TW" dirty="0">
                <a:latin typeface="+mn-ea"/>
              </a:rPr>
              <a:t>&gt;&lt;td&gt;</a:t>
            </a:r>
            <a:r>
              <a:rPr lang="zh-TW" altLang="en-US" dirty="0">
                <a:latin typeface="+mn-ea"/>
              </a:rPr>
              <a:t>生日</a:t>
            </a:r>
            <a:r>
              <a:rPr lang="en-US" altLang="zh-TW" dirty="0">
                <a:latin typeface="+mn-ea"/>
              </a:rPr>
              <a:t>&lt;/td&gt;&lt;td&gt;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&lt;?= $row["</a:t>
            </a:r>
            <a:r>
              <a:rPr lang="en-US" altLang="zh-TW" b="1" dirty="0" err="1">
                <a:solidFill>
                  <a:srgbClr val="FF0000"/>
                </a:solidFill>
                <a:latin typeface="+mn-ea"/>
              </a:rPr>
              <a:t>sBirthday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"] ?&gt;</a:t>
            </a:r>
            <a:r>
              <a:rPr lang="en-US" altLang="zh-TW" dirty="0">
                <a:latin typeface="+mn-ea"/>
              </a:rPr>
              <a:t>&lt;/td&gt;&lt;/tr&gt;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</a:t>
            </a:r>
            <a:r>
              <a:rPr lang="en-US" altLang="zh-TW" dirty="0" err="1">
                <a:latin typeface="+mn-ea"/>
              </a:rPr>
              <a:t>tr</a:t>
            </a:r>
            <a:r>
              <a:rPr lang="en-US" altLang="zh-TW" dirty="0">
                <a:latin typeface="+mn-ea"/>
              </a:rPr>
              <a:t>&gt;&lt;td&gt;</a:t>
            </a:r>
            <a:r>
              <a:rPr lang="zh-TW" altLang="en-US" dirty="0">
                <a:latin typeface="+mn-ea"/>
              </a:rPr>
              <a:t>電子郵件</a:t>
            </a:r>
            <a:r>
              <a:rPr lang="en-US" altLang="zh-TW" dirty="0">
                <a:latin typeface="+mn-ea"/>
              </a:rPr>
              <a:t>&lt;/td&gt;&lt;td&gt;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&lt;?= $row["</a:t>
            </a:r>
            <a:r>
              <a:rPr lang="en-US" altLang="zh-TW" b="1" dirty="0" err="1">
                <a:solidFill>
                  <a:srgbClr val="FF0000"/>
                </a:solidFill>
                <a:latin typeface="+mn-ea"/>
              </a:rPr>
              <a:t>sMail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"] ?&gt;</a:t>
            </a:r>
            <a:r>
              <a:rPr lang="en-US" altLang="zh-TW" dirty="0">
                <a:latin typeface="+mn-ea"/>
              </a:rPr>
              <a:t>&lt;/td&gt;&lt;/tr&gt;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</a:t>
            </a:r>
            <a:r>
              <a:rPr lang="en-US" altLang="zh-TW" dirty="0" err="1">
                <a:latin typeface="+mn-ea"/>
              </a:rPr>
              <a:t>tr</a:t>
            </a:r>
            <a:r>
              <a:rPr lang="en-US" altLang="zh-TW" dirty="0">
                <a:latin typeface="+mn-ea"/>
              </a:rPr>
              <a:t>&gt;&lt;td&gt;</a:t>
            </a:r>
            <a:r>
              <a:rPr lang="zh-TW" altLang="en-US" dirty="0">
                <a:latin typeface="+mn-ea"/>
              </a:rPr>
              <a:t>電話</a:t>
            </a:r>
            <a:r>
              <a:rPr lang="en-US" altLang="zh-TW" dirty="0">
                <a:latin typeface="+mn-ea"/>
              </a:rPr>
              <a:t>&lt;/td&gt;&lt;td&gt;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&lt;?= $row["</a:t>
            </a:r>
            <a:r>
              <a:rPr lang="en-US" altLang="zh-TW" b="1" dirty="0" err="1">
                <a:solidFill>
                  <a:srgbClr val="FF0000"/>
                </a:solidFill>
                <a:latin typeface="+mn-ea"/>
              </a:rPr>
              <a:t>sPhone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"] ?&gt;</a:t>
            </a:r>
            <a:r>
              <a:rPr lang="en-US" altLang="zh-TW" dirty="0">
                <a:latin typeface="+mn-ea"/>
              </a:rPr>
              <a:t>&lt;/td&gt;&lt;/tr&gt;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</a:t>
            </a:r>
            <a:r>
              <a:rPr lang="en-US" altLang="zh-TW" dirty="0" err="1">
                <a:latin typeface="+mn-ea"/>
              </a:rPr>
              <a:t>tr</a:t>
            </a:r>
            <a:r>
              <a:rPr lang="en-US" altLang="zh-TW" dirty="0">
                <a:latin typeface="+mn-ea"/>
              </a:rPr>
              <a:t>&gt;&lt;td&gt;</a:t>
            </a:r>
            <a:r>
              <a:rPr lang="zh-TW" altLang="en-US" dirty="0">
                <a:latin typeface="+mn-ea"/>
              </a:rPr>
              <a:t>住址</a:t>
            </a:r>
            <a:r>
              <a:rPr lang="en-US" altLang="zh-TW" dirty="0">
                <a:latin typeface="+mn-ea"/>
              </a:rPr>
              <a:t>&lt;/td&gt;&lt;td&gt;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&lt;?= $row["</a:t>
            </a:r>
            <a:r>
              <a:rPr lang="en-US" altLang="zh-TW" b="1" dirty="0" err="1">
                <a:solidFill>
                  <a:srgbClr val="FF0000"/>
                </a:solidFill>
                <a:latin typeface="+mn-ea"/>
              </a:rPr>
              <a:t>sAddr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"] ?&gt;</a:t>
            </a:r>
            <a:r>
              <a:rPr lang="en-US" altLang="zh-TW" dirty="0">
                <a:latin typeface="+mn-ea"/>
              </a:rPr>
              <a:t>&lt;/td&gt;&lt;/tr&gt;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</a:t>
            </a:r>
            <a:r>
              <a:rPr lang="en-US" altLang="zh-TW" dirty="0" err="1">
                <a:latin typeface="+mn-ea"/>
              </a:rPr>
              <a:t>tr</a:t>
            </a:r>
            <a:r>
              <a:rPr lang="en-US" altLang="zh-TW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&lt;td </a:t>
            </a:r>
            <a:r>
              <a:rPr lang="en-US" altLang="zh-TW" dirty="0" err="1">
                <a:latin typeface="+mn-ea"/>
              </a:rPr>
              <a:t>colspan</a:t>
            </a:r>
            <a:r>
              <a:rPr lang="en-US" altLang="zh-TW" dirty="0">
                <a:latin typeface="+mn-ea"/>
              </a:rPr>
              <a:t>="2" align="center"&gt;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&lt;input name="</a:t>
            </a:r>
            <a:r>
              <a:rPr lang="en-US" altLang="zh-TW" dirty="0" err="1">
                <a:latin typeface="+mn-ea"/>
              </a:rPr>
              <a:t>sID</a:t>
            </a:r>
            <a:r>
              <a:rPr lang="en-US" altLang="zh-TW" dirty="0">
                <a:latin typeface="+mn-ea"/>
              </a:rPr>
              <a:t>" type="hidden" value="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&lt;?= $row["</a:t>
            </a:r>
            <a:r>
              <a:rPr lang="en-US" altLang="zh-TW" b="1" dirty="0" err="1">
                <a:solidFill>
                  <a:srgbClr val="FF0000"/>
                </a:solidFill>
                <a:latin typeface="+mn-ea"/>
              </a:rPr>
              <a:t>sID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"] ?&gt;</a:t>
            </a:r>
            <a:r>
              <a:rPr lang="en-US" altLang="zh-TW" dirty="0">
                <a:latin typeface="+mn-ea"/>
              </a:rPr>
              <a:t>"&gt;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&lt;input name="action" type="hidden" value="delete"&gt;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&lt;input type="submit" name="button" id="button" value="</a:t>
            </a:r>
            <a:r>
              <a:rPr lang="zh-TW" altLang="en-US" dirty="0">
                <a:latin typeface="+mn-ea"/>
              </a:rPr>
              <a:t>確定刪除這筆資料嗎？</a:t>
            </a:r>
            <a:r>
              <a:rPr lang="en-US" altLang="zh-TW" dirty="0">
                <a:latin typeface="+mn-ea"/>
              </a:rPr>
              <a:t>"&gt;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&lt;/td&gt;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&lt;/</a:t>
            </a:r>
            <a:r>
              <a:rPr lang="en-US" altLang="zh-TW" dirty="0" err="1">
                <a:latin typeface="+mn-ea"/>
              </a:rPr>
              <a:t>tr</a:t>
            </a:r>
            <a:r>
              <a:rPr lang="en-US" altLang="zh-TW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&lt;/table&gt;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&lt;/form&gt;</a:t>
            </a:r>
          </a:p>
        </p:txBody>
      </p:sp>
      <p:sp>
        <p:nvSpPr>
          <p:cNvPr id="40965" name="矩形 2"/>
          <p:cNvSpPr>
            <a:spLocks noChangeArrowheads="1"/>
          </p:cNvSpPr>
          <p:nvPr/>
        </p:nvSpPr>
        <p:spPr bwMode="auto">
          <a:xfrm>
            <a:off x="6011863" y="188913"/>
            <a:ext cx="3052762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>
                <a:latin typeface="Arial" charset="0"/>
                <a:ea typeface="標楷體" pitchFamily="65" charset="-120"/>
              </a:rPr>
              <a:t>delete.php (2/2)</a:t>
            </a:r>
            <a:endParaRPr lang="zh-TW" altLang="en-US">
              <a:latin typeface="Arial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4266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B45F7EB-CB03-4095-96B3-60C70DE149D4}"/>
              </a:ext>
            </a:extLst>
          </p:cNvPr>
          <p:cNvSpPr txBox="1"/>
          <p:nvPr/>
        </p:nvSpPr>
        <p:spPr>
          <a:xfrm>
            <a:off x="683568" y="404664"/>
            <a:ext cx="7786106" cy="62016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b="1" dirty="0">
                <a:solidFill>
                  <a:srgbClr val="0070C0"/>
                </a:solidFill>
              </a:rPr>
              <a:t>1. </a:t>
            </a:r>
            <a:r>
              <a:rPr lang="zh-TW" altLang="en-US" sz="2600" b="1" dirty="0">
                <a:solidFill>
                  <a:srgbClr val="0070C0"/>
                </a:solidFill>
              </a:rPr>
              <a:t>產生一個</a:t>
            </a:r>
            <a:r>
              <a:rPr lang="en-US" altLang="zh-TW" sz="2600" b="1" dirty="0" err="1">
                <a:solidFill>
                  <a:srgbClr val="0070C0"/>
                </a:solidFill>
              </a:rPr>
              <a:t>mysqli</a:t>
            </a:r>
            <a:r>
              <a:rPr lang="zh-TW" altLang="en-US" sz="2600" b="1" dirty="0">
                <a:solidFill>
                  <a:srgbClr val="0070C0"/>
                </a:solidFill>
              </a:rPr>
              <a:t>物件</a:t>
            </a:r>
            <a:endParaRPr lang="en-US" altLang="zh-TW" sz="2600" b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TW" sz="2400" dirty="0"/>
              <a:t>    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=new 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($host, $user, 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pwd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db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);</a:t>
            </a:r>
          </a:p>
          <a:p>
            <a:endParaRPr lang="en-US" altLang="zh-TW" sz="1400" dirty="0"/>
          </a:p>
          <a:p>
            <a:endParaRPr lang="en-US" altLang="zh-TW" sz="1400" dirty="0"/>
          </a:p>
          <a:p>
            <a:r>
              <a:rPr lang="en-US" altLang="zh-TW" sz="2600" b="1" dirty="0">
                <a:solidFill>
                  <a:srgbClr val="0070C0"/>
                </a:solidFill>
              </a:rPr>
              <a:t>2. </a:t>
            </a:r>
            <a:r>
              <a:rPr lang="zh-TW" altLang="en-US" sz="2600" b="1" dirty="0">
                <a:solidFill>
                  <a:srgbClr val="0070C0"/>
                </a:solidFill>
              </a:rPr>
              <a:t>使用</a:t>
            </a:r>
            <a:r>
              <a:rPr lang="en-US" altLang="zh-TW" sz="2600" b="1" dirty="0" err="1">
                <a:solidFill>
                  <a:srgbClr val="0070C0"/>
                </a:solidFill>
              </a:rPr>
              <a:t>mysqli</a:t>
            </a:r>
            <a:r>
              <a:rPr lang="en-US" altLang="zh-TW" sz="2600" b="1" dirty="0">
                <a:solidFill>
                  <a:srgbClr val="0070C0"/>
                </a:solidFill>
              </a:rPr>
              <a:t>::query()</a:t>
            </a:r>
            <a:r>
              <a:rPr lang="zh-TW" altLang="en-US" sz="2600" b="1" dirty="0">
                <a:solidFill>
                  <a:srgbClr val="0070C0"/>
                </a:solidFill>
              </a:rPr>
              <a:t>產生一個</a:t>
            </a:r>
            <a:r>
              <a:rPr lang="en-US" altLang="zh-TW" sz="2600" b="1" dirty="0" err="1">
                <a:solidFill>
                  <a:srgbClr val="0070C0"/>
                </a:solidFill>
              </a:rPr>
              <a:t>mysqli_result</a:t>
            </a:r>
            <a:r>
              <a:rPr lang="zh-TW" altLang="en-US" sz="2600" b="1" dirty="0">
                <a:solidFill>
                  <a:srgbClr val="0070C0"/>
                </a:solidFill>
              </a:rPr>
              <a:t>物件</a:t>
            </a:r>
            <a:endParaRPr lang="en-US" altLang="zh-TW" sz="2600" b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TW" sz="2400" dirty="0"/>
              <a:t>     </a:t>
            </a:r>
            <a:r>
              <a:rPr lang="zh-TW" altLang="en-US" sz="2400" dirty="0"/>
              <a:t> </a:t>
            </a:r>
            <a:r>
              <a:rPr lang="en-US" altLang="zh-TW" sz="2400" dirty="0"/>
              <a:t>$</a:t>
            </a:r>
            <a:r>
              <a:rPr lang="en-US" altLang="zh-TW" sz="2400" dirty="0" err="1"/>
              <a:t>sqlStr</a:t>
            </a:r>
            <a:r>
              <a:rPr lang="en-US" altLang="zh-TW" sz="2400" dirty="0"/>
              <a:t>="select * from students"; </a:t>
            </a:r>
          </a:p>
          <a:p>
            <a:pPr>
              <a:spcBef>
                <a:spcPts val="600"/>
              </a:spcBef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$result=$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-&gt;query($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sqlStr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);</a:t>
            </a:r>
          </a:p>
          <a:p>
            <a:endParaRPr lang="en-US" altLang="zh-TW" sz="1400" b="1" dirty="0">
              <a:solidFill>
                <a:srgbClr val="0070C0"/>
              </a:solidFill>
            </a:endParaRPr>
          </a:p>
          <a:p>
            <a:r>
              <a:rPr lang="en-US" altLang="zh-TW" sz="2600" b="1" dirty="0">
                <a:solidFill>
                  <a:srgbClr val="0070C0"/>
                </a:solidFill>
              </a:rPr>
              <a:t>3. </a:t>
            </a:r>
            <a:r>
              <a:rPr lang="zh-TW" altLang="en-US" sz="2600" b="1" dirty="0">
                <a:solidFill>
                  <a:srgbClr val="0070C0"/>
                </a:solidFill>
              </a:rPr>
              <a:t>使用</a:t>
            </a:r>
            <a:r>
              <a:rPr lang="en-US" altLang="zh-TW" sz="2600" b="1" dirty="0" err="1">
                <a:solidFill>
                  <a:srgbClr val="0070C0"/>
                </a:solidFill>
              </a:rPr>
              <a:t>mysqli_result</a:t>
            </a:r>
            <a:r>
              <a:rPr lang="en-US" altLang="zh-TW" sz="2600" b="1" dirty="0">
                <a:solidFill>
                  <a:srgbClr val="0070C0"/>
                </a:solidFill>
              </a:rPr>
              <a:t>::</a:t>
            </a:r>
            <a:r>
              <a:rPr lang="en-US" altLang="zh-TW" sz="2600" b="1" dirty="0" err="1">
                <a:solidFill>
                  <a:srgbClr val="0070C0"/>
                </a:solidFill>
              </a:rPr>
              <a:t>fetch_</a:t>
            </a:r>
            <a:r>
              <a:rPr lang="en-US" altLang="zh-TW" sz="2600" b="1" i="1" dirty="0" err="1">
                <a:solidFill>
                  <a:srgbClr val="0070C0"/>
                </a:solidFill>
              </a:rPr>
              <a:t>xxx</a:t>
            </a:r>
            <a:r>
              <a:rPr lang="en-US" altLang="zh-TW" sz="2600" b="1" dirty="0">
                <a:solidFill>
                  <a:srgbClr val="0070C0"/>
                </a:solidFill>
              </a:rPr>
              <a:t>()</a:t>
            </a:r>
            <a:r>
              <a:rPr lang="zh-TW" altLang="en-US" sz="2600" b="1" dirty="0">
                <a:solidFill>
                  <a:srgbClr val="0070C0"/>
                </a:solidFill>
              </a:rPr>
              <a:t>取得一列結果</a:t>
            </a:r>
            <a:endParaRPr lang="en-US" altLang="zh-TW" sz="2600" b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TW" sz="2400" dirty="0"/>
              <a:t>     while ($row=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$result-&gt;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fetch_assoc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() {</a:t>
            </a:r>
          </a:p>
          <a:p>
            <a:pPr>
              <a:spcBef>
                <a:spcPts val="600"/>
              </a:spcBef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// …</a:t>
            </a:r>
          </a:p>
          <a:p>
            <a:pPr>
              <a:spcBef>
                <a:spcPts val="600"/>
              </a:spcBef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}</a:t>
            </a:r>
            <a:endParaRPr lang="en-US" altLang="zh-TW" sz="2400" dirty="0"/>
          </a:p>
          <a:p>
            <a:pPr>
              <a:spcBef>
                <a:spcPts val="600"/>
              </a:spcBef>
            </a:pPr>
            <a:endParaRPr lang="en-US" altLang="zh-TW" sz="1400" dirty="0"/>
          </a:p>
          <a:p>
            <a:r>
              <a:rPr lang="en-US" altLang="zh-TW" sz="2600" b="1" dirty="0">
                <a:solidFill>
                  <a:srgbClr val="0070C0"/>
                </a:solidFill>
              </a:rPr>
              <a:t>4. </a:t>
            </a:r>
            <a:r>
              <a:rPr lang="zh-TW" altLang="en-US" sz="2600" b="1" dirty="0">
                <a:solidFill>
                  <a:srgbClr val="0070C0"/>
                </a:solidFill>
              </a:rPr>
              <a:t>結束關閉</a:t>
            </a:r>
            <a:endParaRPr lang="en-US" altLang="zh-TW" sz="2600" b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zh-TW" altLang="en-US" sz="2400" dirty="0"/>
              <a:t>    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$result-&gt;close();</a:t>
            </a:r>
          </a:p>
          <a:p>
            <a:pPr>
              <a:spcBef>
                <a:spcPts val="600"/>
              </a:spcBef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-&gt;close();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A7A2F53-252A-4C46-AA80-20AA383B507A}"/>
              </a:ext>
            </a:extLst>
          </p:cNvPr>
          <p:cNvSpPr txBox="1"/>
          <p:nvPr/>
        </p:nvSpPr>
        <p:spPr>
          <a:xfrm>
            <a:off x="4139952" y="4365104"/>
            <a:ext cx="47355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err="1"/>
              <a:t>fetch_assoc</a:t>
            </a:r>
            <a:r>
              <a:rPr lang="en-US" altLang="zh-TW" sz="2000" dirty="0"/>
              <a:t>(), </a:t>
            </a:r>
            <a:r>
              <a:rPr lang="en-US" altLang="zh-TW" sz="2000" dirty="0" err="1"/>
              <a:t>fetch_array</a:t>
            </a:r>
            <a:r>
              <a:rPr lang="en-US" altLang="zh-TW" sz="2000" dirty="0"/>
              <a:t>(), </a:t>
            </a:r>
            <a:r>
              <a:rPr lang="en-US" altLang="zh-TW" sz="2000" dirty="0" err="1"/>
              <a:t>fetch_row</a:t>
            </a:r>
            <a:r>
              <a:rPr lang="en-US" altLang="zh-TW" sz="2000" dirty="0"/>
              <a:t>()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247495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350" y="188913"/>
            <a:ext cx="7497763" cy="1143000"/>
          </a:xfrm>
        </p:spPr>
        <p:txBody>
          <a:bodyPr/>
          <a:lstStyle/>
          <a:p>
            <a:pPr>
              <a:defRPr/>
            </a:pPr>
            <a:r>
              <a:rPr lang="zh-TW" altLang="en-US" dirty="0"/>
              <a:t>資料分頁 </a:t>
            </a:r>
            <a:r>
              <a:rPr lang="en-US" altLang="zh-TW" dirty="0"/>
              <a:t>(data_page.php)</a:t>
            </a:r>
            <a:endParaRPr lang="zh-TW" altLang="en-US" dirty="0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33575"/>
            <a:ext cx="9144000" cy="2803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59647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0408" y="908720"/>
            <a:ext cx="9071992" cy="563231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&lt;?php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include "</a:t>
            </a:r>
            <a:r>
              <a:rPr lang="en-US" altLang="zh-TW" dirty="0" err="1">
                <a:latin typeface="+mn-ea"/>
              </a:rPr>
              <a:t>connMysql.php</a:t>
            </a:r>
            <a:r>
              <a:rPr lang="en-US" altLang="zh-TW" dirty="0">
                <a:latin typeface="+mn-ea"/>
              </a:rPr>
              <a:t>";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=$</a:t>
            </a:r>
            <a:r>
              <a:rPr lang="en-US" altLang="zh-TW" b="1" dirty="0" err="1">
                <a:latin typeface="+mn-ea"/>
              </a:rPr>
              <a:t>mysqli</a:t>
            </a:r>
            <a:r>
              <a:rPr lang="en-US" altLang="zh-TW" b="1" dirty="0">
                <a:latin typeface="+mn-ea"/>
              </a:rPr>
              <a:t>-&gt;prepare(</a:t>
            </a:r>
            <a:r>
              <a:rPr lang="en-US" altLang="zh-TW" dirty="0">
                <a:latin typeface="+mn-ea"/>
              </a:rPr>
              <a:t>"</a:t>
            </a:r>
            <a:r>
              <a:rPr lang="en-US" altLang="zh-TW" b="1" dirty="0">
                <a:latin typeface="+mn-ea"/>
              </a:rPr>
              <a:t>SELECT * FROM students LIMIT 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b="1" dirty="0">
                <a:latin typeface="+mn-ea"/>
              </a:rPr>
              <a:t>,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?</a:t>
            </a:r>
            <a:r>
              <a:rPr lang="en-US" altLang="zh-TW" dirty="0">
                <a:latin typeface="+mn-ea"/>
              </a:rPr>
              <a:t>"</a:t>
            </a:r>
            <a:r>
              <a:rPr lang="en-US" altLang="zh-TW" b="1" dirty="0">
                <a:latin typeface="+mn-ea"/>
              </a:rPr>
              <a:t>);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 </a:t>
            </a:r>
            <a:r>
              <a:rPr lang="en-US" altLang="zh-TW" b="1" dirty="0" err="1">
                <a:latin typeface="+mn-ea"/>
              </a:rPr>
              <a:t>bind_param</a:t>
            </a:r>
            <a:r>
              <a:rPr lang="en-US" altLang="zh-TW" b="1" dirty="0">
                <a:latin typeface="+mn-ea"/>
              </a:rPr>
              <a:t>("ii", $</a:t>
            </a:r>
            <a:r>
              <a:rPr lang="en-US" altLang="zh-TW" b="1" dirty="0" err="1">
                <a:latin typeface="+mn-ea"/>
              </a:rPr>
              <a:t>startRow_records</a:t>
            </a:r>
            <a:r>
              <a:rPr lang="en-US" altLang="zh-TW" b="1" dirty="0">
                <a:latin typeface="+mn-ea"/>
              </a:rPr>
              <a:t>, $</a:t>
            </a:r>
            <a:r>
              <a:rPr lang="en-US" altLang="zh-TW" b="1" dirty="0" err="1">
                <a:latin typeface="+mn-ea"/>
              </a:rPr>
              <a:t>pageRow_records</a:t>
            </a:r>
            <a:r>
              <a:rPr lang="en-US" altLang="zh-TW" b="1" dirty="0">
                <a:latin typeface="+mn-ea"/>
              </a:rPr>
              <a:t>);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pageRow_records</a:t>
            </a:r>
            <a:r>
              <a:rPr lang="en-US" altLang="zh-TW" dirty="0">
                <a:latin typeface="+mn-ea"/>
              </a:rPr>
              <a:t> = 5;</a:t>
            </a:r>
            <a:endParaRPr lang="zh-TW" altLang="en-US" dirty="0">
              <a:latin typeface="+mn-ea"/>
            </a:endParaRP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num_pages</a:t>
            </a:r>
            <a:r>
              <a:rPr lang="en-US" altLang="zh-TW" dirty="0">
                <a:latin typeface="+mn-ea"/>
              </a:rPr>
              <a:t> = 1;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//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若已經有翻頁，將頁數更新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if (</a:t>
            </a:r>
            <a:r>
              <a:rPr lang="en-US" altLang="zh-TW" dirty="0" err="1">
                <a:latin typeface="+mn-ea"/>
              </a:rPr>
              <a:t>isset</a:t>
            </a:r>
            <a:r>
              <a:rPr lang="en-US" altLang="zh-TW" dirty="0">
                <a:latin typeface="+mn-ea"/>
              </a:rPr>
              <a:t>($_GET['page'])) 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   $</a:t>
            </a:r>
            <a:r>
              <a:rPr lang="en-US" altLang="zh-TW" dirty="0" err="1">
                <a:latin typeface="+mn-ea"/>
              </a:rPr>
              <a:t>num_pages</a:t>
            </a:r>
            <a:r>
              <a:rPr lang="en-US" altLang="zh-TW" dirty="0">
                <a:latin typeface="+mn-ea"/>
              </a:rPr>
              <a:t> = $_GET['page'];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//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本頁開始記錄筆數 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= (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頁數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-1)*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每頁記錄筆數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startRow_records</a:t>
            </a:r>
            <a:r>
              <a:rPr lang="en-US" altLang="zh-TW" dirty="0">
                <a:latin typeface="+mn-ea"/>
              </a:rPr>
              <a:t> = ($</a:t>
            </a:r>
            <a:r>
              <a:rPr lang="en-US" altLang="zh-TW" dirty="0" err="1">
                <a:latin typeface="+mn-ea"/>
              </a:rPr>
              <a:t>num_pages</a:t>
            </a:r>
            <a:r>
              <a:rPr lang="en-US" altLang="zh-TW" dirty="0">
                <a:latin typeface="+mn-ea"/>
              </a:rPr>
              <a:t> -1) * $</a:t>
            </a:r>
            <a:r>
              <a:rPr lang="en-US" altLang="zh-TW" dirty="0" err="1">
                <a:latin typeface="+mn-ea"/>
              </a:rPr>
              <a:t>pageRow_records</a:t>
            </a:r>
            <a:r>
              <a:rPr lang="en-US" altLang="zh-TW" dirty="0">
                <a:latin typeface="+mn-ea"/>
              </a:rPr>
              <a:t>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//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以加上限制顯示筆數的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SQL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敘述句查詢資料到 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$result 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中</a:t>
            </a:r>
            <a:endParaRPr lang="en-US" altLang="zh-TW" dirty="0">
              <a:solidFill>
                <a:schemeClr val="accent4">
                  <a:lumMod val="75000"/>
                </a:schemeClr>
              </a:solidFill>
              <a:latin typeface="+mn-ea"/>
            </a:endParaRP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b="1" dirty="0">
                <a:latin typeface="+mn-ea"/>
              </a:rPr>
              <a:t>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-&gt;execute();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b="1" dirty="0">
                <a:latin typeface="+mn-ea"/>
              </a:rPr>
              <a:t>$result = $</a:t>
            </a:r>
            <a:r>
              <a:rPr lang="en-US" altLang="zh-TW" b="1" dirty="0" err="1">
                <a:latin typeface="+mn-ea"/>
              </a:rPr>
              <a:t>stmt</a:t>
            </a:r>
            <a:r>
              <a:rPr lang="en-US" altLang="zh-TW" b="1" dirty="0">
                <a:latin typeface="+mn-ea"/>
              </a:rPr>
              <a:t>-&gt;</a:t>
            </a:r>
            <a:r>
              <a:rPr lang="en-US" altLang="zh-TW" b="1" dirty="0" err="1">
                <a:latin typeface="+mn-ea"/>
              </a:rPr>
              <a:t>get_result</a:t>
            </a:r>
            <a:r>
              <a:rPr lang="en-US" altLang="zh-TW" b="1" dirty="0">
                <a:latin typeface="+mn-ea"/>
              </a:rPr>
              <a:t>();</a:t>
            </a:r>
            <a:endParaRPr lang="zh-TW" altLang="en-US" b="1" dirty="0">
              <a:solidFill>
                <a:schemeClr val="accent4">
                  <a:lumMod val="75000"/>
                </a:schemeClr>
              </a:solidFill>
              <a:latin typeface="+mn-ea"/>
            </a:endParaRP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all_result</a:t>
            </a:r>
            <a:r>
              <a:rPr lang="en-US" altLang="zh-TW" dirty="0">
                <a:latin typeface="+mn-ea"/>
              </a:rPr>
              <a:t> = $</a:t>
            </a:r>
            <a:r>
              <a:rPr lang="en-US" altLang="zh-TW" dirty="0" err="1">
                <a:latin typeface="+mn-ea"/>
              </a:rPr>
              <a:t>mysqli</a:t>
            </a:r>
            <a:r>
              <a:rPr lang="en-US" altLang="zh-TW" dirty="0">
                <a:latin typeface="+mn-ea"/>
              </a:rPr>
              <a:t>-&gt;query("SELECT * FROM students");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//</a:t>
            </a:r>
            <a:r>
              <a:rPr lang="zh-TW" altLang="en-US" dirty="0">
                <a:latin typeface="+mn-ea"/>
              </a:rPr>
              <a:t>計算總筆數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total_records</a:t>
            </a:r>
            <a:r>
              <a:rPr lang="en-US" altLang="zh-TW" dirty="0">
                <a:latin typeface="+mn-ea"/>
              </a:rPr>
              <a:t> = $</a:t>
            </a:r>
            <a:r>
              <a:rPr lang="en-US" altLang="zh-TW" dirty="0" err="1">
                <a:latin typeface="+mn-ea"/>
              </a:rPr>
              <a:t>all_result</a:t>
            </a:r>
            <a:r>
              <a:rPr lang="en-US" altLang="zh-TW" dirty="0">
                <a:latin typeface="+mn-ea"/>
              </a:rPr>
              <a:t>-&gt;</a:t>
            </a:r>
            <a:r>
              <a:rPr lang="en-US" altLang="zh-TW" dirty="0" err="1">
                <a:latin typeface="+mn-ea"/>
              </a:rPr>
              <a:t>num_rows</a:t>
            </a:r>
            <a:r>
              <a:rPr lang="en-US" altLang="zh-TW" dirty="0">
                <a:latin typeface="+mn-ea"/>
              </a:rPr>
              <a:t>; 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//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計算總頁數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=(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總筆數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/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每頁筆數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)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  <a:latin typeface="+mn-ea"/>
              </a:rPr>
              <a:t>後無條件進位。</a:t>
            </a:r>
          </a:p>
          <a:p>
            <a:pPr eaLnBrk="1" hangingPunct="1">
              <a:tabLst>
                <a:tab pos="357188" algn="l"/>
              </a:tabLst>
              <a:defRPr/>
            </a:pPr>
            <a:r>
              <a:rPr lang="en-US" altLang="zh-TW" dirty="0">
                <a:latin typeface="+mn-ea"/>
              </a:rPr>
              <a:t>$</a:t>
            </a:r>
            <a:r>
              <a:rPr lang="en-US" altLang="zh-TW" dirty="0" err="1">
                <a:latin typeface="+mn-ea"/>
              </a:rPr>
              <a:t>total_pages</a:t>
            </a:r>
            <a:r>
              <a:rPr lang="en-US" altLang="zh-TW" dirty="0">
                <a:latin typeface="+mn-ea"/>
              </a:rPr>
              <a:t> = ceil($</a:t>
            </a:r>
            <a:r>
              <a:rPr lang="en-US" altLang="zh-TW" dirty="0" err="1">
                <a:latin typeface="+mn-ea"/>
              </a:rPr>
              <a:t>total_records</a:t>
            </a:r>
            <a:r>
              <a:rPr lang="en-US" altLang="zh-TW" dirty="0">
                <a:latin typeface="+mn-ea"/>
              </a:rPr>
              <a:t>/$</a:t>
            </a:r>
            <a:r>
              <a:rPr lang="en-US" altLang="zh-TW" dirty="0" err="1">
                <a:latin typeface="+mn-ea"/>
              </a:rPr>
              <a:t>pageRow_records</a:t>
            </a:r>
            <a:r>
              <a:rPr lang="en-US" altLang="zh-TW" dirty="0">
                <a:latin typeface="+mn-ea"/>
              </a:rPr>
              <a:t>);</a:t>
            </a:r>
          </a:p>
          <a:p>
            <a:pPr eaLnBrk="1" hangingPunct="1">
              <a:defRPr/>
            </a:pPr>
            <a:r>
              <a:rPr lang="en-US" altLang="zh-TW" dirty="0">
                <a:latin typeface="+mn-ea"/>
              </a:rPr>
              <a:t>?&gt;</a:t>
            </a:r>
            <a:endParaRPr lang="zh-TW" altLang="en-US" dirty="0">
              <a:latin typeface="+mn-ea"/>
            </a:endParaRPr>
          </a:p>
        </p:txBody>
      </p:sp>
      <p:sp>
        <p:nvSpPr>
          <p:cNvPr id="43013" name="矩形 3"/>
          <p:cNvSpPr>
            <a:spLocks noChangeArrowheads="1"/>
          </p:cNvSpPr>
          <p:nvPr/>
        </p:nvSpPr>
        <p:spPr bwMode="auto">
          <a:xfrm>
            <a:off x="5508104" y="172953"/>
            <a:ext cx="3427413" cy="522288"/>
          </a:xfrm>
          <a:prstGeom prst="rect">
            <a:avLst/>
          </a:prstGeom>
          <a:solidFill>
            <a:schemeClr val="bg1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 err="1">
                <a:latin typeface="Arial" charset="0"/>
                <a:ea typeface="標楷體" pitchFamily="65" charset="-120"/>
              </a:rPr>
              <a:t>data_page.php</a:t>
            </a:r>
            <a:r>
              <a:rPr lang="en-US" altLang="zh-TW" sz="2800" dirty="0">
                <a:latin typeface="Arial" charset="0"/>
                <a:ea typeface="標楷體" pitchFamily="65" charset="-120"/>
              </a:rPr>
              <a:t> (1/2)</a:t>
            </a:r>
            <a:endParaRPr lang="zh-TW" altLang="en-US" sz="2800" dirty="0">
              <a:latin typeface="Arial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42980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756" y="508675"/>
            <a:ext cx="8964488" cy="623343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&lt;table border="0" align="center"&gt;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&lt;</a:t>
            </a:r>
            <a:r>
              <a:rPr lang="en-US" altLang="zh-TW" sz="1600" dirty="0" err="1">
                <a:latin typeface="+mn-ea"/>
              </a:rPr>
              <a:t>tr</a:t>
            </a:r>
            <a:r>
              <a:rPr lang="en-US" altLang="zh-TW" sz="1600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 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&lt;?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php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 if ($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num_pages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 &gt; 1) { // </a:t>
            </a:r>
            <a:r>
              <a:rPr lang="zh-TW" altLang="en-US" sz="1600" b="1" dirty="0">
                <a:solidFill>
                  <a:srgbClr val="FF0000"/>
                </a:solidFill>
                <a:latin typeface="+mn-ea"/>
              </a:rPr>
              <a:t>若不是第一頁則顯示 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?&gt;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    &lt;td&gt;&lt;a </a:t>
            </a:r>
            <a:r>
              <a:rPr lang="en-US" altLang="zh-TW" sz="1600" dirty="0" err="1">
                <a:latin typeface="+mn-ea"/>
              </a:rPr>
              <a:t>href</a:t>
            </a:r>
            <a:r>
              <a:rPr lang="en-US" altLang="zh-TW" sz="1600" dirty="0">
                <a:latin typeface="+mn-ea"/>
              </a:rPr>
              <a:t>="</a:t>
            </a:r>
            <a:r>
              <a:rPr lang="en-US" altLang="zh-TW" sz="1600" dirty="0" err="1">
                <a:latin typeface="+mn-ea"/>
              </a:rPr>
              <a:t>data_page.php?page</a:t>
            </a:r>
            <a:r>
              <a:rPr lang="en-US" altLang="zh-TW" sz="1600" dirty="0">
                <a:latin typeface="+mn-ea"/>
              </a:rPr>
              <a:t>=1"&gt;</a:t>
            </a:r>
            <a:r>
              <a:rPr lang="zh-TW" altLang="en-US" sz="1600" dirty="0">
                <a:latin typeface="+mn-ea"/>
              </a:rPr>
              <a:t>第一頁</a:t>
            </a:r>
            <a:r>
              <a:rPr lang="en-US" altLang="zh-TW" sz="1600" dirty="0">
                <a:latin typeface="+mn-ea"/>
              </a:rPr>
              <a:t>&lt;/a&gt;&lt;/td&gt;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    &lt;td&gt;&lt;a </a:t>
            </a:r>
            <a:r>
              <a:rPr lang="en-US" altLang="zh-TW" sz="1600" dirty="0" err="1">
                <a:latin typeface="+mn-ea"/>
              </a:rPr>
              <a:t>href</a:t>
            </a:r>
            <a:r>
              <a:rPr lang="en-US" altLang="zh-TW" sz="1600" dirty="0">
                <a:latin typeface="+mn-ea"/>
              </a:rPr>
              <a:t>="</a:t>
            </a:r>
            <a:r>
              <a:rPr lang="en-US" altLang="zh-TW" sz="1600" dirty="0" err="1">
                <a:latin typeface="+mn-ea"/>
              </a:rPr>
              <a:t>data_page.php?page</a:t>
            </a:r>
            <a:r>
              <a:rPr lang="en-US" altLang="zh-TW" sz="1600" dirty="0">
                <a:latin typeface="+mn-ea"/>
              </a:rPr>
              <a:t>=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&lt;?= $num_pages-1 ?&gt;</a:t>
            </a:r>
            <a:r>
              <a:rPr lang="en-US" altLang="zh-TW" sz="1600" dirty="0">
                <a:latin typeface="+mn-ea"/>
              </a:rPr>
              <a:t>"&gt;</a:t>
            </a:r>
            <a:r>
              <a:rPr lang="zh-TW" altLang="en-US" sz="1600" dirty="0">
                <a:latin typeface="+mn-ea"/>
              </a:rPr>
              <a:t>上一頁</a:t>
            </a:r>
            <a:r>
              <a:rPr lang="en-US" altLang="zh-TW" sz="1600" dirty="0">
                <a:latin typeface="+mn-ea"/>
              </a:rPr>
              <a:t>&lt;/a&gt;&lt;/td&gt;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 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&lt;?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php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 } ?&gt;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 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&lt;?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php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 if ($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num_pages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 &lt; $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total_pages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) { // </a:t>
            </a:r>
            <a:r>
              <a:rPr lang="zh-TW" altLang="en-US" sz="1600" b="1" dirty="0">
                <a:solidFill>
                  <a:srgbClr val="FF0000"/>
                </a:solidFill>
                <a:latin typeface="+mn-ea"/>
              </a:rPr>
              <a:t>若不是最後一頁則顯示 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?&gt;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    &lt;td&gt;&lt;a </a:t>
            </a:r>
            <a:r>
              <a:rPr lang="en-US" altLang="zh-TW" sz="1600" dirty="0" err="1">
                <a:latin typeface="+mn-ea"/>
              </a:rPr>
              <a:t>href</a:t>
            </a:r>
            <a:r>
              <a:rPr lang="en-US" altLang="zh-TW" sz="1600" dirty="0">
                <a:latin typeface="+mn-ea"/>
              </a:rPr>
              <a:t>="</a:t>
            </a:r>
            <a:r>
              <a:rPr lang="en-US" altLang="zh-TW" sz="1600" dirty="0" err="1">
                <a:latin typeface="+mn-ea"/>
              </a:rPr>
              <a:t>data_page.php?page</a:t>
            </a:r>
            <a:r>
              <a:rPr lang="en-US" altLang="zh-TW" sz="1600" dirty="0">
                <a:latin typeface="+mn-ea"/>
              </a:rPr>
              <a:t>=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&lt;?= $num_pages+1 ?&gt;</a:t>
            </a:r>
            <a:r>
              <a:rPr lang="en-US" altLang="zh-TW" sz="1600" dirty="0">
                <a:latin typeface="+mn-ea"/>
              </a:rPr>
              <a:t>"&gt;</a:t>
            </a:r>
            <a:r>
              <a:rPr lang="zh-TW" altLang="en-US" sz="1600" dirty="0">
                <a:latin typeface="+mn-ea"/>
              </a:rPr>
              <a:t>下一頁</a:t>
            </a:r>
            <a:r>
              <a:rPr lang="en-US" altLang="zh-TW" sz="1600" dirty="0">
                <a:latin typeface="+mn-ea"/>
              </a:rPr>
              <a:t>&lt;/a&gt;&lt;/td&gt;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    &lt;td&gt;&lt;a </a:t>
            </a:r>
            <a:r>
              <a:rPr lang="en-US" altLang="zh-TW" sz="1600" dirty="0" err="1">
                <a:latin typeface="+mn-ea"/>
              </a:rPr>
              <a:t>href</a:t>
            </a:r>
            <a:r>
              <a:rPr lang="en-US" altLang="zh-TW" sz="1600" dirty="0">
                <a:latin typeface="+mn-ea"/>
              </a:rPr>
              <a:t>="</a:t>
            </a:r>
            <a:r>
              <a:rPr lang="en-US" altLang="zh-TW" sz="1600" dirty="0" err="1">
                <a:latin typeface="+mn-ea"/>
              </a:rPr>
              <a:t>data_page.php?page</a:t>
            </a:r>
            <a:r>
              <a:rPr lang="en-US" altLang="zh-TW" sz="1600" dirty="0">
                <a:latin typeface="+mn-ea"/>
              </a:rPr>
              <a:t>=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&lt;?= $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total_pages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 ?&gt;</a:t>
            </a:r>
            <a:r>
              <a:rPr lang="en-US" altLang="zh-TW" sz="1600" dirty="0">
                <a:latin typeface="+mn-ea"/>
              </a:rPr>
              <a:t>"&gt;</a:t>
            </a:r>
            <a:r>
              <a:rPr lang="zh-TW" altLang="en-US" sz="1600" dirty="0">
                <a:latin typeface="+mn-ea"/>
              </a:rPr>
              <a:t>最後頁</a:t>
            </a:r>
            <a:r>
              <a:rPr lang="en-US" altLang="zh-TW" sz="1600" dirty="0">
                <a:latin typeface="+mn-ea"/>
              </a:rPr>
              <a:t>&lt;/a&gt;&lt;/td&gt;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 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&lt;?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php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 } ?&gt;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  &lt;/</a:t>
            </a:r>
            <a:r>
              <a:rPr lang="en-US" altLang="zh-TW" sz="1600" dirty="0" err="1">
                <a:latin typeface="+mn-ea"/>
              </a:rPr>
              <a:t>tr</a:t>
            </a:r>
            <a:r>
              <a:rPr lang="en-US" altLang="zh-TW" sz="1600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&lt;/table&gt;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&lt;table border="0" align="center"&gt;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  &lt;</a:t>
            </a:r>
            <a:r>
              <a:rPr lang="en-US" altLang="zh-TW" sz="1600" dirty="0" err="1">
                <a:latin typeface="+mn-ea"/>
              </a:rPr>
              <a:t>tr</a:t>
            </a:r>
            <a:r>
              <a:rPr lang="en-US" altLang="zh-TW" sz="1600" dirty="0">
                <a:latin typeface="+mn-ea"/>
              </a:rPr>
              <a:t>&gt;&lt;td&gt;</a:t>
            </a:r>
            <a:r>
              <a:rPr lang="zh-TW" altLang="en-US" sz="1600" dirty="0">
                <a:latin typeface="+mn-ea"/>
              </a:rPr>
              <a:t>頁數：</a:t>
            </a:r>
          </a:p>
          <a:p>
            <a:pPr eaLnBrk="1" hangingPunct="1">
              <a:defRPr/>
            </a:pP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&lt;?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php</a:t>
            </a:r>
            <a:endParaRPr lang="en-US" altLang="zh-TW" sz="1600" b="1" dirty="0">
              <a:solidFill>
                <a:srgbClr val="FF0000"/>
              </a:solidFill>
              <a:latin typeface="+mn-ea"/>
            </a:endParaRPr>
          </a:p>
          <a:p>
            <a:pPr eaLnBrk="1" hangingPunct="1">
              <a:defRPr/>
            </a:pP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for ($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i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=1; $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i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&lt;=$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total_pages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; $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i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++) {</a:t>
            </a:r>
          </a:p>
          <a:p>
            <a:pPr eaLnBrk="1" hangingPunct="1">
              <a:defRPr/>
            </a:pP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   if ($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i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==$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num_pages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)</a:t>
            </a:r>
          </a:p>
          <a:p>
            <a:pPr eaLnBrk="1" hangingPunct="1">
              <a:defRPr/>
            </a:pP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       echo $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i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." ";</a:t>
            </a:r>
          </a:p>
          <a:p>
            <a:pPr eaLnBrk="1" hangingPunct="1">
              <a:defRPr/>
            </a:pP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   else </a:t>
            </a:r>
          </a:p>
          <a:p>
            <a:pPr eaLnBrk="1" hangingPunct="1">
              <a:defRPr/>
            </a:pP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       echo "&lt;a 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href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=\"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data_page.php?page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=$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i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\"&gt;$</a:t>
            </a:r>
            <a:r>
              <a:rPr lang="en-US" altLang="zh-TW" sz="1600" b="1" dirty="0" err="1">
                <a:solidFill>
                  <a:srgbClr val="FF0000"/>
                </a:solidFill>
                <a:latin typeface="+mn-ea"/>
              </a:rPr>
              <a:t>i</a:t>
            </a: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&lt;/a&gt; ";</a:t>
            </a:r>
          </a:p>
          <a:p>
            <a:pPr eaLnBrk="1" hangingPunct="1">
              <a:defRPr/>
            </a:pP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}</a:t>
            </a:r>
          </a:p>
          <a:p>
            <a:pPr eaLnBrk="1" hangingPunct="1">
              <a:defRPr/>
            </a:pPr>
            <a:r>
              <a:rPr lang="en-US" altLang="zh-TW" sz="1600" b="1" dirty="0">
                <a:solidFill>
                  <a:srgbClr val="FF0000"/>
                </a:solidFill>
                <a:latin typeface="+mn-ea"/>
              </a:rPr>
              <a:t>?&gt;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&lt;/td&gt;&lt;/</a:t>
            </a:r>
            <a:r>
              <a:rPr lang="en-US" altLang="zh-TW" sz="1600" dirty="0" err="1">
                <a:latin typeface="+mn-ea"/>
              </a:rPr>
              <a:t>tr</a:t>
            </a:r>
            <a:r>
              <a:rPr lang="en-US" altLang="zh-TW" sz="1600" dirty="0">
                <a:latin typeface="+mn-ea"/>
              </a:rPr>
              <a:t>&gt;</a:t>
            </a:r>
          </a:p>
          <a:p>
            <a:pPr eaLnBrk="1" hangingPunct="1">
              <a:defRPr/>
            </a:pPr>
            <a:r>
              <a:rPr lang="en-US" altLang="zh-TW" sz="1600" dirty="0">
                <a:latin typeface="+mn-ea"/>
              </a:rPr>
              <a:t>&lt;/table&gt;</a:t>
            </a:r>
            <a:endParaRPr lang="zh-TW" altLang="en-US" sz="1600" dirty="0">
              <a:latin typeface="+mn-ea"/>
            </a:endParaRPr>
          </a:p>
        </p:txBody>
      </p:sp>
      <p:sp>
        <p:nvSpPr>
          <p:cNvPr id="44037" name="矩形 2"/>
          <p:cNvSpPr>
            <a:spLocks noChangeArrowheads="1"/>
          </p:cNvSpPr>
          <p:nvPr/>
        </p:nvSpPr>
        <p:spPr bwMode="auto">
          <a:xfrm>
            <a:off x="5292725" y="115888"/>
            <a:ext cx="3427413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>
                <a:latin typeface="Arial" charset="0"/>
                <a:ea typeface="標楷體" pitchFamily="65" charset="-120"/>
              </a:rPr>
              <a:t>data_page.php (2/2)</a:t>
            </a:r>
            <a:endParaRPr lang="zh-TW" altLang="en-US" sz="2800">
              <a:latin typeface="Arial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8812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B45F7EB-CB03-4095-96B3-60C70DE149D4}"/>
              </a:ext>
            </a:extLst>
          </p:cNvPr>
          <p:cNvSpPr txBox="1"/>
          <p:nvPr/>
        </p:nvSpPr>
        <p:spPr>
          <a:xfrm>
            <a:off x="0" y="163860"/>
            <a:ext cx="9144000" cy="66941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sz="2600" b="1" dirty="0">
                <a:solidFill>
                  <a:srgbClr val="0070C0"/>
                </a:solidFill>
              </a:rPr>
              <a:t>1. </a:t>
            </a:r>
            <a:r>
              <a:rPr lang="zh-TW" altLang="en-US" sz="2600" b="1" dirty="0">
                <a:solidFill>
                  <a:srgbClr val="0070C0"/>
                </a:solidFill>
              </a:rPr>
              <a:t>產生一個</a:t>
            </a:r>
            <a:r>
              <a:rPr lang="en-US" altLang="zh-TW" sz="2600" b="1" dirty="0" err="1">
                <a:solidFill>
                  <a:srgbClr val="0070C0"/>
                </a:solidFill>
              </a:rPr>
              <a:t>mysqli</a:t>
            </a:r>
            <a:r>
              <a:rPr lang="zh-TW" altLang="en-US" sz="2600" b="1" dirty="0">
                <a:solidFill>
                  <a:srgbClr val="0070C0"/>
                </a:solidFill>
              </a:rPr>
              <a:t>物件</a:t>
            </a:r>
            <a:endParaRPr lang="en-US" altLang="zh-TW" sz="2600" b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TW" sz="2400" dirty="0"/>
              <a:t>    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=new 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($host, $user, 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pwd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db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);</a:t>
            </a:r>
          </a:p>
          <a:p>
            <a:endParaRPr lang="en-US" altLang="zh-TW" sz="1200" dirty="0"/>
          </a:p>
          <a:p>
            <a:r>
              <a:rPr lang="en-US" altLang="zh-TW" sz="2600" b="1" dirty="0">
                <a:solidFill>
                  <a:srgbClr val="0070C0"/>
                </a:solidFill>
              </a:rPr>
              <a:t>2. </a:t>
            </a:r>
            <a:r>
              <a:rPr lang="zh-TW" altLang="en-US" sz="2600" b="1" dirty="0">
                <a:solidFill>
                  <a:srgbClr val="0070C0"/>
                </a:solidFill>
              </a:rPr>
              <a:t>使用</a:t>
            </a:r>
            <a:r>
              <a:rPr lang="en-US" altLang="zh-TW" sz="2600" b="1" dirty="0" err="1">
                <a:solidFill>
                  <a:srgbClr val="0070C0"/>
                </a:solidFill>
              </a:rPr>
              <a:t>mysqli</a:t>
            </a:r>
            <a:r>
              <a:rPr lang="en-US" altLang="zh-TW" sz="2600" b="1" dirty="0">
                <a:solidFill>
                  <a:srgbClr val="0070C0"/>
                </a:solidFill>
              </a:rPr>
              <a:t>::prepare()</a:t>
            </a:r>
            <a:r>
              <a:rPr lang="zh-TW" altLang="en-US" sz="2600" b="1" dirty="0">
                <a:solidFill>
                  <a:srgbClr val="0070C0"/>
                </a:solidFill>
              </a:rPr>
              <a:t>產生一個</a:t>
            </a:r>
            <a:r>
              <a:rPr lang="en-US" altLang="zh-TW" sz="2600" b="1" dirty="0" err="1">
                <a:solidFill>
                  <a:srgbClr val="0070C0"/>
                </a:solidFill>
              </a:rPr>
              <a:t>mysqli_stmt</a:t>
            </a:r>
            <a:r>
              <a:rPr lang="zh-TW" altLang="en-US" sz="2600" b="1" dirty="0">
                <a:solidFill>
                  <a:srgbClr val="0070C0"/>
                </a:solidFill>
              </a:rPr>
              <a:t>物件</a:t>
            </a:r>
            <a:endParaRPr lang="en-US" altLang="zh-TW" sz="2600" b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TW" sz="2400" dirty="0"/>
              <a:t>     $</a:t>
            </a:r>
            <a:r>
              <a:rPr lang="en-US" altLang="zh-TW" sz="2400" dirty="0" err="1"/>
              <a:t>sqlStr</a:t>
            </a:r>
            <a:r>
              <a:rPr lang="en-US" altLang="zh-TW" sz="2400" dirty="0"/>
              <a:t>="select * from students"; </a:t>
            </a:r>
          </a:p>
          <a:p>
            <a:r>
              <a:rPr lang="en-US" altLang="zh-TW" sz="2400" dirty="0"/>
              <a:t>    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-&gt;prepare($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sqlStr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);</a:t>
            </a:r>
          </a:p>
          <a:p>
            <a:r>
              <a:rPr lang="en-US" altLang="zh-TW" sz="2400" dirty="0"/>
              <a:t>     // use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bind_param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/>
              <a:t>to bind parameters…</a:t>
            </a:r>
          </a:p>
          <a:p>
            <a:r>
              <a:rPr lang="en-US" altLang="zh-TW" sz="2400" dirty="0"/>
              <a:t>    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-&gt;execute();</a:t>
            </a:r>
          </a:p>
          <a:p>
            <a:endParaRPr lang="en-US" altLang="zh-TW" sz="1200" dirty="0"/>
          </a:p>
          <a:p>
            <a:r>
              <a:rPr lang="en-US" altLang="zh-TW" sz="2500" b="1" dirty="0">
                <a:solidFill>
                  <a:srgbClr val="0070C0"/>
                </a:solidFill>
              </a:rPr>
              <a:t>3. </a:t>
            </a:r>
            <a:r>
              <a:rPr lang="zh-TW" altLang="en-US" sz="2500" b="1" dirty="0">
                <a:solidFill>
                  <a:srgbClr val="0070C0"/>
                </a:solidFill>
              </a:rPr>
              <a:t>使用</a:t>
            </a:r>
            <a:r>
              <a:rPr lang="en-US" altLang="zh-TW" sz="2500" b="1" dirty="0" err="1">
                <a:solidFill>
                  <a:srgbClr val="0070C0"/>
                </a:solidFill>
              </a:rPr>
              <a:t>mysqli_stmt</a:t>
            </a:r>
            <a:r>
              <a:rPr lang="en-US" altLang="zh-TW" sz="2500" b="1" dirty="0">
                <a:solidFill>
                  <a:srgbClr val="0070C0"/>
                </a:solidFill>
              </a:rPr>
              <a:t>::</a:t>
            </a:r>
            <a:r>
              <a:rPr lang="en-US" altLang="zh-TW" sz="2500" b="1" dirty="0" err="1">
                <a:solidFill>
                  <a:srgbClr val="0070C0"/>
                </a:solidFill>
              </a:rPr>
              <a:t>get_result</a:t>
            </a:r>
            <a:r>
              <a:rPr lang="en-US" altLang="zh-TW" sz="2500" b="1" dirty="0">
                <a:solidFill>
                  <a:srgbClr val="0070C0"/>
                </a:solidFill>
              </a:rPr>
              <a:t>()</a:t>
            </a:r>
            <a:r>
              <a:rPr lang="zh-TW" altLang="en-US" sz="2500" b="1" dirty="0">
                <a:solidFill>
                  <a:srgbClr val="0070C0"/>
                </a:solidFill>
              </a:rPr>
              <a:t>產生一個</a:t>
            </a:r>
            <a:r>
              <a:rPr lang="en-US" altLang="zh-TW" sz="2500" b="1" dirty="0" err="1">
                <a:solidFill>
                  <a:srgbClr val="0070C0"/>
                </a:solidFill>
              </a:rPr>
              <a:t>mysqli_result</a:t>
            </a:r>
            <a:r>
              <a:rPr lang="zh-TW" altLang="en-US" sz="2500" b="1" dirty="0">
                <a:solidFill>
                  <a:srgbClr val="0070C0"/>
                </a:solidFill>
              </a:rPr>
              <a:t>物件</a:t>
            </a:r>
            <a:endParaRPr lang="en-US" altLang="zh-TW" sz="2500" b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TW" sz="2400" dirty="0"/>
              <a:t>    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$result=$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get_result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();</a:t>
            </a:r>
          </a:p>
          <a:p>
            <a:pPr>
              <a:spcBef>
                <a:spcPts val="600"/>
              </a:spcBef>
            </a:pPr>
            <a:endParaRPr lang="en-US" altLang="zh-TW" sz="1200" dirty="0"/>
          </a:p>
          <a:p>
            <a:r>
              <a:rPr lang="en-US" altLang="zh-TW" sz="2600" b="1" dirty="0">
                <a:solidFill>
                  <a:srgbClr val="0070C0"/>
                </a:solidFill>
              </a:rPr>
              <a:t>4. </a:t>
            </a:r>
            <a:r>
              <a:rPr lang="zh-TW" altLang="en-US" sz="2600" b="1" dirty="0">
                <a:solidFill>
                  <a:srgbClr val="0070C0"/>
                </a:solidFill>
              </a:rPr>
              <a:t>使用</a:t>
            </a:r>
            <a:r>
              <a:rPr lang="en-US" altLang="zh-TW" sz="2600" b="1" dirty="0" err="1">
                <a:solidFill>
                  <a:srgbClr val="0070C0"/>
                </a:solidFill>
              </a:rPr>
              <a:t>mysqli_result</a:t>
            </a:r>
            <a:r>
              <a:rPr lang="en-US" altLang="zh-TW" sz="2600" b="1" dirty="0">
                <a:solidFill>
                  <a:srgbClr val="0070C0"/>
                </a:solidFill>
              </a:rPr>
              <a:t>::</a:t>
            </a:r>
            <a:r>
              <a:rPr lang="en-US" altLang="zh-TW" sz="2600" b="1" dirty="0" err="1">
                <a:solidFill>
                  <a:srgbClr val="0070C0"/>
                </a:solidFill>
              </a:rPr>
              <a:t>fetch_</a:t>
            </a:r>
            <a:r>
              <a:rPr lang="en-US" altLang="zh-TW" sz="2600" b="1" i="1" dirty="0" err="1">
                <a:solidFill>
                  <a:srgbClr val="0070C0"/>
                </a:solidFill>
              </a:rPr>
              <a:t>xxx</a:t>
            </a:r>
            <a:r>
              <a:rPr lang="en-US" altLang="zh-TW" sz="2600" b="1" dirty="0">
                <a:solidFill>
                  <a:srgbClr val="0070C0"/>
                </a:solidFill>
              </a:rPr>
              <a:t>()</a:t>
            </a:r>
            <a:r>
              <a:rPr lang="zh-TW" altLang="en-US" sz="2600" b="1" dirty="0">
                <a:solidFill>
                  <a:srgbClr val="0070C0"/>
                </a:solidFill>
              </a:rPr>
              <a:t>取得一列結果</a:t>
            </a:r>
            <a:endParaRPr lang="en-US" altLang="zh-TW" sz="2600" b="1" dirty="0">
              <a:solidFill>
                <a:srgbClr val="0070C0"/>
              </a:solidFill>
            </a:endParaRPr>
          </a:p>
          <a:p>
            <a:endParaRPr lang="en-US" altLang="zh-TW" sz="1200" b="1" dirty="0">
              <a:solidFill>
                <a:srgbClr val="0070C0"/>
              </a:solidFill>
            </a:endParaRPr>
          </a:p>
          <a:p>
            <a:r>
              <a:rPr lang="en-US" altLang="zh-TW" sz="2600" b="1" dirty="0">
                <a:solidFill>
                  <a:srgbClr val="0070C0"/>
                </a:solidFill>
              </a:rPr>
              <a:t>5. </a:t>
            </a:r>
            <a:r>
              <a:rPr lang="zh-TW" altLang="en-US" sz="2600" b="1" dirty="0">
                <a:solidFill>
                  <a:srgbClr val="0070C0"/>
                </a:solidFill>
              </a:rPr>
              <a:t>結束關閉</a:t>
            </a:r>
            <a:endParaRPr lang="en-US" altLang="zh-TW" sz="2600" b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$result-&gt;close();</a:t>
            </a:r>
          </a:p>
          <a:p>
            <a:pPr>
              <a:spcBef>
                <a:spcPts val="600"/>
              </a:spcBef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-&gt;close();</a:t>
            </a:r>
          </a:p>
          <a:p>
            <a:pPr>
              <a:spcBef>
                <a:spcPts val="600"/>
              </a:spcBef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$</a:t>
            </a:r>
            <a:r>
              <a:rPr lang="en-US" altLang="zh-TW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-&gt;close();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9807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EB15D7-D2D6-45E5-AD83-8EA144BF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1143000"/>
          </a:xfrm>
        </p:spPr>
        <p:txBody>
          <a:bodyPr>
            <a:normAutofit/>
          </a:bodyPr>
          <a:lstStyle/>
          <a:p>
            <a:r>
              <a:rPr lang="en-GB" b="1" dirty="0">
                <a:effectLst/>
              </a:rPr>
              <a:t>Prepared Statements</a:t>
            </a:r>
            <a:endParaRPr lang="en-GB" b="1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B09E3F4-988C-49A7-B590-58109397B50C}"/>
              </a:ext>
            </a:extLst>
          </p:cNvPr>
          <p:cNvSpPr txBox="1"/>
          <p:nvPr/>
        </p:nvSpPr>
        <p:spPr>
          <a:xfrm>
            <a:off x="1259632" y="1628800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prepared statement execution consists of two stages: prepare and execute.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Prepare</a:t>
            </a:r>
            <a:r>
              <a:rPr lang="en-GB" sz="2400" dirty="0"/>
              <a:t>: </a:t>
            </a:r>
            <a:br>
              <a:rPr lang="en-GB" sz="2400" dirty="0"/>
            </a:br>
            <a:r>
              <a:rPr lang="en-GB" sz="2400" dirty="0"/>
              <a:t>An SQL statement template is created and sent to the database.</a:t>
            </a:r>
          </a:p>
          <a:p>
            <a:pPr lvl="1"/>
            <a:r>
              <a:rPr lang="en-GB" sz="2400" dirty="0"/>
              <a:t>"INSERT INTO </a:t>
            </a:r>
            <a:r>
              <a:rPr lang="en-GB" sz="2400" dirty="0" err="1"/>
              <a:t>MyGuests</a:t>
            </a:r>
            <a:r>
              <a:rPr lang="en-GB" sz="2400" dirty="0"/>
              <a:t> VALUES(</a:t>
            </a:r>
            <a:r>
              <a:rPr lang="en-GB" sz="2400" dirty="0">
                <a:solidFill>
                  <a:srgbClr val="FF0000"/>
                </a:solidFill>
              </a:rPr>
              <a:t>?</a:t>
            </a:r>
            <a:r>
              <a:rPr lang="en-GB" sz="2400" dirty="0"/>
              <a:t>, </a:t>
            </a:r>
            <a:r>
              <a:rPr lang="en-GB" sz="2400" dirty="0">
                <a:solidFill>
                  <a:srgbClr val="FF0000"/>
                </a:solidFill>
              </a:rPr>
              <a:t>?</a:t>
            </a:r>
            <a:r>
              <a:rPr lang="en-GB" sz="2400" dirty="0"/>
              <a:t>, </a:t>
            </a:r>
            <a:r>
              <a:rPr lang="en-GB" sz="2400" dirty="0">
                <a:solidFill>
                  <a:srgbClr val="FF0000"/>
                </a:solidFill>
              </a:rPr>
              <a:t>?</a:t>
            </a:r>
            <a:r>
              <a:rPr lang="en-GB" sz="2400" dirty="0"/>
              <a:t>)"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Execute</a:t>
            </a:r>
            <a:r>
              <a:rPr lang="en-GB" sz="2400" dirty="0"/>
              <a:t>: </a:t>
            </a:r>
            <a:br>
              <a:rPr lang="en-GB" sz="2400" dirty="0"/>
            </a:br>
            <a:r>
              <a:rPr lang="en-GB" sz="2400" dirty="0"/>
              <a:t>The application binds the values to the parameters, and the database executes the statement. </a:t>
            </a:r>
          </a:p>
        </p:txBody>
      </p:sp>
    </p:spTree>
    <p:extLst>
      <p:ext uri="{BB962C8B-B14F-4D97-AF65-F5344CB8AC3E}">
        <p14:creationId xmlns:p14="http://schemas.microsoft.com/office/powerpoint/2010/main" val="344996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359872-5059-464B-8B91-36A9B1838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mysqli_stmt</a:t>
            </a:r>
            <a:r>
              <a:rPr lang="en-US" altLang="zh-TW" dirty="0"/>
              <a:t>::</a:t>
            </a:r>
            <a:r>
              <a:rPr lang="en-US" altLang="zh-TW" dirty="0" err="1"/>
              <a:t>bind_param</a:t>
            </a:r>
            <a:r>
              <a:rPr lang="en-US" altLang="zh-TW" dirty="0"/>
              <a:t>()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8456D74E-F326-44FF-9229-11A18C8C7631}"/>
              </a:ext>
            </a:extLst>
          </p:cNvPr>
          <p:cNvSpPr txBox="1"/>
          <p:nvPr/>
        </p:nvSpPr>
        <p:spPr>
          <a:xfrm>
            <a:off x="251520" y="1484784"/>
            <a:ext cx="8892480" cy="470898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&lt;?php</a:t>
            </a:r>
          </a:p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= new </a:t>
            </a:r>
            <a:r>
              <a:rPr lang="en-US" altLang="zh-TW" sz="20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('localhost', '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my_user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', '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my_password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', 'world');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preSQL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="INSERT INTO 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CountryLanguage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VALUES (?, ?, ?, ?)";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= $</a:t>
            </a:r>
            <a:r>
              <a:rPr lang="en-US" altLang="zh-TW" sz="20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-&gt;prepare</a:t>
            </a:r>
            <a:r>
              <a:rPr lang="en-US" altLang="zh-TW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($</a:t>
            </a:r>
            <a:r>
              <a:rPr lang="en-US" altLang="zh-TW" sz="20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preSQL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);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0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en-US" altLang="zh-TW" sz="20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bind_param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('</a:t>
            </a:r>
            <a:r>
              <a:rPr lang="en-US" altLang="zh-TW" sz="20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sssd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', $code, $language, $official, $percent);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$code = 'DEU';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$language = 'Bavarian';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$official = "F";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$percent = 11.2;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0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-&gt;execute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($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);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printf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("%d row inserted.\n", $</a:t>
            </a:r>
            <a:r>
              <a:rPr lang="en-US" altLang="zh-TW" sz="20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en-US" altLang="zh-TW" sz="20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affected_rows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);</a:t>
            </a:r>
          </a:p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?&gt;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08ECA63-DC55-46B0-91D5-F23ABCC6A9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240473"/>
              </p:ext>
            </p:extLst>
          </p:nvPr>
        </p:nvGraphicFramePr>
        <p:xfrm>
          <a:off x="3707904" y="3140968"/>
          <a:ext cx="5328592" cy="2280538"/>
        </p:xfrm>
        <a:graphic>
          <a:graphicData uri="http://schemas.openxmlformats.org/drawingml/2006/table">
            <a:tbl>
              <a:tblPr/>
              <a:tblGrid>
                <a:gridCol w="1008112">
                  <a:extLst>
                    <a:ext uri="{9D8B030D-6E8A-4147-A177-3AD203B41FA5}">
                      <a16:colId xmlns:a16="http://schemas.microsoft.com/office/drawing/2014/main" val="267633498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892957957"/>
                    </a:ext>
                  </a:extLst>
                </a:gridCol>
              </a:tblGrid>
              <a:tr h="340762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Character</a:t>
                      </a:r>
                    </a:p>
                  </a:txBody>
                  <a:tcPr marL="73463" marR="73463" marT="36732" marB="36732" anchor="ctr">
                    <a:lnL w="9525" cap="flat" cmpd="sng" algn="ctr">
                      <a:solidFill>
                        <a:srgbClr val="C4C9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9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9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9D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</a:rPr>
                        <a:t>Description</a:t>
                      </a:r>
                    </a:p>
                  </a:txBody>
                  <a:tcPr marL="73463" marR="73463" marT="36732" marB="36732" anchor="ctr">
                    <a:lnL w="9525" cap="flat" cmpd="sng" algn="ctr">
                      <a:solidFill>
                        <a:srgbClr val="C4C9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C9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C9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9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23534"/>
                  </a:ext>
                </a:extLst>
              </a:tr>
              <a:tr h="428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3463" marR="73463" marT="36732" marB="3673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corresponding variable has type integer</a:t>
                      </a:r>
                    </a:p>
                  </a:txBody>
                  <a:tcPr marL="73463" marR="73463" marT="36732" marB="3673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294716"/>
                  </a:ext>
                </a:extLst>
              </a:tr>
              <a:tr h="428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d</a:t>
                      </a:r>
                    </a:p>
                  </a:txBody>
                  <a:tcPr marL="73463" marR="73463" marT="36732" marB="3673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corresponding variable has type double</a:t>
                      </a:r>
                      <a:r>
                        <a:rPr lang="zh-TW" altLang="en-US" sz="1800" dirty="0">
                          <a:effectLst/>
                        </a:rPr>
                        <a:t> </a:t>
                      </a:r>
                      <a:r>
                        <a:rPr lang="en-US" altLang="zh-TW" sz="1800" dirty="0">
                          <a:effectLst/>
                        </a:rPr>
                        <a:t>(float)</a:t>
                      </a:r>
                      <a:endParaRPr lang="en-US" sz="1800" dirty="0">
                        <a:effectLst/>
                      </a:endParaRPr>
                    </a:p>
                  </a:txBody>
                  <a:tcPr marL="73463" marR="73463" marT="36732" marB="3673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234685"/>
                  </a:ext>
                </a:extLst>
              </a:tr>
              <a:tr h="428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</a:p>
                  </a:txBody>
                  <a:tcPr marL="73463" marR="73463" marT="36732" marB="3673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corresponding variable has type string</a:t>
                      </a:r>
                    </a:p>
                  </a:txBody>
                  <a:tcPr marL="73463" marR="73463" marT="36732" marB="3673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068415"/>
                  </a:ext>
                </a:extLst>
              </a:tr>
              <a:tr h="6066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</a:p>
                  </a:txBody>
                  <a:tcPr marL="73463" marR="73463" marT="36732" marB="3673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corresponding variable is a blob and will be sent in packets</a:t>
                      </a:r>
                    </a:p>
                  </a:txBody>
                  <a:tcPr marL="73463" marR="73463" marT="36732" marB="3673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719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79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858184-ABBB-4FC1-9DFA-7CE0B3F99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mysqli_stmt</a:t>
            </a:r>
            <a:r>
              <a:rPr lang="en-US" altLang="zh-TW" dirty="0"/>
              <a:t>::</a:t>
            </a:r>
            <a:r>
              <a:rPr lang="en-US" altLang="zh-TW" dirty="0" err="1"/>
              <a:t>bind_result</a:t>
            </a:r>
            <a:r>
              <a:rPr lang="en-US" altLang="zh-TW" dirty="0"/>
              <a:t>()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65FDC86-7275-4DD2-843B-DEFCA665FB84}"/>
              </a:ext>
            </a:extLst>
          </p:cNvPr>
          <p:cNvSpPr txBox="1"/>
          <p:nvPr/>
        </p:nvSpPr>
        <p:spPr>
          <a:xfrm>
            <a:off x="53752" y="1196752"/>
            <a:ext cx="9036496" cy="4992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&lt;?php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 = @new 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("localhost", "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my_user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", "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my_password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", "world");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if ($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connect_error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 {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    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printf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("Connect failed: %s\n", 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connect_error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);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    exit();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}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$query = "SELECT Name, 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CountryCode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 FROM City";</a:t>
            </a:r>
          </a:p>
          <a:p>
            <a:pPr>
              <a:lnSpc>
                <a:spcPts val="2400"/>
              </a:lnSpc>
            </a:pP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 = $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-&gt;prepare($query);</a:t>
            </a:r>
          </a:p>
          <a:p>
            <a:pPr>
              <a:lnSpc>
                <a:spcPts val="2400"/>
              </a:lnSpc>
            </a:pP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-&gt;execute();</a:t>
            </a:r>
          </a:p>
          <a:p>
            <a:pPr>
              <a:lnSpc>
                <a:spcPts val="2400"/>
              </a:lnSpc>
            </a:pPr>
            <a:r>
              <a:rPr lang="it-IT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$stmt-&gt;</a:t>
            </a:r>
            <a:r>
              <a:rPr lang="it-IT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bind_result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($name, $code</a:t>
            </a:r>
            <a:r>
              <a:rPr lang="it-IT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);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while ($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fetch()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 { 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        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printf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 ("%s (%s)\n", $name, $code);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}</a:t>
            </a:r>
          </a:p>
          <a:p>
            <a:pPr>
              <a:lnSpc>
                <a:spcPts val="2400"/>
              </a:lnSpc>
            </a:pP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-&gt;close();  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-&gt;close();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?&gt;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9288049-2A63-41C4-A326-29FE7684F357}"/>
              </a:ext>
            </a:extLst>
          </p:cNvPr>
          <p:cNvSpPr/>
          <p:nvPr/>
        </p:nvSpPr>
        <p:spPr>
          <a:xfrm>
            <a:off x="5364088" y="3861048"/>
            <a:ext cx="3635896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0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-&gt;fetch() </a:t>
            </a:r>
          </a:p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但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$result-&gt;</a:t>
            </a:r>
            <a:r>
              <a:rPr lang="en-US" altLang="zh-TW" sz="20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fetch_assoc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()</a:t>
            </a:r>
          </a:p>
          <a:p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$result-&gt;</a:t>
            </a:r>
            <a:r>
              <a:rPr lang="en-US" altLang="zh-TW" sz="20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fetch_row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()</a:t>
            </a:r>
          </a:p>
          <a:p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$result-&gt;</a:t>
            </a:r>
            <a:r>
              <a:rPr lang="en-US" altLang="zh-TW" sz="20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fetch_array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()</a:t>
            </a:r>
            <a:endParaRPr lang="zh-TW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08146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DAF5C0-4BEC-4296-8252-53C70F004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188640"/>
            <a:ext cx="7498080" cy="1143000"/>
          </a:xfrm>
        </p:spPr>
        <p:txBody>
          <a:bodyPr>
            <a:normAutofit/>
          </a:bodyPr>
          <a:lstStyle/>
          <a:p>
            <a:r>
              <a:rPr lang="en-US" altLang="zh-TW" sz="4400" dirty="0" err="1">
                <a:solidFill>
                  <a:srgbClr val="0000BB"/>
                </a:solidFill>
                <a:latin typeface="Fira Mono"/>
              </a:rPr>
              <a:t>mysqli_stmt</a:t>
            </a:r>
            <a:r>
              <a:rPr lang="en-US" altLang="zh-TW" sz="4400" dirty="0">
                <a:solidFill>
                  <a:srgbClr val="0000BB"/>
                </a:solidFill>
                <a:latin typeface="Fira Mono"/>
              </a:rPr>
              <a:t>::</a:t>
            </a:r>
            <a:r>
              <a:rPr lang="en-US" altLang="zh-TW" sz="4400" dirty="0" err="1">
                <a:solidFill>
                  <a:srgbClr val="0000BB"/>
                </a:solidFill>
                <a:latin typeface="Fira Mono"/>
              </a:rPr>
              <a:t>get_result</a:t>
            </a:r>
            <a:r>
              <a:rPr lang="en-US" altLang="zh-TW" sz="4400" dirty="0">
                <a:solidFill>
                  <a:srgbClr val="0070C0"/>
                </a:solidFill>
                <a:latin typeface="Fira Mono"/>
              </a:rPr>
              <a:t>()</a:t>
            </a:r>
            <a:endParaRPr lang="zh-TW" altLang="en-US" sz="4400" dirty="0">
              <a:solidFill>
                <a:srgbClr val="0070C0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621A4D4-B106-436E-BC38-419754EF8505}"/>
              </a:ext>
            </a:extLst>
          </p:cNvPr>
          <p:cNvSpPr/>
          <p:nvPr/>
        </p:nvSpPr>
        <p:spPr>
          <a:xfrm>
            <a:off x="179512" y="1364432"/>
            <a:ext cx="8784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&lt;?php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000" dirty="0" err="1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 new </a:t>
            </a:r>
            <a:r>
              <a:rPr lang="en-US" altLang="zh-TW" sz="2000" dirty="0" err="1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"localhost"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"</a:t>
            </a:r>
            <a:r>
              <a:rPr lang="en-US" altLang="zh-TW" sz="2000" dirty="0" err="1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my_user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"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"</a:t>
            </a:r>
            <a:r>
              <a:rPr lang="en-US" altLang="zh-TW" sz="2000" dirty="0" err="1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my_password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"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"world"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);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$query 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 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"SELECT Name, Population, Continent FROM Country"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;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000" dirty="0" err="1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 $</a:t>
            </a:r>
            <a:r>
              <a:rPr lang="en-US" altLang="zh-TW" sz="2000" dirty="0" err="1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mysqli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-&gt;prepare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$query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);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000" dirty="0" err="1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en-US" altLang="zh-TW" sz="2000" dirty="0" err="1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bind_param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"s"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$continent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);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000" dirty="0" err="1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continentList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 array(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'Europe'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'Africa'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'Asia'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'North America'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);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foreach (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</a:t>
            </a:r>
            <a:r>
              <a:rPr lang="en-US" altLang="zh-TW" sz="2000" dirty="0" err="1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continentList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as 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$continent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{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$</a:t>
            </a:r>
            <a:r>
              <a:rPr lang="en-US" altLang="zh-TW" sz="2000" dirty="0" err="1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-&gt;execute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();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$result 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 $</a:t>
            </a:r>
            <a:r>
              <a:rPr lang="en-US" altLang="zh-TW" sz="2000" dirty="0" err="1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stmt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en-US" altLang="zh-TW" sz="2000" dirty="0" err="1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get_result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();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while (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$row 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 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$result-&gt;</a:t>
            </a:r>
            <a:r>
              <a:rPr lang="en-US" altLang="zh-TW" sz="2000" dirty="0" err="1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fetch_array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(MYSQLI_NUM)) {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foreach (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$row 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as 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$r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{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print 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"</a:t>
            </a:r>
            <a:r>
              <a:rPr lang="en-US" altLang="zh-TW" sz="2000" dirty="0">
                <a:solidFill>
                  <a:srgbClr val="0000B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$r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"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;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}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print </a:t>
            </a:r>
            <a:r>
              <a:rPr lang="en-US" altLang="zh-TW" sz="2000" dirty="0">
                <a:solidFill>
                  <a:srgbClr val="DD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"\n"</a:t>
            </a: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;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}</a:t>
            </a:r>
            <a:b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solidFill>
                  <a:srgbClr val="0077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}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6956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13594</TotalTime>
  <Words>5171</Words>
  <Application>Microsoft Office PowerPoint</Application>
  <PresentationFormat>如螢幕大小 (4:3)</PresentationFormat>
  <Paragraphs>481</Paragraphs>
  <Slides>42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42</vt:i4>
      </vt:variant>
    </vt:vector>
  </HeadingPairs>
  <TitlesOfParts>
    <vt:vector size="56" baseType="lpstr">
      <vt:lpstr>Fira Mono</vt:lpstr>
      <vt:lpstr>微軟正黑體</vt:lpstr>
      <vt:lpstr>新細明體</vt:lpstr>
      <vt:lpstr>標楷體</vt:lpstr>
      <vt:lpstr>Arial</vt:lpstr>
      <vt:lpstr>Calibri</vt:lpstr>
      <vt:lpstr>Consolas</vt:lpstr>
      <vt:lpstr>Courier New</vt:lpstr>
      <vt:lpstr>Gill Sans MT</vt:lpstr>
      <vt:lpstr>Times New Roman</vt:lpstr>
      <vt:lpstr>Verdana</vt:lpstr>
      <vt:lpstr>Wingdings</vt:lpstr>
      <vt:lpstr>Wingdings 2</vt:lpstr>
      <vt:lpstr>夏至</vt:lpstr>
      <vt:lpstr>PHP Connect to MySQL</vt:lpstr>
      <vt:lpstr>MySQLi Object Oriented style</vt:lpstr>
      <vt:lpstr>mysqli, mysqli_stmt, mysqli_result</vt:lpstr>
      <vt:lpstr>PowerPoint 簡報</vt:lpstr>
      <vt:lpstr>PowerPoint 簡報</vt:lpstr>
      <vt:lpstr>Prepared Statements</vt:lpstr>
      <vt:lpstr>mysqli_stmt::bind_param()</vt:lpstr>
      <vt:lpstr>mysqli_stmt::bind_result()</vt:lpstr>
      <vt:lpstr>mysqli_stmt::get_result()</vt:lpstr>
      <vt:lpstr>建立資料連線</vt:lpstr>
      <vt:lpstr>設定字元集與連線校對</vt:lpstr>
      <vt:lpstr>建立連線引入檔</vt:lpstr>
      <vt:lpstr>連線引入檔範例</vt:lpstr>
      <vt:lpstr>選擇資料庫</vt:lpstr>
      <vt:lpstr>執行資料表查詢</vt:lpstr>
      <vt:lpstr>分析表身 (取得查詢資料)</vt:lpstr>
      <vt:lpstr>fetch_row( ) -以整數為索引</vt:lpstr>
      <vt:lpstr>分析表身-以整數為索引範例</vt:lpstr>
      <vt:lpstr>分析表身-以欄位為索引範例</vt:lpstr>
      <vt:lpstr>分析表身-以「整數及欄位名稱」為索引</vt:lpstr>
      <vt:lpstr>移動記錄指標</vt:lpstr>
      <vt:lpstr>分析表頭</vt:lpstr>
      <vt:lpstr>分析表頭範例(補充)</vt:lpstr>
      <vt:lpstr>取得所有欄位: fetch_fields( )</vt:lpstr>
      <vt:lpstr>學生資料管理系統</vt:lpstr>
      <vt:lpstr>database: studdb, table: students</vt:lpstr>
      <vt:lpstr>引入檔: connMysql.php</vt:lpstr>
      <vt:lpstr>data.php (1/3)</vt:lpstr>
      <vt:lpstr>data.php (2/3)</vt:lpstr>
      <vt:lpstr>data.php (3/3)</vt:lpstr>
      <vt:lpstr>新增 (add.php)</vt:lpstr>
      <vt:lpstr>PowerPoint 簡報</vt:lpstr>
      <vt:lpstr>add.php (2/2)</vt:lpstr>
      <vt:lpstr>修改 (update.php)</vt:lpstr>
      <vt:lpstr>PowerPoint 簡報</vt:lpstr>
      <vt:lpstr>PowerPoint 簡報</vt:lpstr>
      <vt:lpstr>刪除 (delete.php)</vt:lpstr>
      <vt:lpstr>delete.php (1/2)</vt:lpstr>
      <vt:lpstr>PowerPoint 簡報</vt:lpstr>
      <vt:lpstr>資料分頁 (data_page.php)</vt:lpstr>
      <vt:lpstr>PowerPoint 簡報</vt:lpstr>
      <vt:lpstr>PowerPoint 簡報</vt:lpstr>
    </vt:vector>
  </TitlesOfParts>
  <Company>NCTU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 5 入門基礎</dc:title>
  <dc:creator>USER</dc:creator>
  <cp:lastModifiedBy>88693</cp:lastModifiedBy>
  <cp:revision>155</cp:revision>
  <dcterms:created xsi:type="dcterms:W3CDTF">2009-02-13T07:40:10Z</dcterms:created>
  <dcterms:modified xsi:type="dcterms:W3CDTF">2024-12-23T00:15:33Z</dcterms:modified>
</cp:coreProperties>
</file>