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3" r:id="rId6"/>
    <p:sldId id="257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1" r:id="rId17"/>
    <p:sldId id="272" r:id="rId18"/>
    <p:sldId id="273" r:id="rId19"/>
    <p:sldId id="274" r:id="rId20"/>
    <p:sldId id="275" r:id="rId21"/>
    <p:sldId id="277" r:id="rId22"/>
    <p:sldId id="278" r:id="rId2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5B4A7A8-5ED5-415E-AC41-6F2A11E9D600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78E96DA-AF0E-4D41-86B2-6DEF0069B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967A0-6F91-4876-A190-C973D3AE56D9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0A3F859-39C0-4C64-B95F-E9C855628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BE8D9F8-EABE-4D4E-9B1B-4AF9531DA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48569F-7A41-479C-B8C2-8B6CDDD597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37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2EED37E-BD90-4AB6-A868-FAE85CE835F8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4C04A27-8E8E-4627-A745-957B9CB4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4EAD3-25B3-48A1-BD5E-BF8E970D3ED0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84EF705-3131-4C24-A71C-A3833877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8E76EFF0-E05C-42F7-9E0B-F00FE8CEC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D0BE5-6124-46C1-AE04-B2288C9FFB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189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B11B82-57C1-4BF8-A141-EA0488D27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5F97-D0DE-4150-979E-3EB0119EDE48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899634-95DE-4F93-BAB6-3942BD0C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7698D0-ACE3-4C95-8172-3CD8B6EC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575B-4A1E-47DC-B005-515D7A7925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08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92E28A3-FC79-405B-9664-DDA03CEF3B91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03305AF-EF3A-479C-8789-01A81EA4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CCD0F-3EF1-46FF-BAAA-1375CE51A21A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B1CD076-4D6F-474D-B07A-FF2BC2F7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A99BB6A-CB8E-4DB1-BC03-9747693A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FFFD0E-5FC8-412D-90BA-6F7F47D785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62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9B304D2-C87D-4306-BACF-549A03B8A463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7DBBCCE4-A6D5-4348-AE52-156DF340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02AA-BE5D-43A9-B9EA-3C59C2B48B86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9821DE1-5401-451E-9352-A50A25CA3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7C502A4-20DA-4157-87A9-EE8BFCA5E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1491D5-8738-47F5-B85F-FE714927D4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290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556D4BD-A38F-4F12-99FF-D9FBBAD2918A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980EA54C-C340-428F-908D-B161828D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0C964-8FDE-49DB-816B-BDAB9046180D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CBBA6ADA-5F76-4FF4-911D-10F7DBC6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C6B0F3AB-6394-444E-AE2A-2EAB329E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1D82C7-2047-4A0A-ADCA-855A3C3644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84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A478FBDA-1803-458D-8F30-F29EE16BD637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9D8C3DE6-6CAB-4022-B26F-182352DB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9295F-01A2-4EC1-8EEB-68354AE6F440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EA046E4F-2630-49E5-B363-A788C83E6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18ACB8AA-7DFE-4EC2-8454-1472D29E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664B5A-F5E0-452F-8084-925B6294C8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21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3C73CFD2-2EB0-4B8E-8901-87881F526AF0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28F5F6F5-0CA2-4625-A185-57505B06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D330A-37E4-4535-8FD1-873DCA9BFC38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48121764-AB03-40E9-AE41-61A21BE1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AE831853-51CA-4B08-9B83-CBA4863E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DA7C6E-3A5D-4A32-BACF-7E5B47FD3A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1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A6571FA-74F2-4B0C-98E6-AAA8CA59B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FBB5E-6CA7-42B5-9870-6CF1AE08E4A4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488DCC6-FC57-4DBE-98C9-ABBAA35F1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38B1A5F-DE66-49B2-A25F-2B0CC3E0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10AE37-765C-42E7-8017-366F7F0334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906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6029027B-92FF-4020-9505-AF7490EEAD78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EA99F160-506D-403C-9756-ED566CE0E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B51A-CB5E-4A4B-916D-1C17AF68B13F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0E4C2227-97BA-465F-B460-15096233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0910E668-2B4F-46CC-BCBC-83A57C57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46AC80-E06C-4CD2-A502-FA55D53F83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765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EACCDF-3C7B-46D5-A34D-2811B63C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8BE01-A730-44D7-9C63-14BE2020BEC5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4E039B0-3F8D-4754-BC55-F5DC5E81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95DE65-CB4E-4761-A4D7-9E06CCA9B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99AA07-9970-45DE-8A45-7A8D004AAB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261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93BCE0C0-9E10-47B1-81A0-DDE3A91950FA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ADE1139D-8089-4412-8ED9-56301DB1252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84F731AE-CE8D-4F13-99DC-5191FFEE32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A4EA6C-78E4-4EDD-874F-5B2578FA9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D650D1-C58D-4CD0-856B-6AAF67AC68C5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DC4C03-D9E7-46B0-929E-ACFC0DF9D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4EAF3B-7752-4564-A892-4EEAB7788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 smtClean="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903C73C0-CCA2-4FAF-98AC-7022A5C529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F6F8CA1-3C01-4FA6-B1BB-7E6A050C60C4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ref/tryit.asp?filename=trycss_display" TargetMode="External"/><Relationship Id="rId2" Type="http://schemas.openxmlformats.org/officeDocument/2006/relationships/hyperlink" Target="https://www.w3schools.com/CSSref/pr_class_display.asp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ycchen.im.ncnu.edu.tw/www2011/lab/ddmenu2.html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ycchen.im.ncnu.edu.tw/www2011/lab/ddmenu1.html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cchen.im.ncnu.edu.tw/www2011/lab/cursor.html" TargetMode="External"/><Relationship Id="rId2" Type="http://schemas.openxmlformats.org/officeDocument/2006/relationships/hyperlink" Target="http://www.w3schools.com/cssref/pr_class_cursor.asp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smenumaker.com/" TargetMode="External"/><Relationship Id="rId2" Type="http://schemas.openxmlformats.org/officeDocument/2006/relationships/hyperlink" Target="http://www.cssportal.com/css-menu-generato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ssmenubuilder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kuler.adobe.com/" TargetMode="External"/><Relationship Id="rId2" Type="http://schemas.openxmlformats.org/officeDocument/2006/relationships/hyperlink" Target="http://colorschemedesigner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lor.hailpixel.com/" TargetMode="External"/><Relationship Id="rId4" Type="http://schemas.openxmlformats.org/officeDocument/2006/relationships/hyperlink" Target="http://colourco.de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/css3_2dtransforms.asp" TargetMode="External"/><Relationship Id="rId2" Type="http://schemas.openxmlformats.org/officeDocument/2006/relationships/hyperlink" Target="https://www.w3schools.com/css/defaul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css/css3_animations.asp" TargetMode="External"/><Relationship Id="rId5" Type="http://schemas.openxmlformats.org/officeDocument/2006/relationships/hyperlink" Target="https://www.w3schools.com/css/css3_transitions.asp" TargetMode="External"/><Relationship Id="rId4" Type="http://schemas.openxmlformats.org/officeDocument/2006/relationships/hyperlink" Target="https://www.w3schools.com/css/css3_3dtransforms.asp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/css3_animations.asp" TargetMode="External"/><Relationship Id="rId2" Type="http://schemas.openxmlformats.org/officeDocument/2006/relationships/hyperlink" Target="https://ycchen.im.ncnu.edu.tw/MothCub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/html5_semantic_elements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w3schools.com/cssref/css3_pr_border-image.asp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F0DB2103-942D-4141-9DDC-410DD1756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CSS</a:t>
            </a:r>
            <a:r>
              <a:rPr lang="zh-TW" altLang="en-US"/>
              <a:t>應用設計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1BC2CD8-10AB-4FC3-86E4-92045B96F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內容版面配置區 2">
            <a:extLst>
              <a:ext uri="{FF2B5EF4-FFF2-40B4-BE49-F238E27FC236}">
                <a16:creationId xmlns:a16="http://schemas.microsoft.com/office/drawing/2014/main" id="{D42E6CFD-4479-4598-81BB-D64E13C4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813"/>
            <a:ext cx="8229600" cy="6135687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&lt;div id="container"&gt;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&lt;img id="tbg" src="tbg.png" alt=""&gt;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&lt;img id="bbg" src="bbg.png" alt=""&gt;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&lt;/div&gt;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#tbg {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position: absolute;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top: 0px;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z-index:-1;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</a:p>
        </p:txBody>
      </p:sp>
      <p:sp>
        <p:nvSpPr>
          <p:cNvPr id="21507" name="矩形 3">
            <a:extLst>
              <a:ext uri="{FF2B5EF4-FFF2-40B4-BE49-F238E27FC236}">
                <a16:creationId xmlns:a16="http://schemas.microsoft.com/office/drawing/2014/main" id="{5D10AB71-60C2-4784-A4E3-127209F3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3233738"/>
            <a:ext cx="3408363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#bbg {</a:t>
            </a:r>
          </a:p>
          <a:p>
            <a:pPr eaLnBrk="1" hangingPunct="1">
              <a:buFontTx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position: absolute;</a:t>
            </a:r>
          </a:p>
          <a:p>
            <a:pPr eaLnBrk="1" hangingPunct="1">
              <a:buFontTx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bottom: 0px;</a:t>
            </a:r>
          </a:p>
          <a:p>
            <a:pPr eaLnBrk="1" hangingPunct="1">
              <a:buFontTx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z-index: -1;</a:t>
            </a:r>
          </a:p>
          <a:p>
            <a:pPr eaLnBrk="1" hangingPunct="1">
              <a:buFontTx/>
              <a:buNone/>
            </a:pP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  <a:endParaRPr lang="zh-TW" altLang="en-US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4DCEB995-F826-476C-B2C6-A75B1CB08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257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/>
              <a:t>製作</a:t>
            </a:r>
            <a:r>
              <a:rPr lang="en-US" altLang="zh-TW"/>
              <a:t>menu</a:t>
            </a:r>
            <a:endParaRPr lang="zh-TW" altLang="en-US"/>
          </a:p>
        </p:txBody>
      </p:sp>
      <p:sp>
        <p:nvSpPr>
          <p:cNvPr id="22531" name="內容版面配置區 2">
            <a:extLst>
              <a:ext uri="{FF2B5EF4-FFF2-40B4-BE49-F238E27FC236}">
                <a16:creationId xmlns:a16="http://schemas.microsoft.com/office/drawing/2014/main" id="{2DF1C5DD-4268-4467-8915-CB8E33B2E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63" y="1651000"/>
            <a:ext cx="8804275" cy="4686300"/>
          </a:xfrm>
        </p:spPr>
        <p:txBody>
          <a:bodyPr/>
          <a:lstStyle/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&lt;ul&gt;&lt;li&gt;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&lt;ul&gt;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&lt;li&gt;&lt;a href="http://www.ncnu.edu.tw/"&gt;NCNU&lt;/a&gt;&lt;/li&gt;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&lt;li&gt;&lt;a href="https://webmail.ncnu.edu.tw/"&gt;</a:t>
            </a:r>
            <a:r>
              <a:rPr lang="zh-TW" altLang="it-IT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暨大 </a:t>
            </a: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Web Mail&lt;/a&gt;&lt;/li&gt;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&lt;li&gt;&lt;a href="http://www.im.ncnu.edu.tw/"&gt;</a:t>
            </a:r>
            <a:r>
              <a:rPr lang="zh-TW" altLang="it-IT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暨大資管系</a:t>
            </a: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&lt;/a&gt;&lt;/li&gt;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it-IT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&lt;/ul&gt;</a:t>
            </a:r>
          </a:p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ul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list-style-type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list-style-type: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none</a:t>
            </a:r>
            <a:endParaRPr lang="zh-TW" altLang="en-US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9024FBC2-8693-4FDC-846D-C2BC93C8E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水平式</a:t>
            </a:r>
            <a:r>
              <a:rPr lang="en-US" altLang="zh-TW"/>
              <a:t>menu</a:t>
            </a:r>
            <a:endParaRPr lang="zh-TW" altLang="en-US"/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166535FB-3F49-449C-8827-F71EF8945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li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display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display: inline</a:t>
            </a:r>
          </a:p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外觀屬性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text-decoration: none;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padding, margin, border</a:t>
            </a:r>
          </a:p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a:hover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外觀屬性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text-decoration: none;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padding, margin, border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E6C9A54C-34D8-4AC5-82B7-8933FB95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垂直式</a:t>
            </a:r>
            <a:r>
              <a:rPr lang="en-US" altLang="zh-TW"/>
              <a:t>menu</a:t>
            </a:r>
            <a:endParaRPr lang="zh-TW" altLang="en-US"/>
          </a:p>
        </p:txBody>
      </p:sp>
      <p:sp>
        <p:nvSpPr>
          <p:cNvPr id="24579" name="內容版面配置區 2">
            <a:extLst>
              <a:ext uri="{FF2B5EF4-FFF2-40B4-BE49-F238E27FC236}">
                <a16:creationId xmlns:a16="http://schemas.microsoft.com/office/drawing/2014/main" id="{43361638-C486-4998-93D5-72AAC7D14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" y="1422400"/>
            <a:ext cx="8229600" cy="4686300"/>
          </a:xfrm>
        </p:spPr>
        <p:txBody>
          <a:bodyPr/>
          <a:lstStyle/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display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display: block</a:t>
            </a:r>
          </a:p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width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text-align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外觀屬性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text-decoration: none;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padding, margin, border</a:t>
            </a:r>
          </a:p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a:hover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外觀屬性</a:t>
            </a:r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text-decoration: none;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padding, margin, border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4">
            <a:extLst>
              <a:ext uri="{FF2B5EF4-FFF2-40B4-BE49-F238E27FC236}">
                <a16:creationId xmlns:a16="http://schemas.microsoft.com/office/drawing/2014/main" id="{815AF786-DA39-4227-BE51-5004BA489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Examples</a:t>
            </a:r>
            <a:endParaRPr lang="zh-TW" altLang="en-US"/>
          </a:p>
        </p:txBody>
      </p:sp>
      <p:pic>
        <p:nvPicPr>
          <p:cNvPr id="25603" name="Picture 2">
            <a:extLst>
              <a:ext uri="{FF2B5EF4-FFF2-40B4-BE49-F238E27FC236}">
                <a16:creationId xmlns:a16="http://schemas.microsoft.com/office/drawing/2014/main" id="{BA90DA15-C71E-4A79-83A0-E9DF0E71D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113" y="2116138"/>
            <a:ext cx="3962400" cy="239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2">
            <a:extLst>
              <a:ext uri="{FF2B5EF4-FFF2-40B4-BE49-F238E27FC236}">
                <a16:creationId xmlns:a16="http://schemas.microsoft.com/office/drawing/2014/main" id="{BA7CCD83-968A-4081-8A5F-A91445699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089150"/>
            <a:ext cx="3732212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文字方塊 7">
            <a:extLst>
              <a:ext uri="{FF2B5EF4-FFF2-40B4-BE49-F238E27FC236}">
                <a16:creationId xmlns:a16="http://schemas.microsoft.com/office/drawing/2014/main" id="{C0625450-634B-41C8-B63F-C55B4FE0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" y="1712913"/>
            <a:ext cx="1262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menu.html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5606" name="文字方塊 8">
            <a:extLst>
              <a:ext uri="{FF2B5EF4-FFF2-40B4-BE49-F238E27FC236}">
                <a16:creationId xmlns:a16="http://schemas.microsoft.com/office/drawing/2014/main" id="{F19CD369-1581-420C-BCE2-F60530E74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8" y="1701800"/>
            <a:ext cx="139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menu1.html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6B863269-94D6-444D-AF58-646372072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/>
              <a:t>display</a:t>
            </a:r>
            <a:r>
              <a:rPr lang="zh-TW" altLang="en-US" sz="4000"/>
              <a:t>之</a:t>
            </a:r>
            <a:r>
              <a:rPr lang="en-US" altLang="zh-TW" sz="4000"/>
              <a:t>inline, block, </a:t>
            </a:r>
            <a:r>
              <a:rPr lang="zh-TW" altLang="en-US" sz="4000"/>
              <a:t>及</a:t>
            </a:r>
            <a:r>
              <a:rPr lang="en-US" altLang="zh-TW" sz="4000"/>
              <a:t>inline-block </a:t>
            </a:r>
            <a:endParaRPr lang="zh-TW" altLang="en-US" sz="4000"/>
          </a:p>
        </p:txBody>
      </p:sp>
      <p:sp>
        <p:nvSpPr>
          <p:cNvPr id="26627" name="矩形 2">
            <a:extLst>
              <a:ext uri="{FF2B5EF4-FFF2-40B4-BE49-F238E27FC236}">
                <a16:creationId xmlns:a16="http://schemas.microsoft.com/office/drawing/2014/main" id="{3E786B1E-69FC-465A-95B5-D0B7DE36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3" y="1692275"/>
            <a:ext cx="698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2"/>
              </a:rPr>
              <a:t>https://www.w3schools.com/CSSref/pr_class_display.asp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sp>
        <p:nvSpPr>
          <p:cNvPr id="26628" name="矩形 3">
            <a:extLst>
              <a:ext uri="{FF2B5EF4-FFF2-40B4-BE49-F238E27FC236}">
                <a16:creationId xmlns:a16="http://schemas.microsoft.com/office/drawing/2014/main" id="{91DE1576-4E75-4C31-BBD3-FA9BE3745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2320925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p.ex1 {display: none;}</a:t>
            </a: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p.ex2 {display: inline;}</a:t>
            </a: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p.ex3 {display: block;}</a:t>
            </a: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p.ex4 {display: inline-block;}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6629" name="矩形 4">
            <a:extLst>
              <a:ext uri="{FF2B5EF4-FFF2-40B4-BE49-F238E27FC236}">
                <a16:creationId xmlns:a16="http://schemas.microsoft.com/office/drawing/2014/main" id="{DF71B109-1B7E-42B2-9050-BB2AB411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357813"/>
            <a:ext cx="8643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3"/>
              </a:rPr>
              <a:t>https://www.w3schools.com/CSSref/tryit.asp?filename=trycss_display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sp>
        <p:nvSpPr>
          <p:cNvPr id="26630" name="文字方塊 5">
            <a:extLst>
              <a:ext uri="{FF2B5EF4-FFF2-40B4-BE49-F238E27FC236}">
                <a16:creationId xmlns:a16="http://schemas.microsoft.com/office/drawing/2014/main" id="{936EDC72-2BDE-495D-AEC6-B47641A2B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3792538"/>
            <a:ext cx="61420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>
                <a:latin typeface="Arial" panose="020B0604020202020204" pitchFamily="34" charset="0"/>
              </a:rPr>
              <a:t>block, inline-block </a:t>
            </a:r>
            <a:r>
              <a:rPr lang="zh-TW" altLang="en-US" sz="1800">
                <a:latin typeface="Arial" panose="020B0604020202020204" pitchFamily="34" charset="0"/>
              </a:rPr>
              <a:t>可以設定寬度</a:t>
            </a:r>
            <a:r>
              <a:rPr lang="en-US" altLang="zh-TW" sz="1800">
                <a:latin typeface="Arial" panose="020B0604020202020204" pitchFamily="34" charset="0"/>
              </a:rPr>
              <a:t>(width)</a:t>
            </a:r>
            <a:r>
              <a:rPr lang="zh-TW" altLang="en-US" sz="1800">
                <a:latin typeface="Arial" panose="020B0604020202020204" pitchFamily="34" charset="0"/>
              </a:rPr>
              <a:t>及高度</a:t>
            </a:r>
            <a:r>
              <a:rPr lang="en-US" altLang="zh-TW" sz="1800">
                <a:latin typeface="Arial" panose="020B0604020202020204" pitchFamily="34" charset="0"/>
              </a:rPr>
              <a:t>(height)</a:t>
            </a:r>
            <a:r>
              <a:rPr lang="zh-TW" altLang="en-US" sz="1800">
                <a:latin typeface="Arial" panose="020B0604020202020204" pitchFamily="34" charset="0"/>
              </a:rPr>
              <a:t>。</a:t>
            </a:r>
            <a:endParaRPr lang="en-US" altLang="zh-TW" sz="180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TW" sz="1800">
                <a:latin typeface="Arial" panose="020B0604020202020204" pitchFamily="34" charset="0"/>
              </a:rPr>
              <a:t>inline</a:t>
            </a:r>
            <a:r>
              <a:rPr lang="zh-TW" altLang="en-US" sz="1800">
                <a:latin typeface="Arial" panose="020B0604020202020204" pitchFamily="34" charset="0"/>
              </a:rPr>
              <a:t>由內容決定高度與寬度，無法設定其高度與寬度。</a:t>
            </a:r>
          </a:p>
        </p:txBody>
      </p:sp>
      <p:sp>
        <p:nvSpPr>
          <p:cNvPr id="26631" name="文字方塊 6">
            <a:extLst>
              <a:ext uri="{FF2B5EF4-FFF2-40B4-BE49-F238E27FC236}">
                <a16:creationId xmlns:a16="http://schemas.microsoft.com/office/drawing/2014/main" id="{AB6D0B9D-20F4-45FE-8726-2ACF65304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21263"/>
            <a:ext cx="877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練習：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52420FBE-E8F9-4AB7-8401-C177F86B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Drop Down Menu</a:t>
            </a:r>
            <a:endParaRPr lang="zh-TW" altLang="en-US"/>
          </a:p>
        </p:txBody>
      </p:sp>
      <p:pic>
        <p:nvPicPr>
          <p:cNvPr id="27651" name="Picture 3">
            <a:extLst>
              <a:ext uri="{FF2B5EF4-FFF2-40B4-BE49-F238E27FC236}">
                <a16:creationId xmlns:a16="http://schemas.microsoft.com/office/drawing/2014/main" id="{444E6F74-9200-46D6-9041-C7447D3E1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465388"/>
            <a:ext cx="31813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>
            <a:extLst>
              <a:ext uri="{FF2B5EF4-FFF2-40B4-BE49-F238E27FC236}">
                <a16:creationId xmlns:a16="http://schemas.microsoft.com/office/drawing/2014/main" id="{9E2F2676-1649-4F26-8453-0DF201404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1773238"/>
            <a:ext cx="31718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>
            <a:extLst>
              <a:ext uri="{FF2B5EF4-FFF2-40B4-BE49-F238E27FC236}">
                <a16:creationId xmlns:a16="http://schemas.microsoft.com/office/drawing/2014/main" id="{B354349F-7233-4919-990C-755D62D65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1768475"/>
            <a:ext cx="4048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>
            <a:extLst>
              <a:ext uri="{FF2B5EF4-FFF2-40B4-BE49-F238E27FC236}">
                <a16:creationId xmlns:a16="http://schemas.microsoft.com/office/drawing/2014/main" id="{575091DD-37FC-499C-8C99-B1B094423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2457450"/>
            <a:ext cx="40195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文字方塊 7">
            <a:extLst>
              <a:ext uri="{FF2B5EF4-FFF2-40B4-BE49-F238E27FC236}">
                <a16:creationId xmlns:a16="http://schemas.microsoft.com/office/drawing/2014/main" id="{7D26A403-99A1-4585-A408-6392353E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4433888"/>
            <a:ext cx="6130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6"/>
              </a:rPr>
              <a:t>https://ycchen.im.ncnu.edu.tw/www2011/lab/ddmenu1.html</a:t>
            </a: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7"/>
              </a:rPr>
              <a:t>https://ycchen.im.ncnu.edu.tw/www2011/lab/ddmenu2.html</a:t>
            </a:r>
            <a:endParaRPr lang="en-US" altLang="zh-TW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2">
            <a:extLst>
              <a:ext uri="{FF2B5EF4-FFF2-40B4-BE49-F238E27FC236}">
                <a16:creationId xmlns:a16="http://schemas.microsoft.com/office/drawing/2014/main" id="{7768A2C6-34E9-4BA3-A781-5C1A9B359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84163"/>
            <a:ext cx="4398963" cy="64627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&lt;ul id="menu"&gt;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&lt;li&gt;&lt;span&gt;Portal&lt;/span&gt;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</a:t>
            </a: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&lt;ul class="menu2"&gt;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href="#"&gt;Google&lt;/a&gt;&lt;/li&gt;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href="#"&gt;Yahoo!&lt;/a&gt;&lt;/li&gt;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href="#"&gt;HiNet&lt;/a&gt;&lt;/li&gt;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&lt;/ul&gt;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&lt;li&gt;&lt;span&gt;Web Technology&lt;/span&gt;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</a:t>
            </a: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&lt;ul class="menu2"&gt;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href="#"&gt;W3Schools&lt;/a&gt;&lt;/li&gt;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href="#"&gt;W3C&lt;/a&gt;&lt;/li&gt;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href="#"&gt;Web Prog&lt;/a&gt;&lt;/li&gt;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&lt;/ul&gt;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&lt;li&gt;&lt;span&gt;News&lt;/span&gt;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</a:t>
            </a: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&lt;ul class="menu2"&gt;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href="#"&gt;Yam News&lt;/a&gt;&lt;/li&gt;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href="#"&gt;Yahoo News&lt;/a&gt;&lt;/li&gt;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  &lt;li&gt;&lt;a href="#"&gt;CNN&lt;/a&gt;&lt;/li&gt;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  <a:latin typeface="Arial" panose="020B0604020202020204" pitchFamily="34" charset="0"/>
              </a:rPr>
              <a:t>    &lt;/ul&gt;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&lt;/ul&gt;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8675" name="矩形 3">
            <a:extLst>
              <a:ext uri="{FF2B5EF4-FFF2-40B4-BE49-F238E27FC236}">
                <a16:creationId xmlns:a16="http://schemas.microsoft.com/office/drawing/2014/main" id="{21C2EDAF-49FF-4FCA-AA8A-434057B5E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8725" y="285750"/>
            <a:ext cx="3794125" cy="6462713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ul</a:t>
            </a:r>
            <a:r>
              <a:rPr lang="en-US" altLang="zh-TW" sz="1800">
                <a:latin typeface="Arial" panose="020B0604020202020204" pitchFamily="34" charset="0"/>
              </a:rPr>
              <a:t> { list-style: none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#menu &gt;</a:t>
            </a:r>
            <a:r>
              <a:rPr lang="zh-TW" altLang="en-US" sz="1800" b="1">
                <a:latin typeface="Arial" panose="020B0604020202020204" pitchFamily="34" charset="0"/>
              </a:rPr>
              <a:t> </a:t>
            </a:r>
            <a:r>
              <a:rPr lang="en-US" altLang="zh-TW" sz="1800" b="1">
                <a:latin typeface="Arial" panose="020B0604020202020204" pitchFamily="34" charset="0"/>
              </a:rPr>
              <a:t>li </a:t>
            </a:r>
            <a:r>
              <a:rPr lang="en-US" altLang="zh-TW" sz="1800">
                <a:latin typeface="Arial" panose="020B060402020202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display: inline;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position: relative;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</a:t>
            </a:r>
            <a:r>
              <a:rPr lang="en-US" altLang="zh-TW" sz="1800">
                <a:latin typeface="Arial" panose="020B0604020202020204" pitchFamily="34" charset="0"/>
                <a:hlinkClick r:id="rId2"/>
              </a:rPr>
              <a:t>cursor</a:t>
            </a:r>
            <a:r>
              <a:rPr lang="en-US" altLang="zh-TW" sz="1800">
                <a:latin typeface="Arial" panose="020B0604020202020204" pitchFamily="34" charset="0"/>
              </a:rPr>
              <a:t>: pointer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.menu2 </a:t>
            </a:r>
            <a:r>
              <a:rPr lang="en-US" altLang="zh-TW" sz="1800">
                <a:latin typeface="Arial" panose="020B060402020202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display: none;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position: absolute;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top: 22px;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left: -40px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.menu2 li</a:t>
            </a:r>
            <a:r>
              <a:rPr lang="en-US" altLang="zh-TW" sz="1800">
                <a:latin typeface="Arial" panose="020B0604020202020204" pitchFamily="34" charset="0"/>
              </a:rPr>
              <a:t> { display: block;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line-height:24pt;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width:150px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#menu li:hover .menu2 </a:t>
            </a:r>
            <a:r>
              <a:rPr lang="en-US" altLang="zh-TW" sz="18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display: block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8676" name="矩形 1">
            <a:extLst>
              <a:ext uri="{FF2B5EF4-FFF2-40B4-BE49-F238E27FC236}">
                <a16:creationId xmlns:a16="http://schemas.microsoft.com/office/drawing/2014/main" id="{47F44FB7-0790-4305-8C5D-EDD033537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0"/>
            <a:ext cx="52562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Arial" panose="020B0604020202020204" pitchFamily="34" charset="0"/>
                <a:hlinkClick r:id="rId3"/>
              </a:rPr>
              <a:t>https://ycchen.im.ncnu.edu.tw/www2011/lab/cursor.html</a:t>
            </a:r>
            <a:endParaRPr lang="en-US" altLang="zh-TW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>
            <a:extLst>
              <a:ext uri="{FF2B5EF4-FFF2-40B4-BE49-F238E27FC236}">
                <a16:creationId xmlns:a16="http://schemas.microsoft.com/office/drawing/2014/main" id="{5629F089-0D47-4350-BA1A-6CD589AB2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060450"/>
            <a:ext cx="31718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矩形 1">
            <a:extLst>
              <a:ext uri="{FF2B5EF4-FFF2-40B4-BE49-F238E27FC236}">
                <a16:creationId xmlns:a16="http://schemas.microsoft.com/office/drawing/2014/main" id="{12394A9B-5CBD-4EF3-B799-729900EE7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488950"/>
            <a:ext cx="4572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span 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background-color: #363;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color: ivory;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padding: 4px 20px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li a {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display: inline-block;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text-decoration: none;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background-color: #363;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color: ivory;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width:120px;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padding-left:15px;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margin-top:1px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a:hover, span:hover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background-color: #393;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color: white;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D5F7A1B-6AD3-4BBB-B728-91AFE829A06E}"/>
              </a:ext>
            </a:extLst>
          </p:cNvPr>
          <p:cNvSpPr/>
          <p:nvPr/>
        </p:nvSpPr>
        <p:spPr>
          <a:xfrm>
            <a:off x="500063" y="1336675"/>
            <a:ext cx="1354137" cy="35401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AFE7D3D-311E-4AC3-9208-4544695C443F}"/>
              </a:ext>
            </a:extLst>
          </p:cNvPr>
          <p:cNvSpPr/>
          <p:nvPr/>
        </p:nvSpPr>
        <p:spPr>
          <a:xfrm>
            <a:off x="2828925" y="1044575"/>
            <a:ext cx="881063" cy="361950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61D6696-2DD0-49C0-9CAA-20AED6A1E7CF}"/>
              </a:ext>
            </a:extLst>
          </p:cNvPr>
          <p:cNvSpPr/>
          <p:nvPr/>
        </p:nvSpPr>
        <p:spPr>
          <a:xfrm>
            <a:off x="4235450" y="525463"/>
            <a:ext cx="3363913" cy="1458912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5C3EA4B-0CC7-4917-B45C-21630293DC56}"/>
              </a:ext>
            </a:extLst>
          </p:cNvPr>
          <p:cNvSpPr/>
          <p:nvPr/>
        </p:nvSpPr>
        <p:spPr>
          <a:xfrm>
            <a:off x="4244975" y="2112963"/>
            <a:ext cx="3363913" cy="25892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69D5466-984C-4D18-A77C-0D9FF0253A49}"/>
              </a:ext>
            </a:extLst>
          </p:cNvPr>
          <p:cNvSpPr/>
          <p:nvPr/>
        </p:nvSpPr>
        <p:spPr>
          <a:xfrm>
            <a:off x="482600" y="1966913"/>
            <a:ext cx="1354138" cy="354012"/>
          </a:xfrm>
          <a:prstGeom prst="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F3289CD1-1452-49F8-BC2C-2ED713AB826F}"/>
              </a:ext>
            </a:extLst>
          </p:cNvPr>
          <p:cNvSpPr/>
          <p:nvPr/>
        </p:nvSpPr>
        <p:spPr>
          <a:xfrm>
            <a:off x="4252913" y="4822825"/>
            <a:ext cx="3363912" cy="1284288"/>
          </a:xfrm>
          <a:prstGeom prst="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矩形 1">
            <a:extLst>
              <a:ext uri="{FF2B5EF4-FFF2-40B4-BE49-F238E27FC236}">
                <a16:creationId xmlns:a16="http://schemas.microsoft.com/office/drawing/2014/main" id="{2D07613B-9D19-499B-BA19-176F9EF10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1641475"/>
            <a:ext cx="49291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CSS</a:t>
            </a:r>
            <a:r>
              <a:rPr lang="zh-TW" altLang="en-US" sz="1800">
                <a:latin typeface="Arial" panose="020B0604020202020204" pitchFamily="34" charset="0"/>
              </a:rPr>
              <a:t> </a:t>
            </a:r>
            <a:r>
              <a:rPr lang="en-US" altLang="zh-TW" sz="1800">
                <a:latin typeface="Arial" panose="020B0604020202020204" pitchFamily="34" charset="0"/>
              </a:rPr>
              <a:t>Menu Generator ({CSS} Portal)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2"/>
              </a:rPr>
              <a:t>http://www.cssportal.com/css-menu-generator/</a:t>
            </a: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CSS</a:t>
            </a:r>
            <a:r>
              <a:rPr lang="zh-TW" altLang="en-US" sz="1800">
                <a:latin typeface="Arial" panose="020B0604020202020204" pitchFamily="34" charset="0"/>
              </a:rPr>
              <a:t> </a:t>
            </a:r>
            <a:r>
              <a:rPr lang="en-US" altLang="zh-TW" sz="1800">
                <a:latin typeface="Arial" panose="020B0604020202020204" pitchFamily="34" charset="0"/>
              </a:rPr>
              <a:t>Menu Generator: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3"/>
              </a:rPr>
              <a:t>http://www.cssmenumaker.com/</a:t>
            </a:r>
            <a:r>
              <a:rPr lang="en-US" altLang="zh-TW" sz="18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CSS Menu Builder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4"/>
              </a:rPr>
              <a:t>http://www.cssmenubuilder.com/</a:t>
            </a: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741E338B-A692-4DC9-801B-C9910280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網頁排版規劃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B9EF2C87-A31F-4D1B-8EE5-B469005A8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355725"/>
            <a:ext cx="714375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8C4DCDB-055F-4E86-A1D2-32F266C2F99C}"/>
              </a:ext>
            </a:extLst>
          </p:cNvPr>
          <p:cNvSpPr/>
          <p:nvPr/>
        </p:nvSpPr>
        <p:spPr bwMode="auto">
          <a:xfrm>
            <a:off x="2155825" y="2362200"/>
            <a:ext cx="5000625" cy="390048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F3DC407-1CCC-4940-B6FD-245E125C70C1}"/>
              </a:ext>
            </a:extLst>
          </p:cNvPr>
          <p:cNvSpPr/>
          <p:nvPr/>
        </p:nvSpPr>
        <p:spPr bwMode="auto">
          <a:xfrm>
            <a:off x="2293938" y="2500313"/>
            <a:ext cx="4710112" cy="6143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CF042C9-7F3C-44E9-B3FD-4D293D2D3B13}"/>
              </a:ext>
            </a:extLst>
          </p:cNvPr>
          <p:cNvSpPr/>
          <p:nvPr/>
        </p:nvSpPr>
        <p:spPr bwMode="auto">
          <a:xfrm>
            <a:off x="2293938" y="3287713"/>
            <a:ext cx="3609975" cy="3009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D98B36C-54E0-4B83-ABD2-AF7A789E4CD3}"/>
              </a:ext>
            </a:extLst>
          </p:cNvPr>
          <p:cNvSpPr/>
          <p:nvPr/>
        </p:nvSpPr>
        <p:spPr bwMode="auto">
          <a:xfrm>
            <a:off x="6042025" y="3289300"/>
            <a:ext cx="938213" cy="296862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B04C41F-C263-4FF9-BEBC-B9045C15715A}"/>
              </a:ext>
            </a:extLst>
          </p:cNvPr>
          <p:cNvSpPr/>
          <p:nvPr/>
        </p:nvSpPr>
        <p:spPr bwMode="auto">
          <a:xfrm>
            <a:off x="1714500" y="6262688"/>
            <a:ext cx="59023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CF3898E6-BA2A-4405-9BA7-3FD5A9B77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網站顏色搭配</a:t>
            </a:r>
          </a:p>
        </p:txBody>
      </p:sp>
      <p:sp>
        <p:nvSpPr>
          <p:cNvPr id="31747" name="內容版面配置區 2">
            <a:extLst>
              <a:ext uri="{FF2B5EF4-FFF2-40B4-BE49-F238E27FC236}">
                <a16:creationId xmlns:a16="http://schemas.microsoft.com/office/drawing/2014/main" id="{9573A67B-A1ED-442A-A68A-6311AE708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http://colorschemedesigner.com/</a:t>
            </a:r>
            <a:endParaRPr lang="en-US" altLang="zh-TW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https://kuler.adobe.com/</a:t>
            </a:r>
            <a:endParaRPr lang="en-US" altLang="zh-TW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http://colourco.de/</a:t>
            </a:r>
            <a:endParaRPr lang="en-US" altLang="zh-TW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http://color.hailpixel.com/</a:t>
            </a:r>
            <a:endParaRPr lang="en-US" altLang="zh-TW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FAEBA607-E7ED-4644-A51A-8727E7068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CSS</a:t>
            </a:r>
            <a:r>
              <a:rPr lang="zh-TW" altLang="en-US"/>
              <a:t> </a:t>
            </a:r>
            <a:r>
              <a:rPr lang="en-US" altLang="zh-TW"/>
              <a:t>Advanced</a:t>
            </a:r>
            <a:endParaRPr lang="en-GB" altLang="en-US">
              <a:ea typeface="微軟正黑體" panose="020B0604030504040204" pitchFamily="34" charset="-120"/>
            </a:endParaRPr>
          </a:p>
        </p:txBody>
      </p:sp>
      <p:sp>
        <p:nvSpPr>
          <p:cNvPr id="32771" name="內容版面配置區 2">
            <a:extLst>
              <a:ext uri="{FF2B5EF4-FFF2-40B4-BE49-F238E27FC236}">
                <a16:creationId xmlns:a16="http://schemas.microsoft.com/office/drawing/2014/main" id="{FC7188DD-E9CE-4C3C-9895-D332111DB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554163"/>
            <a:ext cx="8447088" cy="4686300"/>
          </a:xfrm>
        </p:spPr>
        <p:txBody>
          <a:bodyPr/>
          <a:lstStyle/>
          <a:p>
            <a:r>
              <a:rPr lang="en-GB" altLang="en-US" sz="2800" dirty="0">
                <a:ea typeface="新細明體" panose="02020500000000000000" pitchFamily="18" charset="-120"/>
                <a:hlinkClick r:id="rId2"/>
              </a:rPr>
              <a:t>https://www.w3schools.com/css/default.asp</a:t>
            </a:r>
            <a:endParaRPr lang="en-GB" altLang="en-US" sz="2800" dirty="0">
              <a:ea typeface="新細明體" panose="02020500000000000000" pitchFamily="18" charset="-120"/>
            </a:endParaRPr>
          </a:p>
          <a:p>
            <a:r>
              <a:rPr lang="en-GB" altLang="en-US" dirty="0">
                <a:ea typeface="新細明體" panose="02020500000000000000" pitchFamily="18" charset="-120"/>
              </a:rPr>
              <a:t>CSS 2D Transforms</a:t>
            </a:r>
            <a:endParaRPr lang="en-GB" altLang="en-US" sz="2800" dirty="0">
              <a:ea typeface="新細明體" panose="02020500000000000000" pitchFamily="18" charset="-120"/>
              <a:hlinkClick r:id="rId3"/>
            </a:endParaRPr>
          </a:p>
          <a:p>
            <a:pPr lvl="1"/>
            <a:r>
              <a:rPr lang="en-GB" altLang="en-US" sz="2400" dirty="0">
                <a:ea typeface="新細明體" panose="02020500000000000000" pitchFamily="18" charset="-120"/>
                <a:hlinkClick r:id="rId3"/>
              </a:rPr>
              <a:t>https://www.w3schools.com/css/css3_2dtransforms.asp</a:t>
            </a:r>
            <a:endParaRPr lang="en-GB" altLang="en-US" sz="2400" dirty="0">
              <a:ea typeface="新細明體" panose="02020500000000000000" pitchFamily="18" charset="-120"/>
            </a:endParaRPr>
          </a:p>
          <a:p>
            <a:r>
              <a:rPr lang="en-GB" altLang="en-US" dirty="0">
                <a:ea typeface="新細明體" panose="02020500000000000000" pitchFamily="18" charset="-120"/>
              </a:rPr>
              <a:t>CSS 3D Transforms</a:t>
            </a:r>
          </a:p>
          <a:p>
            <a:pPr lvl="1"/>
            <a:r>
              <a:rPr lang="en-GB" altLang="en-US" sz="2400" dirty="0">
                <a:ea typeface="新細明體" panose="02020500000000000000" pitchFamily="18" charset="-120"/>
                <a:hlinkClick r:id="rId4"/>
              </a:rPr>
              <a:t>https://www.w3schools.com/css/css3_3dtransforms.asp</a:t>
            </a:r>
            <a:endParaRPr lang="en-GB" altLang="en-US" sz="2400" dirty="0">
              <a:ea typeface="新細明體" panose="02020500000000000000" pitchFamily="18" charset="-120"/>
            </a:endParaRPr>
          </a:p>
          <a:p>
            <a:r>
              <a:rPr lang="en-GB" altLang="en-US" dirty="0">
                <a:ea typeface="新細明體" panose="02020500000000000000" pitchFamily="18" charset="-120"/>
              </a:rPr>
              <a:t>CSS Transitions</a:t>
            </a:r>
          </a:p>
          <a:p>
            <a:pPr lvl="1"/>
            <a:r>
              <a:rPr lang="en-GB" altLang="en-US" sz="2400" dirty="0">
                <a:ea typeface="新細明體" panose="02020500000000000000" pitchFamily="18" charset="-120"/>
                <a:hlinkClick r:id="rId5"/>
              </a:rPr>
              <a:t>https://www.w3schools.com/css/css3_transitions.asp</a:t>
            </a:r>
            <a:endParaRPr lang="en-GB" altLang="en-US" sz="2400" dirty="0">
              <a:ea typeface="新細明體" panose="02020500000000000000" pitchFamily="18" charset="-120"/>
            </a:endParaRPr>
          </a:p>
          <a:p>
            <a:r>
              <a:rPr lang="en-GB" altLang="en-US" dirty="0">
                <a:ea typeface="新細明體" panose="02020500000000000000" pitchFamily="18" charset="-120"/>
              </a:rPr>
              <a:t>CSS Animations</a:t>
            </a:r>
            <a:endParaRPr lang="en-GB" altLang="en-US" sz="2800" dirty="0">
              <a:ea typeface="新細明體" panose="02020500000000000000" pitchFamily="18" charset="-120"/>
            </a:endParaRPr>
          </a:p>
          <a:p>
            <a:pPr lvl="1"/>
            <a:r>
              <a:rPr lang="en-GB" altLang="en-US" sz="2400" dirty="0">
                <a:ea typeface="新細明體" panose="02020500000000000000" pitchFamily="18" charset="-120"/>
                <a:hlinkClick r:id="rId6"/>
              </a:rPr>
              <a:t>https://www.w3schools.com/css/css3_animations.asp</a:t>
            </a:r>
            <a:endParaRPr lang="en-GB" altLang="en-US" sz="2400" dirty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B1749-B45F-497B-AD1D-8D084707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Animation Examples</a:t>
            </a:r>
            <a:endParaRPr lang="en-GB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9076A6-0E43-4DBB-B0EB-F2854B3A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https://ycchen.im.ncnu.edu.tw/MothCube/</a:t>
            </a:r>
            <a:endParaRPr lang="en-GB" dirty="0"/>
          </a:p>
          <a:p>
            <a:r>
              <a:rPr lang="en-GB" altLang="en-US" dirty="0">
                <a:ea typeface="新細明體" panose="02020500000000000000" pitchFamily="18" charset="-120"/>
                <a:hlinkClick r:id="rId3"/>
              </a:rPr>
              <a:t>https://blog.hubspot.com/website/css-animation-examples</a:t>
            </a:r>
          </a:p>
          <a:p>
            <a:r>
              <a:rPr lang="en-GB" altLang="en-US" dirty="0">
                <a:ea typeface="新細明體" panose="02020500000000000000" pitchFamily="18" charset="-120"/>
                <a:hlinkClick r:id="rId3"/>
              </a:rPr>
              <a:t>https://www.w3schools.com/css/css3_animations.asp</a:t>
            </a:r>
            <a:endParaRPr lang="en-GB" altLang="en-US" dirty="0">
              <a:ea typeface="新細明體" panose="02020500000000000000" pitchFamily="18" charset="-12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41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2">
            <a:extLst>
              <a:ext uri="{FF2B5EF4-FFF2-40B4-BE49-F238E27FC236}">
                <a16:creationId xmlns:a16="http://schemas.microsoft.com/office/drawing/2014/main" id="{3BE6ACDA-988A-42F4-9D6B-9493B78A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1. </a:t>
            </a:r>
            <a:r>
              <a:rPr lang="zh-TW" altLang="en-US"/>
              <a:t>使用</a:t>
            </a:r>
            <a:r>
              <a:rPr lang="en-US" altLang="zh-TW"/>
              <a:t>div</a:t>
            </a:r>
            <a:r>
              <a:rPr lang="zh-TW" altLang="en-US"/>
              <a:t>規劃區域</a:t>
            </a:r>
          </a:p>
        </p:txBody>
      </p:sp>
      <p:sp>
        <p:nvSpPr>
          <p:cNvPr id="14339" name="內容版面配置區 3">
            <a:extLst>
              <a:ext uri="{FF2B5EF4-FFF2-40B4-BE49-F238E27FC236}">
                <a16:creationId xmlns:a16="http://schemas.microsoft.com/office/drawing/2014/main" id="{8639FC31-4C4A-4B9D-8DE6-F299448FB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1624013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&lt;div id="</a:t>
            </a:r>
            <a:r>
              <a:rPr lang="en-US" altLang="zh-TW" sz="2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container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&lt;div id="</a:t>
            </a:r>
            <a:r>
              <a:rPr lang="en-US" altLang="zh-TW" sz="240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header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&lt;/div&gt;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&lt;div id="</a:t>
            </a:r>
            <a:r>
              <a:rPr lang="en-US" altLang="zh-TW" sz="240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content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&lt;/div&gt;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&lt;div id="</a:t>
            </a:r>
            <a:r>
              <a:rPr lang="en-US" altLang="zh-TW" sz="240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vmenu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&lt;/div&gt;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&lt;/div&gt;</a:t>
            </a:r>
            <a:endParaRPr lang="zh-TW" altLang="en-US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537FAF9-2425-43CE-8AEE-F5FCA841ED62}"/>
              </a:ext>
            </a:extLst>
          </p:cNvPr>
          <p:cNvSpPr/>
          <p:nvPr/>
        </p:nvSpPr>
        <p:spPr bwMode="auto">
          <a:xfrm>
            <a:off x="3903663" y="1782763"/>
            <a:ext cx="5000625" cy="390048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8B14803-E48D-460F-9A23-865E6940E934}"/>
              </a:ext>
            </a:extLst>
          </p:cNvPr>
          <p:cNvSpPr/>
          <p:nvPr/>
        </p:nvSpPr>
        <p:spPr bwMode="auto">
          <a:xfrm>
            <a:off x="4041775" y="1920875"/>
            <a:ext cx="4710113" cy="6143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D7FB0D-852C-4A14-AA51-B199721D9D29}"/>
              </a:ext>
            </a:extLst>
          </p:cNvPr>
          <p:cNvSpPr/>
          <p:nvPr/>
        </p:nvSpPr>
        <p:spPr bwMode="auto">
          <a:xfrm>
            <a:off x="4041775" y="2708275"/>
            <a:ext cx="3609975" cy="297338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30F8873-1F4F-4D34-8C5A-61EC8B4F5173}"/>
              </a:ext>
            </a:extLst>
          </p:cNvPr>
          <p:cNvSpPr/>
          <p:nvPr/>
        </p:nvSpPr>
        <p:spPr bwMode="auto">
          <a:xfrm>
            <a:off x="7789863" y="2709863"/>
            <a:ext cx="938212" cy="296862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344" name="文字方塊 1">
            <a:extLst>
              <a:ext uri="{FF2B5EF4-FFF2-40B4-BE49-F238E27FC236}">
                <a16:creationId xmlns:a16="http://schemas.microsoft.com/office/drawing/2014/main" id="{53F2CCB3-85CF-44B8-AC57-6EB41A8BC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22975"/>
            <a:ext cx="7032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* </a:t>
            </a:r>
            <a:r>
              <a:rPr lang="zh-TW" altLang="en-US" sz="1800">
                <a:latin typeface="Arial" panose="020B0604020202020204" pitchFamily="34" charset="0"/>
              </a:rPr>
              <a:t>或使用</a:t>
            </a:r>
            <a:r>
              <a:rPr lang="en-US" altLang="zh-TW" sz="1800">
                <a:latin typeface="Arial" panose="020B0604020202020204" pitchFamily="34" charset="0"/>
              </a:rPr>
              <a:t>HTML5 Semantic Elements: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2"/>
              </a:rPr>
              <a:t>http://www.w3schools.com/html/html5_semantic_elements.asp</a:t>
            </a:r>
            <a:endParaRPr lang="en-US" altLang="zh-TW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A8BBC0FB-EFF3-4AC5-B882-F70D5B3D2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2. div</a:t>
            </a:r>
            <a:r>
              <a:rPr lang="zh-TW" altLang="en-US"/>
              <a:t>之定位</a:t>
            </a:r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EDFC32B5-910E-4378-B8A6-68C8E9F8A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9400"/>
            <a:ext cx="8229600" cy="4686300"/>
          </a:xfrm>
        </p:spPr>
        <p:txBody>
          <a:bodyPr/>
          <a:lstStyle/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div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margin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</a:p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div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width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固定長度或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%)</a:t>
            </a:r>
          </a:p>
          <a:p>
            <a:pPr lvl="1" eaLnBrk="1" hangingPunct="1"/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如有必要，設定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div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height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div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float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float: left</a:t>
            </a:r>
          </a:p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或使用絕對定位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/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position: absolute</a:t>
            </a:r>
          </a:p>
          <a:p>
            <a:pPr lvl="1" eaLnBrk="1" hangingPunct="1"/>
            <a:r>
              <a:rPr lang="en-US" altLang="zh-TW" sz="240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left: </a:t>
            </a:r>
            <a:r>
              <a:rPr lang="en-US" altLang="zh-TW" sz="2400" i="1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40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px;</a:t>
            </a:r>
          </a:p>
          <a:p>
            <a:pPr lvl="1" eaLnBrk="1" hangingPunct="1"/>
            <a:r>
              <a:rPr lang="en-US" altLang="zh-TW" sz="240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top: </a:t>
            </a:r>
            <a:r>
              <a:rPr lang="en-US" altLang="zh-TW" sz="2400" i="1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en-US" altLang="zh-TW" sz="240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px; </a:t>
            </a:r>
          </a:p>
          <a:p>
            <a:pPr lvl="1" eaLnBrk="1" hangingPunct="1"/>
            <a:r>
              <a:rPr lang="zh-TW" altLang="en-US" sz="2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注意使用絕對定位之位移基準點</a:t>
            </a:r>
            <a:endParaRPr lang="en-US" altLang="zh-TW" sz="240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3">
            <a:extLst>
              <a:ext uri="{FF2B5EF4-FFF2-40B4-BE49-F238E27FC236}">
                <a16:creationId xmlns:a16="http://schemas.microsoft.com/office/drawing/2014/main" id="{17F651A9-8835-4794-B2C5-AB098E07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7489B6A4-7764-4A25-BFB5-C244B83D8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171450"/>
            <a:ext cx="8185150" cy="639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1EC7FDC3-A96E-43FB-86D2-47BD86708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網頁內容置中</a:t>
            </a:r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75F109A1-C6A7-44D8-A962-F621DC876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63" y="1941513"/>
            <a:ext cx="2786062" cy="1928812"/>
          </a:xfrm>
          <a:ln>
            <a:solidFill>
              <a:srgbClr val="92D05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&lt;body&gt;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&lt;div id="container"&gt;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&lt;/div&gt;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&lt;/body&gt;</a:t>
            </a:r>
          </a:p>
        </p:txBody>
      </p:sp>
      <p:sp>
        <p:nvSpPr>
          <p:cNvPr id="17412" name="矩形 3">
            <a:extLst>
              <a:ext uri="{FF2B5EF4-FFF2-40B4-BE49-F238E27FC236}">
                <a16:creationId xmlns:a16="http://schemas.microsoft.com/office/drawing/2014/main" id="{7831F8CE-ED83-47C4-89BD-29490153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38" y="1939925"/>
            <a:ext cx="2928937" cy="1928813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#container {</a:t>
            </a:r>
          </a:p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width: 720px;</a:t>
            </a:r>
          </a:p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margin-left: auto;</a:t>
            </a:r>
          </a:p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margin-right: auto; </a:t>
            </a:r>
          </a:p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</a:p>
        </p:txBody>
      </p:sp>
      <p:sp>
        <p:nvSpPr>
          <p:cNvPr id="17413" name="文字方塊 1">
            <a:extLst>
              <a:ext uri="{FF2B5EF4-FFF2-40B4-BE49-F238E27FC236}">
                <a16:creationId xmlns:a16="http://schemas.microsoft.com/office/drawing/2014/main" id="{5C07BF37-370F-4926-B082-80CF4F5EE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788" y="4078288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latin typeface="Verdana" panose="020B0604030504040204" pitchFamily="34" charset="0"/>
              </a:rPr>
              <a:t>或</a:t>
            </a:r>
            <a:r>
              <a:rPr lang="en-US" altLang="zh-TW" sz="2000">
                <a:latin typeface="Verdana" panose="020B060403050404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Verdana" panose="020B0604030504040204" pitchFamily="34" charset="0"/>
              </a:rPr>
              <a:t>margin: 0px auto;</a:t>
            </a:r>
            <a:endParaRPr lang="zh-TW" altLang="en-US" sz="2000">
              <a:latin typeface="Verdana" panose="020B0604030504040204" pitchFamily="34" charset="0"/>
            </a:endParaRPr>
          </a:p>
        </p:txBody>
      </p:sp>
      <p:sp>
        <p:nvSpPr>
          <p:cNvPr id="17414" name="文字方塊 1">
            <a:extLst>
              <a:ext uri="{FF2B5EF4-FFF2-40B4-BE49-F238E27FC236}">
                <a16:creationId xmlns:a16="http://schemas.microsoft.com/office/drawing/2014/main" id="{3CECB784-5098-4FF2-B7D1-3A9B22170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4859338"/>
            <a:ext cx="1300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上下   右左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A6E02C8D-D4DE-4AD0-9E53-BD752A4593C8}"/>
              </a:ext>
            </a:extLst>
          </p:cNvPr>
          <p:cNvSpPr/>
          <p:nvPr/>
        </p:nvSpPr>
        <p:spPr>
          <a:xfrm>
            <a:off x="463550" y="1423988"/>
            <a:ext cx="8240713" cy="1319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18435" name="標題 1">
            <a:extLst>
              <a:ext uri="{FF2B5EF4-FFF2-40B4-BE49-F238E27FC236}">
                <a16:creationId xmlns:a16="http://schemas.microsoft.com/office/drawing/2014/main" id="{AE84E60C-D20B-4009-B4BD-DA3D18FC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加上垂直延伸之背景圖</a:t>
            </a:r>
          </a:p>
        </p:txBody>
      </p:sp>
      <p:sp>
        <p:nvSpPr>
          <p:cNvPr id="18436" name="內容版面配置區 2">
            <a:extLst>
              <a:ext uri="{FF2B5EF4-FFF2-40B4-BE49-F238E27FC236}">
                <a16:creationId xmlns:a16="http://schemas.microsoft.com/office/drawing/2014/main" id="{287A7B4E-226F-4B26-8AB7-3E48A7298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686300"/>
          </a:xfrm>
        </p:spPr>
        <p:txBody>
          <a:bodyPr/>
          <a:lstStyle/>
          <a:p>
            <a:pPr eaLnBrk="1" hangingPunct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製作背景圖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(bg.png)</a:t>
            </a:r>
          </a:p>
          <a:p>
            <a:pPr eaLnBrk="1" hangingPunct="1"/>
            <a:endParaRPr lang="en-US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#container {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width:665px;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margin-left:auto;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margin-right:auto;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background: url(bg.png) repeat-y center;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position:relative;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 padding: 20px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}</a:t>
            </a: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8437" name="Picture 5" descr="C:\Users\ycchen\Pictures\bg.png">
            <a:extLst>
              <a:ext uri="{FF2B5EF4-FFF2-40B4-BE49-F238E27FC236}">
                <a16:creationId xmlns:a16="http://schemas.microsoft.com/office/drawing/2014/main" id="{0B58DF2C-CE3C-45B3-88C4-63AC56352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13" y="2444750"/>
            <a:ext cx="633412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3B0E618F-A33F-4728-BB6E-998AC6B60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8" y="301625"/>
            <a:ext cx="4564062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ycchen\Pictures\a1.png">
            <a:extLst>
              <a:ext uri="{FF2B5EF4-FFF2-40B4-BE49-F238E27FC236}">
                <a16:creationId xmlns:a16="http://schemas.microsoft.com/office/drawing/2014/main" id="{72488C5A-AA42-4C1A-BE94-5A75CA9B7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439738"/>
            <a:ext cx="69342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C:\Users\ycchen\Pictures\tbg.png">
            <a:extLst>
              <a:ext uri="{FF2B5EF4-FFF2-40B4-BE49-F238E27FC236}">
                <a16:creationId xmlns:a16="http://schemas.microsoft.com/office/drawing/2014/main" id="{1F56BAE5-4384-43CE-8BA9-D49771E8D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3095625"/>
            <a:ext cx="6334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C:\Users\ycchen\Pictures\bg.png">
            <a:extLst>
              <a:ext uri="{FF2B5EF4-FFF2-40B4-BE49-F238E27FC236}">
                <a16:creationId xmlns:a16="http://schemas.microsoft.com/office/drawing/2014/main" id="{1268FE50-94F7-4721-B37A-FDB5BF413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4224338"/>
            <a:ext cx="633412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C:\Users\ycchen\Pictures\bbg.png">
            <a:extLst>
              <a:ext uri="{FF2B5EF4-FFF2-40B4-BE49-F238E27FC236}">
                <a16:creationId xmlns:a16="http://schemas.microsoft.com/office/drawing/2014/main" id="{0B725A54-E7FD-4FC9-A6BA-22D457D2E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5005388"/>
            <a:ext cx="63341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文字方塊 5">
            <a:extLst>
              <a:ext uri="{FF2B5EF4-FFF2-40B4-BE49-F238E27FC236}">
                <a16:creationId xmlns:a16="http://schemas.microsoft.com/office/drawing/2014/main" id="{70AEAC14-3E94-4EE9-BA92-92179DF3F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0" y="2697163"/>
            <a:ext cx="954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tbg.png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0487" name="文字方塊 6">
            <a:extLst>
              <a:ext uri="{FF2B5EF4-FFF2-40B4-BE49-F238E27FC236}">
                <a16:creationId xmlns:a16="http://schemas.microsoft.com/office/drawing/2014/main" id="{18348D90-D07E-4035-A38A-368CA2064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0" y="4595813"/>
            <a:ext cx="1017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bbg.png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0488" name="文字方塊 7">
            <a:extLst>
              <a:ext uri="{FF2B5EF4-FFF2-40B4-BE49-F238E27FC236}">
                <a16:creationId xmlns:a16="http://schemas.microsoft.com/office/drawing/2014/main" id="{BA9278F1-9E0A-4073-A085-7B3662AE7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363" y="3762375"/>
            <a:ext cx="890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bg.png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20489" name="文字方塊 1">
            <a:extLst>
              <a:ext uri="{FF2B5EF4-FFF2-40B4-BE49-F238E27FC236}">
                <a16:creationId xmlns:a16="http://schemas.microsoft.com/office/drawing/2014/main" id="{F41B8C44-E9B4-4A15-9690-DC7666BEF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0" y="6062663"/>
            <a:ext cx="7191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* CSS3: border-image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  <a:hlinkClick r:id="rId6"/>
              </a:rPr>
              <a:t>https://www.w3schools.com/cssref/css3_pr_border-image.asp</a:t>
            </a:r>
            <a:endParaRPr lang="en-US" altLang="zh-TW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461</TotalTime>
  <Words>1261</Words>
  <Application>Microsoft Office PowerPoint</Application>
  <PresentationFormat>如螢幕大小 (4:3)</PresentationFormat>
  <Paragraphs>209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3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Times New Roman</vt:lpstr>
      <vt:lpstr>Verdana</vt:lpstr>
      <vt:lpstr>暗香撲面</vt:lpstr>
      <vt:lpstr>CSS應用設計</vt:lpstr>
      <vt:lpstr>網頁排版規劃</vt:lpstr>
      <vt:lpstr>1. 使用div規劃區域</vt:lpstr>
      <vt:lpstr>2. div之定位</vt:lpstr>
      <vt:lpstr>PowerPoint 簡報</vt:lpstr>
      <vt:lpstr>網頁內容置中</vt:lpstr>
      <vt:lpstr>加上垂直延伸之背景圖</vt:lpstr>
      <vt:lpstr>PowerPoint 簡報</vt:lpstr>
      <vt:lpstr>PowerPoint 簡報</vt:lpstr>
      <vt:lpstr>PowerPoint 簡報</vt:lpstr>
      <vt:lpstr>製作menu</vt:lpstr>
      <vt:lpstr>水平式menu</vt:lpstr>
      <vt:lpstr>垂直式menu</vt:lpstr>
      <vt:lpstr>Examples</vt:lpstr>
      <vt:lpstr>display之inline, block, 及inline-block </vt:lpstr>
      <vt:lpstr>Drop Down Menu</vt:lpstr>
      <vt:lpstr>PowerPoint 簡報</vt:lpstr>
      <vt:lpstr>PowerPoint 簡報</vt:lpstr>
      <vt:lpstr>PowerPoint 簡報</vt:lpstr>
      <vt:lpstr>網站顏色搭配</vt:lpstr>
      <vt:lpstr>CSS Advanced</vt:lpstr>
      <vt:lpstr>CSS Animation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CSS應用設計</dc:title>
  <dc:creator>ycchen</dc:creator>
  <cp:lastModifiedBy>Yen-Cheng Chen</cp:lastModifiedBy>
  <cp:revision>54</cp:revision>
  <dcterms:created xsi:type="dcterms:W3CDTF">2009-03-25T08:41:39Z</dcterms:created>
  <dcterms:modified xsi:type="dcterms:W3CDTF">2024-10-15T01:47:36Z</dcterms:modified>
</cp:coreProperties>
</file>