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274" r:id="rId2"/>
    <p:sldId id="276" r:id="rId3"/>
    <p:sldId id="279" r:id="rId4"/>
    <p:sldId id="278" r:id="rId5"/>
    <p:sldId id="257" r:id="rId6"/>
    <p:sldId id="256" r:id="rId7"/>
    <p:sldId id="258" r:id="rId8"/>
    <p:sldId id="259" r:id="rId9"/>
    <p:sldId id="260" r:id="rId10"/>
    <p:sldId id="262" r:id="rId11"/>
    <p:sldId id="263" r:id="rId12"/>
    <p:sldId id="265" r:id="rId13"/>
    <p:sldId id="261" r:id="rId14"/>
    <p:sldId id="272" r:id="rId15"/>
    <p:sldId id="273" r:id="rId16"/>
    <p:sldId id="275" r:id="rId17"/>
  </p:sldIdLst>
  <p:sldSz cx="9144000" cy="6858000" type="screen4x3"/>
  <p:notesSz cx="6858000" cy="9144000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A6B2429A-C20C-4F04-B53B-A0609D977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684EDDEA-DBC8-46CE-8B30-33F7D84CD99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538D65C6-C082-40B7-83C2-BA57B5A2B3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3906DC34-337F-496C-A853-26D06034F2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6F0B225C-1701-4B7F-AEF5-0FF981E28E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0344E9-CBF8-420A-BCD4-FE300C9A150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1873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F6DA6E-EB0E-4DB9-B677-B179CAF05C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914E99F-7E66-49F5-9D3C-A0845B3E0F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266C0CE-DC2A-4450-B48F-4D3B74CA20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8EFBE2-D379-4A2B-BCA8-D53459B907B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89649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021BDB6-3218-45A3-89D9-AFA931ABD5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65A82C6-3518-4BDC-BDA3-22EF63C588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CECCF2C-0085-42EB-B43F-CE09BB6B02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30BECF-3D9E-4389-9A15-2F48B374E3E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67280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845558-5650-4FCA-B882-3F45654D07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79C3F1-DF4A-4B9A-914F-0D98C85D37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00A0C3-13B8-4CBF-886D-A82E2B33AF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B09AB-2D1C-41C1-A900-445A4DB5569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21563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DF71A1E-37B6-4D98-B453-289DCD5A11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0AEC6E0-0CE8-4191-8A76-271597AEE5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096E27E-679E-4506-8286-79D0690208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229D5C-C15F-4A34-B3B1-EBB3CFA9CA2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7758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4C407C7-FA03-480C-A784-C4ABF2EE06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94703EB-7C25-45F0-9313-6B272442DE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38EC70D-341B-4A43-93C5-E3A4107AD0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75BB82-CFE1-40D9-BA10-33EF2265B4E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86548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8C7E2E0-8D6F-4C65-9A1F-2638256860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AA78126-C962-4A57-9B5B-50DEE631E0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9FCDEE4-1EB3-4042-8A65-74F1FE0C59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AE72B-742C-40C5-9271-E1D486B8A68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29456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33534B-1C44-4404-A030-F15DC9F926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5AB027-A4B5-40D5-8A3B-42FDD4EF9D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B9CFCD-7EA4-41D5-9E29-3ED6109C8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C02144-6B79-4A8D-90AC-FEE2670B372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15669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ECC870-885F-4D10-872A-7DA3B9C6EB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182E62-4EDC-4941-A136-F7831C0EFF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A858E9-8F7E-47AF-9273-4D9FB53082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84CDA-E302-4D03-8427-B33F4082B5C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4824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558AABD-E962-42BE-B6F3-2917B33318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EADE85-B52F-49A9-A685-F3C4985212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3C5C5D6-AB8A-4594-A0E9-026435CF96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64162-207D-46C9-BD6C-2B7E4337701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05949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50A7BF2-BA58-407C-BE5B-266DEA2E38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372231D-7ACD-46C4-B78D-6C445848B7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7857F28-45B9-4D1B-A9C1-6FF57CF50F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FF8DF6-3AA6-4EEC-B2C0-261D4B1C9F0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60054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F1CE548-E08A-4F34-A5AB-2229B90BA8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106D206-0C93-44DC-B388-2C0666D5F0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2FC8920A-9D2D-41FD-9D35-57ECBCD7D81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kumimoji="0" sz="1200">
                <a:latin typeface="+mj-lt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F44BB9A1-E3F8-458D-BCB0-20121EB1C4C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>
                <a:latin typeface="+mj-lt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8FB19FAD-53D5-4E70-B949-60A3AEE4968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fld id="{7FCBEA8E-40CB-4FE5-A171-68F2C354A47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031" name="Freeform 7">
            <a:extLst>
              <a:ext uri="{FF2B5EF4-FFF2-40B4-BE49-F238E27FC236}">
                <a16:creationId xmlns:a16="http://schemas.microsoft.com/office/drawing/2014/main" id="{454AF754-77FA-4765-9F59-6341F473F0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32" name="Line 8">
            <a:extLst>
              <a:ext uri="{FF2B5EF4-FFF2-40B4-BE49-F238E27FC236}">
                <a16:creationId xmlns:a16="http://schemas.microsoft.com/office/drawing/2014/main" id="{C37CF77A-7102-488E-A5EA-E1BC090F99E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Garamond" pitchFamily="18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Garamond" pitchFamily="18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Garamond" pitchFamily="18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Garamond" pitchFamily="18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Garamond" pitchFamily="18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Garamond" pitchFamily="18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Garamond" pitchFamily="18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Garamond" pitchFamily="18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kumimoji="1"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kumimoji="1" sz="2600">
          <a:solidFill>
            <a:schemeClr val="tx1"/>
          </a:solidFill>
          <a:latin typeface="+mn-lt"/>
          <a:ea typeface="+mn-ea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kumimoji="1" sz="2200">
          <a:solidFill>
            <a:schemeClr val="tx1"/>
          </a:solidFill>
          <a:latin typeface="+mn-lt"/>
          <a:ea typeface="+mn-ea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kumimoji="1" sz="2000">
          <a:solidFill>
            <a:schemeClr val="tx1"/>
          </a:solidFill>
          <a:latin typeface="+mn-lt"/>
          <a:ea typeface="+mn-ea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schools.com/tags/ref_canvas.asp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wowlavie.com/article/ae2200969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cchen.im.ncnu.edu.tw/moth/canvas.html?c9" TargetMode="External"/><Relationship Id="rId2" Type="http://schemas.openxmlformats.org/officeDocument/2006/relationships/hyperlink" Target="https://ycchen.im.ncnu.edu.tw/moth/canvas.html?CC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w3schools.com/html/html5_audio.asp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3schools.com/tags/ref_av_dom.asp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ycchen.im.ncnu.edu.tw/www2011/lab/audio/ans/Longer.html" TargetMode="External"/><Relationship Id="rId2" Type="http://schemas.openxmlformats.org/officeDocument/2006/relationships/hyperlink" Target="http://ycchen.im.ncnu.edu.tw/www2011/lab/audio/TimeRec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://ycchen.im.ncnu.edu.tw/www2011/lab/audio/ans/SoS.html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3schools.com/html/tryit.asp?filename=tryhtml5_video_js_prop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w3schools.com/tags/tag_video.asp" TargetMode="Externa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3schools.com/html/html5_video.asp" TargetMode="External"/><Relationship Id="rId2" Type="http://schemas.openxmlformats.org/officeDocument/2006/relationships/hyperlink" Target="http://w3schools.com/html/html5_audio.asp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cfreetime.com/CN/download.html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3schools.com/html/html5_geolocation.asp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developers.google.com/maps/documentation/javascript/get-api-key?hl=zh_TW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標題 1">
            <a:extLst>
              <a:ext uri="{FF2B5EF4-FFF2-40B4-BE49-F238E27FC236}">
                <a16:creationId xmlns:a16="http://schemas.microsoft.com/office/drawing/2014/main" id="{438CDEF3-B993-433E-829A-191B30C406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HTML 5 &amp; JavaScript</a:t>
            </a:r>
            <a:endParaRPr lang="zh-TW" altLang="en-US"/>
          </a:p>
        </p:txBody>
      </p:sp>
      <p:sp>
        <p:nvSpPr>
          <p:cNvPr id="3075" name="內容版面配置區 2">
            <a:extLst>
              <a:ext uri="{FF2B5EF4-FFF2-40B4-BE49-F238E27FC236}">
                <a16:creationId xmlns:a16="http://schemas.microsoft.com/office/drawing/2014/main" id="{A9E02D04-A8D8-4FA1-B827-06F0936BCCC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4530725"/>
          </a:xfrm>
        </p:spPr>
        <p:txBody>
          <a:bodyPr/>
          <a:lstStyle/>
          <a:p>
            <a:endParaRPr lang="en-US" altLang="zh-TW"/>
          </a:p>
          <a:p>
            <a:r>
              <a:rPr lang="en-US" altLang="zh-TW"/>
              <a:t>canvas</a:t>
            </a:r>
          </a:p>
          <a:p>
            <a:r>
              <a:rPr lang="en-US" altLang="zh-TW"/>
              <a:t>Audio/Video</a:t>
            </a:r>
          </a:p>
          <a:p>
            <a:r>
              <a:rPr lang="en-US" altLang="zh-TW"/>
              <a:t>What's New in ECMAScript 6</a:t>
            </a:r>
          </a:p>
          <a:p>
            <a:r>
              <a:rPr lang="en-US" altLang="zh-TW"/>
              <a:t>HTML Geolocation API</a:t>
            </a:r>
          </a:p>
          <a:p>
            <a:endParaRPr lang="en-US" altLang="zh-TW"/>
          </a:p>
          <a:p>
            <a:endParaRPr lang="zh-TW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標題 1">
            <a:extLst>
              <a:ext uri="{FF2B5EF4-FFF2-40B4-BE49-F238E27FC236}">
                <a16:creationId xmlns:a16="http://schemas.microsoft.com/office/drawing/2014/main" id="{C137D21E-43E7-4BDB-82CD-16B0D4F2C7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canvas</a:t>
            </a:r>
            <a:endParaRPr lang="zh-TW" altLang="en-US"/>
          </a:p>
        </p:txBody>
      </p:sp>
      <p:sp>
        <p:nvSpPr>
          <p:cNvPr id="4099" name="內容版面配置區 2">
            <a:extLst>
              <a:ext uri="{FF2B5EF4-FFF2-40B4-BE49-F238E27FC236}">
                <a16:creationId xmlns:a16="http://schemas.microsoft.com/office/drawing/2014/main" id="{EAA2D02F-16AB-44D9-96A0-743AF92591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77813" y="1417638"/>
            <a:ext cx="8866187" cy="5475287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altLang="zh-TW" sz="2400"/>
              <a:t>&lt;canvas id="cv" width="600" height="450"&gt; &lt;/canvas&gt;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altLang="zh-TW" sz="800"/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sz="2000"/>
              <a:t>cv=document.getElementById("cv");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pt-BR" altLang="zh-TW" sz="2000"/>
              <a:t>var ct = cv.getContext("2d");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sz="2000"/>
              <a:t>ct.fillStyle="black";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sz="2000"/>
              <a:t>ct.fillRect(0, 0, 600, 450);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sz="2000"/>
              <a:t>…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sz="2000"/>
              <a:t>ct.beginPath();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sz="2000"/>
              <a:t>ct.moveTo(100,100);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sz="2000"/>
              <a:t>ct.lineTo(150,200);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sz="2000"/>
              <a:t>ct.lineTo(50,200);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sz="2000"/>
              <a:t>ct.lineTo(100,100);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sz="2000"/>
              <a:t>ct.fillStyle="red";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zh-TW" sz="2000"/>
              <a:t>ct.fill();</a:t>
            </a:r>
            <a:endParaRPr lang="en-US" altLang="zh-TW"/>
          </a:p>
        </p:txBody>
      </p:sp>
      <p:sp>
        <p:nvSpPr>
          <p:cNvPr id="4100" name="矩形 8">
            <a:extLst>
              <a:ext uri="{FF2B5EF4-FFF2-40B4-BE49-F238E27FC236}">
                <a16:creationId xmlns:a16="http://schemas.microsoft.com/office/drawing/2014/main" id="{BCA053A6-F883-4AD8-8A53-CC2B87743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0" y="1952625"/>
            <a:ext cx="457200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/>
              <a:t>img = new Image();</a:t>
            </a:r>
          </a:p>
          <a:p>
            <a:r>
              <a:rPr lang="en-US" altLang="zh-TW"/>
              <a:t>img.src="sf033.jpg";</a:t>
            </a:r>
          </a:p>
          <a:p>
            <a:r>
              <a:rPr lang="en-US" altLang="zh-TW"/>
              <a:t>ct.drawImage(img, 20,250, 200,150);</a:t>
            </a:r>
            <a:endParaRPr lang="zh-TW" altLang="en-US"/>
          </a:p>
        </p:txBody>
      </p:sp>
      <p:pic>
        <p:nvPicPr>
          <p:cNvPr id="4101" name="Picture 2">
            <a:extLst>
              <a:ext uri="{FF2B5EF4-FFF2-40B4-BE49-F238E27FC236}">
                <a16:creationId xmlns:a16="http://schemas.microsoft.com/office/drawing/2014/main" id="{9801883B-F82B-4C4C-B3AB-A893B8393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3224213"/>
            <a:ext cx="3735388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矩形 9">
            <a:extLst>
              <a:ext uri="{FF2B5EF4-FFF2-40B4-BE49-F238E27FC236}">
                <a16:creationId xmlns:a16="http://schemas.microsoft.com/office/drawing/2014/main" id="{D1AA144D-9814-41A8-B1F6-26708EF924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873125"/>
            <a:ext cx="59896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2000">
                <a:hlinkClick r:id="rId3"/>
              </a:rPr>
              <a:t>https://www.w3schools.com/tags/ref_canvas.asp</a:t>
            </a:r>
            <a:endParaRPr lang="en-US" altLang="zh-TW"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標題 1">
            <a:extLst>
              <a:ext uri="{FF2B5EF4-FFF2-40B4-BE49-F238E27FC236}">
                <a16:creationId xmlns:a16="http://schemas.microsoft.com/office/drawing/2014/main" id="{C822E208-429C-4AB3-8AA8-D178ADFB8B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933450"/>
            <a:ext cx="8229600" cy="563563"/>
          </a:xfrm>
        </p:spPr>
        <p:txBody>
          <a:bodyPr/>
          <a:lstStyle/>
          <a:p>
            <a:r>
              <a:rPr lang="en-GB" altLang="en-US" sz="3200">
                <a:hlinkClick r:id="rId2"/>
              </a:rPr>
              <a:t>https://www.wowlavie.com/article/ae2200969</a:t>
            </a:r>
            <a:br>
              <a:rPr lang="en-GB" altLang="en-US" sz="3200"/>
            </a:br>
            <a:endParaRPr lang="en-GB" altLang="en-US" sz="3200"/>
          </a:p>
        </p:txBody>
      </p:sp>
      <p:sp>
        <p:nvSpPr>
          <p:cNvPr id="5123" name="矩形 3">
            <a:extLst>
              <a:ext uri="{FF2B5EF4-FFF2-40B4-BE49-F238E27FC236}">
                <a16:creationId xmlns:a16="http://schemas.microsoft.com/office/drawing/2014/main" id="{626FBB6E-C34C-438F-AD10-3745905F7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5" y="482600"/>
            <a:ext cx="55705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2800" b="1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高鐵「寶島隨身聽」光體藝術展演</a:t>
            </a:r>
          </a:p>
        </p:txBody>
      </p:sp>
      <p:pic>
        <p:nvPicPr>
          <p:cNvPr id="5124" name="Picture 2" descr="寶島隨身聽雲林6">
            <a:extLst>
              <a:ext uri="{FF2B5EF4-FFF2-40B4-BE49-F238E27FC236}">
                <a16:creationId xmlns:a16="http://schemas.microsoft.com/office/drawing/2014/main" id="{F6352550-AD80-4F32-B46D-994C78624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0" r="36035"/>
          <a:stretch>
            <a:fillRect/>
          </a:stretch>
        </p:blipFill>
        <p:spPr bwMode="auto">
          <a:xfrm>
            <a:off x="738188" y="1690688"/>
            <a:ext cx="3400425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4" descr="寶島隨身聽雲林8">
            <a:extLst>
              <a:ext uri="{FF2B5EF4-FFF2-40B4-BE49-F238E27FC236}">
                <a16:creationId xmlns:a16="http://schemas.microsoft.com/office/drawing/2014/main" id="{52DF4F1E-B4F7-4D23-B514-49E0D3327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18" t="-606" r="9900" b="606"/>
          <a:stretch>
            <a:fillRect/>
          </a:stretch>
        </p:blipFill>
        <p:spPr bwMode="auto">
          <a:xfrm>
            <a:off x="4637088" y="1555750"/>
            <a:ext cx="3268662" cy="450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矩形 1">
            <a:extLst>
              <a:ext uri="{FF2B5EF4-FFF2-40B4-BE49-F238E27FC236}">
                <a16:creationId xmlns:a16="http://schemas.microsoft.com/office/drawing/2014/main" id="{0344F591-3CB5-418D-8AB7-6B9E62BD45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4188" y="231775"/>
            <a:ext cx="8585200" cy="708025"/>
          </a:xfrm>
          <a:noFill/>
        </p:spPr>
        <p:txBody>
          <a:bodyPr>
            <a:spAutoFit/>
          </a:bodyPr>
          <a:lstStyle/>
          <a:p>
            <a:r>
              <a:rPr lang="en-GB" altLang="zh-TW" sz="2000">
                <a:solidFill>
                  <a:schemeClr val="tx1"/>
                </a:solidFill>
                <a:latin typeface="Arial" panose="020B0604020202020204" pitchFamily="34" charset="0"/>
                <a:hlinkClick r:id="rId2"/>
              </a:rPr>
              <a:t>https://ycchen.im.ncnu.edu.tw/moth/canvas.html?CC6</a:t>
            </a:r>
            <a:br>
              <a:rPr lang="en-GB" altLang="zh-TW" sz="200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GB" altLang="zh-TW" sz="2000">
                <a:solidFill>
                  <a:schemeClr val="tx1"/>
                </a:solidFill>
                <a:latin typeface="Arial" panose="020B0604020202020204" pitchFamily="34" charset="0"/>
                <a:hlinkClick r:id="rId3"/>
              </a:rPr>
              <a:t>https://ycchen.im.ncnu.edu.tw/moth/canvas.html?c9</a:t>
            </a:r>
            <a:endParaRPr lang="en-US" altLang="zh-TW" sz="2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35844" name="Picture 4">
            <a:extLst>
              <a:ext uri="{FF2B5EF4-FFF2-40B4-BE49-F238E27FC236}">
                <a16:creationId xmlns:a16="http://schemas.microsoft.com/office/drawing/2014/main" id="{DE81A7E6-56B0-45FF-B89C-A3F39D8A8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761" y="1348510"/>
            <a:ext cx="3509818" cy="35098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148" name="矩形 4">
            <a:extLst>
              <a:ext uri="{FF2B5EF4-FFF2-40B4-BE49-F238E27FC236}">
                <a16:creationId xmlns:a16="http://schemas.microsoft.com/office/drawing/2014/main" id="{7705D926-ED07-491D-9D29-71269DEDC8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713" y="1084263"/>
            <a:ext cx="5768975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GB" altLang="en-US"/>
              <a:t>cv=document.getElementById("cv");</a:t>
            </a:r>
          </a:p>
          <a:p>
            <a:r>
              <a:rPr lang="en-GB" altLang="en-US"/>
              <a:t>ctx=cv.getContext("2d");</a:t>
            </a:r>
          </a:p>
          <a:p>
            <a:r>
              <a:rPr lang="en-GB" altLang="en-US"/>
              <a:t>…</a:t>
            </a:r>
          </a:p>
          <a:p>
            <a:r>
              <a:rPr lang="en-GB" altLang="en-US"/>
              <a:t>ctx.fillStyle="black";</a:t>
            </a:r>
          </a:p>
          <a:p>
            <a:r>
              <a:rPr lang="en-GB" altLang="en-US"/>
              <a:t>ctx.fillRect(0,0,w-1,h-1);</a:t>
            </a:r>
          </a:p>
          <a:p>
            <a:r>
              <a:rPr lang="en-GB" altLang="en-US"/>
              <a:t>ctx.shadowColor = "black";</a:t>
            </a:r>
          </a:p>
          <a:p>
            <a:r>
              <a:rPr lang="en-GB" altLang="en-US"/>
              <a:t>ctx.shadowBlur = 5;</a:t>
            </a:r>
          </a:p>
          <a:p>
            <a:r>
              <a:rPr lang="en-GB" altLang="en-US"/>
              <a:t>ctx.shadowOffsetX = 5;</a:t>
            </a:r>
          </a:p>
          <a:p>
            <a:r>
              <a:rPr lang="en-GB" altLang="en-US"/>
              <a:t>ctx.shadowOffsetY = 5;</a:t>
            </a:r>
          </a:p>
          <a:p>
            <a:r>
              <a:rPr lang="en-GB" altLang="en-US"/>
              <a:t>for (let i=0;i&lt;num;i++) {</a:t>
            </a:r>
          </a:p>
          <a:p>
            <a:pPr lvl="1"/>
            <a:r>
              <a:rPr lang="en-GB" altLang="en-US"/>
              <a:t>var x=intRandom(-iw, w-1);</a:t>
            </a:r>
          </a:p>
          <a:p>
            <a:pPr lvl="1"/>
            <a:r>
              <a:rPr lang="en-GB" altLang="en-US"/>
              <a:t>var y=intRandom(-ih, h-1);</a:t>
            </a:r>
          </a:p>
          <a:p>
            <a:pPr lvl="1"/>
            <a:r>
              <a:rPr lang="en-GB" altLang="en-US"/>
              <a:t>var d=intRandom(0, 360);</a:t>
            </a:r>
          </a:p>
          <a:p>
            <a:pPr lvl="1"/>
            <a:r>
              <a:rPr lang="en-GB" altLang="en-US"/>
              <a:t>ctx.save();</a:t>
            </a:r>
          </a:p>
          <a:p>
            <a:pPr lvl="1"/>
            <a:r>
              <a:rPr lang="en-GB" altLang="en-US"/>
              <a:t>ctx.rotate(d * Math.PI / 90);</a:t>
            </a:r>
          </a:p>
          <a:p>
            <a:pPr lvl="1"/>
            <a:r>
              <a:rPr lang="en-GB" altLang="en-US"/>
              <a:t>ctx.drawImage(img,0,0,iw,ih,x,y,iw*rate,ih*rate);</a:t>
            </a:r>
          </a:p>
          <a:p>
            <a:pPr lvl="1"/>
            <a:r>
              <a:rPr lang="en-GB" altLang="en-US"/>
              <a:t>ctx.restore();</a:t>
            </a:r>
          </a:p>
          <a:p>
            <a:r>
              <a:rPr lang="en-GB" altLang="en-US"/>
              <a:t>}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D4BF7FD-192F-4031-BD9A-A589F505E2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&lt;audio&gt; (HTML 5)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B39CB54-BA81-41A4-91C2-FE8C8C9949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62950" cy="4530725"/>
          </a:xfrm>
        </p:spPr>
        <p:txBody>
          <a:bodyPr/>
          <a:lstStyle/>
          <a:p>
            <a:pPr marL="0" indent="0" eaLnBrk="1" hangingPunct="1">
              <a:lnSpc>
                <a:spcPct val="12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600" dirty="0">
                <a:cs typeface="Arial" pitchFamily="34" charset="0"/>
              </a:rPr>
              <a:t>&lt;audio </a:t>
            </a:r>
            <a:r>
              <a:rPr lang="en-US" altLang="zh-TW" sz="2600" dirty="0" err="1">
                <a:cs typeface="Arial" pitchFamily="34" charset="0"/>
              </a:rPr>
              <a:t>src</a:t>
            </a:r>
            <a:r>
              <a:rPr lang="en-US" altLang="zh-TW" sz="2600" dirty="0">
                <a:cs typeface="Arial" pitchFamily="34" charset="0"/>
              </a:rPr>
              <a:t>="</a:t>
            </a:r>
            <a:r>
              <a:rPr lang="en-US" altLang="zh-TW" sz="2600" i="1" dirty="0">
                <a:cs typeface="Arial" pitchFamily="34" charset="0"/>
              </a:rPr>
              <a:t>Dreams.ogg</a:t>
            </a:r>
            <a:r>
              <a:rPr lang="en-US" altLang="zh-TW" sz="2600" dirty="0">
                <a:cs typeface="Arial" pitchFamily="34" charset="0"/>
              </a:rPr>
              <a:t>"  </a:t>
            </a:r>
            <a:r>
              <a:rPr lang="en-US" altLang="zh-TW" sz="2600" i="1" dirty="0">
                <a:solidFill>
                  <a:srgbClr val="FF0000"/>
                </a:solidFill>
                <a:cs typeface="Arial" pitchFamily="34" charset="0"/>
              </a:rPr>
              <a:t>controls </a:t>
            </a:r>
            <a:r>
              <a:rPr lang="en-US" altLang="zh-TW" sz="2600" i="1" dirty="0" err="1">
                <a:solidFill>
                  <a:srgbClr val="FF0000"/>
                </a:solidFill>
                <a:cs typeface="Arial" pitchFamily="34" charset="0"/>
              </a:rPr>
              <a:t>autoplay</a:t>
            </a:r>
            <a:r>
              <a:rPr lang="en-US" altLang="zh-TW" sz="2600" i="1" dirty="0">
                <a:solidFill>
                  <a:srgbClr val="FF0000"/>
                </a:solidFill>
                <a:cs typeface="Arial" pitchFamily="34" charset="0"/>
              </a:rPr>
              <a:t> loop preload</a:t>
            </a:r>
            <a:r>
              <a:rPr lang="en-US" altLang="zh-TW" sz="2600" dirty="0">
                <a:cs typeface="Arial" pitchFamily="34" charset="0"/>
              </a:rPr>
              <a:t>&gt;</a:t>
            </a:r>
            <a:r>
              <a:rPr lang="zh-TW" altLang="en-US" sz="2600" dirty="0">
                <a:cs typeface="Arial" pitchFamily="34" charset="0"/>
              </a:rPr>
              <a:t> </a:t>
            </a:r>
            <a:r>
              <a:rPr lang="en-US" altLang="zh-TW" sz="2600" dirty="0">
                <a:cs typeface="Arial" pitchFamily="34" charset="0"/>
              </a:rPr>
              <a:t>Audio</a:t>
            </a:r>
          </a:p>
          <a:p>
            <a:pPr marL="0" indent="0" eaLnBrk="1" hangingPunct="1">
              <a:lnSpc>
                <a:spcPct val="120000"/>
              </a:lnSpc>
              <a:buFont typeface="Wingdings" panose="05000000000000000000" pitchFamily="2" charset="2"/>
              <a:buNone/>
              <a:defRPr/>
            </a:pPr>
            <a:r>
              <a:rPr lang="en-US" altLang="zh-TW" sz="2600" dirty="0">
                <a:cs typeface="Arial" pitchFamily="34" charset="0"/>
              </a:rPr>
              <a:t>&lt;/audio&gt;</a:t>
            </a:r>
          </a:p>
          <a:p>
            <a:pPr marL="0" indent="0" eaLnBrk="1" hangingPunct="1">
              <a:lnSpc>
                <a:spcPct val="120000"/>
              </a:lnSpc>
              <a:buFont typeface="Wingdings" panose="05000000000000000000" pitchFamily="2" charset="2"/>
              <a:buNone/>
              <a:defRPr/>
            </a:pPr>
            <a:endParaRPr lang="en-US" altLang="zh-TW" sz="2600" b="1" dirty="0">
              <a:latin typeface="Times New Roman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zh-TW" sz="2400" dirty="0"/>
              <a:t>&lt;audio id="song"  preload="auto" &gt;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zh-TW" altLang="en-US" sz="2400" dirty="0"/>
              <a:t>  </a:t>
            </a:r>
            <a:r>
              <a:rPr lang="en-US" altLang="zh-TW" sz="2400" dirty="0"/>
              <a:t>&lt;source </a:t>
            </a:r>
            <a:r>
              <a:rPr lang="en-US" altLang="zh-TW" sz="2400" dirty="0" err="1"/>
              <a:t>src</a:t>
            </a:r>
            <a:r>
              <a:rPr lang="en-US" altLang="zh-TW" sz="2400" dirty="0"/>
              <a:t>="Dreams.ogg" type="audio/</a:t>
            </a:r>
            <a:r>
              <a:rPr lang="en-US" altLang="zh-TW" sz="2400" dirty="0" err="1"/>
              <a:t>ogg</a:t>
            </a:r>
            <a:r>
              <a:rPr lang="en-US" altLang="zh-TW" sz="2400" dirty="0"/>
              <a:t>" /&gt;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zh-TW" altLang="en-US" sz="2400" dirty="0"/>
              <a:t>  </a:t>
            </a:r>
            <a:r>
              <a:rPr lang="en-US" altLang="zh-TW" sz="2400" dirty="0"/>
              <a:t>&lt;source </a:t>
            </a:r>
            <a:r>
              <a:rPr lang="en-US" altLang="zh-TW" sz="2400" dirty="0" err="1"/>
              <a:t>src</a:t>
            </a:r>
            <a:r>
              <a:rPr lang="en-US" altLang="zh-TW" sz="2400" dirty="0"/>
              <a:t>="Dreams.mp3" type="audio/mpeg" /&gt;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zh-TW" sz="2400" dirty="0"/>
              <a:t>&lt;/audio&gt;</a:t>
            </a:r>
            <a:endParaRPr lang="en-US" altLang="zh-TW" sz="2400" b="1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16">
            <a:extLst>
              <a:ext uri="{FF2B5EF4-FFF2-40B4-BE49-F238E27FC236}">
                <a16:creationId xmlns:a16="http://schemas.microsoft.com/office/drawing/2014/main" id="{6C80B579-DCCF-49C9-AF61-77BB27C16E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Audio Formats</a:t>
            </a:r>
          </a:p>
        </p:txBody>
      </p:sp>
      <p:sp>
        <p:nvSpPr>
          <p:cNvPr id="8195" name="矩形 1">
            <a:extLst>
              <a:ext uri="{FF2B5EF4-FFF2-40B4-BE49-F238E27FC236}">
                <a16:creationId xmlns:a16="http://schemas.microsoft.com/office/drawing/2014/main" id="{682A2148-5988-4849-9808-70FDDD55C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196975"/>
            <a:ext cx="6553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hlinkClick r:id="rId2"/>
              </a:rPr>
              <a:t>https://www.w3schools.com/html/html5_audio.asp</a:t>
            </a:r>
            <a:endParaRPr lang="en-US" altLang="zh-TW"/>
          </a:p>
        </p:txBody>
      </p:sp>
      <p:pic>
        <p:nvPicPr>
          <p:cNvPr id="8196" name="圖片 2">
            <a:extLst>
              <a:ext uri="{FF2B5EF4-FFF2-40B4-BE49-F238E27FC236}">
                <a16:creationId xmlns:a16="http://schemas.microsoft.com/office/drawing/2014/main" id="{FF6B7716-A6E5-4AA7-BE2D-54F74AE574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22"/>
          <a:stretch>
            <a:fillRect/>
          </a:stretch>
        </p:blipFill>
        <p:spPr bwMode="auto">
          <a:xfrm>
            <a:off x="196850" y="1860550"/>
            <a:ext cx="8758238" cy="19446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197" name="群組 6">
            <a:extLst>
              <a:ext uri="{FF2B5EF4-FFF2-40B4-BE49-F238E27FC236}">
                <a16:creationId xmlns:a16="http://schemas.microsoft.com/office/drawing/2014/main" id="{0B18267F-E610-4ADB-A17C-2A9745A5FEA0}"/>
              </a:ext>
            </a:extLst>
          </p:cNvPr>
          <p:cNvGrpSpPr>
            <a:grpSpLocks/>
          </p:cNvGrpSpPr>
          <p:nvPr/>
        </p:nvGrpSpPr>
        <p:grpSpPr bwMode="auto">
          <a:xfrm>
            <a:off x="2820988" y="4110038"/>
            <a:ext cx="3398837" cy="1693862"/>
            <a:chOff x="2195736" y="4454305"/>
            <a:chExt cx="3068935" cy="1539089"/>
          </a:xfrm>
        </p:grpSpPr>
        <p:pic>
          <p:nvPicPr>
            <p:cNvPr id="8198" name="圖片 4">
              <a:extLst>
                <a:ext uri="{FF2B5EF4-FFF2-40B4-BE49-F238E27FC236}">
                  <a16:creationId xmlns:a16="http://schemas.microsoft.com/office/drawing/2014/main" id="{46D43624-51AC-469F-B24B-FCADA9C94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30" b="2757"/>
            <a:stretch>
              <a:fillRect/>
            </a:stretch>
          </p:blipFill>
          <p:spPr bwMode="auto">
            <a:xfrm>
              <a:off x="2195736" y="4454305"/>
              <a:ext cx="1543050" cy="1539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99" name="圖片 5">
              <a:extLst>
                <a:ext uri="{FF2B5EF4-FFF2-40B4-BE49-F238E27FC236}">
                  <a16:creationId xmlns:a16="http://schemas.microsoft.com/office/drawing/2014/main" id="{B6C69182-7CAD-4005-AF06-37BB0B7154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95" b="4315"/>
            <a:stretch>
              <a:fillRect/>
            </a:stretch>
          </p:blipFill>
          <p:spPr bwMode="auto">
            <a:xfrm>
              <a:off x="3635896" y="4454305"/>
              <a:ext cx="1628775" cy="1539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73A7AA8-BC8A-4DC2-92D4-D017768D11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Properties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098021FF-E538-41EF-B3E9-798B51075E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zh-TW" sz="2100" b="1">
                <a:latin typeface="Times New Roman" panose="02020603050405020304" pitchFamily="18" charset="0"/>
              </a:rPr>
              <a:t>controls	true | false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zh-TW" sz="2100" b="1">
                <a:latin typeface="Times New Roman" panose="02020603050405020304" pitchFamily="18" charset="0"/>
              </a:rPr>
              <a:t>autoplay	true | false 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zh-TW" sz="2100" b="1">
                <a:latin typeface="Times New Roman" panose="02020603050405020304" pitchFamily="18" charset="0"/>
              </a:rPr>
              <a:t>seeking		true | false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zh-TW" sz="2100" b="1">
                <a:latin typeface="Times New Roman" panose="02020603050405020304" pitchFamily="18" charset="0"/>
              </a:rPr>
              <a:t>paused		true | false 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zh-TW" sz="2100" b="1">
                <a:latin typeface="Times New Roman" panose="02020603050405020304" pitchFamily="18" charset="0"/>
              </a:rPr>
              <a:t>muted		true | false 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zh-TW" sz="2100" b="1">
                <a:latin typeface="Times New Roman" panose="02020603050405020304" pitchFamily="18" charset="0"/>
              </a:rPr>
              <a:t>ended		true | false</a:t>
            </a:r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1FD8A341-3657-4BE2-BC85-53D0B1B19D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900" y="1557338"/>
            <a:ext cx="3671888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3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kumimoji="1" sz="2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kumimoji="1" sz="2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 b="1">
                <a:latin typeface="Times New Roman" panose="02020603050405020304" pitchFamily="18" charset="0"/>
              </a:rPr>
              <a:t>src		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 b="1">
                <a:latin typeface="Times New Roman" panose="02020603050405020304" pitchFamily="18" charset="0"/>
              </a:rPr>
              <a:t>volume	0 ~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400" b="1">
                <a:latin typeface="Times New Roman" panose="02020603050405020304" pitchFamily="18" charset="0"/>
              </a:rPr>
              <a:t>duration	</a:t>
            </a:r>
            <a:r>
              <a:rPr lang="en-US" altLang="zh-TW" sz="2400" b="1" i="1">
                <a:latin typeface="Times New Roman" panose="02020603050405020304" pitchFamily="18" charset="0"/>
              </a:rPr>
              <a:t>seconds</a:t>
            </a:r>
            <a:r>
              <a:rPr lang="en-US" altLang="zh-TW" sz="2400" b="1">
                <a:latin typeface="Times New Roman" panose="02020603050405020304" pitchFamily="18" charset="0"/>
              </a:rPr>
              <a:t> </a:t>
            </a:r>
            <a:br>
              <a:rPr lang="en-US" altLang="zh-TW" sz="2400" b="1">
                <a:latin typeface="Times New Roman" panose="02020603050405020304" pitchFamily="18" charset="0"/>
              </a:rPr>
            </a:br>
            <a:r>
              <a:rPr lang="en-US" altLang="zh-TW" sz="2400" b="1">
                <a:latin typeface="Times New Roman" panose="02020603050405020304" pitchFamily="18" charset="0"/>
              </a:rPr>
              <a:t>currentTime	</a:t>
            </a:r>
            <a:r>
              <a:rPr lang="en-US" altLang="zh-TW" sz="2400" b="1" i="1">
                <a:latin typeface="Times New Roman" panose="02020603050405020304" pitchFamily="18" charset="0"/>
              </a:rPr>
              <a:t>seconds</a:t>
            </a:r>
          </a:p>
        </p:txBody>
      </p:sp>
      <p:sp>
        <p:nvSpPr>
          <p:cNvPr id="9221" name="Line 5">
            <a:extLst>
              <a:ext uri="{FF2B5EF4-FFF2-40B4-BE49-F238E27FC236}">
                <a16:creationId xmlns:a16="http://schemas.microsoft.com/office/drawing/2014/main" id="{55E484C0-F4FC-409B-9154-CBA9F4D25509}"/>
              </a:ext>
            </a:extLst>
          </p:cNvPr>
          <p:cNvSpPr>
            <a:spLocks noChangeShapeType="1"/>
          </p:cNvSpPr>
          <p:nvPr/>
        </p:nvSpPr>
        <p:spPr bwMode="auto">
          <a:xfrm>
            <a:off x="4284663" y="1700213"/>
            <a:ext cx="0" cy="2233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C324BCD6-070E-4D8A-87DE-FDD4CF9BC4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Methods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B45D585D-2E70-462F-8EC6-728DC492B5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30375" y="1655763"/>
            <a:ext cx="6118225" cy="44704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b="1">
                <a:latin typeface="Times New Roman" panose="02020603050405020304" pitchFamily="18" charset="0"/>
              </a:rPr>
              <a:t>load()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b="1">
                <a:latin typeface="Times New Roman" panose="02020603050405020304" pitchFamily="18" charset="0"/>
              </a:rPr>
              <a:t>play()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b="1">
                <a:latin typeface="Times New Roman" panose="02020603050405020304" pitchFamily="18" charset="0"/>
              </a:rPr>
              <a:t>pause()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b="1">
                <a:latin typeface="Times New Roman" panose="02020603050405020304" pitchFamily="18" charset="0"/>
              </a:rPr>
              <a:t>canPlayType("audio/</a:t>
            </a:r>
            <a:r>
              <a:rPr lang="en-US" altLang="zh-TW" b="1" i="1">
                <a:latin typeface="Times New Roman" panose="02020603050405020304" pitchFamily="18" charset="0"/>
              </a:rPr>
              <a:t>subtype</a:t>
            </a:r>
            <a:r>
              <a:rPr lang="en-US" altLang="zh-TW" b="1">
                <a:latin typeface="Times New Roman" panose="02020603050405020304" pitchFamily="18" charset="0"/>
              </a:rPr>
              <a:t>") </a:t>
            </a:r>
          </a:p>
        </p:txBody>
      </p:sp>
      <p:sp>
        <p:nvSpPr>
          <p:cNvPr id="10244" name="矩形 1">
            <a:extLst>
              <a:ext uri="{FF2B5EF4-FFF2-40B4-BE49-F238E27FC236}">
                <a16:creationId xmlns:a16="http://schemas.microsoft.com/office/drawing/2014/main" id="{7E9F9808-BE1E-454A-90BC-DEA8EEBFA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0375" y="4868863"/>
            <a:ext cx="5794375" cy="4000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2000">
                <a:hlinkClick r:id="rId2"/>
              </a:rPr>
              <a:t>http://www.w3schools.com/tags/ref_av_dom.asp</a:t>
            </a:r>
            <a:endParaRPr lang="en-US" altLang="zh-TW" sz="2000"/>
          </a:p>
        </p:txBody>
      </p:sp>
      <p:sp>
        <p:nvSpPr>
          <p:cNvPr id="10245" name="文字方塊 2">
            <a:extLst>
              <a:ext uri="{FF2B5EF4-FFF2-40B4-BE49-F238E27FC236}">
                <a16:creationId xmlns:a16="http://schemas.microsoft.com/office/drawing/2014/main" id="{AF7CEE63-260B-4ABC-A713-54FBE527F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425" y="4868863"/>
            <a:ext cx="15097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sz="2000"/>
              <a:t>Reference: </a:t>
            </a:r>
            <a:endParaRPr lang="zh-TW" altLang="en-US" sz="2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>
            <a:extLst>
              <a:ext uri="{FF2B5EF4-FFF2-40B4-BE49-F238E27FC236}">
                <a16:creationId xmlns:a16="http://schemas.microsoft.com/office/drawing/2014/main" id="{72E27986-0143-4309-9720-15AEFA6251D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260350"/>
            <a:ext cx="8229600" cy="63373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1900"/>
              <a:t>&lt;head&gt;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1900"/>
              <a:t>&lt;script type="text/javascript"&gt;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1900"/>
              <a:t>var s1;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1900"/>
              <a:t>window.onload = function() {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1900"/>
              <a:t>  s1 = document.getElementById("song1");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1900"/>
              <a:t>  ...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1900"/>
              <a:t>}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1900" b="1"/>
              <a:t>s1.play();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1900" b="1"/>
              <a:t>s1.pause();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1900" b="1"/>
              <a:t>s1.controls = true;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1900" b="1"/>
              <a:t>s1.currentTime= 17.5;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1900" b="1"/>
              <a:t>s1.volume = 0.5;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1900"/>
              <a:t>&lt;/script&gt;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1900"/>
              <a:t>&lt;/head&gt;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1900"/>
              <a:t>&lt;body&gt;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1900"/>
              <a:t>...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1900"/>
              <a:t>&lt;audio id="song1" src="dreams.ogg"&gt;&lt;/audio&gt;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1900"/>
              <a:t>...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1900"/>
              <a:t>&lt;/body&gt;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1900"/>
              <a:t>&lt;/html&gt;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標題 2">
            <a:extLst>
              <a:ext uri="{FF2B5EF4-FFF2-40B4-BE49-F238E27FC236}">
                <a16:creationId xmlns:a16="http://schemas.microsoft.com/office/drawing/2014/main" id="{63B6CB52-C435-4EDF-8469-B36771E9F2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Example</a:t>
            </a:r>
            <a:endParaRPr lang="zh-TW" altLang="en-US"/>
          </a:p>
        </p:txBody>
      </p:sp>
      <p:sp>
        <p:nvSpPr>
          <p:cNvPr id="8195" name="內容版面配置區 3">
            <a:extLst>
              <a:ext uri="{FF2B5EF4-FFF2-40B4-BE49-F238E27FC236}">
                <a16:creationId xmlns:a16="http://schemas.microsoft.com/office/drawing/2014/main" id="{28977B1D-93D8-4523-A3EE-66EABD546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8" y="1125538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sz="2000" dirty="0">
                <a:hlinkClick r:id="rId2"/>
              </a:rPr>
              <a:t>http://ycchen.im.ncnu.edu.tw/www2011/lab/audio/TimeRec.html</a:t>
            </a:r>
            <a:endParaRPr lang="en-US" altLang="zh-TW" sz="2000" dirty="0"/>
          </a:p>
          <a:p>
            <a:pPr eaLnBrk="1" hangingPunct="1">
              <a:defRPr/>
            </a:pPr>
            <a:r>
              <a:rPr lang="en-US" altLang="zh-TW" sz="2000" dirty="0">
                <a:hlinkClick r:id="rId3"/>
              </a:rPr>
              <a:t>http://ycchen.im.ncnu.edu.tw/www2011/lab/audio/ans/Longer.html</a:t>
            </a:r>
            <a:endParaRPr lang="en-US" altLang="zh-TW" sz="2000" dirty="0"/>
          </a:p>
          <a:p>
            <a:pPr eaLnBrk="1" hangingPunct="1">
              <a:defRPr/>
            </a:pPr>
            <a:r>
              <a:rPr lang="en-US" altLang="zh-TW" sz="2000" dirty="0">
                <a:hlinkClick r:id="rId4"/>
              </a:rPr>
              <a:t>http://ycchen.im.ncnu.edu.tw/www2011/lab/audio/ans/SoS.html</a:t>
            </a:r>
            <a:endParaRPr lang="en-US" altLang="zh-TW" sz="2000" dirty="0"/>
          </a:p>
          <a:p>
            <a:pPr eaLnBrk="1" hangingPunct="1">
              <a:defRPr/>
            </a:pPr>
            <a:endParaRPr lang="en-US" altLang="zh-TW" sz="2000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en-US" altLang="zh-TW" dirty="0"/>
          </a:p>
          <a:p>
            <a:pPr eaLnBrk="1" hangingPunct="1">
              <a:defRPr/>
            </a:pPr>
            <a:endParaRPr lang="zh-TW" altLang="en-US" dirty="0"/>
          </a:p>
        </p:txBody>
      </p:sp>
      <p:pic>
        <p:nvPicPr>
          <p:cNvPr id="8197" name="Picture 5">
            <a:extLst>
              <a:ext uri="{FF2B5EF4-FFF2-40B4-BE49-F238E27FC236}">
                <a16:creationId xmlns:a16="http://schemas.microsoft.com/office/drawing/2014/main" id="{24F6A1FF-C206-4C9E-A4CE-2896C1C88D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/>
          <a:srcRect l="-84" t="6163" r="84" b="-3311"/>
          <a:stretch/>
        </p:blipFill>
        <p:spPr bwMode="auto">
          <a:xfrm>
            <a:off x="782638" y="2349500"/>
            <a:ext cx="7677150" cy="3608388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標題 1">
            <a:extLst>
              <a:ext uri="{FF2B5EF4-FFF2-40B4-BE49-F238E27FC236}">
                <a16:creationId xmlns:a16="http://schemas.microsoft.com/office/drawing/2014/main" id="{6E8C1706-37DF-494C-BBC6-2D73B0854E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&lt;video&gt; (HTML 5)</a:t>
            </a:r>
            <a:endParaRPr lang="zh-TW" altLang="en-US"/>
          </a:p>
        </p:txBody>
      </p:sp>
      <p:sp>
        <p:nvSpPr>
          <p:cNvPr id="13315" name="矩形 3">
            <a:extLst>
              <a:ext uri="{FF2B5EF4-FFF2-40B4-BE49-F238E27FC236}">
                <a16:creationId xmlns:a16="http://schemas.microsoft.com/office/drawing/2014/main" id="{8E954ECA-3678-4CCB-A514-856DFB372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557338"/>
            <a:ext cx="712787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2000"/>
              <a:t> &lt;video id="video1" width="420"&gt;</a:t>
            </a:r>
          </a:p>
          <a:p>
            <a:r>
              <a:rPr lang="zh-TW" altLang="en-US" sz="2000"/>
              <a:t>    &lt;source src="mov_bbb.mp4" type="video/mp4"&gt;</a:t>
            </a:r>
          </a:p>
          <a:p>
            <a:r>
              <a:rPr lang="zh-TW" altLang="en-US" sz="2000"/>
              <a:t>    &lt;source src="mov_bbb.ogg" type="video/ogg"&gt;</a:t>
            </a:r>
          </a:p>
          <a:p>
            <a:r>
              <a:rPr lang="zh-TW" altLang="en-US" sz="2000"/>
              <a:t>    Your browser does not support HTML5 video.</a:t>
            </a:r>
          </a:p>
          <a:p>
            <a:r>
              <a:rPr lang="zh-TW" altLang="en-US" sz="2000"/>
              <a:t>  &lt;/video&gt;</a:t>
            </a:r>
            <a:endParaRPr lang="en-US" altLang="zh-TW" sz="2000"/>
          </a:p>
          <a:p>
            <a:endParaRPr lang="en-US" altLang="zh-TW" sz="2000"/>
          </a:p>
          <a:p>
            <a:endParaRPr lang="en-US" altLang="zh-TW" sz="2000"/>
          </a:p>
          <a:p>
            <a:r>
              <a:rPr lang="en-US" altLang="zh-TW" sz="2000"/>
              <a:t>  &lt;video id="video1" width="420" </a:t>
            </a:r>
            <a:r>
              <a:rPr lang="en-US" altLang="zh-TW" sz="2000" b="1" i="1">
                <a:solidFill>
                  <a:srgbClr val="FF0000"/>
                </a:solidFill>
              </a:rPr>
              <a:t>controls loop autoplay preload</a:t>
            </a:r>
            <a:r>
              <a:rPr lang="en-US" altLang="zh-TW" sz="2000"/>
              <a:t>&gt;</a:t>
            </a:r>
          </a:p>
          <a:p>
            <a:r>
              <a:rPr lang="en-US" altLang="zh-TW" sz="2000"/>
              <a:t>  …</a:t>
            </a:r>
          </a:p>
          <a:p>
            <a:r>
              <a:rPr lang="zh-TW" altLang="en-US" sz="2000"/>
              <a:t>  &lt;/video&gt;</a:t>
            </a:r>
          </a:p>
        </p:txBody>
      </p:sp>
      <p:sp>
        <p:nvSpPr>
          <p:cNvPr id="13316" name="矩形 4">
            <a:extLst>
              <a:ext uri="{FF2B5EF4-FFF2-40B4-BE49-F238E27FC236}">
                <a16:creationId xmlns:a16="http://schemas.microsoft.com/office/drawing/2014/main" id="{4BA935AF-A424-41F3-98D5-59CCE752D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5157788"/>
            <a:ext cx="79930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hlinkClick r:id="rId2"/>
              </a:rPr>
              <a:t>https://www.w3schools.com/html/tryit.asp?filename=tryhtml5_video_js_prop</a:t>
            </a:r>
            <a:endParaRPr lang="en-US" altLang="zh-TW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標題 3">
            <a:extLst>
              <a:ext uri="{FF2B5EF4-FFF2-40B4-BE49-F238E27FC236}">
                <a16:creationId xmlns:a16="http://schemas.microsoft.com/office/drawing/2014/main" id="{C6EA7863-292B-401D-9241-885FBE8A9E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Video Formats</a:t>
            </a:r>
            <a:endParaRPr lang="zh-TW" altLang="en-US"/>
          </a:p>
        </p:txBody>
      </p:sp>
      <p:pic>
        <p:nvPicPr>
          <p:cNvPr id="14339" name="圖片 4">
            <a:extLst>
              <a:ext uri="{FF2B5EF4-FFF2-40B4-BE49-F238E27FC236}">
                <a16:creationId xmlns:a16="http://schemas.microsoft.com/office/drawing/2014/main" id="{A1DB1506-375A-4F15-B504-A098B9402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89"/>
          <a:stretch>
            <a:fillRect/>
          </a:stretch>
        </p:blipFill>
        <p:spPr bwMode="auto">
          <a:xfrm>
            <a:off x="157163" y="1728788"/>
            <a:ext cx="8639175" cy="2525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340" name="群組 7">
            <a:extLst>
              <a:ext uri="{FF2B5EF4-FFF2-40B4-BE49-F238E27FC236}">
                <a16:creationId xmlns:a16="http://schemas.microsoft.com/office/drawing/2014/main" id="{5228D33D-C603-4061-AF0E-2958EFBE01C4}"/>
              </a:ext>
            </a:extLst>
          </p:cNvPr>
          <p:cNvGrpSpPr>
            <a:grpSpLocks/>
          </p:cNvGrpSpPr>
          <p:nvPr/>
        </p:nvGrpSpPr>
        <p:grpSpPr bwMode="auto">
          <a:xfrm>
            <a:off x="3217863" y="4364038"/>
            <a:ext cx="2984500" cy="1674812"/>
            <a:chOff x="2737399" y="4390506"/>
            <a:chExt cx="2749614" cy="1571625"/>
          </a:xfrm>
        </p:grpSpPr>
        <p:pic>
          <p:nvPicPr>
            <p:cNvPr id="14342" name="圖片 5">
              <a:extLst>
                <a:ext uri="{FF2B5EF4-FFF2-40B4-BE49-F238E27FC236}">
                  <a16:creationId xmlns:a16="http://schemas.microsoft.com/office/drawing/2014/main" id="{005D2240-83A9-4C53-B7B0-98BB781D7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7399" y="4390506"/>
              <a:ext cx="1514475" cy="157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3" name="圖片 6">
              <a:extLst>
                <a:ext uri="{FF2B5EF4-FFF2-40B4-BE49-F238E27FC236}">
                  <a16:creationId xmlns:a16="http://schemas.microsoft.com/office/drawing/2014/main" id="{04FA6F76-630E-4AC0-89BF-251298463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2088" y="4409084"/>
              <a:ext cx="1304925" cy="1552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341" name="矩形 8">
            <a:extLst>
              <a:ext uri="{FF2B5EF4-FFF2-40B4-BE49-F238E27FC236}">
                <a16:creationId xmlns:a16="http://schemas.microsoft.com/office/drawing/2014/main" id="{5D8BA8EC-1F8E-4039-8AC4-4E0EB03BE7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150" y="1050925"/>
            <a:ext cx="6061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>
                <a:hlinkClick r:id="rId5"/>
              </a:rPr>
              <a:t>https://www.w3schools.com/tags/tag_video.asp</a:t>
            </a:r>
            <a:endParaRPr lang="en-US" altLang="zh-TW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D7100BB1-204D-4771-95F0-D9058E7F22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References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7ADC472F-2538-4B69-958E-9354A06877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/>
              <a:t>HTML5 Audio</a:t>
            </a:r>
          </a:p>
          <a:p>
            <a:pPr marL="849313" lvl="2" indent="-1778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TW" sz="2400">
                <a:hlinkClick r:id="rId2"/>
              </a:rPr>
              <a:t>http://w3schools.com/html/html5_audio.asp</a:t>
            </a:r>
            <a:endParaRPr lang="en-US" altLang="zh-TW" sz="2400"/>
          </a:p>
          <a:p>
            <a:pPr marL="849313" lvl="2" indent="-1778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zh-TW"/>
          </a:p>
          <a:p>
            <a:pPr eaLnBrk="1" hangingPunct="1">
              <a:lnSpc>
                <a:spcPct val="90000"/>
              </a:lnSpc>
            </a:pPr>
            <a:r>
              <a:rPr lang="en-US" altLang="zh-TW"/>
              <a:t>HTML5 Video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TW"/>
              <a:t>	</a:t>
            </a:r>
            <a:r>
              <a:rPr lang="en-US" altLang="zh-TW">
                <a:hlinkClick r:id="rId3"/>
              </a:rPr>
              <a:t>http://w3schools.com/html/html5_video.asp</a:t>
            </a:r>
            <a:endParaRPr lang="en-US" altLang="zh-TW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zh-TW"/>
          </a:p>
          <a:p>
            <a:pPr eaLnBrk="1" hangingPunct="1">
              <a:lnSpc>
                <a:spcPct val="90000"/>
              </a:lnSpc>
            </a:pPr>
            <a:r>
              <a:rPr lang="zh-TW" altLang="en-US"/>
              <a:t>格式工廠</a:t>
            </a:r>
            <a:endParaRPr lang="en-US" altLang="zh-TW"/>
          </a:p>
          <a:p>
            <a:pPr lvl="1" eaLnBrk="1" hangingPunct="1">
              <a:lnSpc>
                <a:spcPct val="90000"/>
              </a:lnSpc>
            </a:pPr>
            <a:r>
              <a:rPr lang="en-US" altLang="zh-TW">
                <a:hlinkClick r:id="rId4"/>
              </a:rPr>
              <a:t>http://www.pcfreetime.com/CN/download.html</a:t>
            </a:r>
            <a:endParaRPr lang="en-US" altLang="zh-TW"/>
          </a:p>
          <a:p>
            <a:pPr eaLnBrk="1" hangingPunct="1">
              <a:lnSpc>
                <a:spcPct val="90000"/>
              </a:lnSpc>
            </a:pPr>
            <a:endParaRPr lang="zh-TW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標題 1">
            <a:extLst>
              <a:ext uri="{FF2B5EF4-FFF2-40B4-BE49-F238E27FC236}">
                <a16:creationId xmlns:a16="http://schemas.microsoft.com/office/drawing/2014/main" id="{BE93F9A9-04CE-4530-80F4-47C6B720A4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39787"/>
          </a:xfrm>
        </p:spPr>
        <p:txBody>
          <a:bodyPr/>
          <a:lstStyle/>
          <a:p>
            <a:r>
              <a:rPr lang="en-US" altLang="zh-TW"/>
              <a:t>HTML Geolocation API</a:t>
            </a:r>
            <a:endParaRPr lang="zh-TW" altLang="en-US"/>
          </a:p>
        </p:txBody>
      </p:sp>
      <p:sp>
        <p:nvSpPr>
          <p:cNvPr id="23555" name="內容版面配置區 2">
            <a:extLst>
              <a:ext uri="{FF2B5EF4-FFF2-40B4-BE49-F238E27FC236}">
                <a16:creationId xmlns:a16="http://schemas.microsoft.com/office/drawing/2014/main" id="{873FDB7C-16CF-4334-8A68-DE508A38A02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25463" y="1422400"/>
            <a:ext cx="8034337" cy="4775200"/>
          </a:xfrm>
        </p:spPr>
        <p:txBody>
          <a:bodyPr/>
          <a:lstStyle/>
          <a:p>
            <a:pPr marL="0" indent="0">
              <a:lnSpc>
                <a:spcPts val="2800"/>
              </a:lnSpc>
              <a:buFont typeface="Wingdings" panose="05000000000000000000" pitchFamily="2" charset="2"/>
              <a:buNone/>
            </a:pPr>
            <a:r>
              <a:rPr lang="en-US" altLang="zh-TW" sz="2000"/>
              <a:t>var x = document.getElementById("demo");</a:t>
            </a:r>
            <a:br>
              <a:rPr lang="en-US" altLang="zh-TW" sz="2000"/>
            </a:br>
            <a:r>
              <a:rPr lang="en-US" altLang="zh-TW" sz="2000"/>
              <a:t>function getLocation() {</a:t>
            </a:r>
            <a:br>
              <a:rPr lang="en-US" altLang="zh-TW" sz="2000"/>
            </a:br>
            <a:r>
              <a:rPr lang="en-US" altLang="zh-TW" sz="2000"/>
              <a:t>  if (</a:t>
            </a:r>
            <a:r>
              <a:rPr lang="en-US" altLang="zh-TW" sz="2000" b="1"/>
              <a:t>navigator.geolocation</a:t>
            </a:r>
            <a:r>
              <a:rPr lang="en-US" altLang="zh-TW" sz="2000"/>
              <a:t>) {</a:t>
            </a:r>
            <a:br>
              <a:rPr lang="en-US" altLang="zh-TW" sz="2000"/>
            </a:br>
            <a:r>
              <a:rPr lang="en-US" altLang="zh-TW" sz="2000"/>
              <a:t>     </a:t>
            </a:r>
            <a:r>
              <a:rPr lang="en-US" altLang="zh-TW" sz="2000" b="1"/>
              <a:t>navigator.geolocation.getCurrentPosition(</a:t>
            </a:r>
            <a:r>
              <a:rPr lang="en-US" altLang="zh-TW" sz="2000" b="1">
                <a:solidFill>
                  <a:srgbClr val="FF0000"/>
                </a:solidFill>
              </a:rPr>
              <a:t>showPosition</a:t>
            </a:r>
            <a:r>
              <a:rPr lang="en-US" altLang="zh-TW" sz="2000" b="1"/>
              <a:t>)</a:t>
            </a:r>
            <a:r>
              <a:rPr lang="en-US" altLang="zh-TW" sz="2000"/>
              <a:t>;</a:t>
            </a:r>
            <a:br>
              <a:rPr lang="en-US" altLang="zh-TW" sz="2000"/>
            </a:br>
            <a:r>
              <a:rPr lang="en-US" altLang="zh-TW" sz="2000"/>
              <a:t>  } else {</a:t>
            </a:r>
            <a:br>
              <a:rPr lang="en-US" altLang="zh-TW" sz="2000"/>
            </a:br>
            <a:r>
              <a:rPr lang="en-US" altLang="zh-TW" sz="2000"/>
              <a:t>     x.innerHTML = "Geolocation is not supported by this browser.";</a:t>
            </a:r>
            <a:br>
              <a:rPr lang="en-US" altLang="zh-TW" sz="2000"/>
            </a:br>
            <a:r>
              <a:rPr lang="en-US" altLang="zh-TW" sz="2000"/>
              <a:t>  }</a:t>
            </a:r>
            <a:br>
              <a:rPr lang="en-US" altLang="zh-TW" sz="2000"/>
            </a:br>
            <a:r>
              <a:rPr lang="en-US" altLang="zh-TW" sz="2000"/>
              <a:t>}</a:t>
            </a:r>
            <a:br>
              <a:rPr lang="en-US" altLang="zh-TW" sz="2000"/>
            </a:br>
            <a:br>
              <a:rPr lang="en-US" altLang="zh-TW" sz="2000"/>
            </a:br>
            <a:r>
              <a:rPr lang="en-US" altLang="zh-TW" sz="2000"/>
              <a:t>function showPosition(</a:t>
            </a:r>
            <a:r>
              <a:rPr lang="en-US" altLang="zh-TW" sz="2000">
                <a:solidFill>
                  <a:srgbClr val="FF0000"/>
                </a:solidFill>
              </a:rPr>
              <a:t>position</a:t>
            </a:r>
            <a:r>
              <a:rPr lang="en-US" altLang="zh-TW" sz="2000"/>
              <a:t>) {</a:t>
            </a:r>
            <a:br>
              <a:rPr lang="en-US" altLang="zh-TW" sz="2000"/>
            </a:br>
            <a:r>
              <a:rPr lang="en-US" altLang="zh-TW" sz="2000"/>
              <a:t>   x.innerHTML = "Latitude: " + </a:t>
            </a:r>
            <a:r>
              <a:rPr lang="en-US" altLang="zh-TW" sz="2000" b="1"/>
              <a:t>position.coords.latitude</a:t>
            </a:r>
            <a:r>
              <a:rPr lang="en-US" altLang="zh-TW" sz="2000"/>
              <a:t> +</a:t>
            </a:r>
            <a:br>
              <a:rPr lang="en-US" altLang="zh-TW" sz="2000"/>
            </a:br>
            <a:r>
              <a:rPr lang="en-US" altLang="zh-TW" sz="2000"/>
              <a:t>   "&lt;br&gt;Longitude: " + </a:t>
            </a:r>
            <a:r>
              <a:rPr lang="en-US" altLang="zh-TW" sz="2000" b="1"/>
              <a:t>position.coords.longitude</a:t>
            </a:r>
            <a:r>
              <a:rPr lang="en-US" altLang="zh-TW" sz="2000"/>
              <a:t>;</a:t>
            </a:r>
            <a:br>
              <a:rPr lang="en-US" altLang="zh-TW" sz="2000"/>
            </a:br>
            <a:r>
              <a:rPr lang="en-US" altLang="zh-TW" sz="2000"/>
              <a:t>}</a:t>
            </a:r>
            <a:endParaRPr lang="zh-TW" altLang="en-US" sz="2000"/>
          </a:p>
        </p:txBody>
      </p:sp>
      <p:sp>
        <p:nvSpPr>
          <p:cNvPr id="23556" name="矩形 3">
            <a:extLst>
              <a:ext uri="{FF2B5EF4-FFF2-40B4-BE49-F238E27FC236}">
                <a16:creationId xmlns:a16="http://schemas.microsoft.com/office/drawing/2014/main" id="{3F886BEB-3B79-4D9A-AA3F-E94715FC15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538" y="963613"/>
            <a:ext cx="6816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>
                <a:hlinkClick r:id="rId2"/>
              </a:rPr>
              <a:t>https://www.w3schools.com/html/html5_geolocation.asp</a:t>
            </a:r>
            <a:endParaRPr lang="en-US" altLang="zh-TW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3">
            <a:extLst>
              <a:ext uri="{FF2B5EF4-FFF2-40B4-BE49-F238E27FC236}">
                <a16:creationId xmlns:a16="http://schemas.microsoft.com/office/drawing/2014/main" id="{61BCD658-0B31-4169-872B-6B428FB739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800" y="971550"/>
            <a:ext cx="80692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b="1"/>
              <a:t>navigator.geolocation.getCurrentPosition(</a:t>
            </a:r>
            <a:r>
              <a:rPr lang="en-US" altLang="zh-TW" b="1" i="1">
                <a:solidFill>
                  <a:srgbClr val="FF0000"/>
                </a:solidFill>
              </a:rPr>
              <a:t>success</a:t>
            </a:r>
            <a:r>
              <a:rPr lang="en-US" altLang="zh-TW" b="1"/>
              <a:t>, </a:t>
            </a:r>
            <a:r>
              <a:rPr lang="en-US" altLang="zh-TW" b="1" i="1">
                <a:solidFill>
                  <a:srgbClr val="FF0000"/>
                </a:solidFill>
              </a:rPr>
              <a:t>error</a:t>
            </a:r>
            <a:r>
              <a:rPr lang="en-US" altLang="zh-TW" b="1"/>
              <a:t>, </a:t>
            </a:r>
            <a:r>
              <a:rPr lang="en-US" altLang="zh-TW" b="1" i="1">
                <a:solidFill>
                  <a:srgbClr val="FF0000"/>
                </a:solidFill>
              </a:rPr>
              <a:t>options</a:t>
            </a:r>
            <a:r>
              <a:rPr lang="en-US" altLang="zh-TW" b="1"/>
              <a:t>)</a:t>
            </a:r>
            <a:endParaRPr lang="zh-TW" altLang="en-US"/>
          </a:p>
        </p:txBody>
      </p:sp>
      <p:sp>
        <p:nvSpPr>
          <p:cNvPr id="24579" name="文字方塊 4">
            <a:extLst>
              <a:ext uri="{FF2B5EF4-FFF2-40B4-BE49-F238E27FC236}">
                <a16:creationId xmlns:a16="http://schemas.microsoft.com/office/drawing/2014/main" id="{702FCC1D-CF28-4929-8367-53B62D543B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1538" y="1963738"/>
            <a:ext cx="2870200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/>
              <a:t>function  </a:t>
            </a:r>
            <a:r>
              <a:rPr lang="en-US" altLang="zh-TW" b="1" i="1">
                <a:solidFill>
                  <a:srgbClr val="FF0000"/>
                </a:solidFill>
              </a:rPr>
              <a:t>success</a:t>
            </a:r>
            <a:r>
              <a:rPr lang="en-US" altLang="zh-TW"/>
              <a:t>(pos)  {</a:t>
            </a:r>
          </a:p>
          <a:p>
            <a:r>
              <a:rPr lang="en-US" altLang="zh-TW"/>
              <a:t>  //get position from pos</a:t>
            </a:r>
          </a:p>
          <a:p>
            <a:r>
              <a:rPr lang="en-US" altLang="zh-TW"/>
              <a:t>  …</a:t>
            </a:r>
          </a:p>
          <a:p>
            <a:r>
              <a:rPr lang="en-US" altLang="zh-TW"/>
              <a:t>}</a:t>
            </a:r>
          </a:p>
          <a:p>
            <a:endParaRPr lang="en-US" altLang="zh-TW"/>
          </a:p>
          <a:p>
            <a:r>
              <a:rPr lang="en-US" altLang="zh-TW"/>
              <a:t>function  </a:t>
            </a:r>
            <a:r>
              <a:rPr lang="en-US" altLang="zh-TW" b="1" i="1">
                <a:solidFill>
                  <a:srgbClr val="FF0000"/>
                </a:solidFill>
              </a:rPr>
              <a:t>error</a:t>
            </a:r>
            <a:r>
              <a:rPr lang="en-US" altLang="zh-TW"/>
              <a:t>(err)  {</a:t>
            </a:r>
          </a:p>
          <a:p>
            <a:r>
              <a:rPr lang="en-US" altLang="zh-TW"/>
              <a:t>  //get error from err</a:t>
            </a:r>
          </a:p>
          <a:p>
            <a:r>
              <a:rPr lang="en-US" altLang="zh-TW"/>
              <a:t>  …</a:t>
            </a:r>
          </a:p>
          <a:p>
            <a:r>
              <a:rPr lang="en-US" altLang="zh-TW"/>
              <a:t>}</a:t>
            </a:r>
            <a:endParaRPr lang="zh-TW" altLang="en-US"/>
          </a:p>
        </p:txBody>
      </p:sp>
      <p:sp>
        <p:nvSpPr>
          <p:cNvPr id="24580" name="矩形 6">
            <a:extLst>
              <a:ext uri="{FF2B5EF4-FFF2-40B4-BE49-F238E27FC236}">
                <a16:creationId xmlns:a16="http://schemas.microsoft.com/office/drawing/2014/main" id="{8F2E0F58-3BFE-4351-81A6-785472C6F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5538" y="1987550"/>
            <a:ext cx="3387725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/>
              <a:t>var </a:t>
            </a:r>
            <a:r>
              <a:rPr lang="en-US" altLang="zh-TW" b="1" i="1">
                <a:solidFill>
                  <a:srgbClr val="FF0000"/>
                </a:solidFill>
              </a:rPr>
              <a:t>options</a:t>
            </a:r>
            <a:r>
              <a:rPr lang="en-US" altLang="zh-TW"/>
              <a:t> = {</a:t>
            </a:r>
          </a:p>
          <a:p>
            <a:r>
              <a:rPr lang="en-US" altLang="zh-TW"/>
              <a:t>  enableHighAccuracy: true,</a:t>
            </a:r>
          </a:p>
          <a:p>
            <a:r>
              <a:rPr lang="en-US" altLang="zh-TW"/>
              <a:t>  timeout: 5000,</a:t>
            </a:r>
          </a:p>
          <a:p>
            <a:r>
              <a:rPr lang="en-US" altLang="zh-TW"/>
              <a:t>  maximumAge: 0</a:t>
            </a:r>
          </a:p>
          <a:p>
            <a:r>
              <a:rPr lang="en-US" altLang="zh-TW"/>
              <a:t>};</a:t>
            </a:r>
            <a:endParaRPr lang="zh-TW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標題 1">
            <a:extLst>
              <a:ext uri="{FF2B5EF4-FFF2-40B4-BE49-F238E27FC236}">
                <a16:creationId xmlns:a16="http://schemas.microsoft.com/office/drawing/2014/main" id="{21AED878-A268-45F9-88C2-43BABA7364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Displaying the Result in a Map</a:t>
            </a:r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688CE22-FB85-4E67-9095-779F3891A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150938"/>
            <a:ext cx="8297863" cy="4157662"/>
          </a:xfrm>
          <a:ln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000" dirty="0"/>
              <a:t>function </a:t>
            </a:r>
            <a:r>
              <a:rPr lang="en-US" altLang="zh-TW" sz="2000" dirty="0" err="1"/>
              <a:t>showPosition</a:t>
            </a:r>
            <a:r>
              <a:rPr lang="en-US" altLang="zh-TW" sz="2000" dirty="0"/>
              <a:t>(position) {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000" dirty="0"/>
              <a:t>  </a:t>
            </a:r>
            <a:r>
              <a:rPr lang="en-US" altLang="zh-TW" sz="2000" dirty="0" err="1"/>
              <a:t>var</a:t>
            </a:r>
            <a:r>
              <a:rPr lang="en-US" altLang="zh-TW" sz="2000" dirty="0"/>
              <a:t> </a:t>
            </a:r>
            <a:r>
              <a:rPr lang="en-US" altLang="zh-TW" sz="2000" dirty="0" err="1"/>
              <a:t>latlon</a:t>
            </a:r>
            <a:r>
              <a:rPr lang="en-US" altLang="zh-TW" sz="2000" dirty="0"/>
              <a:t> = </a:t>
            </a:r>
            <a:r>
              <a:rPr lang="en-US" altLang="zh-TW" sz="2000" dirty="0" err="1"/>
              <a:t>position.coords.latitude</a:t>
            </a:r>
            <a:r>
              <a:rPr lang="en-US" altLang="zh-TW" sz="2000" dirty="0"/>
              <a:t> + "," + </a:t>
            </a:r>
            <a:r>
              <a:rPr lang="en-US" altLang="zh-TW" sz="2000" dirty="0" err="1"/>
              <a:t>position.coords.longitude</a:t>
            </a:r>
            <a:r>
              <a:rPr lang="en-US" altLang="zh-TW" sz="2000" dirty="0"/>
              <a:t>;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000" dirty="0"/>
              <a:t>  </a:t>
            </a:r>
            <a:r>
              <a:rPr lang="en-US" altLang="zh-TW" sz="2000" dirty="0" err="1"/>
              <a:t>var</a:t>
            </a:r>
            <a:r>
              <a:rPr lang="en-US" altLang="zh-TW" sz="2000" dirty="0"/>
              <a:t> </a:t>
            </a:r>
            <a:r>
              <a:rPr lang="en-US" altLang="zh-TW" sz="2000" dirty="0" err="1"/>
              <a:t>img_url</a:t>
            </a:r>
            <a:r>
              <a:rPr lang="en-US" altLang="zh-TW" sz="2000" dirty="0"/>
              <a:t> =  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000" dirty="0"/>
              <a:t>      "https://maps.googleapis.com/maps/</a:t>
            </a:r>
            <a:r>
              <a:rPr lang="en-US" altLang="zh-TW" sz="2000" dirty="0" err="1"/>
              <a:t>api</a:t>
            </a:r>
            <a:r>
              <a:rPr lang="en-US" altLang="zh-TW" sz="2000" dirty="0"/>
              <a:t>/</a:t>
            </a:r>
            <a:r>
              <a:rPr lang="en-US" altLang="zh-TW" sz="2000" dirty="0" err="1"/>
              <a:t>staticmap?center</a:t>
            </a:r>
            <a:r>
              <a:rPr lang="en-US" altLang="zh-TW" sz="2000" dirty="0"/>
              <a:t>=" +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000" dirty="0"/>
              <a:t>      </a:t>
            </a:r>
            <a:r>
              <a:rPr lang="en-US" altLang="zh-TW" sz="2000" dirty="0" err="1"/>
              <a:t>latlon</a:t>
            </a:r>
            <a:r>
              <a:rPr lang="en-US" altLang="zh-TW" sz="2000" dirty="0"/>
              <a:t>+"&amp;zoom=14&amp;size=400x300&amp;sensor=</a:t>
            </a:r>
            <a:r>
              <a:rPr lang="en-US" altLang="zh-TW" sz="2000" dirty="0" err="1"/>
              <a:t>false&amp;key</a:t>
            </a:r>
            <a:r>
              <a:rPr lang="en-US" altLang="zh-TW" sz="2000" dirty="0"/>
              <a:t>=</a:t>
            </a:r>
            <a:r>
              <a:rPr lang="en-US" altLang="zh-TW" sz="2000" i="1" dirty="0">
                <a:solidFill>
                  <a:srgbClr val="FF0000"/>
                </a:solidFill>
              </a:rPr>
              <a:t>YOUR_KEY</a:t>
            </a:r>
            <a:r>
              <a:rPr lang="en-US" altLang="zh-TW" sz="2000" dirty="0"/>
              <a:t>";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000" dirty="0"/>
              <a:t>  </a:t>
            </a:r>
            <a:r>
              <a:rPr lang="en-US" altLang="zh-TW" sz="2000" dirty="0" err="1"/>
              <a:t>document.getElementById</a:t>
            </a:r>
            <a:r>
              <a:rPr lang="en-US" altLang="zh-TW" sz="2000" dirty="0"/>
              <a:t>("</a:t>
            </a:r>
            <a:r>
              <a:rPr lang="en-US" altLang="zh-TW" sz="2000" dirty="0" err="1"/>
              <a:t>mapholder</a:t>
            </a:r>
            <a:r>
              <a:rPr lang="en-US" altLang="zh-TW" sz="2000" dirty="0"/>
              <a:t>").</a:t>
            </a:r>
            <a:r>
              <a:rPr lang="en-US" altLang="zh-TW" sz="2000" dirty="0" err="1"/>
              <a:t>innerHTML</a:t>
            </a:r>
            <a:r>
              <a:rPr lang="en-US" altLang="zh-TW" sz="2000" dirty="0"/>
              <a:t> = 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000" dirty="0"/>
              <a:t>       "&lt;</a:t>
            </a:r>
            <a:r>
              <a:rPr lang="en-US" altLang="zh-TW" sz="2000" dirty="0" err="1"/>
              <a:t>img</a:t>
            </a:r>
            <a:r>
              <a:rPr lang="en-US" altLang="zh-TW" sz="2000" dirty="0"/>
              <a:t> </a:t>
            </a:r>
            <a:r>
              <a:rPr lang="en-US" altLang="zh-TW" sz="2000" dirty="0" err="1"/>
              <a:t>src</a:t>
            </a:r>
            <a:r>
              <a:rPr lang="en-US" altLang="zh-TW" sz="2000" dirty="0"/>
              <a:t>='"+</a:t>
            </a:r>
            <a:r>
              <a:rPr lang="en-US" altLang="zh-TW" sz="2000" dirty="0" err="1"/>
              <a:t>img_url</a:t>
            </a:r>
            <a:r>
              <a:rPr lang="en-US" altLang="zh-TW" sz="2000" dirty="0"/>
              <a:t>+"'&gt;";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000" dirty="0"/>
              <a:t>}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000" dirty="0"/>
              <a:t>…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altLang="zh-TW" sz="20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2000" dirty="0"/>
              <a:t>&lt;div id="</a:t>
            </a:r>
            <a:r>
              <a:rPr lang="en-US" altLang="zh-TW" sz="2000" dirty="0" err="1"/>
              <a:t>mapholder</a:t>
            </a:r>
            <a:r>
              <a:rPr lang="en-US" altLang="zh-TW" sz="2000" dirty="0"/>
              <a:t>"&gt;&lt;/div&gt;</a:t>
            </a:r>
            <a:endParaRPr lang="zh-TW" altLang="en-US" sz="2000" dirty="0"/>
          </a:p>
        </p:txBody>
      </p:sp>
      <p:sp>
        <p:nvSpPr>
          <p:cNvPr id="25604" name="矩形 3">
            <a:extLst>
              <a:ext uri="{FF2B5EF4-FFF2-40B4-BE49-F238E27FC236}">
                <a16:creationId xmlns:a16="http://schemas.microsoft.com/office/drawing/2014/main" id="{234EB7C2-5671-444B-9E52-A334D4A27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738" y="5840413"/>
            <a:ext cx="80946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sz="1600">
                <a:hlinkClick r:id="rId2"/>
              </a:rPr>
              <a:t>https://developers.google.com/maps/documentation/javascript/get-api-key?hl=zh_TW</a:t>
            </a:r>
            <a:endParaRPr lang="zh-TW" altLang="en-US" sz="1600"/>
          </a:p>
        </p:txBody>
      </p:sp>
      <p:sp>
        <p:nvSpPr>
          <p:cNvPr id="25605" name="矩形 4">
            <a:extLst>
              <a:ext uri="{FF2B5EF4-FFF2-40B4-BE49-F238E27FC236}">
                <a16:creationId xmlns:a16="http://schemas.microsoft.com/office/drawing/2014/main" id="{1CD1ABC4-AE6D-49A6-84C9-5AA82D689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" y="5394325"/>
            <a:ext cx="24812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sz="2400" b="1"/>
              <a:t>Get an API Key: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520</TotalTime>
  <Words>1314</Words>
  <Application>Microsoft Office PowerPoint</Application>
  <PresentationFormat>如螢幕大小 (4:3)</PresentationFormat>
  <Paragraphs>153</Paragraphs>
  <Slides>16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5" baseType="lpstr">
      <vt:lpstr>Arial</vt:lpstr>
      <vt:lpstr>新細明體</vt:lpstr>
      <vt:lpstr>Garamond</vt:lpstr>
      <vt:lpstr>Wingdings</vt:lpstr>
      <vt:lpstr>Calibri</vt:lpstr>
      <vt:lpstr>微軟正黑體</vt:lpstr>
      <vt:lpstr>Times New Roman</vt:lpstr>
      <vt:lpstr>Consolas</vt:lpstr>
      <vt:lpstr>Edge</vt:lpstr>
      <vt:lpstr>HTML 5 &amp; JavaScript</vt:lpstr>
      <vt:lpstr>canvas</vt:lpstr>
      <vt:lpstr>https://www.wowlavie.com/article/ae2200969 </vt:lpstr>
      <vt:lpstr>https://ycchen.im.ncnu.edu.tw/moth/canvas.html?CC6 https://ycchen.im.ncnu.edu.tw/moth/canvas.html?c9</vt:lpstr>
      <vt:lpstr>&lt;audio&gt; (HTML 5)</vt:lpstr>
      <vt:lpstr>Audio Formats</vt:lpstr>
      <vt:lpstr>Properties</vt:lpstr>
      <vt:lpstr>Methods</vt:lpstr>
      <vt:lpstr>PowerPoint 簡報</vt:lpstr>
      <vt:lpstr>Example</vt:lpstr>
      <vt:lpstr>&lt;video&gt; (HTML 5)</vt:lpstr>
      <vt:lpstr>Video Formats</vt:lpstr>
      <vt:lpstr>References</vt:lpstr>
      <vt:lpstr>HTML Geolocation API</vt:lpstr>
      <vt:lpstr>PowerPoint 簡報</vt:lpstr>
      <vt:lpstr>Displaying the Result in a Map</vt:lpstr>
    </vt:vector>
  </TitlesOfParts>
  <Company>NCNU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Audio Formats</dc:title>
  <dc:creator>Yen-Cheng Chen</dc:creator>
  <cp:lastModifiedBy>Yen-Cheng Chen</cp:lastModifiedBy>
  <cp:revision>47</cp:revision>
  <dcterms:created xsi:type="dcterms:W3CDTF">2011-04-28T06:45:12Z</dcterms:created>
  <dcterms:modified xsi:type="dcterms:W3CDTF">2026-10-14T07:23:17Z</dcterms:modified>
</cp:coreProperties>
</file>